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9" r:id="rId3"/>
    <p:sldId id="298" r:id="rId4"/>
    <p:sldId id="302" r:id="rId5"/>
    <p:sldId id="260" r:id="rId6"/>
    <p:sldId id="303" r:id="rId7"/>
    <p:sldId id="299" r:id="rId8"/>
    <p:sldId id="304" r:id="rId9"/>
    <p:sldId id="306" r:id="rId10"/>
    <p:sldId id="305"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01" r:id="rId24"/>
    <p:sldId id="281" r:id="rId25"/>
    <p:sldId id="319" r:id="rId26"/>
    <p:sldId id="320" r:id="rId27"/>
    <p:sldId id="321" r:id="rId28"/>
    <p:sldId id="322" r:id="rId29"/>
    <p:sldId id="323" r:id="rId30"/>
    <p:sldId id="324" r:id="rId31"/>
    <p:sldId id="325" r:id="rId32"/>
    <p:sldId id="326" r:id="rId33"/>
    <p:sldId id="327" r:id="rId34"/>
    <p:sldId id="328" r:id="rId35"/>
    <p:sldId id="287"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6" r:id="rId53"/>
    <p:sldId id="345" r:id="rId54"/>
    <p:sldId id="278" r:id="rId55"/>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60093"/>
    <a:srgbClr val="FFCCFF"/>
    <a:srgbClr val="009900"/>
    <a:srgbClr val="0E8146"/>
    <a:srgbClr val="006600"/>
    <a:srgbClr val="B8E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2" y="66"/>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DCF20-B608-4B15-BA2F-338F9FF34434}" type="datetimeFigureOut">
              <a:rPr lang="zh-CN" altLang="en-US" smtClean="0"/>
              <a:t>2018/3/6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C25E1-92FE-42B6-A927-1B428F270857}" type="slidenum">
              <a:rPr lang="zh-CN" altLang="en-US" smtClean="0"/>
              <a:t>‹#›</a:t>
            </a:fld>
            <a:endParaRPr lang="zh-CN" altLang="en-US"/>
          </a:p>
        </p:txBody>
      </p:sp>
    </p:spTree>
    <p:extLst>
      <p:ext uri="{BB962C8B-B14F-4D97-AF65-F5344CB8AC3E}">
        <p14:creationId xmlns:p14="http://schemas.microsoft.com/office/powerpoint/2010/main" val="1001798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E7E602C-90E1-47E9-A29F-5DF315FE5E26}" type="datetime1">
              <a:rPr lang="zh-CN" altLang="en-US"/>
              <a:pPr>
                <a:defRPr/>
              </a:pPr>
              <a:t>2018/3/6</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fld id="{98A6326E-750F-4667-97E7-AF41946DCC1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3487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B6E9B44-AD25-4E1B-A36E-5007B4FA3AB4}" type="datetime1">
              <a:rPr lang="zh-CN" altLang="en-US"/>
              <a:pPr>
                <a:defRPr/>
              </a:pPr>
              <a:t>2018/3/6</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fld id="{32E9FF8E-0726-4B35-93AE-B8642310782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9348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D723E36-9C49-4912-B492-0DC36D2D1828}" type="datetime1">
              <a:rPr lang="zh-CN" altLang="en-US"/>
              <a:pPr>
                <a:defRPr/>
              </a:pPr>
              <a:t>2018/3/6</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fld id="{DD74B7B0-F989-4C2F-91FD-C8ECECDE881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675085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A650F97D-DB8C-40F8-8755-586265D39F55}" type="datetime1">
              <a:rPr lang="zh-CN" altLang="en-US"/>
              <a:pPr>
                <a:defRPr/>
              </a:pPr>
              <a:t>2018/3/6</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fld id="{22853753-11AA-4B83-815C-B157B868BF8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0012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445FE13-7733-4041-87A6-3170B497FE11}" type="datetime1">
              <a:rPr lang="zh-CN" altLang="en-US"/>
              <a:pPr>
                <a:defRPr/>
              </a:pPr>
              <a:t>2018/3/6</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fld id="{11C38CE4-A8E3-4015-9F21-259F0C6DF067}"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18701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CE0393B-3C44-4E31-91BC-6947BEC66A43}" type="datetime1">
              <a:rPr lang="zh-CN" altLang="en-US"/>
              <a:pPr>
                <a:defRPr/>
              </a:pPr>
              <a:t>2018/3/6</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fld id="{4EE4B244-A812-4493-9F29-772EEA3BA43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7525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B1F993E-5446-41C3-86C6-F86A9C78BFCE}" type="datetime1">
              <a:rPr lang="zh-CN" altLang="en-US"/>
              <a:pPr>
                <a:defRPr/>
              </a:pPr>
              <a:t>2018/3/6</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fld id="{ACD6165C-6712-4A56-AECC-38EF49D4147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4138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7FDCE9FC-F40E-44E1-AB3C-3B91309893F6}" type="datetime1">
              <a:rPr lang="zh-CN" altLang="en-US"/>
              <a:pPr>
                <a:defRPr/>
              </a:pPr>
              <a:t>2018/3/6</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fld id="{614DF516-1019-44C4-8C4B-DBA8A6BBBFA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89874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55F5E106-E1E3-4090-B04A-F670A49C0D70}" type="datetime1">
              <a:rPr lang="zh-CN" altLang="en-US"/>
              <a:pPr>
                <a:defRPr/>
              </a:pPr>
              <a:t>2018/3/6</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fld id="{5A987BBC-9235-4741-B213-A8912F5976A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14793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F96B1713-5B88-4393-8B8E-C67E202B38DF}" type="datetime1">
              <a:rPr lang="zh-CN" altLang="en-US"/>
              <a:pPr>
                <a:defRPr/>
              </a:pPr>
              <a:t>2018/3/6</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fld id="{54B52BC5-6330-40C3-97F7-E229AD5F6AB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4066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B30860F-CE67-4369-BF09-31AD3DB1D8EB}" type="datetime1">
              <a:rPr lang="zh-CN" altLang="en-US"/>
              <a:pPr>
                <a:defRPr/>
              </a:pPr>
              <a:t>2018/3/6</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fld id="{7FEBD680-560F-4E58-948B-1CCBB5F4DCE1}"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19906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Arial"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0A6AF37-1137-43DF-8B60-0C20F7A4FA90}" type="datetime1">
              <a:rPr lang="zh-CN" altLang="en-US"/>
              <a:pPr>
                <a:defRPr/>
              </a:pPr>
              <a:t>2018/3/6</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fld id="{07FF2350-49B0-466B-9937-BD9A38227E3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3463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MS PGothic" panose="020B0600070205080204" pitchFamily="34" charset="-128"/>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Arial" panose="020B0604020202020204" pitchFamily="34" charset="0"/>
              </a:rPr>
              <a:t>单击此处编辑母版文本样式</a:t>
            </a:r>
          </a:p>
          <a:p>
            <a:pPr lvl="1"/>
            <a:r>
              <a:rPr lang="zh-CN" altLang="zh-CN" smtClean="0">
                <a:sym typeface="Arial" panose="020B0604020202020204" pitchFamily="34" charset="0"/>
              </a:rPr>
              <a:t>第二级</a:t>
            </a:r>
          </a:p>
          <a:p>
            <a:pPr lvl="2"/>
            <a:r>
              <a:rPr lang="zh-CN" altLang="zh-CN" smtClean="0">
                <a:sym typeface="Arial" panose="020B0604020202020204" pitchFamily="34" charset="0"/>
              </a:rPr>
              <a:t>第三级</a:t>
            </a:r>
          </a:p>
          <a:p>
            <a:pPr lvl="3"/>
            <a:r>
              <a:rPr lang="zh-CN" altLang="zh-CN" smtClean="0">
                <a:sym typeface="Arial" panose="020B0604020202020204" pitchFamily="34" charset="0"/>
              </a:rPr>
              <a:t>第四级</a:t>
            </a:r>
          </a:p>
          <a:p>
            <a:pPr lvl="4"/>
            <a:r>
              <a:rPr lang="zh-CN" altLang="zh-CN" smtClean="0">
                <a:sym typeface="Arial" panose="020B060402020202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702D713E-D1C2-445B-936A-B34A5A162876}" type="datetime1">
              <a:rPr lang="zh-CN" altLang="en-US"/>
              <a:pPr>
                <a:defRPr/>
              </a:pPr>
              <a:t>2018/3/6</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EE1FAC0-BBD2-4A8F-B6F5-3B29067D3215}" type="slidenum">
              <a:rPr lang="zh-CN" altLang="en-US"/>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MS PGothic" panose="020B0600070205080204" pitchFamily="34" charset="-128"/>
        </a:defRPr>
      </a:lvl1pPr>
      <a:lvl2pPr marL="914400" indent="-914400" algn="l" rtl="0" eaLnBrk="0" fontAlgn="base" hangingPunct="0">
        <a:lnSpc>
          <a:spcPct val="90000"/>
        </a:lnSpc>
        <a:spcBef>
          <a:spcPct val="0"/>
        </a:spcBef>
        <a:spcAft>
          <a:spcPct val="0"/>
        </a:spcAft>
        <a:defRPr sz="4400">
          <a:solidFill>
            <a:schemeClr val="tx1"/>
          </a:solidFill>
          <a:latin typeface="MS PGothic" charset="-128"/>
          <a:ea typeface="微软雅黑" pitchFamily="34" charset="-122"/>
          <a:sym typeface="MS PGothic" panose="020B0600070205080204" pitchFamily="34" charset="-128"/>
        </a:defRPr>
      </a:lvl2pPr>
      <a:lvl3pPr marL="914400" indent="-914400" algn="l" rtl="0" eaLnBrk="0" fontAlgn="base" hangingPunct="0">
        <a:lnSpc>
          <a:spcPct val="90000"/>
        </a:lnSpc>
        <a:spcBef>
          <a:spcPct val="0"/>
        </a:spcBef>
        <a:spcAft>
          <a:spcPct val="0"/>
        </a:spcAft>
        <a:defRPr sz="4400">
          <a:solidFill>
            <a:schemeClr val="tx1"/>
          </a:solidFill>
          <a:latin typeface="MS PGothic" charset="-128"/>
          <a:ea typeface="微软雅黑" pitchFamily="34" charset="-122"/>
          <a:sym typeface="MS PGothic" panose="020B0600070205080204" pitchFamily="34" charset="-128"/>
        </a:defRPr>
      </a:lvl3pPr>
      <a:lvl4pPr marL="914400" indent="-914400" algn="l" rtl="0" eaLnBrk="0" fontAlgn="base" hangingPunct="0">
        <a:lnSpc>
          <a:spcPct val="90000"/>
        </a:lnSpc>
        <a:spcBef>
          <a:spcPct val="0"/>
        </a:spcBef>
        <a:spcAft>
          <a:spcPct val="0"/>
        </a:spcAft>
        <a:defRPr sz="4400">
          <a:solidFill>
            <a:schemeClr val="tx1"/>
          </a:solidFill>
          <a:latin typeface="MS PGothic" charset="-128"/>
          <a:ea typeface="微软雅黑" pitchFamily="34" charset="-122"/>
          <a:sym typeface="MS PGothic" panose="020B0600070205080204" pitchFamily="34" charset="-128"/>
        </a:defRPr>
      </a:lvl4pPr>
      <a:lvl5pPr marL="914400" indent="-914400" algn="l" rtl="0" eaLnBrk="0" fontAlgn="base" hangingPunct="0">
        <a:lnSpc>
          <a:spcPct val="90000"/>
        </a:lnSpc>
        <a:spcBef>
          <a:spcPct val="0"/>
        </a:spcBef>
        <a:spcAft>
          <a:spcPct val="0"/>
        </a:spcAft>
        <a:defRPr sz="4400">
          <a:solidFill>
            <a:schemeClr val="tx1"/>
          </a:solidFill>
          <a:latin typeface="MS PGothic" charset="-128"/>
          <a:ea typeface="微软雅黑" pitchFamily="34" charset="-122"/>
          <a:sym typeface="MS PGothic" panose="020B0600070205080204" pitchFamily="34" charset="-128"/>
        </a:defRPr>
      </a:lvl5pPr>
      <a:lvl6pPr marL="1371600" indent="-914400" algn="l" rtl="0" fontAlgn="base">
        <a:lnSpc>
          <a:spcPct val="90000"/>
        </a:lnSpc>
        <a:spcBef>
          <a:spcPct val="0"/>
        </a:spcBef>
        <a:spcAft>
          <a:spcPct val="0"/>
        </a:spcAft>
        <a:defRPr sz="4400">
          <a:solidFill>
            <a:schemeClr val="tx1"/>
          </a:solidFill>
          <a:latin typeface="MS PGothic" charset="-128"/>
          <a:ea typeface="微软雅黑" pitchFamily="34" charset="-122"/>
          <a:sym typeface="MS PGothic" charset="-128"/>
        </a:defRPr>
      </a:lvl6pPr>
      <a:lvl7pPr marL="1828800" indent="-914400" algn="l" rtl="0" fontAlgn="base">
        <a:lnSpc>
          <a:spcPct val="90000"/>
        </a:lnSpc>
        <a:spcBef>
          <a:spcPct val="0"/>
        </a:spcBef>
        <a:spcAft>
          <a:spcPct val="0"/>
        </a:spcAft>
        <a:defRPr sz="4400">
          <a:solidFill>
            <a:schemeClr val="tx1"/>
          </a:solidFill>
          <a:latin typeface="MS PGothic" charset="-128"/>
          <a:ea typeface="微软雅黑" pitchFamily="34" charset="-122"/>
          <a:sym typeface="MS PGothic" charset="-128"/>
        </a:defRPr>
      </a:lvl7pPr>
      <a:lvl8pPr marL="2286000" indent="-914400" algn="l" rtl="0" fontAlgn="base">
        <a:lnSpc>
          <a:spcPct val="90000"/>
        </a:lnSpc>
        <a:spcBef>
          <a:spcPct val="0"/>
        </a:spcBef>
        <a:spcAft>
          <a:spcPct val="0"/>
        </a:spcAft>
        <a:defRPr sz="4400">
          <a:solidFill>
            <a:schemeClr val="tx1"/>
          </a:solidFill>
          <a:latin typeface="MS PGothic" charset="-128"/>
          <a:ea typeface="微软雅黑" pitchFamily="34" charset="-122"/>
          <a:sym typeface="MS PGothic" charset="-128"/>
        </a:defRPr>
      </a:lvl8pPr>
      <a:lvl9pPr marL="2743200" indent="-914400" algn="l" rtl="0" fontAlgn="base">
        <a:lnSpc>
          <a:spcPct val="90000"/>
        </a:lnSpc>
        <a:spcBef>
          <a:spcPct val="0"/>
        </a:spcBef>
        <a:spcAft>
          <a:spcPct val="0"/>
        </a:spcAft>
        <a:defRPr sz="4400">
          <a:solidFill>
            <a:schemeClr val="tx1"/>
          </a:solidFill>
          <a:latin typeface="MS PGothic" charset="-128"/>
          <a:ea typeface="微软雅黑" pitchFamily="34" charset="-122"/>
          <a:sym typeface="MS PGothic" charset="-128"/>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24.xml"/><Relationship Id="rId7" Type="http://schemas.openxmlformats.org/officeDocument/2006/relationships/slide" Target="slide20.xml"/><Relationship Id="rId2" Type="http://schemas.openxmlformats.org/officeDocument/2006/relationships/slide" Target="slide5.xml"/><Relationship Id="rId1" Type="http://schemas.openxmlformats.org/officeDocument/2006/relationships/slideLayout" Target="../slideLayouts/slideLayout12.xml"/><Relationship Id="rId6" Type="http://schemas.openxmlformats.org/officeDocument/2006/relationships/slide" Target="slide17.xml"/><Relationship Id="rId5" Type="http://schemas.openxmlformats.org/officeDocument/2006/relationships/slide" Target="slide9.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29.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5.jp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6.xml"/><Relationship Id="rId7" Type="http://schemas.openxmlformats.org/officeDocument/2006/relationships/slide" Target="slide44.xml"/><Relationship Id="rId2" Type="http://schemas.openxmlformats.org/officeDocument/2006/relationships/slide" Target="slide35.xml"/><Relationship Id="rId1" Type="http://schemas.openxmlformats.org/officeDocument/2006/relationships/slideLayout" Target="../slideLayouts/slideLayout12.xml"/><Relationship Id="rId6" Type="http://schemas.openxmlformats.org/officeDocument/2006/relationships/slide" Target="slide42.xml"/><Relationship Id="rId5" Type="http://schemas.openxmlformats.org/officeDocument/2006/relationships/slide" Target="slide39.xml"/><Relationship Id="rId4" Type="http://schemas.openxmlformats.org/officeDocument/2006/relationships/slide" Target="slide37.xml"/><Relationship Id="rId9" Type="http://schemas.openxmlformats.org/officeDocument/2006/relationships/slide" Target="slide5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5.jp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5.jp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8146"/>
        </a:solidFill>
        <a:effectLst/>
      </p:bgPr>
    </p:bg>
    <p:spTree>
      <p:nvGrpSpPr>
        <p:cNvPr id="1" name=""/>
        <p:cNvGrpSpPr/>
        <p:nvPr/>
      </p:nvGrpSpPr>
      <p:grpSpPr>
        <a:xfrm>
          <a:off x="0" y="0"/>
          <a:ext cx="0" cy="0"/>
          <a:chOff x="0" y="0"/>
          <a:chExt cx="0" cy="0"/>
        </a:xfrm>
      </p:grpSpPr>
      <p:sp>
        <p:nvSpPr>
          <p:cNvPr id="2052" name="矩形 5"/>
          <p:cNvSpPr>
            <a:spLocks noChangeArrowheads="1"/>
          </p:cNvSpPr>
          <p:nvPr/>
        </p:nvSpPr>
        <p:spPr bwMode="auto">
          <a:xfrm>
            <a:off x="0" y="6400800"/>
            <a:ext cx="12192000" cy="457200"/>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2054" name="椭圆 10"/>
          <p:cNvSpPr>
            <a:spLocks noChangeArrowheads="1"/>
          </p:cNvSpPr>
          <p:nvPr/>
        </p:nvSpPr>
        <p:spPr bwMode="auto">
          <a:xfrm>
            <a:off x="4857750" y="1158875"/>
            <a:ext cx="2476500" cy="24765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76200">
            <a:solidFill>
              <a:schemeClr val="bg1"/>
            </a:solidFill>
            <a:bevel/>
            <a:headEnd/>
            <a:tailEnd/>
          </a:ln>
          <a:effectLst>
            <a:outerShdw blurRad="50800" dist="38100" dir="5400000" algn="t" rotWithShape="0">
              <a:prstClr val="black">
                <a:alpha val="40000"/>
              </a:prstClr>
            </a:outer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2055" name="矩形 12"/>
          <p:cNvSpPr>
            <a:spLocks noChangeArrowheads="1"/>
          </p:cNvSpPr>
          <p:nvPr/>
        </p:nvSpPr>
        <p:spPr bwMode="auto">
          <a:xfrm>
            <a:off x="2829724" y="3825875"/>
            <a:ext cx="653255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spc="600"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PHP</a:t>
            </a:r>
            <a:r>
              <a:rPr lang="zh-CN" altLang="en-US" sz="4400" b="1" spc="600"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与</a:t>
            </a:r>
            <a:r>
              <a:rPr lang="en-US" altLang="zh-CN" sz="4400" b="1" spc="600"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MYSQL</a:t>
            </a:r>
            <a:r>
              <a:rPr lang="zh-CN" altLang="en-US" sz="4400" b="1" spc="600"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数据库</a:t>
            </a:r>
            <a:endParaRPr lang="zh-CN" altLang="en-US" spc="600" dirty="0">
              <a:effectLst>
                <a:outerShdw blurRad="50800" dist="38100" dir="2700000" algn="tl" rotWithShape="0">
                  <a:prstClr val="black">
                    <a:alpha val="40000"/>
                  </a:prstClr>
                </a:outerShdw>
              </a:effectLst>
            </a:endParaRPr>
          </a:p>
        </p:txBody>
      </p:sp>
      <p:sp>
        <p:nvSpPr>
          <p:cNvPr id="11" name="文本框 13"/>
          <p:cNvSpPr>
            <a:spLocks noChangeArrowheads="1"/>
          </p:cNvSpPr>
          <p:nvPr/>
        </p:nvSpPr>
        <p:spPr bwMode="auto">
          <a:xfrm>
            <a:off x="1413283" y="6433012"/>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电子工业出版社</a:t>
            </a:r>
            <a:endParaRPr lang="zh-CN" altLang="en-US" sz="2000" b="1" dirty="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endParaRPr>
          </a:p>
        </p:txBody>
      </p:sp>
      <p:grpSp>
        <p:nvGrpSpPr>
          <p:cNvPr id="3" name="组合 2"/>
          <p:cNvGrpSpPr/>
          <p:nvPr/>
        </p:nvGrpSpPr>
        <p:grpSpPr>
          <a:xfrm>
            <a:off x="-2" y="130632"/>
            <a:ext cx="12192003" cy="586926"/>
            <a:chOff x="-2" y="130632"/>
            <a:chExt cx="12192003" cy="586926"/>
          </a:xfrm>
        </p:grpSpPr>
        <p:sp>
          <p:nvSpPr>
            <p:cNvPr id="2" name="矩形 1"/>
            <p:cNvSpPr/>
            <p:nvPr/>
          </p:nvSpPr>
          <p:spPr bwMode="auto">
            <a:xfrm>
              <a:off x="-2" y="192886"/>
              <a:ext cx="12192001" cy="52467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4" name="矩形 13"/>
            <p:cNvSpPr/>
            <p:nvPr/>
          </p:nvSpPr>
          <p:spPr bwMode="auto">
            <a:xfrm>
              <a:off x="0" y="130632"/>
              <a:ext cx="12192001" cy="524672"/>
            </a:xfrm>
            <a:prstGeom prst="rect">
              <a:avLst/>
            </a:pr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pc="600" dirty="0" smtClean="0">
                  <a:solidFill>
                    <a:schemeClr val="bg1"/>
                  </a:solidFill>
                  <a:latin typeface="黑体" panose="02010609060101010101" pitchFamily="49" charset="-122"/>
                  <a:ea typeface="黑体" panose="02010609060101010101" pitchFamily="49" charset="-122"/>
                </a:rPr>
                <a:t>    PHP</a:t>
              </a:r>
              <a:r>
                <a:rPr lang="zh-CN" altLang="en-US" spc="600" dirty="0" smtClean="0">
                  <a:solidFill>
                    <a:schemeClr val="bg1"/>
                  </a:solidFill>
                  <a:latin typeface="黑体" panose="02010609060101010101" pitchFamily="49" charset="-122"/>
                  <a:ea typeface="黑体" panose="02010609060101010101" pitchFamily="49" charset="-122"/>
                </a:rPr>
                <a:t>程序设计基础教程                                    第</a:t>
              </a:r>
              <a:r>
                <a:rPr lang="en-US" altLang="zh-CN" spc="600" dirty="0" smtClean="0">
                  <a:solidFill>
                    <a:schemeClr val="bg1"/>
                  </a:solidFill>
                  <a:latin typeface="黑体" panose="02010609060101010101" pitchFamily="49" charset="-122"/>
                  <a:ea typeface="黑体" panose="02010609060101010101" pitchFamily="49" charset="-122"/>
                </a:rPr>
                <a:t>12</a:t>
              </a:r>
              <a:r>
                <a:rPr lang="zh-CN" altLang="en-US" spc="600" dirty="0" smtClean="0">
                  <a:solidFill>
                    <a:schemeClr val="bg1"/>
                  </a:solidFill>
                  <a:latin typeface="黑体" panose="02010609060101010101" pitchFamily="49" charset="-122"/>
                  <a:ea typeface="黑体" panose="02010609060101010101" pitchFamily="49" charset="-122"/>
                </a:rPr>
                <a:t>章</a:t>
              </a:r>
              <a:endParaRPr lang="zh-CN" altLang="en-US" spc="600" dirty="0">
                <a:solidFill>
                  <a:schemeClr val="bg1"/>
                </a:solidFill>
                <a:latin typeface="黑体" panose="02010609060101010101" pitchFamily="49" charset="-122"/>
                <a:ea typeface="黑体" panose="02010609060101010101" pitchFamily="49" charset="-122"/>
              </a:endParaRPr>
            </a:p>
          </p:txBody>
        </p:sp>
      </p:grpSp>
      <p:sp>
        <p:nvSpPr>
          <p:cNvPr id="2056" name="文本框 13"/>
          <p:cNvSpPr>
            <a:spLocks noChangeArrowheads="1"/>
          </p:cNvSpPr>
          <p:nvPr/>
        </p:nvSpPr>
        <p:spPr bwMode="auto">
          <a:xfrm>
            <a:off x="8802132" y="6433012"/>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主编：林世鑫</a:t>
            </a:r>
            <a:endParaRPr lang="zh-CN" altLang="en-US" sz="2000" b="1" dirty="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095" y="232230"/>
            <a:ext cx="344286" cy="3359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1+#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32" fill="hold" grpId="0" nodeType="afterEffect">
                                  <p:stCondLst>
                                    <p:cond delay="0"/>
                                  </p:stCondLst>
                                  <p:childTnLst>
                                    <p:set>
                                      <p:cBhvr>
                                        <p:cTn id="16" dur="1" fill="hold">
                                          <p:stCondLst>
                                            <p:cond delay="0"/>
                                          </p:stCondLst>
                                        </p:cTn>
                                        <p:tgtEl>
                                          <p:spTgt spid="2054"/>
                                        </p:tgtEl>
                                        <p:attrNameLst>
                                          <p:attrName>style.visibility</p:attrName>
                                        </p:attrNameLst>
                                      </p:cBhvr>
                                      <p:to>
                                        <p:strVal val="visible"/>
                                      </p:to>
                                    </p:set>
                                    <p:anim calcmode="lin" valueType="num">
                                      <p:cBhvr>
                                        <p:cTn id="17" dur="750" fill="hold"/>
                                        <p:tgtEl>
                                          <p:spTgt spid="2054"/>
                                        </p:tgtEl>
                                        <p:attrNameLst>
                                          <p:attrName>ppt_w</p:attrName>
                                        </p:attrNameLst>
                                      </p:cBhvr>
                                      <p:tavLst>
                                        <p:tav tm="0">
                                          <p:val>
                                            <p:strVal val="4*#ppt_w"/>
                                          </p:val>
                                        </p:tav>
                                        <p:tav tm="100000">
                                          <p:val>
                                            <p:strVal val="#ppt_w"/>
                                          </p:val>
                                        </p:tav>
                                      </p:tavLst>
                                    </p:anim>
                                    <p:anim calcmode="lin" valueType="num">
                                      <p:cBhvr>
                                        <p:cTn id="18" dur="750" fill="hold"/>
                                        <p:tgtEl>
                                          <p:spTgt spid="2054"/>
                                        </p:tgtEl>
                                        <p:attrNameLst>
                                          <p:attrName>ppt_h</p:attrName>
                                        </p:attrNameLst>
                                      </p:cBhvr>
                                      <p:tavLst>
                                        <p:tav tm="0">
                                          <p:val>
                                            <p:strVal val="4*#ppt_h"/>
                                          </p:val>
                                        </p:tav>
                                        <p:tav tm="100000">
                                          <p:val>
                                            <p:strVal val="#ppt_h"/>
                                          </p:val>
                                        </p:tav>
                                      </p:tavLst>
                                    </p:anim>
                                  </p:childTnLst>
                                </p:cTn>
                              </p:par>
                            </p:childTnLst>
                          </p:cTn>
                        </p:par>
                        <p:par>
                          <p:cTn id="19" fill="hold">
                            <p:stCondLst>
                              <p:cond delay="175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055"/>
                                        </p:tgtEl>
                                        <p:attrNameLst>
                                          <p:attrName>style.visibility</p:attrName>
                                        </p:attrNameLst>
                                      </p:cBhvr>
                                      <p:to>
                                        <p:strVal val="visible"/>
                                      </p:to>
                                    </p:set>
                                    <p:anim calcmode="lin" valueType="num">
                                      <p:cBhvr>
                                        <p:cTn id="22" dur="1000" fill="hold"/>
                                        <p:tgtEl>
                                          <p:spTgt spid="2055"/>
                                        </p:tgtEl>
                                        <p:attrNameLst>
                                          <p:attrName>ppt_x</p:attrName>
                                        </p:attrNameLst>
                                      </p:cBhvr>
                                      <p:tavLst>
                                        <p:tav tm="0">
                                          <p:val>
                                            <p:strVal val="#ppt_x"/>
                                          </p:val>
                                        </p:tav>
                                        <p:tav tm="50000">
                                          <p:val>
                                            <p:strVal val="#ppt_x+.1"/>
                                          </p:val>
                                        </p:tav>
                                        <p:tav tm="100000">
                                          <p:val>
                                            <p:strVal val="#ppt_x"/>
                                          </p:val>
                                        </p:tav>
                                      </p:tavLst>
                                    </p:anim>
                                    <p:anim calcmode="lin" valueType="num">
                                      <p:cBhvr>
                                        <p:cTn id="23" dur="1000" fill="hold"/>
                                        <p:tgtEl>
                                          <p:spTgt spid="2055"/>
                                        </p:tgtEl>
                                        <p:attrNameLst>
                                          <p:attrName>ppt_y</p:attrName>
                                        </p:attrNameLst>
                                      </p:cBhvr>
                                      <p:tavLst>
                                        <p:tav tm="0">
                                          <p:val>
                                            <p:strVal val="#ppt_y"/>
                                          </p:val>
                                        </p:tav>
                                        <p:tav tm="100000">
                                          <p:val>
                                            <p:strVal val="#ppt_y"/>
                                          </p:val>
                                        </p:tav>
                                      </p:tavLst>
                                    </p:anim>
                                    <p:anim calcmode="lin" valueType="num">
                                      <p:cBhvr>
                                        <p:cTn id="24" dur="1000" fill="hold"/>
                                        <p:tgtEl>
                                          <p:spTgt spid="2055"/>
                                        </p:tgtEl>
                                        <p:attrNameLst>
                                          <p:attrName>ppt_h</p:attrName>
                                        </p:attrNameLst>
                                      </p:cBhvr>
                                      <p:tavLst>
                                        <p:tav tm="0">
                                          <p:val>
                                            <p:strVal val="#ppt_h/10"/>
                                          </p:val>
                                        </p:tav>
                                        <p:tav tm="50000">
                                          <p:val>
                                            <p:strVal val="#ppt_h+.01"/>
                                          </p:val>
                                        </p:tav>
                                        <p:tav tm="100000">
                                          <p:val>
                                            <p:strVal val="#ppt_h"/>
                                          </p:val>
                                        </p:tav>
                                      </p:tavLst>
                                    </p:anim>
                                    <p:anim calcmode="lin" valueType="num">
                                      <p:cBhvr>
                                        <p:cTn id="25" dur="1000" fill="hold"/>
                                        <p:tgtEl>
                                          <p:spTgt spid="2055"/>
                                        </p:tgtEl>
                                        <p:attrNameLst>
                                          <p:attrName>ppt_w</p:attrName>
                                        </p:attrNameLst>
                                      </p:cBhvr>
                                      <p:tavLst>
                                        <p:tav tm="0">
                                          <p:val>
                                            <p:strVal val="#ppt_w/10"/>
                                          </p:val>
                                        </p:tav>
                                        <p:tav tm="50000">
                                          <p:val>
                                            <p:strVal val="#ppt_w+.01"/>
                                          </p:val>
                                        </p:tav>
                                        <p:tav tm="100000">
                                          <p:val>
                                            <p:strVal val="#ppt_w"/>
                                          </p:val>
                                        </p:tav>
                                      </p:tavLst>
                                    </p:anim>
                                    <p:animEffect transition="in" filter="fade">
                                      <p:cBhvr>
                                        <p:cTn id="26" dur="1000" tmFilter="0,0; .5, 1; 1, 1"/>
                                        <p:tgtEl>
                                          <p:spTgt spid="2055"/>
                                        </p:tgtEl>
                                      </p:cBhvr>
                                    </p:animEffect>
                                  </p:childTnLst>
                                </p:cTn>
                              </p:par>
                            </p:childTnLst>
                          </p:cTn>
                        </p:par>
                        <p:par>
                          <p:cTn id="27" fill="hold">
                            <p:stCondLst>
                              <p:cond delay="385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4350"/>
                            </p:stCondLst>
                            <p:childTnLst>
                              <p:par>
                                <p:cTn id="32" presetID="10" presetClass="entr" presetSubtype="0" fill="hold" grpId="0" nodeType="afterEffect">
                                  <p:stCondLst>
                                    <p:cond delay="0"/>
                                  </p:stCondLst>
                                  <p:childTnLst>
                                    <p:set>
                                      <p:cBhvr>
                                        <p:cTn id="33" dur="1" fill="hold">
                                          <p:stCondLst>
                                            <p:cond delay="0"/>
                                          </p:stCondLst>
                                        </p:cTn>
                                        <p:tgtEl>
                                          <p:spTgt spid="2056"/>
                                        </p:tgtEl>
                                        <p:attrNameLst>
                                          <p:attrName>style.visibility</p:attrName>
                                        </p:attrNameLst>
                                      </p:cBhvr>
                                      <p:to>
                                        <p:strVal val="visible"/>
                                      </p:to>
                                    </p:set>
                                    <p:animEffect transition="in" filter="fade">
                                      <p:cBhvr>
                                        <p:cTn id="34"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P spid="2054" grpId="0" animBg="1"/>
      <p:bldP spid="2055" grpId="0"/>
      <p:bldP spid="11" grpId="0"/>
      <p:bldP spid="20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510956" y="229359"/>
            <a:ext cx="40366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phpMyAdmin</a:t>
            </a:r>
            <a:r>
              <a:rPr lang="zh-CN" altLang="en-US" sz="2400" b="1" dirty="0" smtClean="0">
                <a:solidFill>
                  <a:schemeClr val="bg1"/>
                </a:solidFill>
                <a:latin typeface="黑体" panose="02010609060101010101" pitchFamily="49" charset="-122"/>
                <a:ea typeface="黑体" panose="02010609060101010101" pitchFamily="49" charset="-122"/>
              </a:rPr>
              <a:t>基本操作</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350653" y="1065138"/>
            <a:ext cx="1921492" cy="486572"/>
          </a:xfrm>
          <a:prstGeom prst="rect">
            <a:avLst/>
          </a:prstGeom>
        </p:spPr>
        <p:style>
          <a:lnRef idx="1">
            <a:schemeClr val="accent3"/>
          </a:lnRef>
          <a:fillRef idx="3">
            <a:schemeClr val="accent3"/>
          </a:fillRef>
          <a:effectRef idx="2">
            <a:schemeClr val="accent3"/>
          </a:effectRef>
          <a:fontRef idx="minor">
            <a:schemeClr val="lt1"/>
          </a:fontRef>
        </p:style>
        <p:txBody>
          <a:bodyPr wrap="square" anchor="ctr">
            <a:noAutofit/>
          </a:bodyPr>
          <a:lstStyle/>
          <a:p>
            <a:pPr algn="just">
              <a:lnSpc>
                <a:spcPct val="150000"/>
              </a:lnSpc>
            </a:pPr>
            <a:r>
              <a:rPr lang="zh-CN" altLang="en-US" sz="2400" dirty="0">
                <a:cs typeface="Times New Roman" panose="02020603050405020304" pitchFamily="18" charset="0"/>
              </a:rPr>
              <a:t>创建数据库</a:t>
            </a:r>
          </a:p>
        </p:txBody>
      </p:sp>
      <p:pic>
        <p:nvPicPr>
          <p:cNvPr id="9" name="图片 8"/>
          <p:cNvPicPr/>
          <p:nvPr/>
        </p:nvPicPr>
        <p:blipFill rotWithShape="1">
          <a:blip r:embed="rId3">
            <a:extLst>
              <a:ext uri="{28A0092B-C50C-407E-A947-70E740481C1C}">
                <a14:useLocalDpi xmlns:a14="http://schemas.microsoft.com/office/drawing/2010/main" val="0"/>
              </a:ext>
            </a:extLst>
          </a:blip>
          <a:srcRect t="10692" r="77141" b="51270"/>
          <a:stretch/>
        </p:blipFill>
        <p:spPr bwMode="auto">
          <a:xfrm>
            <a:off x="350653" y="1762296"/>
            <a:ext cx="4733965" cy="3737959"/>
          </a:xfrm>
          <a:prstGeom prst="rect">
            <a:avLst/>
          </a:prstGeom>
          <a:noFill/>
          <a:ln>
            <a:noFill/>
          </a:ln>
        </p:spPr>
      </p:pic>
      <p:pic>
        <p:nvPicPr>
          <p:cNvPr id="10" name="图片 9" descr="C:\Users\Administrator\AppData\Roaming\Tencent\Users\522621691\QQ\WinTemp\RichOle\B9W`W5JMHVEVE~5(WBE$UF5.png"/>
          <p:cNvPicPr/>
          <p:nvPr/>
        </p:nvPicPr>
        <p:blipFill>
          <a:blip r:embed="rId4">
            <a:extLst>
              <a:ext uri="{28A0092B-C50C-407E-A947-70E740481C1C}">
                <a14:useLocalDpi xmlns:a14="http://schemas.microsoft.com/office/drawing/2010/main" val="0"/>
              </a:ext>
            </a:extLst>
          </a:blip>
          <a:srcRect/>
          <a:stretch>
            <a:fillRect/>
          </a:stretch>
        </p:blipFill>
        <p:spPr bwMode="auto">
          <a:xfrm>
            <a:off x="5583382" y="3631275"/>
            <a:ext cx="6308542" cy="1717964"/>
          </a:xfrm>
          <a:prstGeom prst="rect">
            <a:avLst/>
          </a:prstGeom>
          <a:ln>
            <a:noFill/>
          </a:ln>
          <a:effectLst>
            <a:outerShdw blurRad="292100" dist="139700" dir="2700000" algn="tl" rotWithShape="0">
              <a:srgbClr val="333333">
                <a:alpha val="65000"/>
              </a:srgbClr>
            </a:outerShdw>
          </a:effectLst>
        </p:spPr>
      </p:pic>
      <p:sp>
        <p:nvSpPr>
          <p:cNvPr id="3" name="圆角矩形 2"/>
          <p:cNvSpPr/>
          <p:nvPr/>
        </p:nvSpPr>
        <p:spPr bwMode="auto">
          <a:xfrm>
            <a:off x="3214255" y="2452255"/>
            <a:ext cx="1620981" cy="609600"/>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3" idx="3"/>
            <a:endCxn id="10" idx="0"/>
          </p:cNvCxnSpPr>
          <p:nvPr/>
        </p:nvCxnSpPr>
        <p:spPr bwMode="auto">
          <a:xfrm>
            <a:off x="4835236" y="2757055"/>
            <a:ext cx="3902417" cy="874220"/>
          </a:xfrm>
          <a:prstGeom prst="bentConnector2">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圆角矩形 13"/>
          <p:cNvSpPr/>
          <p:nvPr/>
        </p:nvSpPr>
        <p:spPr bwMode="auto">
          <a:xfrm>
            <a:off x="5975953" y="4752108"/>
            <a:ext cx="2309065" cy="483525"/>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5" name="圆角矩形 14"/>
          <p:cNvSpPr/>
          <p:nvPr/>
        </p:nvSpPr>
        <p:spPr bwMode="auto">
          <a:xfrm>
            <a:off x="10875818" y="4752108"/>
            <a:ext cx="671820" cy="483525"/>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12" name="肘形连接符 11"/>
          <p:cNvCxnSpPr>
            <a:stCxn id="14" idx="2"/>
            <a:endCxn id="15" idx="2"/>
          </p:cNvCxnSpPr>
          <p:nvPr/>
        </p:nvCxnSpPr>
        <p:spPr bwMode="auto">
          <a:xfrm rot="16200000" flipH="1">
            <a:off x="9171107" y="3195012"/>
            <a:ext cx="12700" cy="4081242"/>
          </a:xfrm>
          <a:prstGeom prst="bentConnector3">
            <a:avLst>
              <a:gd name="adj1" fmla="val 6600000"/>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6523563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ou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2000"/>
                            </p:stCondLst>
                            <p:childTnLst>
                              <p:par>
                                <p:cTn id="21" presetID="6" presetClass="entr" presetSubtype="32"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ircle(out)">
                                      <p:cBhvr>
                                        <p:cTn id="23" dur="500"/>
                                        <p:tgtEl>
                                          <p:spTgt spid="14"/>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510956" y="229359"/>
            <a:ext cx="40366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phpMyAdmin</a:t>
            </a:r>
            <a:r>
              <a:rPr lang="zh-CN" altLang="en-US" sz="2400" b="1" dirty="0" smtClean="0">
                <a:solidFill>
                  <a:schemeClr val="bg1"/>
                </a:solidFill>
                <a:latin typeface="黑体" panose="02010609060101010101" pitchFamily="49" charset="-122"/>
                <a:ea typeface="黑体" panose="02010609060101010101" pitchFamily="49" charset="-122"/>
              </a:rPr>
              <a:t>基本操作</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350653" y="1065138"/>
            <a:ext cx="1921492" cy="486572"/>
          </a:xfrm>
          <a:prstGeom prst="rect">
            <a:avLst/>
          </a:prstGeom>
        </p:spPr>
        <p:style>
          <a:lnRef idx="1">
            <a:schemeClr val="accent3"/>
          </a:lnRef>
          <a:fillRef idx="3">
            <a:schemeClr val="accent3"/>
          </a:fillRef>
          <a:effectRef idx="2">
            <a:schemeClr val="accent3"/>
          </a:effectRef>
          <a:fontRef idx="minor">
            <a:schemeClr val="lt1"/>
          </a:fontRef>
        </p:style>
        <p:txBody>
          <a:bodyPr wrap="square" anchor="ctr">
            <a:noAutofit/>
          </a:bodyPr>
          <a:lstStyle/>
          <a:p>
            <a:pPr algn="just">
              <a:lnSpc>
                <a:spcPct val="150000"/>
              </a:lnSpc>
            </a:pPr>
            <a:r>
              <a:rPr lang="zh-CN" altLang="en-US" sz="2400" dirty="0">
                <a:cs typeface="Times New Roman" panose="02020603050405020304" pitchFamily="18" charset="0"/>
              </a:rPr>
              <a:t>创建</a:t>
            </a:r>
            <a:r>
              <a:rPr lang="zh-CN" altLang="en-US" sz="2400" dirty="0" smtClean="0">
                <a:cs typeface="Times New Roman" panose="02020603050405020304" pitchFamily="18" charset="0"/>
              </a:rPr>
              <a:t>数据表</a:t>
            </a:r>
            <a:endParaRPr lang="zh-CN" altLang="en-US" sz="2400" dirty="0">
              <a:cs typeface="Times New Roman" panose="02020603050405020304" pitchFamily="18" charset="0"/>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25112"/>
          <a:stretch/>
        </p:blipFill>
        <p:spPr>
          <a:xfrm>
            <a:off x="350652" y="1914696"/>
            <a:ext cx="2905165" cy="464350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3904" y="1914696"/>
            <a:ext cx="7854104" cy="3002107"/>
          </a:xfrm>
          <a:prstGeom prst="rect">
            <a:avLst/>
          </a:prstGeom>
        </p:spPr>
      </p:pic>
      <p:sp>
        <p:nvSpPr>
          <p:cNvPr id="12" name="圆角矩形 11"/>
          <p:cNvSpPr/>
          <p:nvPr/>
        </p:nvSpPr>
        <p:spPr bwMode="auto">
          <a:xfrm>
            <a:off x="350652" y="5237018"/>
            <a:ext cx="1921493" cy="429491"/>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3" name="圆角矩形 12"/>
          <p:cNvSpPr/>
          <p:nvPr/>
        </p:nvSpPr>
        <p:spPr bwMode="auto">
          <a:xfrm>
            <a:off x="4253345" y="3574473"/>
            <a:ext cx="2646219" cy="332509"/>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rgbClr val="FF0000"/>
                </a:solidFill>
                <a:effectLst/>
                <a:latin typeface="Arial" pitchFamily="34" charset="0"/>
                <a:ea typeface="宋体" pitchFamily="2" charset="-122"/>
              </a:rPr>
              <a:t>s_info</a:t>
            </a:r>
            <a:endParaRPr kumimoji="0" lang="zh-CN" altLang="en-US" sz="18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14" name="文本框 13"/>
          <p:cNvSpPr txBox="1"/>
          <p:nvPr/>
        </p:nvSpPr>
        <p:spPr>
          <a:xfrm>
            <a:off x="7564579" y="3574473"/>
            <a:ext cx="540326" cy="369332"/>
          </a:xfrm>
          <a:prstGeom prst="rect">
            <a:avLst/>
          </a:prstGeom>
          <a:noFill/>
          <a:ln w="28575">
            <a:solidFill>
              <a:srgbClr val="FF0000"/>
            </a:solidFill>
          </a:ln>
        </p:spPr>
        <p:txBody>
          <a:bodyPr wrap="square" rtlCol="0" anchor="ctr">
            <a:spAutoFit/>
          </a:bodyPr>
          <a:lstStyle/>
          <a:p>
            <a:pPr algn="ctr"/>
            <a:r>
              <a:rPr lang="en-US" altLang="zh-CN" dirty="0" smtClean="0">
                <a:solidFill>
                  <a:srgbClr val="FF0000"/>
                </a:solidFill>
              </a:rPr>
              <a:t>6</a:t>
            </a:r>
            <a:endParaRPr lang="zh-CN" altLang="en-US" dirty="0">
              <a:solidFill>
                <a:srgbClr val="FF0000"/>
              </a:solidFill>
            </a:endParaRPr>
          </a:p>
        </p:txBody>
      </p:sp>
      <p:sp>
        <p:nvSpPr>
          <p:cNvPr id="15" name="圆角矩形 14"/>
          <p:cNvSpPr/>
          <p:nvPr/>
        </p:nvSpPr>
        <p:spPr bwMode="auto">
          <a:xfrm>
            <a:off x="10584873" y="4267200"/>
            <a:ext cx="678872" cy="415636"/>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17" name="肘形连接符 16"/>
          <p:cNvCxnSpPr>
            <a:stCxn id="12" idx="3"/>
            <a:endCxn id="11" idx="2"/>
          </p:cNvCxnSpPr>
          <p:nvPr/>
        </p:nvCxnSpPr>
        <p:spPr bwMode="auto">
          <a:xfrm flipV="1">
            <a:off x="2272145" y="4916803"/>
            <a:ext cx="5238811" cy="534961"/>
          </a:xfrm>
          <a:prstGeom prst="bentConnector2">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肘形连接符 18"/>
          <p:cNvCxnSpPr>
            <a:stCxn id="13" idx="2"/>
            <a:endCxn id="14" idx="2"/>
          </p:cNvCxnSpPr>
          <p:nvPr/>
        </p:nvCxnSpPr>
        <p:spPr bwMode="auto">
          <a:xfrm rot="16200000" flipH="1">
            <a:off x="6687187" y="2796249"/>
            <a:ext cx="36823" cy="2258287"/>
          </a:xfrm>
          <a:prstGeom prst="bentConnector3">
            <a:avLst>
              <a:gd name="adj1" fmla="val 1623800"/>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肘形连接符 20"/>
          <p:cNvCxnSpPr>
            <a:stCxn id="14" idx="3"/>
          </p:cNvCxnSpPr>
          <p:nvPr/>
        </p:nvCxnSpPr>
        <p:spPr bwMode="auto">
          <a:xfrm>
            <a:off x="8104905" y="3759139"/>
            <a:ext cx="2479967" cy="743588"/>
          </a:xfrm>
          <a:prstGeom prst="bentConnector3">
            <a:avLst>
              <a:gd name="adj1" fmla="val 50000"/>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a:stCxn id="15" idx="3"/>
          </p:cNvCxnSpPr>
          <p:nvPr/>
        </p:nvCxnSpPr>
        <p:spPr bwMode="auto">
          <a:xfrm>
            <a:off x="11263745" y="4475018"/>
            <a:ext cx="928255" cy="27709"/>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54837814"/>
      </p:ext>
    </p:extLst>
  </p:cSld>
  <p:clrMapOvr>
    <a:masterClrMapping/>
  </p:clrMapOvr>
  <p:transition spd="slow" advClick="0" advTm="475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par>
                          <p:cTn id="20" fill="hold">
                            <p:stCondLst>
                              <p:cond delay="2000"/>
                            </p:stCondLst>
                            <p:childTnLst>
                              <p:par>
                                <p:cTn id="21" presetID="1" presetClass="entr" presetSubtype="0" fill="hold" grpId="0" nodeType="afterEffect">
                                  <p:stCondLst>
                                    <p:cond delay="0"/>
                                  </p:stCondLst>
                                  <p:iterate type="lt">
                                    <p:tmAbs val="100"/>
                                  </p:iterate>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2501"/>
                            </p:stCondLst>
                            <p:childTnLst>
                              <p:par>
                                <p:cTn id="24" presetID="22" presetClass="entr" presetSubtype="8"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par>
                          <p:cTn id="27" fill="hold">
                            <p:stCondLst>
                              <p:cond delay="3001"/>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3501"/>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4001"/>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4501"/>
                            </p:stCondLst>
                            <p:childTnLst>
                              <p:par>
                                <p:cTn id="40" presetID="22" presetClass="entr" presetSubtype="8"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510956" y="229359"/>
            <a:ext cx="40366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phpMyAdmin</a:t>
            </a:r>
            <a:r>
              <a:rPr lang="zh-CN" altLang="en-US" sz="2400" b="1" dirty="0" smtClean="0">
                <a:solidFill>
                  <a:schemeClr val="bg1"/>
                </a:solidFill>
                <a:latin typeface="黑体" panose="02010609060101010101" pitchFamily="49" charset="-122"/>
                <a:ea typeface="黑体" panose="02010609060101010101" pitchFamily="49" charset="-122"/>
              </a:rPr>
              <a:t>基本操作</a:t>
            </a:r>
            <a:endParaRPr lang="zh-CN" altLang="zh-CN" sz="2400" b="1" dirty="0">
              <a:solidFill>
                <a:schemeClr val="bg1"/>
              </a:solidFill>
              <a:latin typeface="黑体" panose="02010609060101010101" pitchFamily="49" charset="-122"/>
              <a:ea typeface="黑体" panose="02010609060101010101" pitchFamily="49" charset="-122"/>
            </a:endParaRPr>
          </a:p>
        </p:txBody>
      </p:sp>
      <p:cxnSp>
        <p:nvCxnSpPr>
          <p:cNvPr id="18" name="直接连接符 17"/>
          <p:cNvCxnSpPr/>
          <p:nvPr/>
        </p:nvCxnSpPr>
        <p:spPr bwMode="auto">
          <a:xfrm flipV="1">
            <a:off x="-8213" y="4445391"/>
            <a:ext cx="1007019" cy="191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 name="图片 5"/>
          <p:cNvPicPr>
            <a:picLocks noChangeAspect="1"/>
          </p:cNvPicPr>
          <p:nvPr/>
        </p:nvPicPr>
        <p:blipFill rotWithShape="1">
          <a:blip r:embed="rId3"/>
          <a:srcRect l="13292" b="5053"/>
          <a:stretch/>
        </p:blipFill>
        <p:spPr>
          <a:xfrm>
            <a:off x="1024181" y="1109716"/>
            <a:ext cx="10143638" cy="5566489"/>
          </a:xfrm>
          <a:prstGeom prst="rect">
            <a:avLst/>
          </a:prstGeom>
        </p:spPr>
      </p:pic>
    </p:spTree>
    <p:extLst>
      <p:ext uri="{BB962C8B-B14F-4D97-AF65-F5344CB8AC3E}">
        <p14:creationId xmlns:p14="http://schemas.microsoft.com/office/powerpoint/2010/main" val="26864455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510956" y="229359"/>
            <a:ext cx="40366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phpMyAdmin</a:t>
            </a:r>
            <a:r>
              <a:rPr lang="zh-CN" altLang="en-US" sz="2400" b="1" dirty="0" smtClean="0">
                <a:solidFill>
                  <a:schemeClr val="bg1"/>
                </a:solidFill>
                <a:latin typeface="黑体" panose="02010609060101010101" pitchFamily="49" charset="-122"/>
                <a:ea typeface="黑体" panose="02010609060101010101" pitchFamily="49" charset="-122"/>
              </a:rPr>
              <a:t>基本操作</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350653" y="1065138"/>
            <a:ext cx="1921492" cy="486572"/>
          </a:xfrm>
          <a:prstGeom prst="rect">
            <a:avLst/>
          </a:prstGeom>
        </p:spPr>
        <p:style>
          <a:lnRef idx="1">
            <a:schemeClr val="accent3"/>
          </a:lnRef>
          <a:fillRef idx="3">
            <a:schemeClr val="accent3"/>
          </a:fillRef>
          <a:effectRef idx="2">
            <a:schemeClr val="accent3"/>
          </a:effectRef>
          <a:fontRef idx="minor">
            <a:schemeClr val="lt1"/>
          </a:fontRef>
        </p:style>
        <p:txBody>
          <a:bodyPr wrap="square" anchor="ctr">
            <a:noAutofit/>
          </a:bodyPr>
          <a:lstStyle/>
          <a:p>
            <a:pPr algn="ctr">
              <a:lnSpc>
                <a:spcPct val="150000"/>
              </a:lnSpc>
            </a:pPr>
            <a:r>
              <a:rPr lang="zh-CN" altLang="en-US" sz="2400" dirty="0">
                <a:cs typeface="Times New Roman" panose="02020603050405020304" pitchFamily="18" charset="0"/>
              </a:rPr>
              <a:t>浏览数据</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b="25112"/>
          <a:stretch/>
        </p:blipFill>
        <p:spPr>
          <a:xfrm>
            <a:off x="350652" y="1914696"/>
            <a:ext cx="2905165" cy="4643500"/>
          </a:xfrm>
          <a:prstGeom prst="rect">
            <a:avLst/>
          </a:prstGeom>
        </p:spPr>
      </p:pic>
      <p:pic>
        <p:nvPicPr>
          <p:cNvPr id="1026" name="Picture 2" descr="UHO])]`6M(MN_JY5N2[6@XE"/>
          <p:cNvPicPr>
            <a:picLocks noChangeAspect="1" noChangeArrowheads="1"/>
          </p:cNvPicPr>
          <p:nvPr/>
        </p:nvPicPr>
        <p:blipFill rotWithShape="1">
          <a:blip r:embed="rId4">
            <a:extLst>
              <a:ext uri="{28A0092B-C50C-407E-A947-70E740481C1C}">
                <a14:useLocalDpi xmlns:a14="http://schemas.microsoft.com/office/drawing/2010/main" val="0"/>
              </a:ext>
            </a:extLst>
          </a:blip>
          <a:srcRect b="31822"/>
          <a:stretch/>
        </p:blipFill>
        <p:spPr bwMode="auto">
          <a:xfrm>
            <a:off x="3699997" y="1308424"/>
            <a:ext cx="7847641" cy="14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J89)H8%)X}S7J@H1_TYB4)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9997" y="3593229"/>
            <a:ext cx="7847641" cy="296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圆角矩形 2"/>
          <p:cNvSpPr/>
          <p:nvPr/>
        </p:nvSpPr>
        <p:spPr bwMode="auto">
          <a:xfrm>
            <a:off x="235527" y="5223164"/>
            <a:ext cx="1745673" cy="484909"/>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5" name="肘形连接符 4"/>
          <p:cNvCxnSpPr>
            <a:stCxn id="3" idx="3"/>
            <a:endCxn id="1026" idx="1"/>
          </p:cNvCxnSpPr>
          <p:nvPr/>
        </p:nvCxnSpPr>
        <p:spPr bwMode="auto">
          <a:xfrm flipV="1">
            <a:off x="1981200" y="2042793"/>
            <a:ext cx="1718797" cy="3422826"/>
          </a:xfrm>
          <a:prstGeom prst="bentConnector3">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圆角矩形 15"/>
          <p:cNvSpPr/>
          <p:nvPr/>
        </p:nvSpPr>
        <p:spPr bwMode="auto">
          <a:xfrm>
            <a:off x="3699996" y="1905990"/>
            <a:ext cx="1122217" cy="296883"/>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7" name="圆角矩形 16"/>
          <p:cNvSpPr/>
          <p:nvPr/>
        </p:nvSpPr>
        <p:spPr bwMode="auto">
          <a:xfrm>
            <a:off x="6276942" y="4927270"/>
            <a:ext cx="5270696" cy="1141021"/>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8" name="肘形连接符 7"/>
          <p:cNvCxnSpPr>
            <a:stCxn id="16" idx="2"/>
            <a:endCxn id="17" idx="1"/>
          </p:cNvCxnSpPr>
          <p:nvPr/>
        </p:nvCxnSpPr>
        <p:spPr bwMode="auto">
          <a:xfrm rot="16200000" flipH="1">
            <a:off x="3621569" y="2842408"/>
            <a:ext cx="3294908" cy="2015837"/>
          </a:xfrm>
          <a:prstGeom prst="bentConnector2">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0786518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510956" y="229359"/>
            <a:ext cx="40366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phpMyAdmin</a:t>
            </a:r>
            <a:r>
              <a:rPr lang="zh-CN" altLang="en-US" sz="2400" b="1" dirty="0" smtClean="0">
                <a:solidFill>
                  <a:schemeClr val="bg1"/>
                </a:solidFill>
                <a:latin typeface="黑体" panose="02010609060101010101" pitchFamily="49" charset="-122"/>
                <a:ea typeface="黑体" panose="02010609060101010101" pitchFamily="49" charset="-122"/>
              </a:rPr>
              <a:t>基本操作</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350653" y="1065138"/>
            <a:ext cx="1921492" cy="486572"/>
          </a:xfrm>
          <a:prstGeom prst="rect">
            <a:avLst/>
          </a:prstGeom>
        </p:spPr>
        <p:style>
          <a:lnRef idx="1">
            <a:schemeClr val="accent3"/>
          </a:lnRef>
          <a:fillRef idx="3">
            <a:schemeClr val="accent3"/>
          </a:fillRef>
          <a:effectRef idx="2">
            <a:schemeClr val="accent3"/>
          </a:effectRef>
          <a:fontRef idx="minor">
            <a:schemeClr val="lt1"/>
          </a:fontRef>
        </p:style>
        <p:txBody>
          <a:bodyPr wrap="square" anchor="ctr">
            <a:noAutofit/>
          </a:bodyPr>
          <a:lstStyle/>
          <a:p>
            <a:pPr algn="ctr">
              <a:lnSpc>
                <a:spcPct val="150000"/>
              </a:lnSpc>
            </a:pPr>
            <a:r>
              <a:rPr lang="zh-CN" altLang="en-US" sz="2400" dirty="0" smtClean="0">
                <a:cs typeface="Times New Roman" panose="02020603050405020304" pitchFamily="18" charset="0"/>
              </a:rPr>
              <a:t>更新数据</a:t>
            </a:r>
            <a:endParaRPr lang="zh-CN" altLang="en-US" sz="2400" dirty="0">
              <a:cs typeface="Times New Roman" panose="02020603050405020304" pitchFamily="18" charset="0"/>
            </a:endParaRPr>
          </a:p>
        </p:txBody>
      </p:sp>
      <p:pic>
        <p:nvPicPr>
          <p:cNvPr id="1027" name="Picture 3" descr="J89)H8%)X}S7J@H1_TYB4)P"/>
          <p:cNvPicPr>
            <a:picLocks noChangeAspect="1" noChangeArrowheads="1"/>
          </p:cNvPicPr>
          <p:nvPr/>
        </p:nvPicPr>
        <p:blipFill rotWithShape="1">
          <a:blip r:embed="rId3">
            <a:extLst>
              <a:ext uri="{28A0092B-C50C-407E-A947-70E740481C1C}">
                <a14:useLocalDpi xmlns:a14="http://schemas.microsoft.com/office/drawing/2010/main" val="0"/>
              </a:ext>
            </a:extLst>
          </a:blip>
          <a:srcRect t="46839" r="27318" b="1"/>
          <a:stretch/>
        </p:blipFill>
        <p:spPr bwMode="auto">
          <a:xfrm>
            <a:off x="350653" y="1808193"/>
            <a:ext cx="5703783" cy="15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圆角矩形 16"/>
          <p:cNvSpPr/>
          <p:nvPr/>
        </p:nvSpPr>
        <p:spPr bwMode="auto">
          <a:xfrm>
            <a:off x="350653" y="2126848"/>
            <a:ext cx="1145638" cy="387928"/>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pic>
        <p:nvPicPr>
          <p:cNvPr id="2050" name="Picture 2" descr="_B3L77AM15US2P0~(}Z]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9823" y="2968770"/>
            <a:ext cx="6402101" cy="34735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肘形连接符 5"/>
          <p:cNvCxnSpPr>
            <a:stCxn id="17" idx="2"/>
            <a:endCxn id="2050" idx="1"/>
          </p:cNvCxnSpPr>
          <p:nvPr/>
        </p:nvCxnSpPr>
        <p:spPr bwMode="auto">
          <a:xfrm rot="16200000" flipH="1">
            <a:off x="2111252" y="1326995"/>
            <a:ext cx="2190791" cy="4566351"/>
          </a:xfrm>
          <a:prstGeom prst="bentConnector2">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1505019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510956" y="229359"/>
            <a:ext cx="40366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phpMyAdmin</a:t>
            </a:r>
            <a:r>
              <a:rPr lang="zh-CN" altLang="en-US" sz="2400" b="1" dirty="0" smtClean="0">
                <a:solidFill>
                  <a:schemeClr val="bg1"/>
                </a:solidFill>
                <a:latin typeface="黑体" panose="02010609060101010101" pitchFamily="49" charset="-122"/>
                <a:ea typeface="黑体" panose="02010609060101010101" pitchFamily="49" charset="-122"/>
              </a:rPr>
              <a:t>基本操作</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350653" y="1020807"/>
            <a:ext cx="1921492" cy="461632"/>
          </a:xfrm>
          <a:prstGeom prst="rect">
            <a:avLst/>
          </a:prstGeom>
        </p:spPr>
        <p:style>
          <a:lnRef idx="1">
            <a:schemeClr val="accent3"/>
          </a:lnRef>
          <a:fillRef idx="3">
            <a:schemeClr val="accent3"/>
          </a:fillRef>
          <a:effectRef idx="2">
            <a:schemeClr val="accent3"/>
          </a:effectRef>
          <a:fontRef idx="minor">
            <a:schemeClr val="lt1"/>
          </a:fontRef>
        </p:style>
        <p:txBody>
          <a:bodyPr wrap="square" anchor="ctr">
            <a:noAutofit/>
          </a:bodyPr>
          <a:lstStyle/>
          <a:p>
            <a:pPr algn="ctr">
              <a:lnSpc>
                <a:spcPct val="150000"/>
              </a:lnSpc>
            </a:pPr>
            <a:r>
              <a:rPr lang="zh-CN" altLang="en-US" sz="2400" dirty="0" smtClean="0">
                <a:cs typeface="Times New Roman" panose="02020603050405020304" pitchFamily="18" charset="0"/>
              </a:rPr>
              <a:t>插入数据</a:t>
            </a:r>
            <a:endParaRPr lang="zh-CN" altLang="en-US" sz="2400" dirty="0">
              <a:cs typeface="Times New Roman" panose="02020603050405020304" pitchFamily="18" charset="0"/>
            </a:endParaRPr>
          </a:p>
        </p:txBody>
      </p:sp>
      <p:pic>
        <p:nvPicPr>
          <p:cNvPr id="3074" name="Picture 2" descr="CG0J@O]PJ0T7ZCV5LNR8$9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293" y="1814949"/>
            <a:ext cx="7755345" cy="443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086310"/>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510956" y="229359"/>
            <a:ext cx="40366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phpMyAdmin</a:t>
            </a:r>
            <a:r>
              <a:rPr lang="zh-CN" altLang="en-US" sz="2400" b="1" dirty="0" smtClean="0">
                <a:solidFill>
                  <a:schemeClr val="bg1"/>
                </a:solidFill>
                <a:latin typeface="黑体" panose="02010609060101010101" pitchFamily="49" charset="-122"/>
                <a:ea typeface="黑体" panose="02010609060101010101" pitchFamily="49" charset="-122"/>
              </a:rPr>
              <a:t>基本操作</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350653" y="1020807"/>
            <a:ext cx="1921492" cy="461632"/>
          </a:xfrm>
          <a:prstGeom prst="rect">
            <a:avLst/>
          </a:prstGeom>
        </p:spPr>
        <p:style>
          <a:lnRef idx="1">
            <a:schemeClr val="accent3"/>
          </a:lnRef>
          <a:fillRef idx="3">
            <a:schemeClr val="accent3"/>
          </a:fillRef>
          <a:effectRef idx="2">
            <a:schemeClr val="accent3"/>
          </a:effectRef>
          <a:fontRef idx="minor">
            <a:schemeClr val="lt1"/>
          </a:fontRef>
        </p:style>
        <p:txBody>
          <a:bodyPr wrap="square" anchor="ctr">
            <a:noAutofit/>
          </a:bodyPr>
          <a:lstStyle/>
          <a:p>
            <a:pPr algn="ctr">
              <a:lnSpc>
                <a:spcPct val="150000"/>
              </a:lnSpc>
            </a:pPr>
            <a:r>
              <a:rPr lang="zh-CN" altLang="en-US" sz="2400" dirty="0" smtClean="0">
                <a:cs typeface="Times New Roman" panose="02020603050405020304" pitchFamily="18" charset="0"/>
              </a:rPr>
              <a:t>删除记录</a:t>
            </a:r>
            <a:endParaRPr lang="zh-CN" altLang="en-US" sz="2400" dirty="0">
              <a:cs typeface="Times New Roman" panose="02020603050405020304" pitchFamily="18" charset="0"/>
            </a:endParaRPr>
          </a:p>
        </p:txBody>
      </p:sp>
      <p:pic>
        <p:nvPicPr>
          <p:cNvPr id="10" name="Picture 3" descr="J89)H8%)X}S7J@H1_TYB4)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558" y="1919174"/>
            <a:ext cx="7847641" cy="296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圆角矩形 2"/>
          <p:cNvSpPr/>
          <p:nvPr/>
        </p:nvSpPr>
        <p:spPr bwMode="auto">
          <a:xfrm>
            <a:off x="3707050" y="3559126"/>
            <a:ext cx="710206" cy="450166"/>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4" name="矩形 3"/>
          <p:cNvSpPr/>
          <p:nvPr/>
        </p:nvSpPr>
        <p:spPr bwMode="auto">
          <a:xfrm>
            <a:off x="1659988" y="3401657"/>
            <a:ext cx="464234" cy="987463"/>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2" name="圆角矩形 11"/>
          <p:cNvSpPr/>
          <p:nvPr/>
        </p:nvSpPr>
        <p:spPr bwMode="auto">
          <a:xfrm>
            <a:off x="5681241" y="4391770"/>
            <a:ext cx="761761" cy="436099"/>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6" name="肘形连接符 5"/>
          <p:cNvCxnSpPr>
            <a:stCxn id="4" idx="2"/>
            <a:endCxn id="12" idx="2"/>
          </p:cNvCxnSpPr>
          <p:nvPr/>
        </p:nvCxnSpPr>
        <p:spPr bwMode="auto">
          <a:xfrm rot="16200000" flipH="1">
            <a:off x="3757739" y="2523485"/>
            <a:ext cx="438749" cy="4170017"/>
          </a:xfrm>
          <a:prstGeom prst="bentConnector3">
            <a:avLst>
              <a:gd name="adj1" fmla="val 209817"/>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3930391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18774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smtClean="0">
                <a:solidFill>
                  <a:srgbClr val="3F3F3F"/>
                </a:solidFill>
                <a:ea typeface="微软雅黑" panose="020B0503020204020204" pitchFamily="34" charset="-122"/>
                <a:sym typeface="Arial" panose="020B0604020202020204" pitchFamily="34" charset="0"/>
              </a:rPr>
              <a:t>触发器</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12.1.3</a:t>
            </a:r>
            <a:endParaRPr lang="zh-CN" altLang="en-US" sz="4800" b="1" dirty="0">
              <a:solidFill>
                <a:schemeClr val="bg1"/>
              </a:solidFill>
            </a:endParaRPr>
          </a:p>
        </p:txBody>
      </p:sp>
      <p:sp>
        <p:nvSpPr>
          <p:cNvPr id="4102" name="文本框 10"/>
          <p:cNvSpPr>
            <a:spLocks noChangeArrowheads="1"/>
          </p:cNvSpPr>
          <p:nvPr/>
        </p:nvSpPr>
        <p:spPr bwMode="auto">
          <a:xfrm>
            <a:off x="294803" y="83494"/>
            <a:ext cx="3031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12.1</a:t>
            </a:r>
            <a:r>
              <a:rPr lang="zh-CN" altLang="en-US" sz="2400" b="1" spc="600" dirty="0" smtClean="0">
                <a:solidFill>
                  <a:schemeClr val="bg1"/>
                </a:solidFill>
                <a:ea typeface="微软雅黑" panose="020B0503020204020204" pitchFamily="34" charset="-122"/>
                <a:sym typeface="Arial" panose="020B0604020202020204" pitchFamily="34" charset="0"/>
              </a:rPr>
              <a:t>、</a:t>
            </a:r>
            <a:r>
              <a:rPr lang="en-US" altLang="zh-CN" sz="2400" b="1" dirty="0" smtClean="0">
                <a:solidFill>
                  <a:schemeClr val="bg1"/>
                </a:solidFill>
                <a:latin typeface="黑体" panose="02010609060101010101" pitchFamily="49" charset="-122"/>
                <a:ea typeface="黑体" panose="02010609060101010101" pitchFamily="49" charset="-122"/>
              </a:rPr>
              <a:t>phpMyAdmin</a:t>
            </a:r>
            <a:endParaRPr lang="zh-CN" altLang="zh-CN" sz="2400" b="1"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344894" y="1010867"/>
            <a:ext cx="2584450" cy="1653033"/>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3</a:t>
            </a:r>
            <a:endParaRPr lang="zh-CN" altLang="en-US" sz="2400" dirty="0">
              <a:solidFill>
                <a:schemeClr val="bg1"/>
              </a:solidFill>
            </a:endParaRPr>
          </a:p>
        </p:txBody>
      </p:sp>
    </p:spTree>
    <p:extLst>
      <p:ext uri="{BB962C8B-B14F-4D97-AF65-F5344CB8AC3E}">
        <p14:creationId xmlns:p14="http://schemas.microsoft.com/office/powerpoint/2010/main" val="40108247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12.1.3</a:t>
            </a:r>
            <a:r>
              <a:rPr lang="zh-CN" altLang="en-US" sz="2400" b="1" dirty="0" smtClean="0">
                <a:solidFill>
                  <a:schemeClr val="bg1"/>
                </a:solidFill>
                <a:latin typeface="黑体" panose="02010609060101010101" pitchFamily="49" charset="-122"/>
                <a:ea typeface="黑体" panose="02010609060101010101" pitchFamily="49" charset="-122"/>
              </a:rPr>
              <a:t>、触发器</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350653" y="905490"/>
            <a:ext cx="6013754" cy="3344570"/>
          </a:xfrm>
          <a:prstGeom prst="rect">
            <a:avLst/>
          </a:prstGeom>
        </p:spPr>
        <p:txBody>
          <a:bodyPr wrap="square" anchor="ctr">
            <a:spAutoFit/>
          </a:bodyPr>
          <a:lstStyle/>
          <a:p>
            <a:pPr algn="just">
              <a:lnSpc>
                <a:spcPct val="150000"/>
              </a:lnSpc>
            </a:pPr>
            <a:r>
              <a:rPr lang="zh-CN" altLang="en-US" sz="2400" dirty="0">
                <a:cs typeface="Times New Roman" panose="02020603050405020304" pitchFamily="18" charset="0"/>
              </a:rPr>
              <a:t>触发器是数据库中一个非常重要的工具。它是数据库为程序员和数据分析员提供的保证数据完整性的一种方法。触发器实质是一系列</a:t>
            </a:r>
            <a:r>
              <a:rPr lang="en-US" altLang="zh-CN" sz="2400" dirty="0">
                <a:cs typeface="Times New Roman" panose="02020603050405020304" pitchFamily="18" charset="0"/>
              </a:rPr>
              <a:t>SQL</a:t>
            </a:r>
            <a:r>
              <a:rPr lang="zh-CN" altLang="en-US" sz="2400" dirty="0">
                <a:cs typeface="Times New Roman" panose="02020603050405020304" pitchFamily="18" charset="0"/>
              </a:rPr>
              <a:t>语句的集合，但这些语句的执行不是由程序调用，也不是手工启动，而是由数据库的事件来触发。</a:t>
            </a:r>
          </a:p>
        </p:txBody>
      </p:sp>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89671" y="1447013"/>
            <a:ext cx="4802253" cy="4802253"/>
          </a:xfrm>
          <a:prstGeom prst="rect">
            <a:avLst/>
          </a:prstGeom>
        </p:spPr>
      </p:pic>
    </p:spTree>
    <p:extLst>
      <p:ext uri="{BB962C8B-B14F-4D97-AF65-F5344CB8AC3E}">
        <p14:creationId xmlns:p14="http://schemas.microsoft.com/office/powerpoint/2010/main" val="237365847"/>
      </p:ext>
    </p:extLst>
  </p:cSld>
  <p:clrMapOvr>
    <a:masterClrMapping/>
  </p:clrMapOvr>
  <p:transition spd="med">
    <p:pull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12.1.3</a:t>
            </a:r>
            <a:r>
              <a:rPr lang="zh-CN" altLang="en-US" sz="2400" b="1" dirty="0" smtClean="0">
                <a:solidFill>
                  <a:schemeClr val="bg1"/>
                </a:solidFill>
                <a:latin typeface="黑体" panose="02010609060101010101" pitchFamily="49" charset="-122"/>
                <a:ea typeface="黑体" panose="02010609060101010101" pitchFamily="49" charset="-122"/>
              </a:rPr>
              <a:t>、触发器</a:t>
            </a:r>
            <a:endParaRPr lang="zh-CN" altLang="zh-CN" sz="2400" b="1" dirty="0">
              <a:solidFill>
                <a:schemeClr val="bg1"/>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21494"/>
          <a:stretch/>
        </p:blipFill>
        <p:spPr>
          <a:xfrm>
            <a:off x="350653" y="1053791"/>
            <a:ext cx="6742874" cy="580337"/>
          </a:xfrm>
          <a:prstGeom prst="rect">
            <a:avLst/>
          </a:prstGeom>
          <a:ln>
            <a:noFill/>
          </a:ln>
          <a:effectLst>
            <a:outerShdw blurRad="292100" dist="139700" dir="2700000" algn="tl" rotWithShape="0">
              <a:srgbClr val="333333">
                <a:alpha val="65000"/>
              </a:srgbClr>
            </a:outerShdw>
          </a:effectLst>
        </p:spPr>
      </p:pic>
      <p:pic>
        <p:nvPicPr>
          <p:cNvPr id="4098" name="Picture 2" descr="4SDO[S@{3Z$0O(U`LM4~[A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53" y="2328528"/>
            <a:ext cx="3150271" cy="3001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6024" y="1773519"/>
            <a:ext cx="5295900" cy="502920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
        <p:nvSpPr>
          <p:cNvPr id="7" name="圆角矩形 6"/>
          <p:cNvSpPr/>
          <p:nvPr/>
        </p:nvSpPr>
        <p:spPr bwMode="auto">
          <a:xfrm>
            <a:off x="5680364" y="1053790"/>
            <a:ext cx="1136072" cy="580338"/>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8" name="圆角矩形 7"/>
          <p:cNvSpPr/>
          <p:nvPr/>
        </p:nvSpPr>
        <p:spPr bwMode="auto">
          <a:xfrm>
            <a:off x="609600" y="4405745"/>
            <a:ext cx="2161309" cy="581891"/>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p>
        </p:txBody>
      </p:sp>
      <p:cxnSp>
        <p:nvCxnSpPr>
          <p:cNvPr id="10" name="肘形连接符 9"/>
          <p:cNvCxnSpPr>
            <a:stCxn id="7" idx="2"/>
            <a:endCxn id="8" idx="0"/>
          </p:cNvCxnSpPr>
          <p:nvPr/>
        </p:nvCxnSpPr>
        <p:spPr bwMode="auto">
          <a:xfrm rot="5400000">
            <a:off x="2583520" y="740864"/>
            <a:ext cx="2771617" cy="4558145"/>
          </a:xfrm>
          <a:prstGeom prst="bentConnector3">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肘形连接符 11"/>
          <p:cNvCxnSpPr>
            <a:stCxn id="8" idx="2"/>
            <a:endCxn id="6" idx="1"/>
          </p:cNvCxnSpPr>
          <p:nvPr/>
        </p:nvCxnSpPr>
        <p:spPr bwMode="auto">
          <a:xfrm rot="5400000" flipH="1" flipV="1">
            <a:off x="3793380" y="2184993"/>
            <a:ext cx="699517" cy="4905769"/>
          </a:xfrm>
          <a:prstGeom prst="bentConnector4">
            <a:avLst>
              <a:gd name="adj1" fmla="val -109923"/>
              <a:gd name="adj2" fmla="val 61014"/>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61235312"/>
      </p:ext>
    </p:extLst>
  </p:cSld>
  <p:clrMapOvr>
    <a:masterClrMapping/>
  </p:clrMapOvr>
  <p:transition spd="med">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8146"/>
        </a:solidFill>
        <a:effectLst/>
      </p:bgPr>
    </p:bg>
    <p:spTree>
      <p:nvGrpSpPr>
        <p:cNvPr id="1" name=""/>
        <p:cNvGrpSpPr/>
        <p:nvPr/>
      </p:nvGrpSpPr>
      <p:grpSpPr>
        <a:xfrm>
          <a:off x="0" y="0"/>
          <a:ext cx="0" cy="0"/>
          <a:chOff x="0" y="0"/>
          <a:chExt cx="0" cy="0"/>
        </a:xfrm>
      </p:grpSpPr>
      <p:sp>
        <p:nvSpPr>
          <p:cNvPr id="3075" name="任意多边形 14"/>
          <p:cNvSpPr>
            <a:spLocks noChangeArrowheads="1"/>
          </p:cNvSpPr>
          <p:nvPr/>
        </p:nvSpPr>
        <p:spPr bwMode="auto">
          <a:xfrm rot="5400000">
            <a:off x="-2478881" y="2478881"/>
            <a:ext cx="6858000" cy="1900238"/>
          </a:xfrm>
          <a:custGeom>
            <a:avLst/>
            <a:gdLst>
              <a:gd name="T0" fmla="*/ 761999 w 6858000"/>
              <a:gd name="T1" fmla="*/ 870528 h 2394857"/>
              <a:gd name="T2" fmla="*/ 1691081 w 6858000"/>
              <a:gd name="T3" fmla="*/ 83 h 2394857"/>
              <a:gd name="T4" fmla="*/ 5166920 w 6858000"/>
              <a:gd name="T5" fmla="*/ 83 h 2394857"/>
              <a:gd name="T6" fmla="*/ 6096001 w 6858000"/>
              <a:gd name="T7" fmla="*/ 870528 h 2394857"/>
              <a:gd name="T8" fmla="*/ 0 w 6858000"/>
              <a:gd name="T9" fmla="*/ 2393950 h 2394857"/>
              <a:gd name="T10" fmla="*/ 0 w 6858000"/>
              <a:gd name="T11" fmla="*/ 870529 h 2394857"/>
              <a:gd name="T12" fmla="*/ 6858000 w 6858000"/>
              <a:gd name="T13" fmla="*/ 870529 h 2394857"/>
              <a:gd name="T14" fmla="*/ 6858000 w 6858000"/>
              <a:gd name="T15" fmla="*/ 2393950 h 2394857"/>
              <a:gd name="T16" fmla="*/ 0 60000 65536"/>
              <a:gd name="T17" fmla="*/ 0 60000 65536"/>
              <a:gd name="T18" fmla="*/ 0 60000 65536"/>
              <a:gd name="T19" fmla="*/ 0 60000 65536"/>
              <a:gd name="T20" fmla="*/ 0 60000 65536"/>
              <a:gd name="T21" fmla="*/ 0 60000 65536"/>
              <a:gd name="T22" fmla="*/ 0 60000 65536"/>
              <a:gd name="T23" fmla="*/ 0 60000 65536"/>
              <a:gd name="T24" fmla="*/ 0 w 6858000"/>
              <a:gd name="T25" fmla="*/ 0 h 2394857"/>
              <a:gd name="T26" fmla="*/ 6858000 w 6858000"/>
              <a:gd name="T27" fmla="*/ 2394857 h 23948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58000" h="2394857">
                <a:moveTo>
                  <a:pt x="761999" y="870858"/>
                </a:moveTo>
                <a:cubicBezTo>
                  <a:pt x="1316531" y="631447"/>
                  <a:pt x="1066594" y="-8391"/>
                  <a:pt x="1691081" y="83"/>
                </a:cubicBezTo>
                <a:lnTo>
                  <a:pt x="5166920" y="83"/>
                </a:lnTo>
                <a:cubicBezTo>
                  <a:pt x="5826383" y="-2035"/>
                  <a:pt x="5523980" y="612379"/>
                  <a:pt x="6096001" y="870858"/>
                </a:cubicBezTo>
                <a:lnTo>
                  <a:pt x="761999" y="870858"/>
                </a:lnTo>
                <a:close/>
                <a:moveTo>
                  <a:pt x="0" y="2394857"/>
                </a:moveTo>
                <a:lnTo>
                  <a:pt x="0" y="870859"/>
                </a:lnTo>
                <a:lnTo>
                  <a:pt x="6858000" y="870859"/>
                </a:lnTo>
                <a:lnTo>
                  <a:pt x="6858000" y="2394857"/>
                </a:lnTo>
                <a:lnTo>
                  <a:pt x="0" y="2394857"/>
                </a:ln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076" name="TextBox 44"/>
          <p:cNvSpPr>
            <a:spLocks noChangeArrowheads="1"/>
          </p:cNvSpPr>
          <p:nvPr/>
        </p:nvSpPr>
        <p:spPr bwMode="auto">
          <a:xfrm rot="5400000">
            <a:off x="-357188" y="2885629"/>
            <a:ext cx="26146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chemeClr val="bg1"/>
                </a:solidFill>
                <a:latin typeface="黑体" panose="02010609060101010101" pitchFamily="49" charset="-122"/>
                <a:ea typeface="黑体" panose="02010609060101010101" pitchFamily="49" charset="-122"/>
                <a:sym typeface="Arial" panose="020B0604020202020204" pitchFamily="34" charset="0"/>
              </a:rPr>
              <a:t>目录</a:t>
            </a:r>
            <a:endParaRPr lang="en-US" altLang="zh-CN" sz="3200" b="1" dirty="0">
              <a:solidFill>
                <a:schemeClr val="bg1"/>
              </a:solidFill>
              <a:latin typeface="黑体" panose="02010609060101010101" pitchFamily="49" charset="-122"/>
              <a:ea typeface="黑体" panose="02010609060101010101" pitchFamily="49" charset="-122"/>
              <a:sym typeface="Arial" panose="020B0604020202020204" pitchFamily="34" charset="0"/>
            </a:endParaRPr>
          </a:p>
          <a:p>
            <a:pPr algn="ctr" eaLnBrk="1" hangingPunct="1"/>
            <a:r>
              <a:rPr lang="en-US" altLang="zh-CN" sz="3200" dirty="0">
                <a:solidFill>
                  <a:schemeClr val="bg1"/>
                </a:solidFill>
                <a:latin typeface="黑体" panose="02010609060101010101" pitchFamily="49" charset="-122"/>
                <a:ea typeface="黑体" panose="02010609060101010101" pitchFamily="49" charset="-122"/>
                <a:sym typeface="Arial" panose="020B0604020202020204" pitchFamily="34" charset="0"/>
              </a:rPr>
              <a:t>CONTENTE</a:t>
            </a:r>
          </a:p>
        </p:txBody>
      </p:sp>
      <p:sp>
        <p:nvSpPr>
          <p:cNvPr id="3077" name="矩形 6">
            <a:hlinkClick r:id="rId2" action="ppaction://hlinksldjump"/>
          </p:cNvPr>
          <p:cNvSpPr>
            <a:spLocks noChangeArrowheads="1"/>
          </p:cNvSpPr>
          <p:nvPr/>
        </p:nvSpPr>
        <p:spPr bwMode="auto">
          <a:xfrm>
            <a:off x="3333146" y="1854227"/>
            <a:ext cx="2284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ea typeface="微软雅黑" panose="020B0503020204020204" pitchFamily="34" charset="-122"/>
              </a:rPr>
              <a:t>phpMyAdmin</a:t>
            </a:r>
            <a:endParaRPr lang="zh-CN" altLang="en-US" sz="2800" dirty="0">
              <a:solidFill>
                <a:schemeClr val="bg1"/>
              </a:solidFill>
              <a:ea typeface="微软雅黑" panose="020B0503020204020204" pitchFamily="34" charset="-122"/>
              <a:sym typeface="Arial" panose="020B0604020202020204" pitchFamily="34" charset="0"/>
            </a:endParaRPr>
          </a:p>
        </p:txBody>
      </p:sp>
      <p:sp>
        <p:nvSpPr>
          <p:cNvPr id="3078" name="矩形 7"/>
          <p:cNvSpPr>
            <a:spLocks noChangeArrowheads="1"/>
          </p:cNvSpPr>
          <p:nvPr/>
        </p:nvSpPr>
        <p:spPr bwMode="auto">
          <a:xfrm>
            <a:off x="2311748" y="1928840"/>
            <a:ext cx="942023" cy="4222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smtClean="0">
                <a:solidFill>
                  <a:schemeClr val="bg1"/>
                </a:solidFill>
                <a:cs typeface="Arial" panose="020B0604020202020204" pitchFamily="34" charset="0"/>
                <a:sym typeface="Arial" panose="020B0604020202020204" pitchFamily="34" charset="0"/>
              </a:rPr>
              <a:t>12.1</a:t>
            </a:r>
            <a:endParaRPr lang="zh-CN" altLang="en-US" sz="2800" dirty="0">
              <a:solidFill>
                <a:schemeClr val="bg1"/>
              </a:solidFill>
            </a:endParaRPr>
          </a:p>
        </p:txBody>
      </p:sp>
      <p:sp>
        <p:nvSpPr>
          <p:cNvPr id="3079" name="矩形 8">
            <a:hlinkClick r:id="rId3" action="ppaction://hlinksldjump"/>
          </p:cNvPr>
          <p:cNvSpPr>
            <a:spLocks noChangeArrowheads="1"/>
          </p:cNvSpPr>
          <p:nvPr/>
        </p:nvSpPr>
        <p:spPr bwMode="auto">
          <a:xfrm>
            <a:off x="3333146" y="4472064"/>
            <a:ext cx="46923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ea typeface="微软雅黑" panose="020B0503020204020204" pitchFamily="34" charset="-122"/>
              </a:rPr>
              <a:t>PHP</a:t>
            </a:r>
            <a:r>
              <a:rPr lang="zh-CN" altLang="en-US" sz="2800" dirty="0" smtClean="0">
                <a:solidFill>
                  <a:schemeClr val="bg1"/>
                </a:solidFill>
                <a:ea typeface="微软雅黑" panose="020B0503020204020204" pitchFamily="34" charset="-122"/>
              </a:rPr>
              <a:t>操作</a:t>
            </a:r>
            <a:r>
              <a:rPr lang="en-US" altLang="zh-CN" sz="2800" dirty="0" smtClean="0">
                <a:solidFill>
                  <a:schemeClr val="bg1"/>
                </a:solidFill>
                <a:ea typeface="微软雅黑" panose="020B0503020204020204" pitchFamily="34" charset="-122"/>
              </a:rPr>
              <a:t>MYSQL</a:t>
            </a:r>
            <a:r>
              <a:rPr lang="zh-CN" altLang="en-US" sz="2800" dirty="0" smtClean="0">
                <a:solidFill>
                  <a:schemeClr val="bg1"/>
                </a:solidFill>
                <a:ea typeface="微软雅黑" panose="020B0503020204020204" pitchFamily="34" charset="-122"/>
              </a:rPr>
              <a:t>的基本步骤</a:t>
            </a:r>
            <a:endParaRPr lang="zh-CN" altLang="en-US" sz="2800" dirty="0">
              <a:solidFill>
                <a:schemeClr val="bg1"/>
              </a:solidFill>
              <a:ea typeface="微软雅黑" panose="020B0503020204020204" pitchFamily="34" charset="-122"/>
              <a:sym typeface="Arial" panose="020B0604020202020204" pitchFamily="34" charset="0"/>
            </a:endParaRPr>
          </a:p>
        </p:txBody>
      </p:sp>
      <p:sp>
        <p:nvSpPr>
          <p:cNvPr id="3080" name="矩形 9"/>
          <p:cNvSpPr>
            <a:spLocks noChangeArrowheads="1"/>
          </p:cNvSpPr>
          <p:nvPr/>
        </p:nvSpPr>
        <p:spPr bwMode="auto">
          <a:xfrm>
            <a:off x="2311748" y="4546677"/>
            <a:ext cx="942023" cy="4222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smtClean="0">
                <a:solidFill>
                  <a:schemeClr val="bg1"/>
                </a:solidFill>
                <a:cs typeface="Arial" panose="020B0604020202020204" pitchFamily="34" charset="0"/>
                <a:sym typeface="Arial" panose="020B0604020202020204" pitchFamily="34" charset="0"/>
              </a:rPr>
              <a:t>12.2</a:t>
            </a:r>
            <a:endParaRPr lang="zh-CN" altLang="en-US" sz="2800" dirty="0">
              <a:solidFill>
                <a:schemeClr val="bg1"/>
              </a:solidFill>
            </a:endParaRPr>
          </a:p>
        </p:txBody>
      </p:sp>
      <p:sp>
        <p:nvSpPr>
          <p:cNvPr id="3" name="文本框 2">
            <a:hlinkClick r:id="rId4" action="ppaction://hlinksldjump"/>
          </p:cNvPr>
          <p:cNvSpPr txBox="1"/>
          <p:nvPr/>
        </p:nvSpPr>
        <p:spPr>
          <a:xfrm>
            <a:off x="8709545" y="942875"/>
            <a:ext cx="3008322"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1</a:t>
            </a:r>
            <a:r>
              <a:rPr lang="zh-CN" altLang="en-US" sz="2400" dirty="0" smtClean="0">
                <a:solidFill>
                  <a:schemeClr val="bg1"/>
                </a:solidFill>
                <a:latin typeface="黑体" panose="02010609060101010101" pitchFamily="49" charset="-122"/>
                <a:ea typeface="黑体" panose="02010609060101010101" pitchFamily="49" charset="-122"/>
              </a:rPr>
              <a:t>、用户界面</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文本框 13">
            <a:hlinkClick r:id="rId5" action="ppaction://hlinksldjump"/>
          </p:cNvPr>
          <p:cNvSpPr txBox="1"/>
          <p:nvPr/>
        </p:nvSpPr>
        <p:spPr>
          <a:xfrm>
            <a:off x="8709545" y="1654172"/>
            <a:ext cx="3008322"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2</a:t>
            </a:r>
            <a:r>
              <a:rPr lang="zh-CN" altLang="en-US" sz="2400" dirty="0" smtClean="0">
                <a:solidFill>
                  <a:schemeClr val="bg1"/>
                </a:solidFill>
                <a:latin typeface="黑体" panose="02010609060101010101" pitchFamily="49" charset="-122"/>
                <a:ea typeface="黑体" panose="02010609060101010101" pitchFamily="49" charset="-122"/>
              </a:rPr>
              <a:t>、基本操作</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5" name="文本框 14">
            <a:hlinkClick r:id="rId6" action="ppaction://hlinksldjump"/>
          </p:cNvPr>
          <p:cNvSpPr txBox="1"/>
          <p:nvPr/>
        </p:nvSpPr>
        <p:spPr>
          <a:xfrm>
            <a:off x="8709545" y="2365469"/>
            <a:ext cx="3008322"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3</a:t>
            </a:r>
            <a:r>
              <a:rPr lang="zh-CN" altLang="en-US" sz="2400" dirty="0" smtClean="0">
                <a:solidFill>
                  <a:schemeClr val="bg1"/>
                </a:solidFill>
                <a:latin typeface="黑体" panose="02010609060101010101" pitchFamily="49" charset="-122"/>
                <a:ea typeface="黑体" panose="02010609060101010101" pitchFamily="49" charset="-122"/>
              </a:rPr>
              <a:t>、触发器</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6" name="文本框 15">
            <a:hlinkClick r:id="rId7" action="ppaction://hlinksldjump"/>
          </p:cNvPr>
          <p:cNvSpPr txBox="1"/>
          <p:nvPr/>
        </p:nvSpPr>
        <p:spPr>
          <a:xfrm>
            <a:off x="8709545" y="3076766"/>
            <a:ext cx="3008322"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4</a:t>
            </a:r>
            <a:r>
              <a:rPr lang="zh-CN" altLang="en-US" sz="2400" dirty="0" smtClean="0">
                <a:solidFill>
                  <a:schemeClr val="bg1"/>
                </a:solidFill>
                <a:latin typeface="黑体" panose="02010609060101010101" pitchFamily="49" charset="-122"/>
                <a:ea typeface="黑体" panose="02010609060101010101" pitchFamily="49" charset="-122"/>
              </a:rPr>
              <a:t>、导入与导出</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4" name="流程图: 离页连接符 3"/>
          <p:cNvSpPr/>
          <p:nvPr/>
        </p:nvSpPr>
        <p:spPr bwMode="auto">
          <a:xfrm>
            <a:off x="575733" y="4688145"/>
            <a:ext cx="912995" cy="595055"/>
          </a:xfrm>
          <a:prstGeom prst="flowChartOffpageConnector">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3200" b="0" i="0" u="none" strike="noStrike" cap="none" normalizeH="0" baseline="0" dirty="0" smtClean="0">
                <a:ln>
                  <a:noFill/>
                </a:ln>
                <a:solidFill>
                  <a:schemeClr val="tx1"/>
                </a:solidFill>
                <a:effectLst/>
                <a:latin typeface="Arial Black" panose="020B0A04020102020204" pitchFamily="34" charset="0"/>
              </a:rPr>
              <a:t>1</a:t>
            </a:r>
            <a:endParaRPr kumimoji="0" lang="zh-CN" altLang="en-US" sz="3200" b="0" i="0" u="none" strike="noStrike" cap="none" normalizeH="0" baseline="0" dirty="0" smtClean="0">
              <a:ln>
                <a:noFill/>
              </a:ln>
              <a:solidFill>
                <a:schemeClr val="tx1"/>
              </a:solidFill>
              <a:effectLst/>
              <a:latin typeface="Arial Black" panose="020B0A04020102020204" pitchFamily="34" charset="0"/>
            </a:endParaRPr>
          </a:p>
        </p:txBody>
      </p:sp>
      <p:sp>
        <p:nvSpPr>
          <p:cNvPr id="18" name="文本框 17">
            <a:hlinkClick r:id="rId8" action="ppaction://hlinksldjump"/>
          </p:cNvPr>
          <p:cNvSpPr txBox="1"/>
          <p:nvPr/>
        </p:nvSpPr>
        <p:spPr>
          <a:xfrm>
            <a:off x="8709545" y="3788063"/>
            <a:ext cx="3008322"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1</a:t>
            </a:r>
            <a:r>
              <a:rPr lang="zh-CN" altLang="en-US" sz="2400" dirty="0" smtClean="0">
                <a:solidFill>
                  <a:schemeClr val="bg1"/>
                </a:solidFill>
                <a:latin typeface="黑体" panose="02010609060101010101" pitchFamily="49" charset="-122"/>
                <a:ea typeface="黑体" panose="02010609060101010101" pitchFamily="49" charset="-122"/>
              </a:rPr>
              <a:t>、连接</a:t>
            </a:r>
            <a:r>
              <a:rPr lang="en-US" altLang="zh-CN" sz="2400" dirty="0" smtClean="0">
                <a:solidFill>
                  <a:schemeClr val="bg1"/>
                </a:solidFill>
                <a:latin typeface="黑体" panose="02010609060101010101" pitchFamily="49" charset="-122"/>
                <a:ea typeface="黑体" panose="02010609060101010101" pitchFamily="49" charset="-122"/>
              </a:rPr>
              <a:t>MYSQL</a:t>
            </a:r>
            <a:r>
              <a:rPr lang="zh-CN" altLang="en-US" sz="2400" dirty="0" smtClean="0">
                <a:solidFill>
                  <a:schemeClr val="bg1"/>
                </a:solidFill>
                <a:latin typeface="黑体" panose="02010609060101010101" pitchFamily="49" charset="-122"/>
                <a:ea typeface="黑体" panose="02010609060101010101" pitchFamily="49" charset="-122"/>
              </a:rPr>
              <a:t>服务器</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9" name="文本框 18">
            <a:hlinkClick r:id="rId9" action="ppaction://hlinksldjump"/>
          </p:cNvPr>
          <p:cNvSpPr txBox="1"/>
          <p:nvPr/>
        </p:nvSpPr>
        <p:spPr>
          <a:xfrm>
            <a:off x="8709545" y="4499360"/>
            <a:ext cx="3008322"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2</a:t>
            </a:r>
            <a:r>
              <a:rPr lang="zh-CN" altLang="en-US" sz="2400" dirty="0" smtClean="0">
                <a:solidFill>
                  <a:schemeClr val="bg1"/>
                </a:solidFill>
                <a:latin typeface="黑体" panose="02010609060101010101" pitchFamily="49" charset="-122"/>
                <a:ea typeface="黑体" panose="02010609060101010101" pitchFamily="49" charset="-122"/>
              </a:rPr>
              <a:t>、选择数据库</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0" name="文本框 19">
            <a:hlinkClick r:id="rId10" action="ppaction://hlinksldjump"/>
          </p:cNvPr>
          <p:cNvSpPr txBox="1"/>
          <p:nvPr/>
        </p:nvSpPr>
        <p:spPr>
          <a:xfrm>
            <a:off x="8709545" y="5210656"/>
            <a:ext cx="3008322"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3</a:t>
            </a:r>
            <a:r>
              <a:rPr lang="zh-CN" altLang="en-US" sz="2400" dirty="0" smtClean="0">
                <a:solidFill>
                  <a:schemeClr val="bg1"/>
                </a:solidFill>
                <a:latin typeface="黑体" panose="02010609060101010101" pitchFamily="49" charset="-122"/>
                <a:ea typeface="黑体" panose="02010609060101010101" pitchFamily="49" charset="-122"/>
              </a:rPr>
              <a:t>、执行</a:t>
            </a:r>
            <a:r>
              <a:rPr lang="en-US" altLang="zh-CN" sz="2400" dirty="0" smtClean="0">
                <a:solidFill>
                  <a:schemeClr val="bg1"/>
                </a:solidFill>
                <a:latin typeface="黑体" panose="02010609060101010101" pitchFamily="49" charset="-122"/>
                <a:ea typeface="黑体" panose="02010609060101010101" pitchFamily="49" charset="-122"/>
              </a:rPr>
              <a:t>SQL</a:t>
            </a:r>
            <a:r>
              <a:rPr lang="zh-CN" altLang="en-US" sz="2400" dirty="0" smtClean="0">
                <a:solidFill>
                  <a:schemeClr val="bg1"/>
                </a:solidFill>
                <a:latin typeface="黑体" panose="02010609060101010101" pitchFamily="49" charset="-122"/>
                <a:ea typeface="黑体" panose="02010609060101010101" pitchFamily="49" charset="-122"/>
              </a:rPr>
              <a:t>语句</a:t>
            </a:r>
            <a:endParaRPr lang="zh-CN" altLang="en-US" sz="2400" dirty="0">
              <a:solidFill>
                <a:schemeClr val="bg1"/>
              </a:solidFill>
              <a:latin typeface="黑体" panose="02010609060101010101" pitchFamily="49" charset="-122"/>
              <a:ea typeface="黑体" panose="02010609060101010101" pitchFamily="49" charset="-122"/>
            </a:endParaRPr>
          </a:p>
        </p:txBody>
      </p:sp>
      <p:cxnSp>
        <p:nvCxnSpPr>
          <p:cNvPr id="6" name="肘形连接符 5"/>
          <p:cNvCxnSpPr>
            <a:stCxn id="3077" idx="3"/>
            <a:endCxn id="3" idx="1"/>
          </p:cNvCxnSpPr>
          <p:nvPr/>
        </p:nvCxnSpPr>
        <p:spPr bwMode="auto">
          <a:xfrm flipV="1">
            <a:off x="5617746" y="1173708"/>
            <a:ext cx="3091799" cy="942129"/>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肘形连接符 7"/>
          <p:cNvCxnSpPr>
            <a:stCxn id="3077" idx="3"/>
            <a:endCxn id="14" idx="1"/>
          </p:cNvCxnSpPr>
          <p:nvPr/>
        </p:nvCxnSpPr>
        <p:spPr bwMode="auto">
          <a:xfrm flipV="1">
            <a:off x="5617746" y="1885005"/>
            <a:ext cx="3091799" cy="230832"/>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肘形连接符 9"/>
          <p:cNvCxnSpPr>
            <a:stCxn id="3077" idx="3"/>
            <a:endCxn id="15" idx="1"/>
          </p:cNvCxnSpPr>
          <p:nvPr/>
        </p:nvCxnSpPr>
        <p:spPr bwMode="auto">
          <a:xfrm>
            <a:off x="5617746" y="2115837"/>
            <a:ext cx="3091799" cy="480465"/>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肘形连接符 11"/>
          <p:cNvCxnSpPr>
            <a:stCxn id="3077" idx="3"/>
            <a:endCxn id="16" idx="1"/>
          </p:cNvCxnSpPr>
          <p:nvPr/>
        </p:nvCxnSpPr>
        <p:spPr bwMode="auto">
          <a:xfrm>
            <a:off x="5617746" y="2115837"/>
            <a:ext cx="3091799" cy="1191762"/>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肘形连接符 16"/>
          <p:cNvCxnSpPr>
            <a:stCxn id="3079" idx="3"/>
            <a:endCxn id="18" idx="1"/>
          </p:cNvCxnSpPr>
          <p:nvPr/>
        </p:nvCxnSpPr>
        <p:spPr bwMode="auto">
          <a:xfrm flipV="1">
            <a:off x="8025456" y="4018896"/>
            <a:ext cx="684089" cy="714778"/>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肘形连接符 21"/>
          <p:cNvCxnSpPr>
            <a:stCxn id="3079" idx="3"/>
            <a:endCxn id="19" idx="1"/>
          </p:cNvCxnSpPr>
          <p:nvPr/>
        </p:nvCxnSpPr>
        <p:spPr bwMode="auto">
          <a:xfrm flipV="1">
            <a:off x="8025456" y="4730193"/>
            <a:ext cx="684089" cy="3481"/>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肘形连接符 23"/>
          <p:cNvCxnSpPr>
            <a:stCxn id="3079" idx="3"/>
            <a:endCxn id="20" idx="1"/>
          </p:cNvCxnSpPr>
          <p:nvPr/>
        </p:nvCxnSpPr>
        <p:spPr bwMode="auto">
          <a:xfrm>
            <a:off x="8025456" y="4733674"/>
            <a:ext cx="684089" cy="707815"/>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p:tgtEl>
                                          <p:spTgt spid="3078"/>
                                        </p:tgtEl>
                                        <p:attrNameLst>
                                          <p:attrName>ppt_x</p:attrName>
                                        </p:attrNameLst>
                                      </p:cBhvr>
                                      <p:tavLst>
                                        <p:tav tm="0">
                                          <p:val>
                                            <p:strVal val="#ppt_x-#ppt_w*1.125000"/>
                                          </p:val>
                                        </p:tav>
                                        <p:tav tm="100000">
                                          <p:val>
                                            <p:strVal val="#ppt_x"/>
                                          </p:val>
                                        </p:tav>
                                      </p:tavLst>
                                    </p:anim>
                                    <p:animEffect transition="in" filter="wipe(right)">
                                      <p:cBhvr>
                                        <p:cTn id="8" dur="500"/>
                                        <p:tgtEl>
                                          <p:spTgt spid="3078"/>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77"/>
                                        </p:tgtEl>
                                        <p:attrNameLst>
                                          <p:attrName>style.visibility</p:attrName>
                                        </p:attrNameLst>
                                      </p:cBhvr>
                                      <p:to>
                                        <p:strVal val="visible"/>
                                      </p:to>
                                    </p:set>
                                    <p:anim calcmode="lin" valueType="num">
                                      <p:cBhvr additive="base">
                                        <p:cTn id="12" dur="500"/>
                                        <p:tgtEl>
                                          <p:spTgt spid="3077"/>
                                        </p:tgtEl>
                                        <p:attrNameLst>
                                          <p:attrName>ppt_x</p:attrName>
                                        </p:attrNameLst>
                                      </p:cBhvr>
                                      <p:tavLst>
                                        <p:tav tm="0">
                                          <p:val>
                                            <p:strVal val="#ppt_x-#ppt_w*1.125000"/>
                                          </p:val>
                                        </p:tav>
                                        <p:tav tm="100000">
                                          <p:val>
                                            <p:strVal val="#ppt_x"/>
                                          </p:val>
                                        </p:tav>
                                      </p:tavLst>
                                    </p:anim>
                                    <p:animEffect transition="in" filter="wipe(right)">
                                      <p:cBhvr>
                                        <p:cTn id="13" dur="500"/>
                                        <p:tgtEl>
                                          <p:spTgt spid="3077"/>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par>
                          <p:cTn id="46" fill="hold">
                            <p:stCondLst>
                              <p:cond delay="5000"/>
                            </p:stCondLst>
                            <p:childTnLst>
                              <p:par>
                                <p:cTn id="47" presetID="12" presetClass="entr" presetSubtype="8" fill="hold" grpId="0" nodeType="afterEffect">
                                  <p:stCondLst>
                                    <p:cond delay="0"/>
                                  </p:stCondLst>
                                  <p:childTnLst>
                                    <p:set>
                                      <p:cBhvr>
                                        <p:cTn id="48" dur="1" fill="hold">
                                          <p:stCondLst>
                                            <p:cond delay="0"/>
                                          </p:stCondLst>
                                        </p:cTn>
                                        <p:tgtEl>
                                          <p:spTgt spid="3080"/>
                                        </p:tgtEl>
                                        <p:attrNameLst>
                                          <p:attrName>style.visibility</p:attrName>
                                        </p:attrNameLst>
                                      </p:cBhvr>
                                      <p:to>
                                        <p:strVal val="visible"/>
                                      </p:to>
                                    </p:set>
                                    <p:anim calcmode="lin" valueType="num">
                                      <p:cBhvr additive="base">
                                        <p:cTn id="49" dur="500"/>
                                        <p:tgtEl>
                                          <p:spTgt spid="3080"/>
                                        </p:tgtEl>
                                        <p:attrNameLst>
                                          <p:attrName>ppt_x</p:attrName>
                                        </p:attrNameLst>
                                      </p:cBhvr>
                                      <p:tavLst>
                                        <p:tav tm="0">
                                          <p:val>
                                            <p:strVal val="#ppt_x-#ppt_w*1.125000"/>
                                          </p:val>
                                        </p:tav>
                                        <p:tav tm="100000">
                                          <p:val>
                                            <p:strVal val="#ppt_x"/>
                                          </p:val>
                                        </p:tav>
                                      </p:tavLst>
                                    </p:anim>
                                    <p:animEffect transition="in" filter="wipe(right)">
                                      <p:cBhvr>
                                        <p:cTn id="50" dur="500"/>
                                        <p:tgtEl>
                                          <p:spTgt spid="3080"/>
                                        </p:tgtEl>
                                      </p:cBhvr>
                                    </p:animEffect>
                                  </p:childTnLst>
                                </p:cTn>
                              </p:par>
                            </p:childTnLst>
                          </p:cTn>
                        </p:par>
                        <p:par>
                          <p:cTn id="51" fill="hold">
                            <p:stCondLst>
                              <p:cond delay="5500"/>
                            </p:stCondLst>
                            <p:childTnLst>
                              <p:par>
                                <p:cTn id="52" presetID="12" presetClass="entr" presetSubtype="8" fill="hold" grpId="0" nodeType="afterEffect">
                                  <p:stCondLst>
                                    <p:cond delay="0"/>
                                  </p:stCondLst>
                                  <p:childTnLst>
                                    <p:set>
                                      <p:cBhvr>
                                        <p:cTn id="53" dur="1" fill="hold">
                                          <p:stCondLst>
                                            <p:cond delay="0"/>
                                          </p:stCondLst>
                                        </p:cTn>
                                        <p:tgtEl>
                                          <p:spTgt spid="3079"/>
                                        </p:tgtEl>
                                        <p:attrNameLst>
                                          <p:attrName>style.visibility</p:attrName>
                                        </p:attrNameLst>
                                      </p:cBhvr>
                                      <p:to>
                                        <p:strVal val="visible"/>
                                      </p:to>
                                    </p:set>
                                    <p:anim calcmode="lin" valueType="num">
                                      <p:cBhvr additive="base">
                                        <p:cTn id="54" dur="500"/>
                                        <p:tgtEl>
                                          <p:spTgt spid="3079"/>
                                        </p:tgtEl>
                                        <p:attrNameLst>
                                          <p:attrName>ppt_x</p:attrName>
                                        </p:attrNameLst>
                                      </p:cBhvr>
                                      <p:tavLst>
                                        <p:tav tm="0">
                                          <p:val>
                                            <p:strVal val="#ppt_x-#ppt_w*1.125000"/>
                                          </p:val>
                                        </p:tav>
                                        <p:tav tm="100000">
                                          <p:val>
                                            <p:strVal val="#ppt_x"/>
                                          </p:val>
                                        </p:tav>
                                      </p:tavLst>
                                    </p:anim>
                                    <p:animEffect transition="in" filter="wipe(right)">
                                      <p:cBhvr>
                                        <p:cTn id="55" dur="500"/>
                                        <p:tgtEl>
                                          <p:spTgt spid="3079"/>
                                        </p:tgtEl>
                                      </p:cBhvr>
                                    </p:animEffect>
                                  </p:childTnLst>
                                </p:cTn>
                              </p:par>
                            </p:childTnLst>
                          </p:cTn>
                        </p:par>
                        <p:par>
                          <p:cTn id="56" fill="hold">
                            <p:stCondLst>
                              <p:cond delay="6000"/>
                            </p:stCondLst>
                            <p:childTnLst>
                              <p:par>
                                <p:cTn id="57" presetID="22" presetClass="entr" presetSubtype="8"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par>
                          <p:cTn id="60" fill="hold">
                            <p:stCondLst>
                              <p:cond delay="6500"/>
                            </p:stCondLst>
                            <p:childTnLst>
                              <p:par>
                                <p:cTn id="61" presetID="22" presetClass="entr" presetSubtype="8"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7000"/>
                            </p:stCondLst>
                            <p:childTnLst>
                              <p:par>
                                <p:cTn id="65" presetID="22" presetClass="entr" presetSubtype="8"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left)">
                                      <p:cBhvr>
                                        <p:cTn id="71" dur="500"/>
                                        <p:tgtEl>
                                          <p:spTgt spid="19"/>
                                        </p:tgtEl>
                                      </p:cBhvr>
                                    </p:animEffect>
                                  </p:childTnLst>
                                </p:cTn>
                              </p:par>
                            </p:childTnLst>
                          </p:cTn>
                        </p:par>
                        <p:par>
                          <p:cTn id="72" fill="hold">
                            <p:stCondLst>
                              <p:cond delay="8000"/>
                            </p:stCondLst>
                            <p:childTnLst>
                              <p:par>
                                <p:cTn id="73" presetID="22" presetClass="entr" presetSubtype="8"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left)">
                                      <p:cBhvr>
                                        <p:cTn id="7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3078" grpId="0" animBg="1"/>
      <p:bldP spid="3079" grpId="0"/>
      <p:bldP spid="3080" grpId="0" animBg="1"/>
      <p:bldP spid="3" grpId="0" animBg="1"/>
      <p:bldP spid="14" grpId="0" animBg="1"/>
      <p:bldP spid="15" grpId="0" animBg="1"/>
      <p:bldP spid="16" grpId="0" animBg="1"/>
      <p:bldP spid="18" grpId="0" animBg="1"/>
      <p:bldP spid="19"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526297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smtClean="0">
                <a:solidFill>
                  <a:srgbClr val="3F3F3F"/>
                </a:solidFill>
                <a:ea typeface="微软雅黑" panose="020B0503020204020204" pitchFamily="34" charset="-122"/>
                <a:sym typeface="Arial" panose="020B0604020202020204" pitchFamily="34" charset="0"/>
              </a:rPr>
              <a:t>数据库的导入与导出</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12.1.4</a:t>
            </a:r>
            <a:endParaRPr lang="zh-CN" altLang="en-US" sz="4800" b="1" dirty="0">
              <a:solidFill>
                <a:schemeClr val="bg1"/>
              </a:solidFill>
            </a:endParaRPr>
          </a:p>
        </p:txBody>
      </p:sp>
      <p:sp>
        <p:nvSpPr>
          <p:cNvPr id="4102" name="文本框 10"/>
          <p:cNvSpPr>
            <a:spLocks noChangeArrowheads="1"/>
          </p:cNvSpPr>
          <p:nvPr/>
        </p:nvSpPr>
        <p:spPr bwMode="auto">
          <a:xfrm>
            <a:off x="294803" y="83494"/>
            <a:ext cx="3031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12.1</a:t>
            </a:r>
            <a:r>
              <a:rPr lang="zh-CN" altLang="en-US" sz="2400" b="1" spc="600" dirty="0" smtClean="0">
                <a:solidFill>
                  <a:schemeClr val="bg1"/>
                </a:solidFill>
                <a:ea typeface="微软雅黑" panose="020B0503020204020204" pitchFamily="34" charset="-122"/>
                <a:sym typeface="Arial" panose="020B0604020202020204" pitchFamily="34" charset="0"/>
              </a:rPr>
              <a:t>、</a:t>
            </a:r>
            <a:r>
              <a:rPr lang="en-US" altLang="zh-CN" sz="2400" b="1" dirty="0" smtClean="0">
                <a:solidFill>
                  <a:schemeClr val="bg1"/>
                </a:solidFill>
                <a:latin typeface="黑体" panose="02010609060101010101" pitchFamily="49" charset="-122"/>
                <a:ea typeface="黑体" panose="02010609060101010101" pitchFamily="49" charset="-122"/>
              </a:rPr>
              <a:t>phpMyAdmin</a:t>
            </a:r>
            <a:endParaRPr lang="zh-CN" altLang="zh-CN" sz="2400" b="1"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344894" y="1010867"/>
            <a:ext cx="2584450" cy="1653033"/>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4</a:t>
            </a:r>
            <a:endParaRPr lang="zh-CN" altLang="en-US" sz="2400" dirty="0">
              <a:solidFill>
                <a:schemeClr val="bg1"/>
              </a:solidFill>
            </a:endParaRPr>
          </a:p>
        </p:txBody>
      </p:sp>
    </p:spTree>
    <p:extLst>
      <p:ext uri="{BB962C8B-B14F-4D97-AF65-F5344CB8AC3E}">
        <p14:creationId xmlns:p14="http://schemas.microsoft.com/office/powerpoint/2010/main" val="7954384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b="25112"/>
          <a:stretch/>
        </p:blipFill>
        <p:spPr>
          <a:xfrm>
            <a:off x="350652" y="1914696"/>
            <a:ext cx="2905165" cy="4643500"/>
          </a:xfrm>
          <a:prstGeom prst="rect">
            <a:avLst/>
          </a:prstGeom>
        </p:spPr>
      </p:pic>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12.1.4</a:t>
            </a:r>
            <a:r>
              <a:rPr lang="zh-CN" altLang="en-US" sz="2400" b="1" dirty="0" smtClean="0">
                <a:solidFill>
                  <a:schemeClr val="bg1"/>
                </a:solidFill>
                <a:latin typeface="黑体" panose="02010609060101010101" pitchFamily="49" charset="-122"/>
                <a:ea typeface="黑体" panose="02010609060101010101" pitchFamily="49" charset="-122"/>
              </a:rPr>
              <a:t>、数据库的导入与导出</a:t>
            </a:r>
            <a:endParaRPr lang="zh-CN" altLang="zh-CN" sz="2400" b="1" dirty="0">
              <a:solidFill>
                <a:schemeClr val="bg1"/>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l="21494"/>
          <a:stretch/>
        </p:blipFill>
        <p:spPr>
          <a:xfrm>
            <a:off x="4317835" y="1075284"/>
            <a:ext cx="6742874" cy="580337"/>
          </a:xfrm>
          <a:prstGeom prst="rect">
            <a:avLst/>
          </a:prstGeom>
          <a:ln>
            <a:noFill/>
          </a:ln>
          <a:effectLst>
            <a:outerShdw blurRad="292100" dist="139700" dir="2700000" algn="tl" rotWithShape="0">
              <a:srgbClr val="333333">
                <a:alpha val="65000"/>
              </a:srgbClr>
            </a:outerShdw>
          </a:effectLst>
        </p:spPr>
      </p:pic>
      <p:sp>
        <p:nvSpPr>
          <p:cNvPr id="7" name="圆角矩形 6"/>
          <p:cNvSpPr/>
          <p:nvPr/>
        </p:nvSpPr>
        <p:spPr bwMode="auto">
          <a:xfrm>
            <a:off x="7800109" y="1130347"/>
            <a:ext cx="914400" cy="470210"/>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8" name="圆角矩形 7"/>
          <p:cNvSpPr/>
          <p:nvPr/>
        </p:nvSpPr>
        <p:spPr bwMode="auto">
          <a:xfrm>
            <a:off x="350652" y="5167745"/>
            <a:ext cx="1668582" cy="498764"/>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p>
        </p:txBody>
      </p:sp>
      <p:cxnSp>
        <p:nvCxnSpPr>
          <p:cNvPr id="10" name="肘形连接符 9"/>
          <p:cNvCxnSpPr>
            <a:endCxn id="8" idx="0"/>
          </p:cNvCxnSpPr>
          <p:nvPr/>
        </p:nvCxnSpPr>
        <p:spPr bwMode="auto">
          <a:xfrm rot="10800000" flipV="1">
            <a:off x="1184943" y="1447823"/>
            <a:ext cx="6615166" cy="3719921"/>
          </a:xfrm>
          <a:prstGeom prst="bentConnector2">
            <a:avLst/>
          </a:prstGeom>
          <a:solidFill>
            <a:schemeClr val="accent1"/>
          </a:solidFill>
          <a:ln w="3810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9797" y="2401292"/>
            <a:ext cx="4585902" cy="2018308"/>
          </a:xfrm>
          <a:prstGeom prst="rect">
            <a:avLst/>
          </a:prstGeom>
          <a:ln>
            <a:noFill/>
          </a:ln>
          <a:effectLst>
            <a:outerShdw blurRad="215900" dist="88900" dir="2700000" algn="tl" rotWithShape="0">
              <a:srgbClr val="333333">
                <a:alpha val="65000"/>
              </a:srgbClr>
            </a:outerShdw>
          </a:effectLst>
        </p:spPr>
      </p:pic>
      <p:pic>
        <p:nvPicPr>
          <p:cNvPr id="25" name="图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0635" y="5666509"/>
            <a:ext cx="1310074" cy="629516"/>
          </a:xfrm>
          <a:prstGeom prst="rect">
            <a:avLst/>
          </a:prstGeom>
          <a:ln>
            <a:noFill/>
          </a:ln>
          <a:effectLst>
            <a:outerShdw blurRad="215900" dist="88900" dir="2700000" algn="tl" rotWithShape="0">
              <a:srgbClr val="333333">
                <a:alpha val="65000"/>
              </a:srgbClr>
            </a:outerShdw>
          </a:effectLst>
        </p:spPr>
      </p:pic>
      <p:sp>
        <p:nvSpPr>
          <p:cNvPr id="26" name="圆角矩形 25"/>
          <p:cNvSpPr/>
          <p:nvPr/>
        </p:nvSpPr>
        <p:spPr bwMode="auto">
          <a:xfrm>
            <a:off x="5735782" y="3410446"/>
            <a:ext cx="1122218" cy="399554"/>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p>
        </p:txBody>
      </p:sp>
      <p:cxnSp>
        <p:nvCxnSpPr>
          <p:cNvPr id="28" name="肘形连接符 27"/>
          <p:cNvCxnSpPr>
            <a:stCxn id="7" idx="2"/>
            <a:endCxn id="26" idx="0"/>
          </p:cNvCxnSpPr>
          <p:nvPr/>
        </p:nvCxnSpPr>
        <p:spPr bwMode="auto">
          <a:xfrm rot="5400000">
            <a:off x="6372156" y="1525292"/>
            <a:ext cx="1809889" cy="1960418"/>
          </a:xfrm>
          <a:prstGeom prst="bentConnector3">
            <a:avLst/>
          </a:prstGeom>
          <a:solidFill>
            <a:schemeClr val="accent1"/>
          </a:solidFill>
          <a:ln w="3810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肘形连接符 29"/>
          <p:cNvCxnSpPr>
            <a:stCxn id="26" idx="2"/>
            <a:endCxn id="25" idx="1"/>
          </p:cNvCxnSpPr>
          <p:nvPr/>
        </p:nvCxnSpPr>
        <p:spPr bwMode="auto">
          <a:xfrm rot="16200000" flipH="1">
            <a:off x="6938130" y="3168761"/>
            <a:ext cx="2171267" cy="3453744"/>
          </a:xfrm>
          <a:prstGeom prst="bentConnector2">
            <a:avLst/>
          </a:prstGeom>
          <a:solidFill>
            <a:schemeClr val="accent1"/>
          </a:solidFill>
          <a:ln w="3810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矩形 40"/>
          <p:cNvSpPr/>
          <p:nvPr/>
        </p:nvSpPr>
        <p:spPr>
          <a:xfrm>
            <a:off x="350652" y="882566"/>
            <a:ext cx="1921492" cy="461632"/>
          </a:xfrm>
          <a:prstGeom prst="rect">
            <a:avLst/>
          </a:prstGeom>
        </p:spPr>
        <p:style>
          <a:lnRef idx="1">
            <a:schemeClr val="accent3"/>
          </a:lnRef>
          <a:fillRef idx="3">
            <a:schemeClr val="accent3"/>
          </a:fillRef>
          <a:effectRef idx="2">
            <a:schemeClr val="accent3"/>
          </a:effectRef>
          <a:fontRef idx="minor">
            <a:schemeClr val="lt1"/>
          </a:fontRef>
        </p:style>
        <p:txBody>
          <a:bodyPr wrap="square" anchor="ctr">
            <a:noAutofit/>
          </a:bodyPr>
          <a:lstStyle/>
          <a:p>
            <a:pPr algn="ctr">
              <a:lnSpc>
                <a:spcPct val="150000"/>
              </a:lnSpc>
            </a:pPr>
            <a:r>
              <a:rPr lang="zh-CN" altLang="en-US" sz="2400" dirty="0" smtClean="0">
                <a:cs typeface="Times New Roman" panose="02020603050405020304" pitchFamily="18" charset="0"/>
              </a:rPr>
              <a:t>导入数据库</a:t>
            </a:r>
            <a:endParaRPr lang="zh-CN" altLang="en-US" sz="2400" dirty="0">
              <a:cs typeface="Times New Roman" panose="02020603050405020304" pitchFamily="18" charset="0"/>
            </a:endParaRPr>
          </a:p>
        </p:txBody>
      </p:sp>
    </p:spTree>
    <p:extLst>
      <p:ext uri="{BB962C8B-B14F-4D97-AF65-F5344CB8AC3E}">
        <p14:creationId xmlns:p14="http://schemas.microsoft.com/office/powerpoint/2010/main" val="2015157422"/>
      </p:ext>
    </p:extLst>
  </p:cSld>
  <p:clrMapOvr>
    <a:masterClrMapping/>
  </p:clrMapOvr>
  <p:transition spd="med">
    <p:pull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b="25112"/>
          <a:stretch/>
        </p:blipFill>
        <p:spPr>
          <a:xfrm>
            <a:off x="1355518" y="1970114"/>
            <a:ext cx="2905165" cy="4643500"/>
          </a:xfrm>
          <a:prstGeom prst="rect">
            <a:avLst/>
          </a:prstGeom>
        </p:spPr>
      </p:pic>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12.1.4</a:t>
            </a:r>
            <a:r>
              <a:rPr lang="zh-CN" altLang="en-US" sz="2400" b="1" dirty="0" smtClean="0">
                <a:solidFill>
                  <a:schemeClr val="bg1"/>
                </a:solidFill>
                <a:latin typeface="黑体" panose="02010609060101010101" pitchFamily="49" charset="-122"/>
                <a:ea typeface="黑体" panose="02010609060101010101" pitchFamily="49" charset="-122"/>
              </a:rPr>
              <a:t>、数据库的导入与导出</a:t>
            </a:r>
            <a:endParaRPr lang="zh-CN" altLang="zh-CN" sz="2400" b="1" dirty="0">
              <a:solidFill>
                <a:schemeClr val="bg1"/>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l="21494"/>
          <a:stretch/>
        </p:blipFill>
        <p:spPr>
          <a:xfrm>
            <a:off x="4317835" y="1075284"/>
            <a:ext cx="6742874" cy="580337"/>
          </a:xfrm>
          <a:prstGeom prst="rect">
            <a:avLst/>
          </a:prstGeom>
          <a:ln>
            <a:noFill/>
          </a:ln>
          <a:effectLst>
            <a:outerShdw blurRad="241300" dist="76200" dir="2700000" algn="tl" rotWithShape="0">
              <a:srgbClr val="333333">
                <a:alpha val="65000"/>
              </a:srgbClr>
            </a:outerShdw>
          </a:effectLst>
        </p:spPr>
      </p:pic>
      <p:sp>
        <p:nvSpPr>
          <p:cNvPr id="7" name="圆角矩形 6"/>
          <p:cNvSpPr/>
          <p:nvPr/>
        </p:nvSpPr>
        <p:spPr bwMode="auto">
          <a:xfrm>
            <a:off x="7050622" y="1182044"/>
            <a:ext cx="914400" cy="470210"/>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8" name="圆角矩形 7"/>
          <p:cNvSpPr/>
          <p:nvPr/>
        </p:nvSpPr>
        <p:spPr bwMode="auto">
          <a:xfrm>
            <a:off x="1172769" y="5292436"/>
            <a:ext cx="1668582" cy="498764"/>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p>
        </p:txBody>
      </p:sp>
      <p:cxnSp>
        <p:nvCxnSpPr>
          <p:cNvPr id="10" name="肘形连接符 9"/>
          <p:cNvCxnSpPr>
            <a:stCxn id="7" idx="1"/>
          </p:cNvCxnSpPr>
          <p:nvPr/>
        </p:nvCxnSpPr>
        <p:spPr bwMode="auto">
          <a:xfrm rot="10800000" flipV="1">
            <a:off x="2841352" y="1417148"/>
            <a:ext cx="4209271" cy="4110815"/>
          </a:xfrm>
          <a:prstGeom prst="bentConnector3">
            <a:avLst>
              <a:gd name="adj1" fmla="val 50000"/>
            </a:avLst>
          </a:prstGeom>
          <a:solidFill>
            <a:schemeClr val="accent1"/>
          </a:solidFill>
          <a:ln w="3810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矩形 40"/>
          <p:cNvSpPr/>
          <p:nvPr/>
        </p:nvSpPr>
        <p:spPr>
          <a:xfrm>
            <a:off x="350652" y="882566"/>
            <a:ext cx="1921492" cy="461632"/>
          </a:xfrm>
          <a:prstGeom prst="rect">
            <a:avLst/>
          </a:prstGeom>
        </p:spPr>
        <p:style>
          <a:lnRef idx="1">
            <a:schemeClr val="accent3"/>
          </a:lnRef>
          <a:fillRef idx="3">
            <a:schemeClr val="accent3"/>
          </a:fillRef>
          <a:effectRef idx="2">
            <a:schemeClr val="accent3"/>
          </a:effectRef>
          <a:fontRef idx="minor">
            <a:schemeClr val="lt1"/>
          </a:fontRef>
        </p:style>
        <p:txBody>
          <a:bodyPr wrap="square" anchor="ctr">
            <a:noAutofit/>
          </a:bodyPr>
          <a:lstStyle/>
          <a:p>
            <a:pPr algn="ctr">
              <a:lnSpc>
                <a:spcPct val="150000"/>
              </a:lnSpc>
            </a:pPr>
            <a:r>
              <a:rPr lang="zh-CN" altLang="en-US" sz="2400" dirty="0" smtClean="0">
                <a:cs typeface="Times New Roman" panose="02020603050405020304" pitchFamily="18" charset="0"/>
              </a:rPr>
              <a:t>导出数据库</a:t>
            </a:r>
            <a:endParaRPr lang="zh-CN" altLang="en-US" sz="2400" dirty="0">
              <a:cs typeface="Times New Roman" panose="02020603050405020304" pitchFamily="18" charset="0"/>
            </a:endParaRPr>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0059" y="2316570"/>
            <a:ext cx="4699722" cy="4241626"/>
          </a:xfrm>
          <a:prstGeom prst="rect">
            <a:avLst/>
          </a:prstGeom>
          <a:ln>
            <a:noFill/>
          </a:ln>
          <a:effectLst>
            <a:outerShdw blurRad="241300" dist="76200" dir="2700000" algn="tl" rotWithShape="0">
              <a:srgbClr val="333333">
                <a:alpha val="65000"/>
              </a:srgbClr>
            </a:outerShdw>
          </a:effectLst>
        </p:spPr>
      </p:pic>
      <p:sp>
        <p:nvSpPr>
          <p:cNvPr id="12" name="圆角矩形 11"/>
          <p:cNvSpPr/>
          <p:nvPr/>
        </p:nvSpPr>
        <p:spPr bwMode="auto">
          <a:xfrm>
            <a:off x="7020059" y="4779818"/>
            <a:ext cx="2996777" cy="748146"/>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p>
        </p:txBody>
      </p:sp>
      <p:sp>
        <p:nvSpPr>
          <p:cNvPr id="13" name="圆角矩形 12"/>
          <p:cNvSpPr/>
          <p:nvPr/>
        </p:nvSpPr>
        <p:spPr bwMode="auto">
          <a:xfrm>
            <a:off x="7245927" y="5791200"/>
            <a:ext cx="1080655" cy="766996"/>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p>
        </p:txBody>
      </p:sp>
      <p:cxnSp>
        <p:nvCxnSpPr>
          <p:cNvPr id="18" name="肘形连接符 17"/>
          <p:cNvCxnSpPr>
            <a:stCxn id="7" idx="2"/>
            <a:endCxn id="12" idx="1"/>
          </p:cNvCxnSpPr>
          <p:nvPr/>
        </p:nvCxnSpPr>
        <p:spPr bwMode="auto">
          <a:xfrm rot="5400000">
            <a:off x="5513123" y="3159191"/>
            <a:ext cx="3501637" cy="487763"/>
          </a:xfrm>
          <a:prstGeom prst="bentConnector4">
            <a:avLst>
              <a:gd name="adj1" fmla="val 44659"/>
              <a:gd name="adj2" fmla="val 197995"/>
            </a:avLst>
          </a:prstGeom>
          <a:solidFill>
            <a:schemeClr val="accent1"/>
          </a:solidFill>
          <a:ln w="3810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肘形连接符 20"/>
          <p:cNvCxnSpPr>
            <a:stCxn id="12" idx="3"/>
            <a:endCxn id="13" idx="3"/>
          </p:cNvCxnSpPr>
          <p:nvPr/>
        </p:nvCxnSpPr>
        <p:spPr bwMode="auto">
          <a:xfrm flipH="1">
            <a:off x="8326582" y="5153891"/>
            <a:ext cx="1690254" cy="1020807"/>
          </a:xfrm>
          <a:prstGeom prst="bentConnector3">
            <a:avLst>
              <a:gd name="adj1" fmla="val -13525"/>
            </a:avLst>
          </a:prstGeom>
          <a:solidFill>
            <a:schemeClr val="accent1"/>
          </a:solidFill>
          <a:ln w="3810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38296184"/>
      </p:ext>
    </p:extLst>
  </p:cSld>
  <p:clrMapOvr>
    <a:masterClrMapping/>
  </p:clrMapOvr>
  <p:transition spd="med">
    <p:pull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8541335" y="229359"/>
            <a:ext cx="28520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spc="600" dirty="0" smtClean="0">
                <a:solidFill>
                  <a:schemeClr val="bg1"/>
                </a:solidFill>
                <a:ea typeface="微软雅黑" panose="020B0503020204020204" pitchFamily="34" charset="-122"/>
                <a:sym typeface="Arial" panose="020B0604020202020204" pitchFamily="34" charset="0"/>
              </a:rPr>
              <a:t>面向对象程序设计</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8.1.1</a:t>
            </a:r>
            <a:r>
              <a:rPr lang="zh-CN" altLang="en-US" sz="2400" b="1" dirty="0" smtClean="0">
                <a:solidFill>
                  <a:schemeClr val="bg1"/>
                </a:solidFill>
                <a:latin typeface="黑体" panose="02010609060101010101" pitchFamily="49" charset="-122"/>
                <a:ea typeface="黑体" panose="02010609060101010101" pitchFamily="49" charset="-122"/>
              </a:rPr>
              <a:t>、类的定义与初始化</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550092" y="927601"/>
            <a:ext cx="4890088" cy="461665"/>
          </a:xfrm>
          <a:prstGeom prst="rect">
            <a:avLst/>
          </a:prstGeom>
        </p:spPr>
        <p:txBody>
          <a:bodyPr wrap="square" anchor="ctr">
            <a:spAutoFit/>
          </a:bodyPr>
          <a:lstStyle/>
          <a:p>
            <a:pPr algn="just"/>
            <a:r>
              <a:rPr lang="zh-CN" altLang="en-US" sz="2400" dirty="0">
                <a:cs typeface="Times New Roman" panose="02020603050405020304" pitchFamily="18" charset="0"/>
              </a:rPr>
              <a:t>下面是一个典型的类定义</a:t>
            </a:r>
            <a:r>
              <a:rPr lang="zh-CN" altLang="en-US" sz="2400" dirty="0" smtClean="0">
                <a:cs typeface="Times New Roman" panose="02020603050405020304" pitchFamily="18" charset="0"/>
              </a:rPr>
              <a:t>格式：</a:t>
            </a:r>
            <a:endParaRPr lang="zh-CN" altLang="en-US" sz="2400" dirty="0">
              <a:cs typeface="Times New Roman" panose="02020603050405020304" pitchFamily="18" charset="0"/>
            </a:endParaRPr>
          </a:p>
        </p:txBody>
      </p:sp>
      <p:grpSp>
        <p:nvGrpSpPr>
          <p:cNvPr id="33" name="组合 32"/>
          <p:cNvGrpSpPr/>
          <p:nvPr/>
        </p:nvGrpSpPr>
        <p:grpSpPr>
          <a:xfrm>
            <a:off x="550092" y="1389266"/>
            <a:ext cx="11169689" cy="5172284"/>
            <a:chOff x="2006221" y="1940008"/>
            <a:chExt cx="26991097" cy="1558184"/>
          </a:xfrm>
          <a:solidFill>
            <a:srgbClr val="1E3A1A"/>
          </a:solidFill>
        </p:grpSpPr>
        <p:sp>
          <p:nvSpPr>
            <p:cNvPr id="34" name="圆角矩形 6"/>
            <p:cNvSpPr>
              <a:spLocks noChangeArrowheads="1"/>
            </p:cNvSpPr>
            <p:nvPr/>
          </p:nvSpPr>
          <p:spPr bwMode="auto">
            <a:xfrm>
              <a:off x="2006221" y="1940008"/>
              <a:ext cx="26991097" cy="1558184"/>
            </a:xfrm>
            <a:prstGeom prst="roundRect">
              <a:avLst>
                <a:gd name="adj" fmla="val 3139"/>
              </a:avLst>
            </a:prstGeom>
            <a:grpFill/>
            <a:ln w="12700">
              <a:solidFill>
                <a:srgbClr val="0E8146"/>
              </a:solidFill>
              <a:bevel/>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endParaRPr>
            </a:p>
          </p:txBody>
        </p:sp>
        <p:pic>
          <p:nvPicPr>
            <p:cNvPr id="35" name="图片 1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325754" y="1974137"/>
              <a:ext cx="2084351" cy="2333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39" name="矩形 38"/>
          <p:cNvSpPr/>
          <p:nvPr/>
        </p:nvSpPr>
        <p:spPr>
          <a:xfrm>
            <a:off x="1998777" y="1544792"/>
            <a:ext cx="9548861" cy="5016758"/>
          </a:xfrm>
          <a:prstGeom prst="rect">
            <a:avLst/>
          </a:prstGeom>
        </p:spPr>
        <p:txBody>
          <a:bodyPr wrap="square">
            <a:spAutoFit/>
          </a:bodyPr>
          <a:lstStyle/>
          <a:p>
            <a:r>
              <a:rPr lang="en-US" altLang="zh-CN" sz="2000" dirty="0" smtClean="0">
                <a:solidFill>
                  <a:srgbClr val="FF66FF"/>
                </a:solidFill>
              </a:rPr>
              <a:t>class</a:t>
            </a:r>
            <a:r>
              <a:rPr lang="en-US" altLang="zh-CN" sz="2000" dirty="0" smtClean="0">
                <a:solidFill>
                  <a:schemeClr val="bg1"/>
                </a:solidFill>
              </a:rPr>
              <a:t> </a:t>
            </a:r>
            <a:r>
              <a:rPr lang="en-US" altLang="zh-CN" sz="2000" dirty="0" err="1">
                <a:solidFill>
                  <a:schemeClr val="bg1"/>
                </a:solidFill>
              </a:rPr>
              <a:t>Class_Name</a:t>
            </a:r>
            <a:endParaRPr lang="zh-CN" altLang="zh-CN" sz="2000" dirty="0">
              <a:solidFill>
                <a:schemeClr val="bg1"/>
              </a:solidFill>
            </a:endParaRPr>
          </a:p>
          <a:p>
            <a:r>
              <a:rPr lang="en-US" altLang="zh-CN" sz="2000" dirty="0">
                <a:solidFill>
                  <a:schemeClr val="bg1"/>
                </a:solidFill>
              </a:rPr>
              <a:t>{	</a:t>
            </a:r>
            <a:endParaRPr lang="en-US" altLang="zh-CN" sz="2000" dirty="0" smtClean="0">
              <a:solidFill>
                <a:schemeClr val="bg1"/>
              </a:solidFill>
            </a:endParaRPr>
          </a:p>
          <a:p>
            <a:r>
              <a:rPr lang="en-US" altLang="zh-CN" sz="2000" dirty="0">
                <a:solidFill>
                  <a:schemeClr val="bg1"/>
                </a:solidFill>
              </a:rPr>
              <a:t> </a:t>
            </a:r>
            <a:r>
              <a:rPr lang="en-US" altLang="zh-CN" sz="2000" dirty="0" smtClean="0">
                <a:solidFill>
                  <a:schemeClr val="bg1"/>
                </a:solidFill>
              </a:rPr>
              <a:t>            </a:t>
            </a:r>
            <a:r>
              <a:rPr lang="en-US" altLang="zh-CN" sz="2000" dirty="0" smtClean="0">
                <a:solidFill>
                  <a:srgbClr val="FFFF00"/>
                </a:solidFill>
              </a:rPr>
              <a:t>private</a:t>
            </a:r>
            <a:r>
              <a:rPr lang="en-US" altLang="zh-CN" sz="2000" dirty="0" smtClean="0">
                <a:solidFill>
                  <a:schemeClr val="bg1"/>
                </a:solidFill>
              </a:rPr>
              <a:t> </a:t>
            </a:r>
            <a:r>
              <a:rPr lang="en-US" altLang="zh-CN" sz="2000" dirty="0" err="1">
                <a:solidFill>
                  <a:schemeClr val="bg1"/>
                </a:solidFill>
              </a:rPr>
              <a:t>varname</a:t>
            </a:r>
            <a:r>
              <a:rPr lang="en-US" altLang="zh-CN" sz="2000" dirty="0">
                <a:solidFill>
                  <a:schemeClr val="bg1"/>
                </a:solidFill>
              </a:rPr>
              <a:t>;	</a:t>
            </a:r>
            <a:r>
              <a:rPr lang="en-US" altLang="zh-CN" sz="2000" dirty="0">
                <a:solidFill>
                  <a:srgbClr val="00CC00"/>
                </a:solidFill>
              </a:rPr>
              <a:t>//</a:t>
            </a:r>
            <a:r>
              <a:rPr lang="zh-CN" altLang="zh-CN" sz="2000" dirty="0" smtClean="0">
                <a:solidFill>
                  <a:srgbClr val="00CC00"/>
                </a:solidFill>
              </a:rPr>
              <a:t>私有</a:t>
            </a:r>
            <a:r>
              <a:rPr lang="zh-CN" altLang="en-US" sz="2000" dirty="0" smtClean="0">
                <a:solidFill>
                  <a:srgbClr val="00CC00"/>
                </a:solidFill>
              </a:rPr>
              <a:t>成员属性</a:t>
            </a:r>
            <a:endParaRPr lang="zh-CN" altLang="zh-CN" sz="2000" dirty="0">
              <a:solidFill>
                <a:srgbClr val="00CC00"/>
              </a:solidFill>
            </a:endParaRPr>
          </a:p>
          <a:p>
            <a:r>
              <a:rPr lang="en-US" altLang="zh-CN" sz="2000" dirty="0">
                <a:solidFill>
                  <a:schemeClr val="bg1"/>
                </a:solidFill>
              </a:rPr>
              <a:t>	</a:t>
            </a:r>
            <a:r>
              <a:rPr lang="en-US" altLang="zh-CN" sz="2000" dirty="0">
                <a:solidFill>
                  <a:srgbClr val="FFFF00"/>
                </a:solidFill>
              </a:rPr>
              <a:t>protected</a:t>
            </a:r>
            <a:r>
              <a:rPr lang="en-US" altLang="zh-CN" sz="2000" dirty="0">
                <a:solidFill>
                  <a:schemeClr val="bg1"/>
                </a:solidFill>
              </a:rPr>
              <a:t> </a:t>
            </a:r>
            <a:r>
              <a:rPr lang="en-US" altLang="zh-CN" sz="2000" dirty="0" err="1">
                <a:solidFill>
                  <a:schemeClr val="bg1"/>
                </a:solidFill>
              </a:rPr>
              <a:t>varname</a:t>
            </a:r>
            <a:r>
              <a:rPr lang="en-US" altLang="zh-CN" sz="2000" dirty="0">
                <a:solidFill>
                  <a:schemeClr val="bg1"/>
                </a:solidFill>
              </a:rPr>
              <a:t>;	</a:t>
            </a:r>
            <a:r>
              <a:rPr lang="en-US" altLang="zh-CN" sz="2000" dirty="0">
                <a:solidFill>
                  <a:srgbClr val="00CC00"/>
                </a:solidFill>
              </a:rPr>
              <a:t>//</a:t>
            </a:r>
            <a:r>
              <a:rPr lang="zh-CN" altLang="zh-CN" sz="2000" dirty="0" smtClean="0">
                <a:solidFill>
                  <a:srgbClr val="00CC00"/>
                </a:solidFill>
              </a:rPr>
              <a:t>保护</a:t>
            </a:r>
            <a:r>
              <a:rPr lang="zh-CN" altLang="en-US" sz="2000" dirty="0">
                <a:solidFill>
                  <a:srgbClr val="00CC00"/>
                </a:solidFill>
              </a:rPr>
              <a:t>成员属性</a:t>
            </a:r>
            <a:endParaRPr lang="zh-CN" altLang="zh-CN" sz="2000" dirty="0">
              <a:solidFill>
                <a:srgbClr val="00CC00"/>
              </a:solidFill>
            </a:endParaRPr>
          </a:p>
          <a:p>
            <a:r>
              <a:rPr lang="en-US" altLang="zh-CN" sz="2000" dirty="0">
                <a:solidFill>
                  <a:schemeClr val="bg1"/>
                </a:solidFill>
              </a:rPr>
              <a:t>	</a:t>
            </a:r>
            <a:r>
              <a:rPr lang="en-US" altLang="zh-CN" sz="2000" dirty="0">
                <a:solidFill>
                  <a:srgbClr val="FFFF00"/>
                </a:solidFill>
              </a:rPr>
              <a:t>public</a:t>
            </a:r>
            <a:r>
              <a:rPr lang="en-US" altLang="zh-CN" sz="2000" dirty="0">
                <a:solidFill>
                  <a:schemeClr val="bg1"/>
                </a:solidFill>
              </a:rPr>
              <a:t> </a:t>
            </a:r>
            <a:r>
              <a:rPr lang="en-US" altLang="zh-CN" sz="2000" dirty="0" err="1">
                <a:solidFill>
                  <a:schemeClr val="bg1"/>
                </a:solidFill>
              </a:rPr>
              <a:t>varname</a:t>
            </a:r>
            <a:r>
              <a:rPr lang="en-US" altLang="zh-CN" sz="2000" dirty="0">
                <a:solidFill>
                  <a:schemeClr val="bg1"/>
                </a:solidFill>
              </a:rPr>
              <a:t>;	</a:t>
            </a:r>
            <a:r>
              <a:rPr lang="en-US" altLang="zh-CN" sz="2000" dirty="0" smtClean="0">
                <a:solidFill>
                  <a:schemeClr val="bg1"/>
                </a:solidFill>
              </a:rPr>
              <a:t>             </a:t>
            </a:r>
            <a:r>
              <a:rPr lang="en-US" altLang="zh-CN" sz="2000" dirty="0" smtClean="0">
                <a:solidFill>
                  <a:srgbClr val="00CC00"/>
                </a:solidFill>
              </a:rPr>
              <a:t>//</a:t>
            </a:r>
            <a:r>
              <a:rPr lang="zh-CN" altLang="zh-CN" sz="2000" dirty="0" smtClean="0">
                <a:solidFill>
                  <a:srgbClr val="00CC00"/>
                </a:solidFill>
              </a:rPr>
              <a:t>公有</a:t>
            </a:r>
            <a:r>
              <a:rPr lang="zh-CN" altLang="en-US" sz="2000" dirty="0">
                <a:solidFill>
                  <a:srgbClr val="00CC00"/>
                </a:solidFill>
              </a:rPr>
              <a:t>成员属性</a:t>
            </a:r>
            <a:endParaRPr lang="zh-CN" altLang="zh-CN" sz="2000" dirty="0">
              <a:solidFill>
                <a:srgbClr val="00CC00"/>
              </a:solidFill>
            </a:endParaRPr>
          </a:p>
          <a:p>
            <a:r>
              <a:rPr lang="en-US" altLang="zh-CN" sz="2000" dirty="0">
                <a:solidFill>
                  <a:schemeClr val="bg1"/>
                </a:solidFill>
              </a:rPr>
              <a:t>	</a:t>
            </a:r>
            <a:r>
              <a:rPr lang="en-US" altLang="zh-CN" sz="2000" dirty="0">
                <a:solidFill>
                  <a:srgbClr val="FF0000"/>
                </a:solidFill>
              </a:rPr>
              <a:t>function</a:t>
            </a:r>
            <a:r>
              <a:rPr lang="en-US" altLang="zh-CN" sz="2000" dirty="0">
                <a:solidFill>
                  <a:schemeClr val="bg1"/>
                </a:solidFill>
              </a:rPr>
              <a:t> </a:t>
            </a:r>
            <a:r>
              <a:rPr lang="en-US" altLang="zh-CN" sz="2000" dirty="0" smtClean="0">
                <a:solidFill>
                  <a:srgbClr val="00B0F0"/>
                </a:solidFill>
              </a:rPr>
              <a:t>_ _</a:t>
            </a:r>
            <a:r>
              <a:rPr lang="en-US" altLang="zh-CN" sz="2000" dirty="0">
                <a:solidFill>
                  <a:srgbClr val="00B0F0"/>
                </a:solidFill>
              </a:rPr>
              <a:t>construct</a:t>
            </a:r>
            <a:r>
              <a:rPr lang="en-US" altLang="zh-CN" sz="2000" dirty="0">
                <a:solidFill>
                  <a:schemeClr val="bg1"/>
                </a:solidFill>
              </a:rPr>
              <a:t>(arg1,arg2</a:t>
            </a:r>
            <a:r>
              <a:rPr lang="zh-CN" altLang="zh-CN" sz="2000" dirty="0">
                <a:solidFill>
                  <a:schemeClr val="bg1"/>
                </a:solidFill>
              </a:rPr>
              <a:t>……</a:t>
            </a:r>
            <a:r>
              <a:rPr lang="en-US" altLang="zh-CN" sz="2000" dirty="0" smtClean="0">
                <a:solidFill>
                  <a:schemeClr val="bg1"/>
                </a:solidFill>
              </a:rPr>
              <a:t>)       </a:t>
            </a:r>
            <a:r>
              <a:rPr lang="en-US" altLang="zh-CN" sz="2000" dirty="0" smtClean="0">
                <a:solidFill>
                  <a:srgbClr val="00CC00"/>
                </a:solidFill>
              </a:rPr>
              <a:t>//</a:t>
            </a:r>
            <a:r>
              <a:rPr lang="zh-CN" altLang="zh-CN" sz="2000" dirty="0">
                <a:solidFill>
                  <a:srgbClr val="00CC00"/>
                </a:solidFill>
              </a:rPr>
              <a:t>构造函数</a:t>
            </a:r>
          </a:p>
          <a:p>
            <a:r>
              <a:rPr lang="en-US" altLang="zh-CN" sz="2000" dirty="0">
                <a:solidFill>
                  <a:schemeClr val="bg1"/>
                </a:solidFill>
              </a:rPr>
              <a:t>	</a:t>
            </a:r>
            <a:r>
              <a:rPr lang="en-US" altLang="zh-CN" sz="2000" dirty="0" smtClean="0">
                <a:solidFill>
                  <a:schemeClr val="bg1"/>
                </a:solidFill>
              </a:rPr>
              <a:t>{</a:t>
            </a:r>
            <a:r>
              <a:rPr lang="en-US" altLang="zh-CN" sz="2000" dirty="0">
                <a:solidFill>
                  <a:schemeClr val="bg1"/>
                </a:solidFill>
              </a:rPr>
              <a:t> </a:t>
            </a:r>
            <a:r>
              <a:rPr lang="en-US" altLang="zh-CN" sz="2000" dirty="0" smtClean="0">
                <a:solidFill>
                  <a:schemeClr val="bg1"/>
                </a:solidFill>
              </a:rPr>
              <a:t>   ……   }</a:t>
            </a:r>
            <a:endParaRPr lang="zh-CN" altLang="zh-CN" sz="2000" dirty="0">
              <a:solidFill>
                <a:schemeClr val="bg1"/>
              </a:solidFill>
            </a:endParaRPr>
          </a:p>
          <a:p>
            <a:r>
              <a:rPr lang="en-US" altLang="zh-CN" sz="2000" dirty="0">
                <a:solidFill>
                  <a:schemeClr val="bg1"/>
                </a:solidFill>
              </a:rPr>
              <a:t>	</a:t>
            </a:r>
            <a:r>
              <a:rPr lang="en-US" altLang="zh-CN" sz="2000" dirty="0">
                <a:solidFill>
                  <a:srgbClr val="00B0F0"/>
                </a:solidFill>
              </a:rPr>
              <a:t>private</a:t>
            </a:r>
            <a:r>
              <a:rPr lang="en-US" altLang="zh-CN" sz="2000" dirty="0">
                <a:solidFill>
                  <a:schemeClr val="bg1"/>
                </a:solidFill>
              </a:rPr>
              <a:t> </a:t>
            </a:r>
            <a:r>
              <a:rPr lang="en-US" altLang="zh-CN" sz="2000" dirty="0">
                <a:solidFill>
                  <a:srgbClr val="FF0000"/>
                </a:solidFill>
              </a:rPr>
              <a:t>function</a:t>
            </a:r>
            <a:r>
              <a:rPr lang="en-US" altLang="zh-CN" sz="2000" dirty="0">
                <a:solidFill>
                  <a:schemeClr val="bg1"/>
                </a:solidFill>
              </a:rPr>
              <a:t> </a:t>
            </a:r>
            <a:r>
              <a:rPr lang="en-US" altLang="zh-CN" sz="2000" dirty="0" err="1">
                <a:solidFill>
                  <a:schemeClr val="bg1"/>
                </a:solidFill>
              </a:rPr>
              <a:t>Fun_name</a:t>
            </a:r>
            <a:r>
              <a:rPr lang="en-US" altLang="zh-CN" sz="2000" dirty="0">
                <a:solidFill>
                  <a:schemeClr val="bg1"/>
                </a:solidFill>
              </a:rPr>
              <a:t> ()		</a:t>
            </a:r>
            <a:r>
              <a:rPr lang="en-US" altLang="zh-CN" sz="2000" dirty="0">
                <a:solidFill>
                  <a:srgbClr val="00CC00"/>
                </a:solidFill>
              </a:rPr>
              <a:t>//</a:t>
            </a:r>
            <a:r>
              <a:rPr lang="zh-CN" altLang="zh-CN" sz="2000" dirty="0">
                <a:solidFill>
                  <a:srgbClr val="00CC00"/>
                </a:solidFill>
              </a:rPr>
              <a:t>私有</a:t>
            </a:r>
            <a:r>
              <a:rPr lang="zh-CN" altLang="zh-CN" sz="2000" dirty="0" smtClean="0">
                <a:solidFill>
                  <a:srgbClr val="00CC00"/>
                </a:solidFill>
              </a:rPr>
              <a:t>成员</a:t>
            </a:r>
            <a:r>
              <a:rPr lang="zh-CN" altLang="en-US" sz="2000" dirty="0" smtClean="0">
                <a:solidFill>
                  <a:srgbClr val="00CC00"/>
                </a:solidFill>
              </a:rPr>
              <a:t>方法</a:t>
            </a:r>
            <a:endParaRPr lang="zh-CN" altLang="zh-CN" sz="2000" dirty="0">
              <a:solidFill>
                <a:srgbClr val="00CC00"/>
              </a:solidFill>
            </a:endParaRPr>
          </a:p>
          <a:p>
            <a:r>
              <a:rPr lang="en-US" altLang="zh-CN" sz="2000" dirty="0">
                <a:solidFill>
                  <a:schemeClr val="bg1"/>
                </a:solidFill>
              </a:rPr>
              <a:t>	</a:t>
            </a:r>
            <a:r>
              <a:rPr lang="en-US" altLang="zh-CN" sz="2000" dirty="0" smtClean="0">
                <a:solidFill>
                  <a:schemeClr val="bg1"/>
                </a:solidFill>
              </a:rPr>
              <a:t>{   ……    }</a:t>
            </a:r>
            <a:endParaRPr lang="zh-CN" altLang="zh-CN" sz="2000" dirty="0">
              <a:solidFill>
                <a:schemeClr val="bg1"/>
              </a:solidFill>
            </a:endParaRPr>
          </a:p>
          <a:p>
            <a:r>
              <a:rPr lang="en-US" altLang="zh-CN" sz="2000" dirty="0">
                <a:solidFill>
                  <a:schemeClr val="bg1"/>
                </a:solidFill>
              </a:rPr>
              <a:t>	</a:t>
            </a:r>
            <a:r>
              <a:rPr lang="en-US" altLang="zh-CN" sz="2000" dirty="0">
                <a:solidFill>
                  <a:srgbClr val="00B0F0"/>
                </a:solidFill>
              </a:rPr>
              <a:t>protected</a:t>
            </a:r>
            <a:r>
              <a:rPr lang="en-US" altLang="zh-CN" sz="2000" dirty="0">
                <a:solidFill>
                  <a:srgbClr val="FF0000"/>
                </a:solidFill>
              </a:rPr>
              <a:t> function </a:t>
            </a:r>
            <a:r>
              <a:rPr lang="en-US" altLang="zh-CN" sz="2000" dirty="0" err="1">
                <a:solidFill>
                  <a:schemeClr val="bg1"/>
                </a:solidFill>
              </a:rPr>
              <a:t>Fun_name</a:t>
            </a:r>
            <a:r>
              <a:rPr lang="en-US" altLang="zh-CN" sz="2000" dirty="0">
                <a:solidFill>
                  <a:schemeClr val="bg1"/>
                </a:solidFill>
              </a:rPr>
              <a:t> ()		</a:t>
            </a:r>
            <a:r>
              <a:rPr lang="en-US" altLang="zh-CN" sz="2000" dirty="0">
                <a:solidFill>
                  <a:srgbClr val="00CC00"/>
                </a:solidFill>
              </a:rPr>
              <a:t>//</a:t>
            </a:r>
            <a:r>
              <a:rPr lang="zh-CN" altLang="zh-CN" sz="2000" dirty="0">
                <a:solidFill>
                  <a:srgbClr val="00CC00"/>
                </a:solidFill>
              </a:rPr>
              <a:t>保护</a:t>
            </a:r>
            <a:r>
              <a:rPr lang="zh-CN" altLang="zh-CN" sz="2000" dirty="0" smtClean="0">
                <a:solidFill>
                  <a:srgbClr val="00CC00"/>
                </a:solidFill>
              </a:rPr>
              <a:t>成员</a:t>
            </a:r>
            <a:r>
              <a:rPr lang="zh-CN" altLang="en-US" sz="2000" dirty="0" smtClean="0">
                <a:solidFill>
                  <a:srgbClr val="00CC00"/>
                </a:solidFill>
              </a:rPr>
              <a:t>方法</a:t>
            </a:r>
            <a:endParaRPr lang="zh-CN" altLang="zh-CN" sz="2000" dirty="0" smtClean="0">
              <a:solidFill>
                <a:srgbClr val="00CC00"/>
              </a:solidFill>
            </a:endParaRPr>
          </a:p>
          <a:p>
            <a:r>
              <a:rPr lang="en-US" altLang="zh-CN" sz="2000" dirty="0" smtClean="0">
                <a:solidFill>
                  <a:schemeClr val="bg1"/>
                </a:solidFill>
              </a:rPr>
              <a:t>	{   ……    }</a:t>
            </a:r>
            <a:endParaRPr lang="zh-CN" altLang="zh-CN" sz="2000" dirty="0" smtClean="0">
              <a:solidFill>
                <a:schemeClr val="bg1"/>
              </a:solidFill>
            </a:endParaRPr>
          </a:p>
          <a:p>
            <a:r>
              <a:rPr lang="en-US" altLang="zh-CN" sz="2000" dirty="0">
                <a:solidFill>
                  <a:schemeClr val="bg1"/>
                </a:solidFill>
              </a:rPr>
              <a:t>	</a:t>
            </a:r>
            <a:r>
              <a:rPr lang="en-US" altLang="zh-CN" sz="2000" dirty="0">
                <a:solidFill>
                  <a:srgbClr val="00B0F0"/>
                </a:solidFill>
              </a:rPr>
              <a:t>public</a:t>
            </a:r>
            <a:r>
              <a:rPr lang="en-US" altLang="zh-CN" sz="2000" dirty="0">
                <a:solidFill>
                  <a:schemeClr val="bg1"/>
                </a:solidFill>
              </a:rPr>
              <a:t> </a:t>
            </a:r>
            <a:r>
              <a:rPr lang="en-US" altLang="zh-CN" sz="2000" dirty="0">
                <a:solidFill>
                  <a:srgbClr val="FF0000"/>
                </a:solidFill>
              </a:rPr>
              <a:t>function</a:t>
            </a:r>
            <a:r>
              <a:rPr lang="en-US" altLang="zh-CN" sz="2000" dirty="0">
                <a:solidFill>
                  <a:schemeClr val="bg1"/>
                </a:solidFill>
              </a:rPr>
              <a:t> </a:t>
            </a:r>
            <a:r>
              <a:rPr lang="en-US" altLang="zh-CN" sz="2000" dirty="0" err="1">
                <a:solidFill>
                  <a:schemeClr val="bg1"/>
                </a:solidFill>
              </a:rPr>
              <a:t>Fun_name</a:t>
            </a:r>
            <a:r>
              <a:rPr lang="en-US" altLang="zh-CN" sz="2000" dirty="0">
                <a:solidFill>
                  <a:schemeClr val="bg1"/>
                </a:solidFill>
              </a:rPr>
              <a:t> ()		</a:t>
            </a:r>
            <a:r>
              <a:rPr lang="en-US" altLang="zh-CN" sz="2000" dirty="0">
                <a:solidFill>
                  <a:srgbClr val="00CC00"/>
                </a:solidFill>
              </a:rPr>
              <a:t>//</a:t>
            </a:r>
            <a:r>
              <a:rPr lang="zh-CN" altLang="zh-CN" sz="2000" dirty="0">
                <a:solidFill>
                  <a:srgbClr val="00CC00"/>
                </a:solidFill>
              </a:rPr>
              <a:t>公有</a:t>
            </a:r>
            <a:r>
              <a:rPr lang="zh-CN" altLang="zh-CN" sz="2000" dirty="0" smtClean="0">
                <a:solidFill>
                  <a:srgbClr val="00CC00"/>
                </a:solidFill>
              </a:rPr>
              <a:t>成员</a:t>
            </a:r>
            <a:r>
              <a:rPr lang="zh-CN" altLang="en-US" sz="2000" dirty="0" smtClean="0">
                <a:solidFill>
                  <a:srgbClr val="00CC00"/>
                </a:solidFill>
              </a:rPr>
              <a:t>方法</a:t>
            </a:r>
            <a:endParaRPr lang="zh-CN" altLang="zh-CN" sz="2000" dirty="0">
              <a:solidFill>
                <a:srgbClr val="00CC00"/>
              </a:solidFill>
            </a:endParaRPr>
          </a:p>
          <a:p>
            <a:r>
              <a:rPr lang="en-US" altLang="zh-CN" sz="2000" dirty="0">
                <a:solidFill>
                  <a:schemeClr val="bg1"/>
                </a:solidFill>
              </a:rPr>
              <a:t>	</a:t>
            </a:r>
            <a:r>
              <a:rPr lang="en-US" altLang="zh-CN" sz="2000" dirty="0" smtClean="0">
                <a:solidFill>
                  <a:schemeClr val="bg1"/>
                </a:solidFill>
              </a:rPr>
              <a:t>{   ……    }</a:t>
            </a:r>
            <a:r>
              <a:rPr lang="en-US" altLang="zh-CN" sz="2000" dirty="0">
                <a:solidFill>
                  <a:schemeClr val="bg1"/>
                </a:solidFill>
              </a:rPr>
              <a:t>		</a:t>
            </a:r>
            <a:endParaRPr lang="zh-CN" altLang="zh-CN" sz="2000" dirty="0">
              <a:solidFill>
                <a:schemeClr val="bg1"/>
              </a:solidFill>
            </a:endParaRPr>
          </a:p>
          <a:p>
            <a:r>
              <a:rPr lang="en-US" altLang="zh-CN" sz="2000" dirty="0">
                <a:solidFill>
                  <a:schemeClr val="bg1"/>
                </a:solidFill>
              </a:rPr>
              <a:t>	</a:t>
            </a:r>
            <a:r>
              <a:rPr lang="en-US" altLang="zh-CN" sz="2000" dirty="0">
                <a:solidFill>
                  <a:srgbClr val="FF0000"/>
                </a:solidFill>
              </a:rPr>
              <a:t>function</a:t>
            </a:r>
            <a:r>
              <a:rPr lang="en-US" altLang="zh-CN" sz="2000" dirty="0">
                <a:solidFill>
                  <a:schemeClr val="bg1"/>
                </a:solidFill>
              </a:rPr>
              <a:t> </a:t>
            </a:r>
            <a:r>
              <a:rPr lang="en-US" altLang="zh-CN" sz="2000" dirty="0" smtClean="0">
                <a:solidFill>
                  <a:srgbClr val="00B0F0"/>
                </a:solidFill>
              </a:rPr>
              <a:t>_ _</a:t>
            </a:r>
            <a:r>
              <a:rPr lang="en-US" altLang="zh-CN" sz="2000" dirty="0">
                <a:solidFill>
                  <a:srgbClr val="00B0F0"/>
                </a:solidFill>
              </a:rPr>
              <a:t>destruct</a:t>
            </a:r>
            <a:r>
              <a:rPr lang="en-US" altLang="zh-CN" sz="2000" dirty="0">
                <a:solidFill>
                  <a:schemeClr val="bg1"/>
                </a:solidFill>
              </a:rPr>
              <a:t>()		</a:t>
            </a:r>
            <a:r>
              <a:rPr lang="en-US" altLang="zh-CN" sz="2000" dirty="0" smtClean="0">
                <a:solidFill>
                  <a:schemeClr val="bg1"/>
                </a:solidFill>
              </a:rPr>
              <a:t>             </a:t>
            </a:r>
            <a:r>
              <a:rPr lang="en-US" altLang="zh-CN" sz="2000" dirty="0" smtClean="0">
                <a:solidFill>
                  <a:srgbClr val="00CC00"/>
                </a:solidFill>
              </a:rPr>
              <a:t>//</a:t>
            </a:r>
            <a:r>
              <a:rPr lang="zh-CN" altLang="zh-CN" sz="2000" dirty="0">
                <a:solidFill>
                  <a:srgbClr val="00CC00"/>
                </a:solidFill>
              </a:rPr>
              <a:t>析构函数</a:t>
            </a:r>
          </a:p>
          <a:p>
            <a:r>
              <a:rPr lang="en-US" altLang="zh-CN" sz="2000" dirty="0">
                <a:solidFill>
                  <a:schemeClr val="bg1"/>
                </a:solidFill>
              </a:rPr>
              <a:t>	</a:t>
            </a:r>
            <a:r>
              <a:rPr lang="en-US" altLang="zh-CN" sz="2000" dirty="0" smtClean="0">
                <a:solidFill>
                  <a:schemeClr val="bg1"/>
                </a:solidFill>
              </a:rPr>
              <a:t>{   ……    }</a:t>
            </a:r>
            <a:endParaRPr lang="zh-CN" altLang="zh-CN" sz="2000" dirty="0">
              <a:solidFill>
                <a:schemeClr val="bg1"/>
              </a:solidFill>
            </a:endParaRPr>
          </a:p>
          <a:p>
            <a:r>
              <a:rPr lang="en-US" altLang="zh-CN" sz="2000" dirty="0" smtClean="0">
                <a:solidFill>
                  <a:schemeClr val="bg1"/>
                </a:solidFill>
              </a:rPr>
              <a:t>}</a:t>
            </a:r>
            <a:endParaRPr lang="en-US" altLang="zh-CN" sz="2000" spc="300" dirty="0">
              <a:solidFill>
                <a:srgbClr val="FF0000"/>
              </a:solidFill>
              <a:latin typeface="+mn-lt"/>
              <a:cs typeface="Courier New" panose="02070309020205020404" pitchFamily="49" charset="0"/>
            </a:endParaRPr>
          </a:p>
        </p:txBody>
      </p:sp>
    </p:spTree>
    <p:extLst>
      <p:ext uri="{BB962C8B-B14F-4D97-AF65-F5344CB8AC3E}">
        <p14:creationId xmlns:p14="http://schemas.microsoft.com/office/powerpoint/2010/main" val="125826537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2570723" y="2543491"/>
            <a:ext cx="887935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400" dirty="0" smtClean="0">
                <a:solidFill>
                  <a:srgbClr val="3F3F3F"/>
                </a:solidFill>
                <a:ea typeface="微软雅黑" panose="020B0503020204020204" pitchFamily="34" charset="-122"/>
                <a:sym typeface="Arial" panose="020B0604020202020204" pitchFamily="34" charset="0"/>
              </a:rPr>
              <a:t>PHP</a:t>
            </a:r>
            <a:r>
              <a:rPr lang="zh-CN" altLang="en-US" sz="5400" dirty="0" smtClean="0">
                <a:solidFill>
                  <a:srgbClr val="3F3F3F"/>
                </a:solidFill>
                <a:ea typeface="微软雅黑" panose="020B0503020204020204" pitchFamily="34" charset="-122"/>
                <a:sym typeface="Arial" panose="020B0604020202020204" pitchFamily="34" charset="0"/>
              </a:rPr>
              <a:t>操作</a:t>
            </a:r>
            <a:r>
              <a:rPr lang="en-US" altLang="zh-CN" sz="5400" dirty="0" smtClean="0">
                <a:solidFill>
                  <a:srgbClr val="3F3F3F"/>
                </a:solidFill>
                <a:ea typeface="微软雅黑" panose="020B0503020204020204" pitchFamily="34" charset="-122"/>
                <a:sym typeface="Arial" panose="020B0604020202020204" pitchFamily="34" charset="0"/>
              </a:rPr>
              <a:t>MYSQL</a:t>
            </a:r>
            <a:r>
              <a:rPr lang="zh-CN" altLang="en-US" sz="5400" dirty="0" smtClean="0">
                <a:solidFill>
                  <a:srgbClr val="3F3F3F"/>
                </a:solidFill>
                <a:ea typeface="微软雅黑" panose="020B0503020204020204" pitchFamily="34" charset="-122"/>
                <a:sym typeface="Arial" panose="020B0604020202020204" pitchFamily="34" charset="0"/>
              </a:rPr>
              <a:t>的基本步骤</a:t>
            </a:r>
            <a:endParaRPr lang="zh-CN" altLang="en-US" sz="5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797727" y="2673369"/>
            <a:ext cx="1518971" cy="6635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12.2</a:t>
            </a:r>
            <a:endParaRPr lang="zh-CN" altLang="en-US" sz="4800" b="1" dirty="0">
              <a:solidFill>
                <a:schemeClr val="bg1"/>
              </a:solidFill>
            </a:endParaRPr>
          </a:p>
        </p:txBody>
      </p:sp>
      <p:sp>
        <p:nvSpPr>
          <p:cNvPr id="4102" name="文本框 10"/>
          <p:cNvSpPr>
            <a:spLocks noChangeArrowheads="1"/>
          </p:cNvSpPr>
          <p:nvPr/>
        </p:nvSpPr>
        <p:spPr bwMode="auto">
          <a:xfrm>
            <a:off x="618360" y="83494"/>
            <a:ext cx="4126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PHP</a:t>
            </a:r>
            <a:r>
              <a:rPr lang="zh-CN" altLang="en-US" sz="2400" b="1" spc="600" dirty="0" smtClean="0">
                <a:solidFill>
                  <a:schemeClr val="bg1"/>
                </a:solidFill>
                <a:ea typeface="微软雅黑" panose="020B0503020204020204" pitchFamily="34" charset="-122"/>
                <a:sym typeface="Arial" panose="020B0604020202020204" pitchFamily="34" charset="0"/>
              </a:rPr>
              <a:t>程序设计基础教程</a:t>
            </a:r>
            <a:endParaRPr lang="zh-CN" altLang="en-US" sz="2400" b="1" spc="600" dirty="0">
              <a:solidFill>
                <a:schemeClr val="bg1"/>
              </a:solidFill>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Tree>
    <p:extLst>
      <p:ext uri="{BB962C8B-B14F-4D97-AF65-F5344CB8AC3E}">
        <p14:creationId xmlns:p14="http://schemas.microsoft.com/office/powerpoint/2010/main" val="120096591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bwMode="auto">
          <a:xfrm>
            <a:off x="3382388" y="1146540"/>
            <a:ext cx="2546147" cy="479024"/>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solidFill>
              <a:srgbClr val="00B050"/>
            </a:solidFill>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000" dirty="0" smtClean="0">
                <a:solidFill>
                  <a:schemeClr val="bg1"/>
                </a:solidFill>
                <a:latin typeface="+mn-ea"/>
              </a:rPr>
              <a:t>连接</a:t>
            </a:r>
            <a:r>
              <a:rPr lang="en-US" altLang="zh-CN" sz="2000" dirty="0" smtClean="0">
                <a:solidFill>
                  <a:schemeClr val="bg1"/>
                </a:solidFill>
                <a:latin typeface="+mn-ea"/>
              </a:rPr>
              <a:t>MYSQL</a:t>
            </a:r>
            <a:r>
              <a:rPr lang="zh-CN" altLang="en-US" sz="2000" dirty="0" smtClean="0">
                <a:solidFill>
                  <a:schemeClr val="bg1"/>
                </a:solidFill>
                <a:latin typeface="+mn-ea"/>
              </a:rPr>
              <a:t>服务器</a:t>
            </a:r>
            <a:endParaRPr kumimoji="0" lang="zh-CN" altLang="en-US" sz="2000" b="0" i="0" u="none" strike="noStrike" cap="none" normalizeH="0" baseline="0" dirty="0" smtClean="0">
              <a:ln>
                <a:noFill/>
              </a:ln>
              <a:solidFill>
                <a:schemeClr val="bg1"/>
              </a:solidFill>
              <a:effectLst/>
              <a:latin typeface="+mn-ea"/>
            </a:endParaRPr>
          </a:p>
        </p:txBody>
      </p:sp>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a:solidFill>
                  <a:schemeClr val="bg1"/>
                </a:solidFill>
                <a:latin typeface="黑体" panose="02010609060101010101" pitchFamily="49" charset="-122"/>
                <a:ea typeface="黑体" panose="02010609060101010101" pitchFamily="49" charset="-122"/>
              </a:rPr>
              <a:t>PHP</a:t>
            </a:r>
            <a:r>
              <a:rPr lang="zh-CN" altLang="en-US" sz="2400" b="1" dirty="0">
                <a:solidFill>
                  <a:schemeClr val="bg1"/>
                </a:solidFill>
                <a:latin typeface="黑体" panose="02010609060101010101" pitchFamily="49" charset="-122"/>
                <a:ea typeface="黑体" panose="02010609060101010101" pitchFamily="49" charset="-122"/>
              </a:rPr>
              <a:t>操作</a:t>
            </a:r>
            <a:r>
              <a:rPr lang="en-US" altLang="zh-CN" sz="2400" b="1" dirty="0">
                <a:solidFill>
                  <a:schemeClr val="bg1"/>
                </a:solidFill>
                <a:latin typeface="黑体" panose="02010609060101010101" pitchFamily="49" charset="-122"/>
                <a:ea typeface="黑体" panose="02010609060101010101" pitchFamily="49" charset="-122"/>
              </a:rPr>
              <a:t>MYSQL</a:t>
            </a:r>
            <a:r>
              <a:rPr lang="zh-CN" altLang="en-US" sz="2400" b="1" dirty="0">
                <a:solidFill>
                  <a:schemeClr val="bg1"/>
                </a:solidFill>
                <a:latin typeface="黑体" panose="02010609060101010101" pitchFamily="49" charset="-122"/>
                <a:ea typeface="黑体" panose="02010609060101010101" pitchFamily="49" charset="-122"/>
              </a:rPr>
              <a:t>的基本步骤</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845" y="905490"/>
            <a:ext cx="1207543" cy="768437"/>
          </a:xfrm>
          <a:prstGeom prst="rect">
            <a:avLst/>
          </a:prstGeom>
        </p:spPr>
      </p:pic>
      <p:sp>
        <p:nvSpPr>
          <p:cNvPr id="43" name="矩形 42"/>
          <p:cNvSpPr/>
          <p:nvPr/>
        </p:nvSpPr>
        <p:spPr bwMode="auto">
          <a:xfrm>
            <a:off x="4157265" y="2217545"/>
            <a:ext cx="2546147" cy="479024"/>
          </a:xfrm>
          <a:prstGeom prst="rect">
            <a:avLst/>
          </a:prstGeom>
          <a:ln>
            <a:headEnd type="none" w="med" len="med"/>
            <a:tailEnd type="none" w="med" len="med"/>
          </a:ln>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bg1"/>
                </a:solidFill>
                <a:effectLst/>
                <a:latin typeface="+mn-ea"/>
              </a:rPr>
              <a:t>选择数据库</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2388" y="1866614"/>
            <a:ext cx="774877" cy="952717"/>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0884" y="2971794"/>
            <a:ext cx="774877" cy="1096043"/>
          </a:xfrm>
          <a:prstGeom prst="rect">
            <a:avLst/>
          </a:prstGeom>
        </p:spPr>
      </p:pic>
      <p:sp>
        <p:nvSpPr>
          <p:cNvPr id="44" name="矩形 43"/>
          <p:cNvSpPr/>
          <p:nvPr/>
        </p:nvSpPr>
        <p:spPr bwMode="auto">
          <a:xfrm>
            <a:off x="5225761" y="3519815"/>
            <a:ext cx="2546147" cy="479024"/>
          </a:xfrm>
          <a:prstGeom prst="rect">
            <a:avLst/>
          </a:prstGeom>
          <a:ln>
            <a:headEnd type="none" w="med" len="med"/>
            <a:tailEnd type="none" w="med" len="med"/>
          </a:ln>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bg1"/>
                </a:solidFill>
                <a:effectLst/>
                <a:latin typeface="+mn-ea"/>
              </a:rPr>
              <a:t>执行</a:t>
            </a:r>
            <a:r>
              <a:rPr kumimoji="0" lang="en-US" altLang="zh-CN" sz="2000" b="0" i="0" u="none" strike="noStrike" cap="none" normalizeH="0" baseline="0" dirty="0" smtClean="0">
                <a:ln>
                  <a:noFill/>
                </a:ln>
                <a:solidFill>
                  <a:schemeClr val="bg1"/>
                </a:solidFill>
                <a:effectLst/>
                <a:latin typeface="+mn-ea"/>
              </a:rPr>
              <a:t>SQL</a:t>
            </a:r>
            <a:r>
              <a:rPr kumimoji="0" lang="zh-CN" altLang="en-US" sz="2000" b="0" i="0" u="none" strike="noStrike" cap="none" normalizeH="0" baseline="0" dirty="0" smtClean="0">
                <a:ln>
                  <a:noFill/>
                </a:ln>
                <a:solidFill>
                  <a:schemeClr val="bg1"/>
                </a:solidFill>
                <a:effectLst/>
                <a:latin typeface="+mn-ea"/>
              </a:rPr>
              <a:t>语句</a:t>
            </a:r>
          </a:p>
        </p:txBody>
      </p:sp>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6441" y="4316639"/>
            <a:ext cx="1055019" cy="1010892"/>
          </a:xfrm>
          <a:prstGeom prst="rect">
            <a:avLst/>
          </a:prstGeom>
        </p:spPr>
      </p:pic>
      <p:sp>
        <p:nvSpPr>
          <p:cNvPr id="46" name="矩形 45"/>
          <p:cNvSpPr/>
          <p:nvPr/>
        </p:nvSpPr>
        <p:spPr bwMode="auto">
          <a:xfrm>
            <a:off x="6547378" y="4673494"/>
            <a:ext cx="2546147" cy="479024"/>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bg1"/>
                </a:solidFill>
                <a:effectLst/>
                <a:latin typeface="+mn-ea"/>
              </a:rPr>
              <a:t>释放数据集</a:t>
            </a:r>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9387" y="5644928"/>
            <a:ext cx="1368145" cy="870638"/>
          </a:xfrm>
          <a:prstGeom prst="rect">
            <a:avLst/>
          </a:prstGeom>
        </p:spPr>
      </p:pic>
      <p:sp>
        <p:nvSpPr>
          <p:cNvPr id="48" name="矩形 47"/>
          <p:cNvSpPr/>
          <p:nvPr/>
        </p:nvSpPr>
        <p:spPr bwMode="auto">
          <a:xfrm>
            <a:off x="8087533" y="6007893"/>
            <a:ext cx="2761278" cy="479024"/>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bg1"/>
                </a:solidFill>
                <a:effectLst/>
                <a:latin typeface="+mn-ea"/>
              </a:rPr>
              <a:t>断开数据库服务器连接</a:t>
            </a:r>
          </a:p>
        </p:txBody>
      </p:sp>
      <p:sp>
        <p:nvSpPr>
          <p:cNvPr id="26" name="左弧形箭头 25"/>
          <p:cNvSpPr/>
          <p:nvPr/>
        </p:nvSpPr>
        <p:spPr bwMode="auto">
          <a:xfrm rot="18781993">
            <a:off x="2583139" y="1728436"/>
            <a:ext cx="405301" cy="1120724"/>
          </a:xfrm>
          <a:prstGeom prst="curvedRightArrow">
            <a:avLst/>
          </a:prstGeom>
          <a:solidFill>
            <a:srgbClr val="00B050"/>
          </a:solid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60" name="左弧形箭头 59"/>
          <p:cNvSpPr/>
          <p:nvPr/>
        </p:nvSpPr>
        <p:spPr bwMode="auto">
          <a:xfrm rot="18949787">
            <a:off x="3727632" y="2850949"/>
            <a:ext cx="405301" cy="1120724"/>
          </a:xfrm>
          <a:prstGeom prst="curvedRightArrow">
            <a:avLst/>
          </a:prstGeom>
          <a:solidFill>
            <a:srgbClr val="0070C0"/>
          </a:solid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61" name="左弧形箭头 60"/>
          <p:cNvSpPr/>
          <p:nvPr/>
        </p:nvSpPr>
        <p:spPr bwMode="auto">
          <a:xfrm rot="18949787">
            <a:off x="4877865" y="4154234"/>
            <a:ext cx="405301" cy="1120724"/>
          </a:xfrm>
          <a:prstGeom prst="curvedRightArrow">
            <a:avLst/>
          </a:prstGeom>
          <a:solidFill>
            <a:schemeClr val="accent6">
              <a:lumMod val="75000"/>
            </a:schemeClr>
          </a:solidFill>
          <a:ln w="9525" cap="flat" cmpd="sng" algn="ctr">
            <a:solidFill>
              <a:schemeClr val="accent6">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62" name="左弧形箭头 61"/>
          <p:cNvSpPr/>
          <p:nvPr/>
        </p:nvSpPr>
        <p:spPr bwMode="auto">
          <a:xfrm rot="18949787">
            <a:off x="6095094" y="5336145"/>
            <a:ext cx="405301" cy="1120724"/>
          </a:xfrm>
          <a:prstGeom prst="curvedRightArrow">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30156101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p:tgtEl>
                                          <p:spTgt spid="53"/>
                                        </p:tgtEl>
                                        <p:attrNameLst>
                                          <p:attrName>ppt_x</p:attrName>
                                        </p:attrNameLst>
                                      </p:cBhvr>
                                      <p:tavLst>
                                        <p:tav tm="0">
                                          <p:val>
                                            <p:strVal val="#ppt_x+#ppt_w*1.125000"/>
                                          </p:val>
                                        </p:tav>
                                        <p:tav tm="100000">
                                          <p:val>
                                            <p:strVal val="#ppt_x"/>
                                          </p:val>
                                        </p:tav>
                                      </p:tavLst>
                                    </p:anim>
                                    <p:animEffect transition="in" filter="wipe(left)">
                                      <p:cBhvr>
                                        <p:cTn id="8" dur="500"/>
                                        <p:tgtEl>
                                          <p:spTgt spid="53"/>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p:tgtEl>
                                          <p:spTgt spid="44"/>
                                        </p:tgtEl>
                                        <p:attrNameLst>
                                          <p:attrName>ppt_x</p:attrName>
                                        </p:attrNameLst>
                                      </p:cBhvr>
                                      <p:tavLst>
                                        <p:tav tm="0">
                                          <p:val>
                                            <p:strVal val="#ppt_x+#ppt_w*1.125000"/>
                                          </p:val>
                                        </p:tav>
                                        <p:tav tm="100000">
                                          <p:val>
                                            <p:strVal val="#ppt_x"/>
                                          </p:val>
                                        </p:tav>
                                      </p:tavLst>
                                    </p:anim>
                                    <p:animEffect transition="in" filter="wipe(left)">
                                      <p:cBhvr>
                                        <p:cTn id="18" dur="500"/>
                                        <p:tgtEl>
                                          <p:spTgt spid="44"/>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p:tgtEl>
                                          <p:spTgt spid="46"/>
                                        </p:tgtEl>
                                        <p:attrNameLst>
                                          <p:attrName>ppt_x</p:attrName>
                                        </p:attrNameLst>
                                      </p:cBhvr>
                                      <p:tavLst>
                                        <p:tav tm="0">
                                          <p:val>
                                            <p:strVal val="#ppt_x+#ppt_w*1.125000"/>
                                          </p:val>
                                        </p:tav>
                                        <p:tav tm="100000">
                                          <p:val>
                                            <p:strVal val="#ppt_x"/>
                                          </p:val>
                                        </p:tav>
                                      </p:tavLst>
                                    </p:anim>
                                    <p:animEffect transition="in" filter="wipe(left)">
                                      <p:cBhvr>
                                        <p:cTn id="23" dur="500"/>
                                        <p:tgtEl>
                                          <p:spTgt spid="46"/>
                                        </p:tgtEl>
                                      </p:cBhvr>
                                    </p:animEffect>
                                  </p:childTnLst>
                                </p:cTn>
                              </p:par>
                            </p:childTnLst>
                          </p:cTn>
                        </p:par>
                        <p:par>
                          <p:cTn id="24" fill="hold">
                            <p:stCondLst>
                              <p:cond delay="2000"/>
                            </p:stCondLst>
                            <p:childTnLst>
                              <p:par>
                                <p:cTn id="25" presetID="12" presetClass="entr" presetSubtype="2"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p:tgtEl>
                                          <p:spTgt spid="48"/>
                                        </p:tgtEl>
                                        <p:attrNameLst>
                                          <p:attrName>ppt_x</p:attrName>
                                        </p:attrNameLst>
                                      </p:cBhvr>
                                      <p:tavLst>
                                        <p:tav tm="0">
                                          <p:val>
                                            <p:strVal val="#ppt_x+#ppt_w*1.125000"/>
                                          </p:val>
                                        </p:tav>
                                        <p:tav tm="100000">
                                          <p:val>
                                            <p:strVal val="#ppt_x"/>
                                          </p:val>
                                        </p:tav>
                                      </p:tavLst>
                                    </p:anim>
                                    <p:animEffect transition="in" filter="wipe(left)">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43" grpId="0" animBg="1"/>
      <p:bldP spid="44" grpId="0" animBg="1"/>
      <p:bldP spid="46" grpId="0" animBg="1"/>
      <p:bldP spid="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498245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a:solidFill>
                  <a:srgbClr val="3F3F3F"/>
                </a:solidFill>
                <a:ea typeface="微软雅黑" panose="020B0503020204020204" pitchFamily="34" charset="-122"/>
                <a:sym typeface="Arial" panose="020B0604020202020204" pitchFamily="34" charset="0"/>
              </a:rPr>
              <a:t>连接</a:t>
            </a:r>
            <a:r>
              <a:rPr lang="en-US" altLang="zh-CN" sz="4400" dirty="0">
                <a:solidFill>
                  <a:srgbClr val="3F3F3F"/>
                </a:solidFill>
                <a:ea typeface="微软雅黑" panose="020B0503020204020204" pitchFamily="34" charset="-122"/>
                <a:sym typeface="Arial" panose="020B0604020202020204" pitchFamily="34" charset="0"/>
              </a:rPr>
              <a:t>MYSQL</a:t>
            </a:r>
            <a:r>
              <a:rPr lang="zh-CN" altLang="en-US" sz="4400" dirty="0">
                <a:solidFill>
                  <a:srgbClr val="3F3F3F"/>
                </a:solidFill>
                <a:ea typeface="微软雅黑" panose="020B0503020204020204" pitchFamily="34" charset="-122"/>
                <a:sym typeface="Arial" panose="020B0604020202020204" pitchFamily="34" charset="0"/>
              </a:rPr>
              <a:t>服务器</a:t>
            </a: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12.2.1</a:t>
            </a:r>
            <a:endParaRPr lang="zh-CN" altLang="en-US" sz="4800" b="1" dirty="0">
              <a:solidFill>
                <a:schemeClr val="bg1"/>
              </a:solidFill>
            </a:endParaRPr>
          </a:p>
        </p:txBody>
      </p:sp>
      <p:sp>
        <p:nvSpPr>
          <p:cNvPr id="4102" name="文本框 10"/>
          <p:cNvSpPr>
            <a:spLocks noChangeArrowheads="1"/>
          </p:cNvSpPr>
          <p:nvPr/>
        </p:nvSpPr>
        <p:spPr bwMode="auto">
          <a:xfrm>
            <a:off x="294803" y="83494"/>
            <a:ext cx="48862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12.2</a:t>
            </a:r>
            <a:r>
              <a:rPr lang="zh-CN" altLang="en-US" sz="2400" b="1" spc="600" dirty="0" smtClean="0">
                <a:solidFill>
                  <a:schemeClr val="bg1"/>
                </a:solidFill>
                <a:ea typeface="微软雅黑" panose="020B0503020204020204" pitchFamily="34" charset="-122"/>
                <a:sym typeface="Arial" panose="020B0604020202020204" pitchFamily="34" charset="0"/>
              </a:rPr>
              <a:t>、</a:t>
            </a:r>
            <a:r>
              <a:rPr lang="en-US" altLang="zh-CN" sz="2400" b="1" dirty="0">
                <a:solidFill>
                  <a:schemeClr val="bg1"/>
                </a:solidFill>
                <a:latin typeface="黑体" panose="02010609060101010101" pitchFamily="49" charset="-122"/>
                <a:ea typeface="黑体" panose="02010609060101010101" pitchFamily="49" charset="-122"/>
              </a:rPr>
              <a:t>PHP</a:t>
            </a:r>
            <a:r>
              <a:rPr lang="zh-CN" altLang="en-US" sz="2400" b="1" dirty="0">
                <a:solidFill>
                  <a:schemeClr val="bg1"/>
                </a:solidFill>
                <a:latin typeface="黑体" panose="02010609060101010101" pitchFamily="49" charset="-122"/>
                <a:ea typeface="黑体" panose="02010609060101010101" pitchFamily="49" charset="-122"/>
              </a:rPr>
              <a:t>操作</a:t>
            </a:r>
            <a:r>
              <a:rPr lang="en-US" altLang="zh-CN" sz="2400" b="1" dirty="0">
                <a:solidFill>
                  <a:schemeClr val="bg1"/>
                </a:solidFill>
                <a:latin typeface="黑体" panose="02010609060101010101" pitchFamily="49" charset="-122"/>
                <a:ea typeface="黑体" panose="02010609060101010101" pitchFamily="49" charset="-122"/>
              </a:rPr>
              <a:t>MYSQL</a:t>
            </a:r>
            <a:r>
              <a:rPr lang="zh-CN" altLang="en-US" sz="2400" b="1" dirty="0">
                <a:solidFill>
                  <a:schemeClr val="bg1"/>
                </a:solidFill>
                <a:latin typeface="黑体" panose="02010609060101010101" pitchFamily="49" charset="-122"/>
                <a:ea typeface="黑体" panose="02010609060101010101" pitchFamily="49" charset="-122"/>
              </a:rPr>
              <a:t>的基本步骤</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808563" y="1474536"/>
            <a:ext cx="2584450" cy="725696"/>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1</a:t>
            </a:r>
            <a:endParaRPr lang="zh-CN" altLang="en-US" sz="2400" dirty="0">
              <a:solidFill>
                <a:schemeClr val="bg1"/>
              </a:solidFill>
            </a:endParaRPr>
          </a:p>
        </p:txBody>
      </p:sp>
    </p:spTree>
    <p:extLst>
      <p:ext uri="{BB962C8B-B14F-4D97-AF65-F5344CB8AC3E}">
        <p14:creationId xmlns:p14="http://schemas.microsoft.com/office/powerpoint/2010/main" val="41023913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12.2.1</a:t>
            </a:r>
            <a:r>
              <a:rPr lang="zh-CN" altLang="en-US" sz="2400" b="1" dirty="0" smtClean="0">
                <a:solidFill>
                  <a:schemeClr val="bg1"/>
                </a:solidFill>
                <a:latin typeface="黑体" panose="02010609060101010101" pitchFamily="49" charset="-122"/>
                <a:ea typeface="黑体" panose="02010609060101010101" pitchFamily="49" charset="-122"/>
              </a:rPr>
              <a:t>、连接</a:t>
            </a:r>
            <a:r>
              <a:rPr lang="en-US" altLang="zh-CN" sz="2400" b="1" dirty="0" smtClean="0">
                <a:solidFill>
                  <a:schemeClr val="bg1"/>
                </a:solidFill>
                <a:latin typeface="黑体" panose="02010609060101010101" pitchFamily="49" charset="-122"/>
                <a:ea typeface="黑体" panose="02010609060101010101" pitchFamily="49" charset="-122"/>
              </a:rPr>
              <a:t>MYSQL</a:t>
            </a:r>
            <a:r>
              <a:rPr lang="zh-CN" altLang="en-US" sz="2400" b="1" dirty="0" smtClean="0">
                <a:solidFill>
                  <a:schemeClr val="bg1"/>
                </a:solidFill>
                <a:latin typeface="黑体" panose="02010609060101010101" pitchFamily="49" charset="-122"/>
                <a:ea typeface="黑体" panose="02010609060101010101" pitchFamily="49" charset="-122"/>
              </a:rPr>
              <a:t>服务器</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236562" y="768687"/>
            <a:ext cx="11655362" cy="5078313"/>
          </a:xfrm>
          <a:prstGeom prst="rect">
            <a:avLst/>
          </a:prstGeom>
        </p:spPr>
        <p:txBody>
          <a:bodyPr wrap="square">
            <a:spAutoFit/>
          </a:bodyPr>
          <a:lstStyle/>
          <a:p>
            <a:pPr>
              <a:lnSpc>
                <a:spcPct val="150000"/>
              </a:lnSpc>
            </a:pPr>
            <a:r>
              <a:rPr lang="en-US" altLang="zh-CN" sz="2400" dirty="0" err="1"/>
              <a:t>mysql_connect</a:t>
            </a:r>
            <a:r>
              <a:rPr lang="en-US" altLang="zh-CN" sz="2400" dirty="0"/>
              <a:t>()</a:t>
            </a:r>
            <a:r>
              <a:rPr lang="zh-CN" altLang="en-US" sz="2400" dirty="0"/>
              <a:t>函数用于建立</a:t>
            </a:r>
            <a:r>
              <a:rPr lang="en-US" altLang="zh-CN" sz="2400" dirty="0"/>
              <a:t>PHP</a:t>
            </a:r>
            <a:r>
              <a:rPr lang="zh-CN" altLang="en-US" sz="2400" dirty="0"/>
              <a:t>程序与</a:t>
            </a:r>
            <a:r>
              <a:rPr lang="en-US" altLang="zh-CN" sz="2400" dirty="0"/>
              <a:t>MYSQL</a:t>
            </a:r>
            <a:r>
              <a:rPr lang="zh-CN" altLang="en-US" sz="2400" dirty="0"/>
              <a:t>服务器之间的连接，这是</a:t>
            </a:r>
            <a:r>
              <a:rPr lang="en-US" altLang="zh-CN" sz="2400" dirty="0"/>
              <a:t>web</a:t>
            </a:r>
            <a:r>
              <a:rPr lang="zh-CN" altLang="en-US" sz="2400" dirty="0"/>
              <a:t>页面与数据库之间进行数据交互的基础。其语法格式如下：</a:t>
            </a:r>
          </a:p>
          <a:p>
            <a:pPr>
              <a:lnSpc>
                <a:spcPct val="150000"/>
              </a:lnSpc>
            </a:pPr>
            <a:r>
              <a:rPr lang="en-US" altLang="zh-CN" sz="2400" dirty="0" err="1">
                <a:solidFill>
                  <a:srgbClr val="FF0000"/>
                </a:solidFill>
              </a:rPr>
              <a:t>Mysql_connect</a:t>
            </a:r>
            <a:r>
              <a:rPr lang="en-US" altLang="zh-CN" sz="2400" dirty="0">
                <a:solidFill>
                  <a:srgbClr val="FF0000"/>
                </a:solidFill>
              </a:rPr>
              <a:t>(‘</a:t>
            </a:r>
            <a:r>
              <a:rPr lang="en-US" altLang="zh-CN" sz="2400" dirty="0" err="1">
                <a:solidFill>
                  <a:srgbClr val="0070C0"/>
                </a:solidFill>
              </a:rPr>
              <a:t>MYSQL_server</a:t>
            </a:r>
            <a:r>
              <a:rPr lang="en-US" altLang="zh-CN" sz="2400" dirty="0" err="1">
                <a:solidFill>
                  <a:srgbClr val="FF0000"/>
                </a:solidFill>
              </a:rPr>
              <a:t>’,’</a:t>
            </a:r>
            <a:r>
              <a:rPr lang="en-US" altLang="zh-CN" sz="2400" dirty="0" err="1">
                <a:solidFill>
                  <a:srgbClr val="00B050"/>
                </a:solidFill>
              </a:rPr>
              <a:t>u_name</a:t>
            </a:r>
            <a:r>
              <a:rPr lang="en-US" altLang="zh-CN" sz="2400" dirty="0" err="1">
                <a:solidFill>
                  <a:srgbClr val="FF0000"/>
                </a:solidFill>
              </a:rPr>
              <a:t>’,’</a:t>
            </a:r>
            <a:r>
              <a:rPr lang="en-US" altLang="zh-CN" sz="2400" dirty="0" err="1">
                <a:solidFill>
                  <a:srgbClr val="7030A0"/>
                </a:solidFill>
              </a:rPr>
              <a:t>password</a:t>
            </a:r>
            <a:r>
              <a:rPr lang="en-US" altLang="zh-CN" sz="2400" dirty="0">
                <a:solidFill>
                  <a:srgbClr val="FF0000"/>
                </a:solidFill>
              </a:rPr>
              <a:t>’);</a:t>
            </a:r>
          </a:p>
          <a:p>
            <a:pPr marL="342900" indent="-342900">
              <a:lnSpc>
                <a:spcPct val="150000"/>
              </a:lnSpc>
              <a:buFont typeface="Wingdings" panose="05000000000000000000" pitchFamily="2" charset="2"/>
              <a:buChar char="n"/>
            </a:pPr>
            <a:r>
              <a:rPr lang="zh-CN" altLang="en-US" sz="2400" dirty="0" smtClean="0">
                <a:solidFill>
                  <a:srgbClr val="0070C0"/>
                </a:solidFill>
              </a:rPr>
              <a:t>“</a:t>
            </a:r>
            <a:r>
              <a:rPr lang="en-US" altLang="zh-CN" sz="2400" dirty="0" err="1" smtClean="0">
                <a:solidFill>
                  <a:srgbClr val="0070C0"/>
                </a:solidFill>
              </a:rPr>
              <a:t>mysql_server</a:t>
            </a:r>
            <a:r>
              <a:rPr lang="en-US" altLang="zh-CN" sz="2400" dirty="0" smtClean="0">
                <a:solidFill>
                  <a:srgbClr val="0070C0"/>
                </a:solidFill>
              </a:rPr>
              <a:t>”</a:t>
            </a:r>
            <a:r>
              <a:rPr lang="zh-CN" altLang="en-US" sz="2400" dirty="0" smtClean="0"/>
              <a:t>指明</a:t>
            </a:r>
            <a:r>
              <a:rPr lang="zh-CN" altLang="en-US" sz="2400" dirty="0"/>
              <a:t>所要连接的</a:t>
            </a:r>
            <a:r>
              <a:rPr lang="en-US" altLang="zh-CN" sz="2400" dirty="0"/>
              <a:t>MYSQL</a:t>
            </a:r>
            <a:r>
              <a:rPr lang="zh-CN" altLang="en-US" sz="2400" dirty="0"/>
              <a:t>服务器，它的值可以是该服务器的主机名，也可以是</a:t>
            </a:r>
            <a:r>
              <a:rPr lang="en-US" altLang="zh-CN" sz="2400" dirty="0"/>
              <a:t>IP</a:t>
            </a:r>
            <a:r>
              <a:rPr lang="zh-CN" altLang="en-US" sz="2400" dirty="0"/>
              <a:t>地址，本地测试服务器使用“</a:t>
            </a:r>
            <a:r>
              <a:rPr lang="en-US" altLang="zh-CN" sz="2400" dirty="0" err="1"/>
              <a:t>localhost</a:t>
            </a:r>
            <a:r>
              <a:rPr lang="en-US" altLang="zh-CN" sz="2400" dirty="0"/>
              <a:t>”</a:t>
            </a:r>
            <a:r>
              <a:rPr lang="zh-CN" altLang="en-US" sz="2400" dirty="0"/>
              <a:t>或“</a:t>
            </a:r>
            <a:r>
              <a:rPr lang="en-US" altLang="zh-CN" sz="2400" dirty="0"/>
              <a:t>127.0.0.1”</a:t>
            </a:r>
            <a:r>
              <a:rPr lang="zh-CN" altLang="en-US" sz="2400" dirty="0"/>
              <a:t>；</a:t>
            </a:r>
          </a:p>
          <a:p>
            <a:pPr marL="342900" indent="-342900">
              <a:lnSpc>
                <a:spcPct val="150000"/>
              </a:lnSpc>
              <a:buFont typeface="Wingdings" panose="05000000000000000000" pitchFamily="2" charset="2"/>
              <a:buChar char="n"/>
            </a:pPr>
            <a:r>
              <a:rPr lang="zh-CN" altLang="en-US" sz="2400" dirty="0">
                <a:solidFill>
                  <a:srgbClr val="00B050"/>
                </a:solidFill>
              </a:rPr>
              <a:t>“</a:t>
            </a:r>
            <a:r>
              <a:rPr lang="en-US" altLang="zh-CN" sz="2400" dirty="0" err="1">
                <a:solidFill>
                  <a:srgbClr val="00B050"/>
                </a:solidFill>
              </a:rPr>
              <a:t>u_name</a:t>
            </a:r>
            <a:r>
              <a:rPr lang="en-US" altLang="zh-CN" sz="2400" dirty="0">
                <a:solidFill>
                  <a:srgbClr val="00B050"/>
                </a:solidFill>
              </a:rPr>
              <a:t>”</a:t>
            </a:r>
            <a:r>
              <a:rPr lang="zh-CN" altLang="en-US" sz="2400" dirty="0"/>
              <a:t>是指登录</a:t>
            </a:r>
            <a:r>
              <a:rPr lang="en-US" altLang="zh-CN" sz="2400" dirty="0"/>
              <a:t>MYSQL</a:t>
            </a:r>
            <a:r>
              <a:rPr lang="zh-CN" altLang="en-US" sz="2400" dirty="0"/>
              <a:t>数据库服务器的</a:t>
            </a:r>
            <a:r>
              <a:rPr lang="zh-CN" altLang="en-US" sz="2400" dirty="0" smtClean="0"/>
              <a:t>用户名</a:t>
            </a:r>
            <a:r>
              <a:rPr lang="en-US" altLang="zh-CN" sz="2400" dirty="0" smtClean="0"/>
              <a:t>;</a:t>
            </a:r>
          </a:p>
          <a:p>
            <a:pPr marL="342900" indent="-342900">
              <a:lnSpc>
                <a:spcPct val="150000"/>
              </a:lnSpc>
              <a:buFont typeface="Wingdings" panose="05000000000000000000" pitchFamily="2" charset="2"/>
              <a:buChar char="n"/>
            </a:pPr>
            <a:r>
              <a:rPr lang="zh-CN" altLang="en-US" sz="2400" dirty="0" smtClean="0">
                <a:solidFill>
                  <a:srgbClr val="7030A0"/>
                </a:solidFill>
              </a:rPr>
              <a:t>“</a:t>
            </a:r>
            <a:r>
              <a:rPr lang="en-US" altLang="zh-CN" sz="2400" dirty="0" smtClean="0">
                <a:solidFill>
                  <a:srgbClr val="7030A0"/>
                </a:solidFill>
              </a:rPr>
              <a:t>password”</a:t>
            </a:r>
            <a:r>
              <a:rPr lang="zh-CN" altLang="en-US" sz="2400" dirty="0"/>
              <a:t>是指数据库服务器的用户密码。两者都是必填参数。</a:t>
            </a:r>
          </a:p>
          <a:p>
            <a:pPr>
              <a:lnSpc>
                <a:spcPct val="150000"/>
              </a:lnSpc>
            </a:pPr>
            <a:r>
              <a:rPr lang="zh-CN" altLang="en-US" sz="2400" dirty="0">
                <a:solidFill>
                  <a:srgbClr val="FF0000"/>
                </a:solidFill>
              </a:rPr>
              <a:t>如果连接成功，函数返回一个连接号，</a:t>
            </a:r>
            <a:r>
              <a:rPr lang="zh-CN" altLang="en-US" sz="2400" dirty="0"/>
              <a:t>相当于程序所在的</a:t>
            </a:r>
            <a:r>
              <a:rPr lang="en-US" altLang="zh-CN" sz="2400" dirty="0"/>
              <a:t>WEB</a:t>
            </a:r>
            <a:r>
              <a:rPr lang="zh-CN" altLang="en-US" sz="2400" dirty="0"/>
              <a:t>页面与</a:t>
            </a:r>
            <a:r>
              <a:rPr lang="en-US" altLang="zh-CN" sz="2400" dirty="0"/>
              <a:t>MYSQL</a:t>
            </a:r>
            <a:r>
              <a:rPr lang="zh-CN" altLang="en-US" sz="2400" dirty="0"/>
              <a:t>数据库之间形成了一条数据通道，若连接失败，则返回</a:t>
            </a:r>
            <a:r>
              <a:rPr lang="en-US" altLang="zh-CN" sz="2400" dirty="0"/>
              <a:t>false</a:t>
            </a:r>
            <a:r>
              <a:rPr lang="zh-CN" altLang="en-US" sz="2400" dirty="0"/>
              <a:t>以及错误提示。</a:t>
            </a:r>
          </a:p>
        </p:txBody>
      </p:sp>
    </p:spTree>
    <p:extLst>
      <p:ext uri="{BB962C8B-B14F-4D97-AF65-F5344CB8AC3E}">
        <p14:creationId xmlns:p14="http://schemas.microsoft.com/office/powerpoint/2010/main" val="436334375"/>
      </p:ext>
    </p:extLst>
  </p:cSld>
  <p:clrMapOvr>
    <a:masterClrMapping/>
  </p:clrMapOvr>
  <p:transition spd="med">
    <p:pull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12.2.1</a:t>
            </a:r>
            <a:r>
              <a:rPr lang="zh-CN" altLang="en-US" sz="2400" b="1" dirty="0" smtClean="0">
                <a:solidFill>
                  <a:schemeClr val="bg1"/>
                </a:solidFill>
                <a:latin typeface="黑体" panose="02010609060101010101" pitchFamily="49" charset="-122"/>
                <a:ea typeface="黑体" panose="02010609060101010101" pitchFamily="49" charset="-122"/>
              </a:rPr>
              <a:t>、连接</a:t>
            </a:r>
            <a:r>
              <a:rPr lang="en-US" altLang="zh-CN" sz="2400" b="1" dirty="0" smtClean="0">
                <a:solidFill>
                  <a:schemeClr val="bg1"/>
                </a:solidFill>
                <a:latin typeface="黑体" panose="02010609060101010101" pitchFamily="49" charset="-122"/>
                <a:ea typeface="黑体" panose="02010609060101010101" pitchFamily="49" charset="-122"/>
              </a:rPr>
              <a:t>MYSQL</a:t>
            </a:r>
            <a:r>
              <a:rPr lang="zh-CN" altLang="en-US" sz="2400" b="1" dirty="0" smtClean="0">
                <a:solidFill>
                  <a:schemeClr val="bg1"/>
                </a:solidFill>
                <a:latin typeface="黑体" panose="02010609060101010101" pitchFamily="49" charset="-122"/>
                <a:ea typeface="黑体" panose="02010609060101010101" pitchFamily="49" charset="-122"/>
              </a:rPr>
              <a:t>服务器</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387197" y="1022088"/>
            <a:ext cx="6690286" cy="5262979"/>
          </a:xfrm>
          <a:prstGeom prst="rect">
            <a:avLst/>
          </a:prstGeom>
        </p:spPr>
        <p:txBody>
          <a:bodyPr wrap="square">
            <a:spAutoFit/>
          </a:bodyPr>
          <a:lstStyle/>
          <a:p>
            <a:pPr>
              <a:lnSpc>
                <a:spcPct val="150000"/>
              </a:lnSpc>
            </a:pPr>
            <a:r>
              <a:rPr lang="zh-CN" altLang="en-US" sz="2400" dirty="0" smtClean="0"/>
              <a:t>例</a:t>
            </a:r>
            <a:r>
              <a:rPr lang="en-US" altLang="zh-CN" sz="2400" dirty="0" smtClean="0"/>
              <a:t>1</a:t>
            </a:r>
            <a:r>
              <a:rPr lang="zh-CN" altLang="en-US" sz="2400" dirty="0" smtClean="0"/>
              <a:t>：</a:t>
            </a:r>
            <a:endParaRPr lang="en-US" altLang="zh-CN" sz="2400" dirty="0" smtClean="0"/>
          </a:p>
          <a:p>
            <a:r>
              <a:rPr lang="en-US" altLang="zh-CN" sz="2400" dirty="0">
                <a:solidFill>
                  <a:srgbClr val="00B0F0"/>
                </a:solidFill>
              </a:rPr>
              <a:t>$</a:t>
            </a:r>
            <a:r>
              <a:rPr lang="en-US" altLang="zh-CN" sz="2400" dirty="0" err="1" smtClean="0">
                <a:solidFill>
                  <a:srgbClr val="00B0F0"/>
                </a:solidFill>
              </a:rPr>
              <a:t>dbs</a:t>
            </a:r>
            <a:r>
              <a:rPr lang="en-US" altLang="zh-CN" sz="2400" dirty="0" smtClean="0"/>
              <a:t>="</a:t>
            </a:r>
            <a:r>
              <a:rPr lang="en-US" altLang="zh-CN" sz="2400" dirty="0" err="1"/>
              <a:t>localhost</a:t>
            </a:r>
            <a:r>
              <a:rPr lang="en-US" altLang="zh-CN" sz="2400" dirty="0"/>
              <a:t>";</a:t>
            </a:r>
            <a:endParaRPr lang="zh-CN" altLang="zh-CN" sz="2400" dirty="0"/>
          </a:p>
          <a:p>
            <a:r>
              <a:rPr lang="en-US" altLang="zh-CN" sz="2400" dirty="0" smtClean="0">
                <a:solidFill>
                  <a:srgbClr val="00B0F0"/>
                </a:solidFill>
              </a:rPr>
              <a:t>$</a:t>
            </a:r>
            <a:r>
              <a:rPr lang="en-US" altLang="zh-CN" sz="2400" dirty="0" err="1">
                <a:solidFill>
                  <a:srgbClr val="00B0F0"/>
                </a:solidFill>
              </a:rPr>
              <a:t>db_user</a:t>
            </a:r>
            <a:r>
              <a:rPr lang="en-US" altLang="zh-CN" sz="2400" dirty="0"/>
              <a:t>="root";</a:t>
            </a:r>
            <a:endParaRPr lang="zh-CN" altLang="zh-CN" sz="2400" dirty="0"/>
          </a:p>
          <a:p>
            <a:r>
              <a:rPr lang="en-US" altLang="zh-CN" sz="2400" dirty="0" smtClean="0">
                <a:solidFill>
                  <a:srgbClr val="00B0F0"/>
                </a:solidFill>
              </a:rPr>
              <a:t>$</a:t>
            </a:r>
            <a:r>
              <a:rPr lang="en-US" altLang="zh-CN" sz="2400" dirty="0" err="1">
                <a:solidFill>
                  <a:srgbClr val="00B0F0"/>
                </a:solidFill>
              </a:rPr>
              <a:t>db_pw</a:t>
            </a:r>
            <a:r>
              <a:rPr lang="en-US" altLang="zh-CN" sz="2400" dirty="0"/>
              <a:t>="root";</a:t>
            </a:r>
            <a:endParaRPr lang="zh-CN" altLang="zh-CN" sz="2400" dirty="0"/>
          </a:p>
          <a:p>
            <a:r>
              <a:rPr lang="en-US" altLang="zh-CN" sz="2400" dirty="0" smtClean="0">
                <a:solidFill>
                  <a:srgbClr val="00B0F0"/>
                </a:solidFill>
              </a:rPr>
              <a:t>$</a:t>
            </a:r>
            <a:r>
              <a:rPr lang="en-US" altLang="zh-CN" sz="2400" dirty="0">
                <a:solidFill>
                  <a:srgbClr val="00B0F0"/>
                </a:solidFill>
              </a:rPr>
              <a:t>conn</a:t>
            </a:r>
            <a:r>
              <a:rPr lang="en-US" altLang="zh-CN" sz="2400" dirty="0"/>
              <a:t>=</a:t>
            </a:r>
            <a:r>
              <a:rPr lang="en-US" altLang="zh-CN" sz="2400" dirty="0" err="1">
                <a:solidFill>
                  <a:srgbClr val="FF0000"/>
                </a:solidFill>
              </a:rPr>
              <a:t>mysql_connect</a:t>
            </a:r>
            <a:r>
              <a:rPr lang="en-US" altLang="zh-CN" sz="2400" dirty="0"/>
              <a:t>($</a:t>
            </a:r>
            <a:r>
              <a:rPr lang="en-US" altLang="zh-CN" sz="2400" dirty="0" err="1" smtClean="0"/>
              <a:t>dbs</a:t>
            </a:r>
            <a:r>
              <a:rPr lang="en-US" altLang="zh-CN" sz="2400" dirty="0" smtClean="0"/>
              <a:t>,$</a:t>
            </a:r>
            <a:r>
              <a:rPr lang="en-US" altLang="zh-CN" sz="2400" dirty="0"/>
              <a:t>db_user,$</a:t>
            </a:r>
            <a:r>
              <a:rPr lang="en-US" altLang="zh-CN" sz="2400" dirty="0" err="1"/>
              <a:t>db_pw</a:t>
            </a:r>
            <a:r>
              <a:rPr lang="en-US" altLang="zh-CN" sz="2400" dirty="0" smtClean="0"/>
              <a:t>);</a:t>
            </a:r>
          </a:p>
          <a:p>
            <a:endParaRPr lang="en-US" altLang="zh-CN" sz="2400" dirty="0"/>
          </a:p>
          <a:p>
            <a:endParaRPr lang="en-US" altLang="zh-CN" sz="2400" dirty="0" smtClean="0"/>
          </a:p>
          <a:p>
            <a:endParaRPr lang="en-US" altLang="zh-CN" sz="2400" dirty="0" smtClean="0"/>
          </a:p>
          <a:p>
            <a:pPr>
              <a:lnSpc>
                <a:spcPct val="150000"/>
              </a:lnSpc>
            </a:pPr>
            <a:r>
              <a:rPr lang="zh-CN" altLang="en-US" sz="2400" dirty="0" smtClean="0"/>
              <a:t>例</a:t>
            </a:r>
            <a:r>
              <a:rPr lang="en-US" altLang="zh-CN" sz="2400" dirty="0" smtClean="0"/>
              <a:t>2</a:t>
            </a:r>
            <a:r>
              <a:rPr lang="zh-CN" altLang="en-US" sz="2400" dirty="0" smtClean="0"/>
              <a:t>：</a:t>
            </a:r>
            <a:endParaRPr lang="en-US" altLang="zh-CN" sz="2400" dirty="0"/>
          </a:p>
          <a:p>
            <a:r>
              <a:rPr lang="en-US" altLang="zh-CN" sz="2400" dirty="0">
                <a:solidFill>
                  <a:srgbClr val="00B0F0"/>
                </a:solidFill>
              </a:rPr>
              <a:t>$</a:t>
            </a:r>
            <a:r>
              <a:rPr lang="en-US" altLang="zh-CN" sz="2400" dirty="0" err="1" smtClean="0">
                <a:solidFill>
                  <a:srgbClr val="00B0F0"/>
                </a:solidFill>
              </a:rPr>
              <a:t>dbs</a:t>
            </a:r>
            <a:r>
              <a:rPr lang="en-US" altLang="zh-CN" sz="2400" dirty="0" smtClean="0"/>
              <a:t>=“22.10.54.33";</a:t>
            </a:r>
            <a:endParaRPr lang="zh-CN" altLang="zh-CN" sz="2400" dirty="0"/>
          </a:p>
          <a:p>
            <a:r>
              <a:rPr lang="en-US" altLang="zh-CN" sz="2400" dirty="0">
                <a:solidFill>
                  <a:srgbClr val="00B0F0"/>
                </a:solidFill>
              </a:rPr>
              <a:t>$</a:t>
            </a:r>
            <a:r>
              <a:rPr lang="en-US" altLang="zh-CN" sz="2400" dirty="0" err="1">
                <a:solidFill>
                  <a:srgbClr val="00B0F0"/>
                </a:solidFill>
              </a:rPr>
              <a:t>db_user</a:t>
            </a:r>
            <a:r>
              <a:rPr lang="en-US" altLang="zh-CN" sz="2400" dirty="0"/>
              <a:t>="root";</a:t>
            </a:r>
            <a:endParaRPr lang="zh-CN" altLang="zh-CN" sz="2400" dirty="0"/>
          </a:p>
          <a:p>
            <a:r>
              <a:rPr lang="en-US" altLang="zh-CN" sz="2400" dirty="0">
                <a:solidFill>
                  <a:srgbClr val="00B0F0"/>
                </a:solidFill>
              </a:rPr>
              <a:t>$</a:t>
            </a:r>
            <a:r>
              <a:rPr lang="en-US" altLang="zh-CN" sz="2400" dirty="0" err="1">
                <a:solidFill>
                  <a:srgbClr val="00B0F0"/>
                </a:solidFill>
              </a:rPr>
              <a:t>db_pw</a:t>
            </a:r>
            <a:r>
              <a:rPr lang="en-US" altLang="zh-CN" sz="2400" dirty="0"/>
              <a:t>="root";</a:t>
            </a:r>
            <a:endParaRPr lang="zh-CN" altLang="zh-CN" sz="2400" dirty="0"/>
          </a:p>
          <a:p>
            <a:r>
              <a:rPr lang="en-US" altLang="zh-CN" sz="2400" dirty="0">
                <a:solidFill>
                  <a:srgbClr val="00B0F0"/>
                </a:solidFill>
              </a:rPr>
              <a:t>$conn</a:t>
            </a:r>
            <a:r>
              <a:rPr lang="en-US" altLang="zh-CN" sz="2400" dirty="0"/>
              <a:t>=</a:t>
            </a:r>
            <a:r>
              <a:rPr lang="en-US" altLang="zh-CN" sz="2400" dirty="0" err="1"/>
              <a:t>mysql_connect</a:t>
            </a:r>
            <a:r>
              <a:rPr lang="en-US" altLang="zh-CN" sz="2400" dirty="0"/>
              <a:t>($</a:t>
            </a:r>
            <a:r>
              <a:rPr lang="en-US" altLang="zh-CN" sz="2400" dirty="0" err="1" smtClean="0"/>
              <a:t>dbs</a:t>
            </a:r>
            <a:r>
              <a:rPr lang="en-US" altLang="zh-CN" sz="2400" dirty="0" smtClean="0"/>
              <a:t>,$</a:t>
            </a:r>
            <a:r>
              <a:rPr lang="en-US" altLang="zh-CN" sz="2400" dirty="0"/>
              <a:t>db_user,$</a:t>
            </a:r>
            <a:r>
              <a:rPr lang="en-US" altLang="zh-CN" sz="2400" dirty="0" err="1"/>
              <a:t>db_pw</a:t>
            </a:r>
            <a:r>
              <a:rPr lang="en-US" altLang="zh-CN" sz="2400" dirty="0" smtClean="0"/>
              <a:t>);</a:t>
            </a:r>
            <a:endParaRPr lang="zh-CN" altLang="en-US" sz="24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3575" y="811872"/>
            <a:ext cx="1093208" cy="1198324"/>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12719" r="12368"/>
          <a:stretch/>
        </p:blipFill>
        <p:spPr>
          <a:xfrm>
            <a:off x="8106770" y="2815383"/>
            <a:ext cx="651552" cy="869745"/>
          </a:xfrm>
          <a:prstGeom prst="rect">
            <a:avLst/>
          </a:prstGeom>
          <a:effectLst>
            <a:outerShdw blurRad="50800" dist="38100" dir="2700000" algn="tl" rotWithShape="0">
              <a:prstClr val="black">
                <a:alpha val="40000"/>
              </a:prstClr>
            </a:outerShdw>
          </a:effectLst>
        </p:spPr>
      </p:pic>
      <p:cxnSp>
        <p:nvCxnSpPr>
          <p:cNvPr id="7" name="肘形连接符 6"/>
          <p:cNvCxnSpPr>
            <a:stCxn id="32" idx="2"/>
            <a:endCxn id="5" idx="0"/>
          </p:cNvCxnSpPr>
          <p:nvPr/>
        </p:nvCxnSpPr>
        <p:spPr bwMode="auto">
          <a:xfrm rot="5400000">
            <a:off x="8983571" y="1796424"/>
            <a:ext cx="467935" cy="1569983"/>
          </a:xfrm>
          <a:prstGeom prst="bentConnector3">
            <a:avLst/>
          </a:prstGeom>
          <a:solidFill>
            <a:schemeClr val="accent1"/>
          </a:solidFill>
          <a:ln w="381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肘形连接符 8"/>
          <p:cNvCxnSpPr>
            <a:stCxn id="32" idx="2"/>
            <a:endCxn id="14" idx="0"/>
          </p:cNvCxnSpPr>
          <p:nvPr/>
        </p:nvCxnSpPr>
        <p:spPr bwMode="auto">
          <a:xfrm rot="16200000" flipH="1">
            <a:off x="10549171" y="1800806"/>
            <a:ext cx="467935" cy="1561218"/>
          </a:xfrm>
          <a:prstGeom prst="bentConnector3">
            <a:avLst/>
          </a:prstGeom>
          <a:solidFill>
            <a:schemeClr val="accent1"/>
          </a:solidFill>
          <a:ln w="381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43651" y="2815383"/>
            <a:ext cx="840191" cy="840191"/>
          </a:xfrm>
          <a:prstGeom prst="rect">
            <a:avLst/>
          </a:prstGeom>
        </p:spPr>
      </p:pic>
      <p:sp>
        <p:nvSpPr>
          <p:cNvPr id="27" name="左右箭头 26"/>
          <p:cNvSpPr/>
          <p:nvPr/>
        </p:nvSpPr>
        <p:spPr bwMode="auto">
          <a:xfrm>
            <a:off x="8758322" y="3152635"/>
            <a:ext cx="2385329" cy="327546"/>
          </a:xfrm>
          <a:prstGeom prst="leftRightArrow">
            <a:avLst/>
          </a:prstGeom>
          <a:solidFill>
            <a:srgbClr val="00B050"/>
          </a:solidFill>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pic>
        <p:nvPicPr>
          <p:cNvPr id="36" name="图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2620" y="4013409"/>
            <a:ext cx="1093208" cy="1198324"/>
          </a:xfrm>
          <a:prstGeom prst="rect">
            <a:avLst/>
          </a:prstGeom>
        </p:spPr>
      </p:pic>
      <p:pic>
        <p:nvPicPr>
          <p:cNvPr id="37" name="图片 36"/>
          <p:cNvPicPr>
            <a:picLocks noChangeAspect="1"/>
          </p:cNvPicPr>
          <p:nvPr/>
        </p:nvPicPr>
        <p:blipFill rotWithShape="1">
          <a:blip r:embed="rId4" cstate="print">
            <a:extLst>
              <a:ext uri="{28A0092B-C50C-407E-A947-70E740481C1C}">
                <a14:useLocalDpi xmlns:a14="http://schemas.microsoft.com/office/drawing/2010/main" val="0"/>
              </a:ext>
            </a:extLst>
          </a:blip>
          <a:srcRect l="12719" r="12368"/>
          <a:stretch/>
        </p:blipFill>
        <p:spPr>
          <a:xfrm>
            <a:off x="8193448" y="5850195"/>
            <a:ext cx="651552" cy="869745"/>
          </a:xfrm>
          <a:prstGeom prst="rect">
            <a:avLst/>
          </a:prstGeom>
          <a:effectLst>
            <a:outerShdw blurRad="50800" dist="38100" dir="2700000" algn="tl" rotWithShape="0">
              <a:prstClr val="black">
                <a:alpha val="40000"/>
              </a:prstClr>
            </a:outerShdw>
          </a:effectLst>
        </p:spPr>
      </p:pic>
      <p:pic>
        <p:nvPicPr>
          <p:cNvPr id="28" name="图片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50115" y="4369012"/>
            <a:ext cx="1341809" cy="853878"/>
          </a:xfrm>
          <a:prstGeom prst="rect">
            <a:avLst/>
          </a:prstGeom>
        </p:spPr>
      </p:pic>
      <p:cxnSp>
        <p:nvCxnSpPr>
          <p:cNvPr id="30" name="直接箭头连接符 29"/>
          <p:cNvCxnSpPr>
            <a:stCxn id="40" idx="2"/>
            <a:endCxn id="37" idx="0"/>
          </p:cNvCxnSpPr>
          <p:nvPr/>
        </p:nvCxnSpPr>
        <p:spPr bwMode="auto">
          <a:xfrm flipH="1">
            <a:off x="8519224" y="5561055"/>
            <a:ext cx="982" cy="289140"/>
          </a:xfrm>
          <a:prstGeom prst="straightConnector1">
            <a:avLst/>
          </a:prstGeom>
          <a:solidFill>
            <a:schemeClr val="accent1"/>
          </a:solidFill>
          <a:ln w="381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直角双向箭头 30"/>
          <p:cNvSpPr/>
          <p:nvPr/>
        </p:nvSpPr>
        <p:spPr bwMode="auto">
          <a:xfrm>
            <a:off x="8861009" y="5705658"/>
            <a:ext cx="2686629" cy="695546"/>
          </a:xfrm>
          <a:prstGeom prst="leftUpArrow">
            <a:avLst>
              <a:gd name="adj1" fmla="val 18244"/>
              <a:gd name="adj2" fmla="val 24056"/>
              <a:gd name="adj3" fmla="val 25000"/>
            </a:avLst>
          </a:prstGeom>
          <a:solidFill>
            <a:srgbClr val="00B050"/>
          </a:solidFill>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zh-CN" altLang="en-US"/>
          </a:p>
        </p:txBody>
      </p:sp>
      <p:sp>
        <p:nvSpPr>
          <p:cNvPr id="32" name="文本框 31"/>
          <p:cNvSpPr txBox="1"/>
          <p:nvPr/>
        </p:nvSpPr>
        <p:spPr>
          <a:xfrm>
            <a:off x="9454943" y="1978116"/>
            <a:ext cx="1095172"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err="1" smtClean="0"/>
              <a:t>localhost</a:t>
            </a:r>
            <a:endParaRPr lang="zh-CN" altLang="en-US" dirty="0"/>
          </a:p>
        </p:txBody>
      </p:sp>
      <p:sp>
        <p:nvSpPr>
          <p:cNvPr id="40" name="文本框 39"/>
          <p:cNvSpPr txBox="1"/>
          <p:nvPr/>
        </p:nvSpPr>
        <p:spPr>
          <a:xfrm>
            <a:off x="7972620" y="5191723"/>
            <a:ext cx="1095172"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err="1" smtClean="0"/>
              <a:t>localhost</a:t>
            </a:r>
            <a:endParaRPr lang="zh-CN" altLang="en-US" dirty="0"/>
          </a:p>
        </p:txBody>
      </p:sp>
      <p:sp>
        <p:nvSpPr>
          <p:cNvPr id="42" name="文本框 41"/>
          <p:cNvSpPr txBox="1"/>
          <p:nvPr/>
        </p:nvSpPr>
        <p:spPr>
          <a:xfrm>
            <a:off x="10488976" y="5279608"/>
            <a:ext cx="1402948"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smtClean="0"/>
              <a:t>22.10.54.33</a:t>
            </a:r>
            <a:endParaRPr lang="zh-CN" altLang="en-US" dirty="0"/>
          </a:p>
        </p:txBody>
      </p:sp>
    </p:spTree>
    <p:extLst>
      <p:ext uri="{BB962C8B-B14F-4D97-AF65-F5344CB8AC3E}">
        <p14:creationId xmlns:p14="http://schemas.microsoft.com/office/powerpoint/2010/main" val="3556553442"/>
      </p:ext>
    </p:extLst>
  </p:cSld>
  <p:clrMapOvr>
    <a:masterClrMapping/>
  </p:clrMapOvr>
  <p:transition spd="med">
    <p:pull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30059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smtClean="0">
                <a:solidFill>
                  <a:srgbClr val="3F3F3F"/>
                </a:solidFill>
                <a:ea typeface="微软雅黑" panose="020B0503020204020204" pitchFamily="34" charset="-122"/>
                <a:sym typeface="Arial" panose="020B0604020202020204" pitchFamily="34" charset="0"/>
              </a:rPr>
              <a:t>选择数据库</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12.2.2</a:t>
            </a:r>
            <a:endParaRPr lang="zh-CN" altLang="en-US" sz="4800" b="1" dirty="0">
              <a:solidFill>
                <a:schemeClr val="bg1"/>
              </a:solidFill>
            </a:endParaRPr>
          </a:p>
        </p:txBody>
      </p:sp>
      <p:sp>
        <p:nvSpPr>
          <p:cNvPr id="4102" name="文本框 10"/>
          <p:cNvSpPr>
            <a:spLocks noChangeArrowheads="1"/>
          </p:cNvSpPr>
          <p:nvPr/>
        </p:nvSpPr>
        <p:spPr bwMode="auto">
          <a:xfrm>
            <a:off x="294803" y="83494"/>
            <a:ext cx="48862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12.2</a:t>
            </a:r>
            <a:r>
              <a:rPr lang="zh-CN" altLang="en-US" sz="2400" b="1" spc="600" dirty="0" smtClean="0">
                <a:solidFill>
                  <a:schemeClr val="bg1"/>
                </a:solidFill>
                <a:ea typeface="微软雅黑" panose="020B0503020204020204" pitchFamily="34" charset="-122"/>
                <a:sym typeface="Arial" panose="020B0604020202020204" pitchFamily="34" charset="0"/>
              </a:rPr>
              <a:t>、</a:t>
            </a:r>
            <a:r>
              <a:rPr lang="en-US" altLang="zh-CN" sz="2400" b="1" dirty="0">
                <a:solidFill>
                  <a:schemeClr val="bg1"/>
                </a:solidFill>
                <a:latin typeface="黑体" panose="02010609060101010101" pitchFamily="49" charset="-122"/>
                <a:ea typeface="黑体" panose="02010609060101010101" pitchFamily="49" charset="-122"/>
              </a:rPr>
              <a:t>PHP</a:t>
            </a:r>
            <a:r>
              <a:rPr lang="zh-CN" altLang="en-US" sz="2400" b="1" dirty="0">
                <a:solidFill>
                  <a:schemeClr val="bg1"/>
                </a:solidFill>
                <a:latin typeface="黑体" panose="02010609060101010101" pitchFamily="49" charset="-122"/>
                <a:ea typeface="黑体" panose="02010609060101010101" pitchFamily="49" charset="-122"/>
              </a:rPr>
              <a:t>操作</a:t>
            </a:r>
            <a:r>
              <a:rPr lang="en-US" altLang="zh-CN" sz="2400" b="1" dirty="0">
                <a:solidFill>
                  <a:schemeClr val="bg1"/>
                </a:solidFill>
                <a:latin typeface="黑体" panose="02010609060101010101" pitchFamily="49" charset="-122"/>
                <a:ea typeface="黑体" panose="02010609060101010101" pitchFamily="49" charset="-122"/>
              </a:rPr>
              <a:t>MYSQL</a:t>
            </a:r>
            <a:r>
              <a:rPr lang="zh-CN" altLang="en-US" sz="2400" b="1" dirty="0">
                <a:solidFill>
                  <a:schemeClr val="bg1"/>
                </a:solidFill>
                <a:latin typeface="黑体" panose="02010609060101010101" pitchFamily="49" charset="-122"/>
                <a:ea typeface="黑体" panose="02010609060101010101" pitchFamily="49" charset="-122"/>
              </a:rPr>
              <a:t>的基本步骤</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808563" y="1474536"/>
            <a:ext cx="2584450" cy="725696"/>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2</a:t>
            </a:r>
            <a:endParaRPr lang="zh-CN" altLang="en-US" sz="2400" dirty="0">
              <a:solidFill>
                <a:schemeClr val="bg1"/>
              </a:solidFill>
            </a:endParaRPr>
          </a:p>
        </p:txBody>
      </p:sp>
    </p:spTree>
    <p:extLst>
      <p:ext uri="{BB962C8B-B14F-4D97-AF65-F5344CB8AC3E}">
        <p14:creationId xmlns:p14="http://schemas.microsoft.com/office/powerpoint/2010/main" val="14112674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8146"/>
        </a:solidFill>
        <a:effectLst/>
      </p:bgPr>
    </p:bg>
    <p:spTree>
      <p:nvGrpSpPr>
        <p:cNvPr id="1" name=""/>
        <p:cNvGrpSpPr/>
        <p:nvPr/>
      </p:nvGrpSpPr>
      <p:grpSpPr>
        <a:xfrm>
          <a:off x="0" y="0"/>
          <a:ext cx="0" cy="0"/>
          <a:chOff x="0" y="0"/>
          <a:chExt cx="0" cy="0"/>
        </a:xfrm>
      </p:grpSpPr>
      <p:sp>
        <p:nvSpPr>
          <p:cNvPr id="3075" name="任意多边形 14"/>
          <p:cNvSpPr>
            <a:spLocks noChangeArrowheads="1"/>
          </p:cNvSpPr>
          <p:nvPr/>
        </p:nvSpPr>
        <p:spPr bwMode="auto">
          <a:xfrm rot="5400000">
            <a:off x="-2478881" y="2478881"/>
            <a:ext cx="6858000" cy="1900238"/>
          </a:xfrm>
          <a:custGeom>
            <a:avLst/>
            <a:gdLst>
              <a:gd name="T0" fmla="*/ 761999 w 6858000"/>
              <a:gd name="T1" fmla="*/ 870528 h 2394857"/>
              <a:gd name="T2" fmla="*/ 1691081 w 6858000"/>
              <a:gd name="T3" fmla="*/ 83 h 2394857"/>
              <a:gd name="T4" fmla="*/ 5166920 w 6858000"/>
              <a:gd name="T5" fmla="*/ 83 h 2394857"/>
              <a:gd name="T6" fmla="*/ 6096001 w 6858000"/>
              <a:gd name="T7" fmla="*/ 870528 h 2394857"/>
              <a:gd name="T8" fmla="*/ 0 w 6858000"/>
              <a:gd name="T9" fmla="*/ 2393950 h 2394857"/>
              <a:gd name="T10" fmla="*/ 0 w 6858000"/>
              <a:gd name="T11" fmla="*/ 870529 h 2394857"/>
              <a:gd name="T12" fmla="*/ 6858000 w 6858000"/>
              <a:gd name="T13" fmla="*/ 870529 h 2394857"/>
              <a:gd name="T14" fmla="*/ 6858000 w 6858000"/>
              <a:gd name="T15" fmla="*/ 2393950 h 2394857"/>
              <a:gd name="T16" fmla="*/ 0 60000 65536"/>
              <a:gd name="T17" fmla="*/ 0 60000 65536"/>
              <a:gd name="T18" fmla="*/ 0 60000 65536"/>
              <a:gd name="T19" fmla="*/ 0 60000 65536"/>
              <a:gd name="T20" fmla="*/ 0 60000 65536"/>
              <a:gd name="T21" fmla="*/ 0 60000 65536"/>
              <a:gd name="T22" fmla="*/ 0 60000 65536"/>
              <a:gd name="T23" fmla="*/ 0 60000 65536"/>
              <a:gd name="T24" fmla="*/ 0 w 6858000"/>
              <a:gd name="T25" fmla="*/ 0 h 2394857"/>
              <a:gd name="T26" fmla="*/ 6858000 w 6858000"/>
              <a:gd name="T27" fmla="*/ 2394857 h 23948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58000" h="2394857">
                <a:moveTo>
                  <a:pt x="761999" y="870858"/>
                </a:moveTo>
                <a:cubicBezTo>
                  <a:pt x="1316531" y="631447"/>
                  <a:pt x="1066594" y="-8391"/>
                  <a:pt x="1691081" y="83"/>
                </a:cubicBezTo>
                <a:lnTo>
                  <a:pt x="5166920" y="83"/>
                </a:lnTo>
                <a:cubicBezTo>
                  <a:pt x="5826383" y="-2035"/>
                  <a:pt x="5523980" y="612379"/>
                  <a:pt x="6096001" y="870858"/>
                </a:cubicBezTo>
                <a:lnTo>
                  <a:pt x="761999" y="870858"/>
                </a:lnTo>
                <a:close/>
                <a:moveTo>
                  <a:pt x="0" y="2394857"/>
                </a:moveTo>
                <a:lnTo>
                  <a:pt x="0" y="870859"/>
                </a:lnTo>
                <a:lnTo>
                  <a:pt x="6858000" y="870859"/>
                </a:lnTo>
                <a:lnTo>
                  <a:pt x="6858000" y="2394857"/>
                </a:lnTo>
                <a:lnTo>
                  <a:pt x="0" y="2394857"/>
                </a:ln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076" name="TextBox 44"/>
          <p:cNvSpPr>
            <a:spLocks noChangeArrowheads="1"/>
          </p:cNvSpPr>
          <p:nvPr/>
        </p:nvSpPr>
        <p:spPr bwMode="auto">
          <a:xfrm rot="5400000">
            <a:off x="-357188" y="2885629"/>
            <a:ext cx="26146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chemeClr val="bg1"/>
                </a:solidFill>
                <a:latin typeface="黑体" panose="02010609060101010101" pitchFamily="49" charset="-122"/>
                <a:ea typeface="黑体" panose="02010609060101010101" pitchFamily="49" charset="-122"/>
                <a:sym typeface="Arial" panose="020B0604020202020204" pitchFamily="34" charset="0"/>
              </a:rPr>
              <a:t>目录</a:t>
            </a:r>
            <a:endParaRPr lang="en-US" altLang="zh-CN" sz="3200" b="1" dirty="0">
              <a:solidFill>
                <a:schemeClr val="bg1"/>
              </a:solidFill>
              <a:latin typeface="黑体" panose="02010609060101010101" pitchFamily="49" charset="-122"/>
              <a:ea typeface="黑体" panose="02010609060101010101" pitchFamily="49" charset="-122"/>
              <a:sym typeface="Arial" panose="020B0604020202020204" pitchFamily="34" charset="0"/>
            </a:endParaRPr>
          </a:p>
          <a:p>
            <a:pPr algn="ctr" eaLnBrk="1" hangingPunct="1"/>
            <a:r>
              <a:rPr lang="en-US" altLang="zh-CN" sz="3200" dirty="0">
                <a:solidFill>
                  <a:schemeClr val="bg1"/>
                </a:solidFill>
                <a:latin typeface="黑体" panose="02010609060101010101" pitchFamily="49" charset="-122"/>
                <a:ea typeface="黑体" panose="02010609060101010101" pitchFamily="49" charset="-122"/>
                <a:sym typeface="Arial" panose="020B0604020202020204" pitchFamily="34" charset="0"/>
              </a:rPr>
              <a:t>CONTENTE</a:t>
            </a:r>
          </a:p>
        </p:txBody>
      </p:sp>
      <p:sp>
        <p:nvSpPr>
          <p:cNvPr id="3081" name="矩形 10">
            <a:hlinkClick r:id="rId2" action="ppaction://hlinksldjump"/>
          </p:cNvPr>
          <p:cNvSpPr>
            <a:spLocks noChangeArrowheads="1"/>
          </p:cNvSpPr>
          <p:nvPr/>
        </p:nvSpPr>
        <p:spPr bwMode="auto">
          <a:xfrm>
            <a:off x="3253771" y="2116931"/>
            <a:ext cx="35958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ea typeface="微软雅黑" panose="020B0503020204020204" pitchFamily="34" charset="-122"/>
              </a:rPr>
              <a:t>MYSQL</a:t>
            </a:r>
            <a:r>
              <a:rPr lang="zh-CN" altLang="en-US" sz="2800" dirty="0" smtClean="0">
                <a:solidFill>
                  <a:schemeClr val="bg1"/>
                </a:solidFill>
                <a:ea typeface="微软雅黑" panose="020B0503020204020204" pitchFamily="34" charset="-122"/>
              </a:rPr>
              <a:t>操作常用函数</a:t>
            </a:r>
            <a:endParaRPr lang="zh-CN" altLang="en-US" sz="2800" dirty="0">
              <a:solidFill>
                <a:schemeClr val="bg1"/>
              </a:solidFill>
              <a:ea typeface="微软雅黑" panose="020B0503020204020204" pitchFamily="34" charset="-122"/>
              <a:sym typeface="Arial" panose="020B0604020202020204" pitchFamily="34" charset="0"/>
            </a:endParaRPr>
          </a:p>
        </p:txBody>
      </p:sp>
      <p:sp>
        <p:nvSpPr>
          <p:cNvPr id="3082" name="矩形 11"/>
          <p:cNvSpPr>
            <a:spLocks noChangeArrowheads="1"/>
          </p:cNvSpPr>
          <p:nvPr/>
        </p:nvSpPr>
        <p:spPr bwMode="auto">
          <a:xfrm>
            <a:off x="2232373" y="2191544"/>
            <a:ext cx="942023" cy="4222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smtClean="0">
                <a:solidFill>
                  <a:schemeClr val="bg1"/>
                </a:solidFill>
                <a:cs typeface="Arial" panose="020B0604020202020204" pitchFamily="34" charset="0"/>
                <a:sym typeface="Arial" panose="020B0604020202020204" pitchFamily="34" charset="0"/>
              </a:rPr>
              <a:t>12.3</a:t>
            </a:r>
            <a:endParaRPr lang="zh-CN" altLang="en-US" sz="2800" dirty="0">
              <a:solidFill>
                <a:schemeClr val="bg1"/>
              </a:solidFill>
            </a:endParaRPr>
          </a:p>
        </p:txBody>
      </p:sp>
      <p:sp>
        <p:nvSpPr>
          <p:cNvPr id="3083" name="矩形 12">
            <a:hlinkClick r:id="rId3" action="ppaction://hlinksldjump"/>
          </p:cNvPr>
          <p:cNvSpPr>
            <a:spLocks noChangeArrowheads="1"/>
          </p:cNvSpPr>
          <p:nvPr/>
        </p:nvSpPr>
        <p:spPr bwMode="auto">
          <a:xfrm>
            <a:off x="3333146" y="4763660"/>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smtClean="0">
                <a:solidFill>
                  <a:schemeClr val="bg1"/>
                </a:solidFill>
                <a:ea typeface="微软雅黑" panose="020B0503020204020204" pitchFamily="34" charset="-122"/>
                <a:sym typeface="Arial" panose="020B0604020202020204" pitchFamily="34" charset="0"/>
              </a:rPr>
              <a:t>数据的分页处理</a:t>
            </a:r>
            <a:endParaRPr lang="zh-CN" altLang="en-US" sz="2800" dirty="0">
              <a:solidFill>
                <a:schemeClr val="bg1"/>
              </a:solidFill>
              <a:ea typeface="微软雅黑" panose="020B0503020204020204" pitchFamily="34" charset="-122"/>
              <a:sym typeface="Arial" panose="020B0604020202020204" pitchFamily="34" charset="0"/>
            </a:endParaRPr>
          </a:p>
        </p:txBody>
      </p:sp>
      <p:sp>
        <p:nvSpPr>
          <p:cNvPr id="3084" name="矩形 13"/>
          <p:cNvSpPr>
            <a:spLocks noChangeArrowheads="1"/>
          </p:cNvSpPr>
          <p:nvPr/>
        </p:nvSpPr>
        <p:spPr bwMode="auto">
          <a:xfrm>
            <a:off x="2311748" y="4838273"/>
            <a:ext cx="942023" cy="4222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smtClean="0">
                <a:solidFill>
                  <a:schemeClr val="bg1"/>
                </a:solidFill>
                <a:cs typeface="Arial" panose="020B0604020202020204" pitchFamily="34" charset="0"/>
                <a:sym typeface="Arial" panose="020B0604020202020204" pitchFamily="34" charset="0"/>
              </a:rPr>
              <a:t>12.4</a:t>
            </a:r>
            <a:endParaRPr lang="zh-CN" altLang="en-US" sz="2800" dirty="0">
              <a:solidFill>
                <a:schemeClr val="bg1"/>
              </a:solidFill>
            </a:endParaRPr>
          </a:p>
        </p:txBody>
      </p:sp>
      <p:sp>
        <p:nvSpPr>
          <p:cNvPr id="3" name="文本框 2">
            <a:hlinkClick r:id="rId4" action="ppaction://hlinksldjump"/>
          </p:cNvPr>
          <p:cNvSpPr txBox="1"/>
          <p:nvPr/>
        </p:nvSpPr>
        <p:spPr>
          <a:xfrm>
            <a:off x="7930612" y="942875"/>
            <a:ext cx="3448588"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1</a:t>
            </a:r>
            <a:r>
              <a:rPr lang="zh-CN" altLang="en-US" sz="2400" dirty="0" smtClean="0">
                <a:solidFill>
                  <a:schemeClr val="bg1"/>
                </a:solidFill>
                <a:latin typeface="黑体" panose="02010609060101010101" pitchFamily="49" charset="-122"/>
                <a:ea typeface="黑体" panose="02010609060101010101" pitchFamily="49" charset="-122"/>
              </a:rPr>
              <a:t>、</a:t>
            </a:r>
            <a:r>
              <a:rPr lang="en-US" altLang="zh-CN" sz="2400" dirty="0" err="1" smtClean="0">
                <a:solidFill>
                  <a:schemeClr val="bg1"/>
                </a:solidFill>
                <a:latin typeface="黑体" panose="02010609060101010101" pitchFamily="49" charset="-122"/>
                <a:ea typeface="黑体" panose="02010609060101010101" pitchFamily="49" charset="-122"/>
              </a:rPr>
              <a:t>mysql_num_rows</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文本框 13">
            <a:hlinkClick r:id="rId5" action="ppaction://hlinksldjump"/>
          </p:cNvPr>
          <p:cNvSpPr txBox="1"/>
          <p:nvPr/>
        </p:nvSpPr>
        <p:spPr>
          <a:xfrm>
            <a:off x="7930611" y="1713435"/>
            <a:ext cx="3448589"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2</a:t>
            </a:r>
            <a:r>
              <a:rPr lang="zh-CN" altLang="en-US" sz="2400" dirty="0" smtClean="0">
                <a:solidFill>
                  <a:schemeClr val="bg1"/>
                </a:solidFill>
                <a:latin typeface="黑体" panose="02010609060101010101" pitchFamily="49" charset="-122"/>
                <a:ea typeface="黑体" panose="02010609060101010101" pitchFamily="49" charset="-122"/>
              </a:rPr>
              <a:t>、</a:t>
            </a:r>
            <a:r>
              <a:rPr lang="en-US" altLang="zh-CN" sz="2400" dirty="0" err="1" smtClean="0">
                <a:solidFill>
                  <a:schemeClr val="bg1"/>
                </a:solidFill>
                <a:latin typeface="黑体" panose="02010609060101010101" pitchFamily="49" charset="-122"/>
                <a:ea typeface="黑体" panose="02010609060101010101" pitchFamily="49" charset="-122"/>
              </a:rPr>
              <a:t>mysql_fetch_array</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5" name="文本框 14">
            <a:hlinkClick r:id="rId6" action="ppaction://hlinksldjump"/>
          </p:cNvPr>
          <p:cNvSpPr txBox="1"/>
          <p:nvPr/>
        </p:nvSpPr>
        <p:spPr>
          <a:xfrm>
            <a:off x="7930612" y="2483995"/>
            <a:ext cx="3448588"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3</a:t>
            </a:r>
            <a:r>
              <a:rPr lang="zh-CN" altLang="en-US" sz="2400" dirty="0" smtClean="0">
                <a:solidFill>
                  <a:schemeClr val="bg1"/>
                </a:solidFill>
                <a:latin typeface="黑体" panose="02010609060101010101" pitchFamily="49" charset="-122"/>
                <a:ea typeface="黑体" panose="02010609060101010101" pitchFamily="49" charset="-122"/>
              </a:rPr>
              <a:t>、</a:t>
            </a:r>
            <a:r>
              <a:rPr lang="en-US" altLang="zh-CN" sz="2400" dirty="0" err="1" smtClean="0">
                <a:solidFill>
                  <a:schemeClr val="bg1"/>
                </a:solidFill>
                <a:latin typeface="黑体" panose="02010609060101010101" pitchFamily="49" charset="-122"/>
                <a:ea typeface="黑体" panose="02010609060101010101" pitchFamily="49" charset="-122"/>
              </a:rPr>
              <a:t>mysql_fetch_object</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6" name="文本框 15">
            <a:hlinkClick r:id="rId7" action="ppaction://hlinksldjump"/>
          </p:cNvPr>
          <p:cNvSpPr txBox="1"/>
          <p:nvPr/>
        </p:nvSpPr>
        <p:spPr>
          <a:xfrm>
            <a:off x="7930612" y="3254555"/>
            <a:ext cx="3448588"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4</a:t>
            </a:r>
            <a:r>
              <a:rPr lang="zh-CN" altLang="en-US" sz="2400" dirty="0" smtClean="0">
                <a:solidFill>
                  <a:schemeClr val="bg1"/>
                </a:solidFill>
                <a:latin typeface="黑体" panose="02010609060101010101" pitchFamily="49" charset="-122"/>
                <a:ea typeface="黑体" panose="02010609060101010101" pitchFamily="49" charset="-122"/>
              </a:rPr>
              <a:t>、</a:t>
            </a:r>
            <a:r>
              <a:rPr lang="en-US" altLang="zh-CN" sz="2400" dirty="0" err="1" smtClean="0">
                <a:solidFill>
                  <a:schemeClr val="bg1"/>
                </a:solidFill>
                <a:latin typeface="黑体" panose="02010609060101010101" pitchFamily="49" charset="-122"/>
                <a:ea typeface="黑体" panose="02010609060101010101" pitchFamily="49" charset="-122"/>
              </a:rPr>
              <a:t>mysql_fetch_row</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7" name="流程图: 离页连接符 16"/>
          <p:cNvSpPr/>
          <p:nvPr/>
        </p:nvSpPr>
        <p:spPr bwMode="auto">
          <a:xfrm>
            <a:off x="575733" y="4688145"/>
            <a:ext cx="912995" cy="595055"/>
          </a:xfrm>
          <a:prstGeom prst="flowChartOffpageConnector">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3200" b="0" i="0" u="none" strike="noStrike" cap="none" normalizeH="0" baseline="0" dirty="0" smtClean="0">
                <a:ln>
                  <a:noFill/>
                </a:ln>
                <a:solidFill>
                  <a:schemeClr val="tx1"/>
                </a:solidFill>
                <a:effectLst/>
                <a:latin typeface="Arial Black" panose="020B0A04020102020204" pitchFamily="34" charset="0"/>
              </a:rPr>
              <a:t>2</a:t>
            </a:r>
            <a:endParaRPr kumimoji="0" lang="zh-CN" altLang="en-US" sz="3200" b="0" i="0" u="none" strike="noStrike" cap="none" normalizeH="0" baseline="0" dirty="0" smtClean="0">
              <a:ln>
                <a:noFill/>
              </a:ln>
              <a:solidFill>
                <a:schemeClr val="tx1"/>
              </a:solidFill>
              <a:effectLst/>
              <a:latin typeface="Arial Black" panose="020B0A04020102020204" pitchFamily="34" charset="0"/>
            </a:endParaRPr>
          </a:p>
        </p:txBody>
      </p:sp>
      <p:sp>
        <p:nvSpPr>
          <p:cNvPr id="18" name="文本框 17">
            <a:hlinkClick r:id="rId8" action="ppaction://hlinksldjump"/>
          </p:cNvPr>
          <p:cNvSpPr txBox="1"/>
          <p:nvPr/>
        </p:nvSpPr>
        <p:spPr>
          <a:xfrm>
            <a:off x="7930612" y="4025115"/>
            <a:ext cx="3448588"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1</a:t>
            </a:r>
            <a:r>
              <a:rPr lang="zh-CN" altLang="en-US" sz="2400" dirty="0" smtClean="0">
                <a:solidFill>
                  <a:schemeClr val="bg1"/>
                </a:solidFill>
                <a:latin typeface="黑体" panose="02010609060101010101" pitchFamily="49" charset="-122"/>
                <a:ea typeface="黑体" panose="02010609060101010101" pitchFamily="49" charset="-122"/>
              </a:rPr>
              <a:t>、</a:t>
            </a:r>
            <a:r>
              <a:rPr lang="en-US" altLang="zh-CN" sz="2400" dirty="0" smtClean="0">
                <a:solidFill>
                  <a:schemeClr val="bg1"/>
                </a:solidFill>
                <a:latin typeface="黑体" panose="02010609060101010101" pitchFamily="49" charset="-122"/>
                <a:ea typeface="黑体" panose="02010609060101010101" pitchFamily="49" charset="-122"/>
              </a:rPr>
              <a:t>MYSQL</a:t>
            </a:r>
            <a:r>
              <a:rPr lang="zh-CN" altLang="en-US" sz="2400" dirty="0" smtClean="0">
                <a:solidFill>
                  <a:schemeClr val="bg1"/>
                </a:solidFill>
                <a:latin typeface="黑体" panose="02010609060101010101" pitchFamily="49" charset="-122"/>
                <a:ea typeface="黑体" panose="02010609060101010101" pitchFamily="49" charset="-122"/>
              </a:rPr>
              <a:t>的分页查询</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9" name="文本框 18">
            <a:hlinkClick r:id="rId9" action="ppaction://hlinksldjump"/>
          </p:cNvPr>
          <p:cNvSpPr txBox="1"/>
          <p:nvPr/>
        </p:nvSpPr>
        <p:spPr>
          <a:xfrm>
            <a:off x="7930612" y="4795675"/>
            <a:ext cx="3448588"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2</a:t>
            </a:r>
            <a:r>
              <a:rPr lang="zh-CN" altLang="en-US" sz="2400" dirty="0" smtClean="0">
                <a:solidFill>
                  <a:schemeClr val="bg1"/>
                </a:solidFill>
                <a:latin typeface="黑体" panose="02010609060101010101" pitchFamily="49" charset="-122"/>
                <a:ea typeface="黑体" panose="02010609060101010101" pitchFamily="49" charset="-122"/>
              </a:rPr>
              <a:t>、</a:t>
            </a:r>
            <a:r>
              <a:rPr lang="en-US" altLang="zh-CN" sz="2400" dirty="0" smtClean="0">
                <a:solidFill>
                  <a:schemeClr val="bg1"/>
                </a:solidFill>
                <a:latin typeface="黑体" panose="02010609060101010101" pitchFamily="49" charset="-122"/>
                <a:ea typeface="黑体" panose="02010609060101010101" pitchFamily="49" charset="-122"/>
              </a:rPr>
              <a:t>URL</a:t>
            </a:r>
            <a:r>
              <a:rPr lang="zh-CN" altLang="en-US" sz="2400" dirty="0" smtClean="0">
                <a:solidFill>
                  <a:schemeClr val="bg1"/>
                </a:solidFill>
                <a:latin typeface="黑体" panose="02010609060101010101" pitchFamily="49" charset="-122"/>
                <a:ea typeface="黑体" panose="02010609060101010101" pitchFamily="49" charset="-122"/>
              </a:rPr>
              <a:t>参数与页码传递</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0" name="文本框 19"/>
          <p:cNvSpPr txBox="1"/>
          <p:nvPr/>
        </p:nvSpPr>
        <p:spPr>
          <a:xfrm>
            <a:off x="7935289" y="5566237"/>
            <a:ext cx="3448588" cy="461665"/>
          </a:xfrm>
          <a:prstGeom prst="rect">
            <a:avLst/>
          </a:prstGeom>
          <a:noFill/>
          <a:ln>
            <a:solidFill>
              <a:schemeClr val="bg1"/>
            </a:solidFill>
          </a:ln>
        </p:spPr>
        <p:txBody>
          <a:bodyPr wrap="square" rtlCol="0" anchor="ctr">
            <a:spAutoFit/>
          </a:bodyPr>
          <a:lstStyle/>
          <a:p>
            <a:r>
              <a:rPr lang="en-US" altLang="zh-CN" sz="2400" dirty="0" smtClean="0">
                <a:solidFill>
                  <a:schemeClr val="bg1"/>
                </a:solidFill>
                <a:latin typeface="黑体" panose="02010609060101010101" pitchFamily="49" charset="-122"/>
                <a:ea typeface="黑体" panose="02010609060101010101" pitchFamily="49" charset="-122"/>
              </a:rPr>
              <a:t>3</a:t>
            </a:r>
            <a:r>
              <a:rPr lang="zh-CN" altLang="en-US" sz="2400" dirty="0" smtClean="0">
                <a:solidFill>
                  <a:schemeClr val="bg1"/>
                </a:solidFill>
                <a:latin typeface="黑体" panose="02010609060101010101" pitchFamily="49" charset="-122"/>
                <a:ea typeface="黑体" panose="02010609060101010101" pitchFamily="49" charset="-122"/>
              </a:rPr>
              <a:t>、数据分页显示的实现</a:t>
            </a:r>
            <a:endParaRPr lang="zh-CN" altLang="en-US" sz="2400" dirty="0">
              <a:solidFill>
                <a:schemeClr val="bg1"/>
              </a:solidFill>
              <a:latin typeface="黑体" panose="02010609060101010101" pitchFamily="49" charset="-122"/>
              <a:ea typeface="黑体" panose="02010609060101010101" pitchFamily="49" charset="-122"/>
            </a:endParaRPr>
          </a:p>
        </p:txBody>
      </p:sp>
      <p:cxnSp>
        <p:nvCxnSpPr>
          <p:cNvPr id="4" name="肘形连接符 3"/>
          <p:cNvCxnSpPr>
            <a:stCxn id="3081" idx="3"/>
            <a:endCxn id="3" idx="1"/>
          </p:cNvCxnSpPr>
          <p:nvPr/>
        </p:nvCxnSpPr>
        <p:spPr bwMode="auto">
          <a:xfrm flipV="1">
            <a:off x="6849627" y="1173708"/>
            <a:ext cx="1080985" cy="1204833"/>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肘形连接符 5"/>
          <p:cNvCxnSpPr>
            <a:stCxn id="3081" idx="3"/>
            <a:endCxn id="14" idx="1"/>
          </p:cNvCxnSpPr>
          <p:nvPr/>
        </p:nvCxnSpPr>
        <p:spPr bwMode="auto">
          <a:xfrm flipV="1">
            <a:off x="6849627" y="1944268"/>
            <a:ext cx="1080984" cy="434273"/>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肘形连接符 7"/>
          <p:cNvCxnSpPr>
            <a:stCxn id="3081" idx="3"/>
            <a:endCxn id="15" idx="1"/>
          </p:cNvCxnSpPr>
          <p:nvPr/>
        </p:nvCxnSpPr>
        <p:spPr bwMode="auto">
          <a:xfrm>
            <a:off x="6849627" y="2378541"/>
            <a:ext cx="1080985" cy="336287"/>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肘形连接符 9"/>
          <p:cNvCxnSpPr>
            <a:stCxn id="3081" idx="3"/>
            <a:endCxn id="16" idx="1"/>
          </p:cNvCxnSpPr>
          <p:nvPr/>
        </p:nvCxnSpPr>
        <p:spPr bwMode="auto">
          <a:xfrm>
            <a:off x="6849627" y="2378541"/>
            <a:ext cx="1080985" cy="1106847"/>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肘形连接符 11"/>
          <p:cNvCxnSpPr>
            <a:stCxn id="3083" idx="3"/>
            <a:endCxn id="18" idx="1"/>
          </p:cNvCxnSpPr>
          <p:nvPr/>
        </p:nvCxnSpPr>
        <p:spPr bwMode="auto">
          <a:xfrm flipV="1">
            <a:off x="6031321" y="4255948"/>
            <a:ext cx="1899291" cy="769322"/>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肘形连接符 20"/>
          <p:cNvCxnSpPr>
            <a:stCxn id="3083" idx="3"/>
            <a:endCxn id="19" idx="1"/>
          </p:cNvCxnSpPr>
          <p:nvPr/>
        </p:nvCxnSpPr>
        <p:spPr bwMode="auto">
          <a:xfrm>
            <a:off x="6031321" y="5025270"/>
            <a:ext cx="1899291" cy="1238"/>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肘形连接符 22"/>
          <p:cNvCxnSpPr>
            <a:stCxn id="3083" idx="3"/>
            <a:endCxn id="20" idx="1"/>
          </p:cNvCxnSpPr>
          <p:nvPr/>
        </p:nvCxnSpPr>
        <p:spPr bwMode="auto">
          <a:xfrm>
            <a:off x="6031321" y="5025270"/>
            <a:ext cx="1903968" cy="771800"/>
          </a:xfrm>
          <a:prstGeom prst="bentConnector3">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72675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082"/>
                                        </p:tgtEl>
                                        <p:attrNameLst>
                                          <p:attrName>style.visibility</p:attrName>
                                        </p:attrNameLst>
                                      </p:cBhvr>
                                      <p:to>
                                        <p:strVal val="visible"/>
                                      </p:to>
                                    </p:set>
                                    <p:anim calcmode="lin" valueType="num">
                                      <p:cBhvr additive="base">
                                        <p:cTn id="7" dur="500"/>
                                        <p:tgtEl>
                                          <p:spTgt spid="3082"/>
                                        </p:tgtEl>
                                        <p:attrNameLst>
                                          <p:attrName>ppt_x</p:attrName>
                                        </p:attrNameLst>
                                      </p:cBhvr>
                                      <p:tavLst>
                                        <p:tav tm="0">
                                          <p:val>
                                            <p:strVal val="#ppt_x-#ppt_w*1.125000"/>
                                          </p:val>
                                        </p:tav>
                                        <p:tav tm="100000">
                                          <p:val>
                                            <p:strVal val="#ppt_x"/>
                                          </p:val>
                                        </p:tav>
                                      </p:tavLst>
                                    </p:anim>
                                    <p:animEffect transition="in" filter="wipe(right)">
                                      <p:cBhvr>
                                        <p:cTn id="8" dur="500"/>
                                        <p:tgtEl>
                                          <p:spTgt spid="3082"/>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081"/>
                                        </p:tgtEl>
                                        <p:attrNameLst>
                                          <p:attrName>style.visibility</p:attrName>
                                        </p:attrNameLst>
                                      </p:cBhvr>
                                      <p:to>
                                        <p:strVal val="visible"/>
                                      </p:to>
                                    </p:set>
                                    <p:anim calcmode="lin" valueType="num">
                                      <p:cBhvr additive="base">
                                        <p:cTn id="12" dur="500"/>
                                        <p:tgtEl>
                                          <p:spTgt spid="3081"/>
                                        </p:tgtEl>
                                        <p:attrNameLst>
                                          <p:attrName>ppt_x</p:attrName>
                                        </p:attrNameLst>
                                      </p:cBhvr>
                                      <p:tavLst>
                                        <p:tav tm="0">
                                          <p:val>
                                            <p:strVal val="#ppt_x-#ppt_w*1.125000"/>
                                          </p:val>
                                        </p:tav>
                                        <p:tav tm="100000">
                                          <p:val>
                                            <p:strVal val="#ppt_x"/>
                                          </p:val>
                                        </p:tav>
                                      </p:tavLst>
                                    </p:anim>
                                    <p:animEffect transition="in" filter="wipe(right)">
                                      <p:cBhvr>
                                        <p:cTn id="13" dur="500"/>
                                        <p:tgtEl>
                                          <p:spTgt spid="3081"/>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par>
                          <p:cTn id="46" fill="hold">
                            <p:stCondLst>
                              <p:cond delay="5000"/>
                            </p:stCondLst>
                            <p:childTnLst>
                              <p:par>
                                <p:cTn id="47" presetID="12" presetClass="entr" presetSubtype="8" fill="hold" grpId="0" nodeType="afterEffect">
                                  <p:stCondLst>
                                    <p:cond delay="0"/>
                                  </p:stCondLst>
                                  <p:childTnLst>
                                    <p:set>
                                      <p:cBhvr>
                                        <p:cTn id="48" dur="1" fill="hold">
                                          <p:stCondLst>
                                            <p:cond delay="0"/>
                                          </p:stCondLst>
                                        </p:cTn>
                                        <p:tgtEl>
                                          <p:spTgt spid="3084"/>
                                        </p:tgtEl>
                                        <p:attrNameLst>
                                          <p:attrName>style.visibility</p:attrName>
                                        </p:attrNameLst>
                                      </p:cBhvr>
                                      <p:to>
                                        <p:strVal val="visible"/>
                                      </p:to>
                                    </p:set>
                                    <p:anim calcmode="lin" valueType="num">
                                      <p:cBhvr additive="base">
                                        <p:cTn id="49" dur="500"/>
                                        <p:tgtEl>
                                          <p:spTgt spid="3084"/>
                                        </p:tgtEl>
                                        <p:attrNameLst>
                                          <p:attrName>ppt_x</p:attrName>
                                        </p:attrNameLst>
                                      </p:cBhvr>
                                      <p:tavLst>
                                        <p:tav tm="0">
                                          <p:val>
                                            <p:strVal val="#ppt_x-#ppt_w*1.125000"/>
                                          </p:val>
                                        </p:tav>
                                        <p:tav tm="100000">
                                          <p:val>
                                            <p:strVal val="#ppt_x"/>
                                          </p:val>
                                        </p:tav>
                                      </p:tavLst>
                                    </p:anim>
                                    <p:animEffect transition="in" filter="wipe(right)">
                                      <p:cBhvr>
                                        <p:cTn id="50" dur="500"/>
                                        <p:tgtEl>
                                          <p:spTgt spid="3084"/>
                                        </p:tgtEl>
                                      </p:cBhvr>
                                    </p:animEffect>
                                  </p:childTnLst>
                                </p:cTn>
                              </p:par>
                            </p:childTnLst>
                          </p:cTn>
                        </p:par>
                        <p:par>
                          <p:cTn id="51" fill="hold">
                            <p:stCondLst>
                              <p:cond delay="5500"/>
                            </p:stCondLst>
                            <p:childTnLst>
                              <p:par>
                                <p:cTn id="52" presetID="12" presetClass="entr" presetSubtype="8" fill="hold" grpId="0" nodeType="afterEffect">
                                  <p:stCondLst>
                                    <p:cond delay="0"/>
                                  </p:stCondLst>
                                  <p:childTnLst>
                                    <p:set>
                                      <p:cBhvr>
                                        <p:cTn id="53" dur="1" fill="hold">
                                          <p:stCondLst>
                                            <p:cond delay="0"/>
                                          </p:stCondLst>
                                        </p:cTn>
                                        <p:tgtEl>
                                          <p:spTgt spid="3083"/>
                                        </p:tgtEl>
                                        <p:attrNameLst>
                                          <p:attrName>style.visibility</p:attrName>
                                        </p:attrNameLst>
                                      </p:cBhvr>
                                      <p:to>
                                        <p:strVal val="visible"/>
                                      </p:to>
                                    </p:set>
                                    <p:anim calcmode="lin" valueType="num">
                                      <p:cBhvr additive="base">
                                        <p:cTn id="54" dur="500"/>
                                        <p:tgtEl>
                                          <p:spTgt spid="3083"/>
                                        </p:tgtEl>
                                        <p:attrNameLst>
                                          <p:attrName>ppt_x</p:attrName>
                                        </p:attrNameLst>
                                      </p:cBhvr>
                                      <p:tavLst>
                                        <p:tav tm="0">
                                          <p:val>
                                            <p:strVal val="#ppt_x-#ppt_w*1.125000"/>
                                          </p:val>
                                        </p:tav>
                                        <p:tav tm="100000">
                                          <p:val>
                                            <p:strVal val="#ppt_x"/>
                                          </p:val>
                                        </p:tav>
                                      </p:tavLst>
                                    </p:anim>
                                    <p:animEffect transition="in" filter="wipe(right)">
                                      <p:cBhvr>
                                        <p:cTn id="55" dur="500"/>
                                        <p:tgtEl>
                                          <p:spTgt spid="3083"/>
                                        </p:tgtEl>
                                      </p:cBhvr>
                                    </p:animEffect>
                                  </p:childTnLst>
                                </p:cTn>
                              </p:par>
                            </p:childTnLst>
                          </p:cTn>
                        </p:par>
                        <p:par>
                          <p:cTn id="56" fill="hold">
                            <p:stCondLst>
                              <p:cond delay="6000"/>
                            </p:stCondLst>
                            <p:childTnLst>
                              <p:par>
                                <p:cTn id="57" presetID="22" presetClass="entr" presetSubtype="8"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6500"/>
                            </p:stCondLst>
                            <p:childTnLst>
                              <p:par>
                                <p:cTn id="61" presetID="22" presetClass="entr" presetSubtype="8"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7000"/>
                            </p:stCondLst>
                            <p:childTnLst>
                              <p:par>
                                <p:cTn id="65" presetID="22" presetClass="entr" presetSubtype="8"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left)">
                                      <p:cBhvr>
                                        <p:cTn id="71" dur="500"/>
                                        <p:tgtEl>
                                          <p:spTgt spid="19"/>
                                        </p:tgtEl>
                                      </p:cBhvr>
                                    </p:animEffect>
                                  </p:childTnLst>
                                </p:cTn>
                              </p:par>
                            </p:childTnLst>
                          </p:cTn>
                        </p:par>
                        <p:par>
                          <p:cTn id="72" fill="hold">
                            <p:stCondLst>
                              <p:cond delay="8000"/>
                            </p:stCondLst>
                            <p:childTnLst>
                              <p:par>
                                <p:cTn id="73" presetID="22" presetClass="entr" presetSubtype="8" fill="hold"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left)">
                                      <p:cBhvr>
                                        <p:cTn id="7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82" grpId="0" animBg="1"/>
      <p:bldP spid="3083" grpId="0"/>
      <p:bldP spid="3084" grpId="0" animBg="1"/>
      <p:bldP spid="3" grpId="0" animBg="1"/>
      <p:bldP spid="14" grpId="0" animBg="1"/>
      <p:bldP spid="15" grpId="0" animBg="1"/>
      <p:bldP spid="16" grpId="0" animBg="1"/>
      <p:bldP spid="18"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12.2.2</a:t>
            </a:r>
            <a:r>
              <a:rPr lang="zh-CN" altLang="en-US" sz="2400" b="1" dirty="0" smtClean="0">
                <a:solidFill>
                  <a:schemeClr val="bg1"/>
                </a:solidFill>
                <a:latin typeface="黑体" panose="02010609060101010101" pitchFamily="49" charset="-122"/>
                <a:ea typeface="黑体" panose="02010609060101010101" pitchFamily="49" charset="-122"/>
              </a:rPr>
              <a:t>、选择数据库</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350653" y="1082911"/>
            <a:ext cx="6350398" cy="4524315"/>
          </a:xfrm>
          <a:prstGeom prst="rect">
            <a:avLst/>
          </a:prstGeom>
        </p:spPr>
        <p:txBody>
          <a:bodyPr wrap="square">
            <a:spAutoFit/>
          </a:bodyPr>
          <a:lstStyle/>
          <a:p>
            <a:pPr>
              <a:lnSpc>
                <a:spcPct val="150000"/>
              </a:lnSpc>
            </a:pPr>
            <a:r>
              <a:rPr lang="en-US" altLang="zh-CN" sz="2400" dirty="0" err="1"/>
              <a:t>mysql_select_db</a:t>
            </a:r>
            <a:r>
              <a:rPr lang="en-US" altLang="zh-CN" sz="2400" dirty="0"/>
              <a:t>()</a:t>
            </a:r>
            <a:r>
              <a:rPr lang="zh-CN" altLang="en-US" sz="2400" dirty="0"/>
              <a:t>函数用于选择所要操作的数据库，其语法格式如下：</a:t>
            </a:r>
          </a:p>
          <a:p>
            <a:pPr>
              <a:lnSpc>
                <a:spcPct val="150000"/>
              </a:lnSpc>
            </a:pPr>
            <a:r>
              <a:rPr lang="en-US" altLang="zh-CN" sz="2400" dirty="0" err="1">
                <a:solidFill>
                  <a:srgbClr val="FF0000"/>
                </a:solidFill>
              </a:rPr>
              <a:t>mysql_select_db</a:t>
            </a:r>
            <a:r>
              <a:rPr lang="en-US" altLang="zh-CN" sz="2400" dirty="0">
                <a:solidFill>
                  <a:srgbClr val="FF0000"/>
                </a:solidFill>
              </a:rPr>
              <a:t>(</a:t>
            </a:r>
            <a:r>
              <a:rPr lang="en-US" altLang="zh-CN" sz="2400" dirty="0">
                <a:solidFill>
                  <a:srgbClr val="00B050"/>
                </a:solidFill>
              </a:rPr>
              <a:t>$db_name</a:t>
            </a:r>
            <a:r>
              <a:rPr lang="en-US" altLang="zh-CN" sz="2400" dirty="0">
                <a:solidFill>
                  <a:srgbClr val="0070C0"/>
                </a:solidFill>
              </a:rPr>
              <a:t>,$</a:t>
            </a:r>
            <a:r>
              <a:rPr lang="en-US" altLang="zh-CN" sz="2400" dirty="0" err="1">
                <a:solidFill>
                  <a:srgbClr val="0070C0"/>
                </a:solidFill>
              </a:rPr>
              <a:t>connect_id</a:t>
            </a:r>
            <a:r>
              <a:rPr lang="en-US" altLang="zh-CN" sz="2400" dirty="0">
                <a:solidFill>
                  <a:srgbClr val="FF0000"/>
                </a:solidFill>
              </a:rPr>
              <a:t>)</a:t>
            </a:r>
          </a:p>
          <a:p>
            <a:pPr>
              <a:lnSpc>
                <a:spcPct val="150000"/>
              </a:lnSpc>
            </a:pPr>
            <a:r>
              <a:rPr lang="zh-CN" altLang="en-US" sz="2400" dirty="0"/>
              <a:t>其中，</a:t>
            </a:r>
            <a:r>
              <a:rPr lang="en-US" altLang="zh-CN" sz="2400" dirty="0"/>
              <a:t>$</a:t>
            </a:r>
            <a:r>
              <a:rPr lang="en-US" altLang="zh-CN" sz="2400" dirty="0" err="1"/>
              <a:t>db_name</a:t>
            </a:r>
            <a:r>
              <a:rPr lang="zh-CN" altLang="en-US" sz="2400" dirty="0"/>
              <a:t>，用于指明所要操作的数据库名，必填参数；</a:t>
            </a:r>
          </a:p>
          <a:p>
            <a:pPr>
              <a:lnSpc>
                <a:spcPct val="150000"/>
              </a:lnSpc>
            </a:pPr>
            <a:r>
              <a:rPr lang="en-US" altLang="zh-CN" sz="2400" dirty="0"/>
              <a:t>$</a:t>
            </a:r>
            <a:r>
              <a:rPr lang="en-US" altLang="zh-CN" sz="2400" dirty="0" err="1"/>
              <a:t>connect_id</a:t>
            </a:r>
            <a:r>
              <a:rPr lang="zh-CN" altLang="en-US" sz="2400" dirty="0"/>
              <a:t>为必填参数，使用一个当前已经用</a:t>
            </a:r>
            <a:r>
              <a:rPr lang="en-US" altLang="zh-CN" sz="2400" dirty="0"/>
              <a:t>mysql_connect</a:t>
            </a:r>
            <a:r>
              <a:rPr lang="zh-CN" altLang="en-US" sz="2400" dirty="0"/>
              <a:t>打开的数据库连接号。</a:t>
            </a:r>
          </a:p>
          <a:p>
            <a:pPr>
              <a:lnSpc>
                <a:spcPct val="150000"/>
              </a:lnSpc>
            </a:pPr>
            <a:r>
              <a:rPr lang="zh-CN" altLang="en-US" sz="2400" dirty="0"/>
              <a:t>如果操作成功，函数返回</a:t>
            </a:r>
            <a:r>
              <a:rPr lang="en-US" altLang="zh-CN" sz="2400" dirty="0"/>
              <a:t>true</a:t>
            </a:r>
            <a:r>
              <a:rPr lang="zh-CN" altLang="en-US" sz="2400" dirty="0"/>
              <a:t>，否则返回</a:t>
            </a:r>
            <a:r>
              <a:rPr lang="en-US" altLang="zh-CN" sz="2400" dirty="0"/>
              <a:t>false</a:t>
            </a:r>
            <a:r>
              <a:rPr lang="zh-CN" altLang="en-US" sz="2400" dirty="0"/>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187" y="1565098"/>
            <a:ext cx="1956246" cy="1244884"/>
          </a:xfrm>
          <a:prstGeom prst="rect">
            <a:avLst/>
          </a:prstGeom>
        </p:spPr>
      </p:pic>
      <p:pic>
        <p:nvPicPr>
          <p:cNvPr id="5" name="图片 4"/>
          <p:cNvPicPr>
            <a:picLocks noChangeAspect="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197743" y="4149288"/>
            <a:ext cx="774877" cy="952717"/>
          </a:xfrm>
          <a:prstGeom prst="rect">
            <a:avLst/>
          </a:prstGeom>
        </p:spPr>
      </p:pic>
      <p:pic>
        <p:nvPicPr>
          <p:cNvPr id="11" name="图片 10"/>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9022872" y="4149288"/>
            <a:ext cx="774877" cy="952717"/>
          </a:xfrm>
          <a:prstGeom prst="rect">
            <a:avLst/>
          </a:prstGeom>
        </p:spPr>
      </p:pic>
      <p:pic>
        <p:nvPicPr>
          <p:cNvPr id="12" name="图片 11"/>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772761" y="4149288"/>
            <a:ext cx="774877" cy="952717"/>
          </a:xfrm>
          <a:prstGeom prst="rect">
            <a:avLst/>
          </a:prstGeom>
        </p:spPr>
      </p:pic>
      <p:cxnSp>
        <p:nvCxnSpPr>
          <p:cNvPr id="7" name="肘形连接符 6"/>
          <p:cNvCxnSpPr>
            <a:stCxn id="3" idx="2"/>
            <a:endCxn id="5" idx="0"/>
          </p:cNvCxnSpPr>
          <p:nvPr/>
        </p:nvCxnSpPr>
        <p:spPr bwMode="auto">
          <a:xfrm rot="5400000">
            <a:off x="7828093" y="2567071"/>
            <a:ext cx="1339306" cy="1825128"/>
          </a:xfrm>
          <a:prstGeom prst="bentConnector3">
            <a:avLst/>
          </a:prstGeom>
          <a:solidFill>
            <a:schemeClr val="accent1"/>
          </a:solidFill>
          <a:ln w="381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a:stCxn id="3" idx="2"/>
            <a:endCxn id="11" idx="0"/>
          </p:cNvCxnSpPr>
          <p:nvPr/>
        </p:nvCxnSpPr>
        <p:spPr bwMode="auto">
          <a:xfrm>
            <a:off x="9410310" y="2809982"/>
            <a:ext cx="1" cy="1339306"/>
          </a:xfrm>
          <a:prstGeom prst="straightConnector1">
            <a:avLst/>
          </a:prstGeom>
          <a:solidFill>
            <a:schemeClr val="accent1"/>
          </a:solidFill>
          <a:ln w="381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肘形连接符 12"/>
          <p:cNvCxnSpPr>
            <a:stCxn id="3" idx="2"/>
            <a:endCxn id="12" idx="0"/>
          </p:cNvCxnSpPr>
          <p:nvPr/>
        </p:nvCxnSpPr>
        <p:spPr bwMode="auto">
          <a:xfrm rot="16200000" flipH="1">
            <a:off x="9615602" y="2604690"/>
            <a:ext cx="1339306" cy="1749890"/>
          </a:xfrm>
          <a:prstGeom prst="bentConnector3">
            <a:avLst/>
          </a:prstGeom>
          <a:solidFill>
            <a:schemeClr val="accent1"/>
          </a:solidFill>
          <a:ln w="381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49355073"/>
      </p:ext>
    </p:extLst>
  </p:cSld>
  <p:clrMapOvr>
    <a:masterClrMapping/>
  </p:clrMapOvr>
  <p:transition spd="med">
    <p:pull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12.2.2</a:t>
            </a:r>
            <a:r>
              <a:rPr lang="zh-CN" altLang="en-US" sz="2400" b="1" dirty="0" smtClean="0">
                <a:solidFill>
                  <a:schemeClr val="bg1"/>
                </a:solidFill>
                <a:latin typeface="黑体" panose="02010609060101010101" pitchFamily="49" charset="-122"/>
                <a:ea typeface="黑体" panose="02010609060101010101" pitchFamily="49" charset="-122"/>
              </a:rPr>
              <a:t>、选择数据库</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387197" y="1022088"/>
            <a:ext cx="6375224" cy="4708981"/>
          </a:xfrm>
          <a:prstGeom prst="rect">
            <a:avLst/>
          </a:prstGeom>
        </p:spPr>
        <p:txBody>
          <a:bodyPr wrap="square">
            <a:spAutoFit/>
          </a:bodyPr>
          <a:lstStyle/>
          <a:p>
            <a:pPr>
              <a:lnSpc>
                <a:spcPct val="150000"/>
              </a:lnSpc>
            </a:pPr>
            <a:r>
              <a:rPr lang="zh-CN" altLang="en-US" sz="2400" dirty="0" smtClean="0"/>
              <a:t>例：</a:t>
            </a:r>
            <a:endParaRPr lang="en-US" altLang="zh-CN" sz="2400" dirty="0" smtClean="0"/>
          </a:p>
          <a:p>
            <a:r>
              <a:rPr lang="en-US" altLang="zh-CN" sz="2400" dirty="0">
                <a:solidFill>
                  <a:srgbClr val="7030A0"/>
                </a:solidFill>
              </a:rPr>
              <a:t>$</a:t>
            </a:r>
            <a:r>
              <a:rPr lang="en-US" altLang="zh-CN" sz="2400" dirty="0" err="1" smtClean="0">
                <a:solidFill>
                  <a:srgbClr val="7030A0"/>
                </a:solidFill>
              </a:rPr>
              <a:t>dbs</a:t>
            </a:r>
            <a:r>
              <a:rPr lang="en-US" altLang="zh-CN" sz="2400" dirty="0" smtClean="0">
                <a:solidFill>
                  <a:srgbClr val="00B0F0"/>
                </a:solidFill>
              </a:rPr>
              <a:t>="</a:t>
            </a:r>
            <a:r>
              <a:rPr lang="en-US" altLang="zh-CN" sz="2400" dirty="0" err="1">
                <a:solidFill>
                  <a:schemeClr val="accent6">
                    <a:lumMod val="75000"/>
                  </a:schemeClr>
                </a:solidFill>
              </a:rPr>
              <a:t>localhost</a:t>
            </a:r>
            <a:r>
              <a:rPr lang="en-US" altLang="zh-CN" sz="2400" dirty="0">
                <a:solidFill>
                  <a:srgbClr val="00B0F0"/>
                </a:solidFill>
              </a:rPr>
              <a:t>"; </a:t>
            </a:r>
            <a:endParaRPr lang="zh-CN" altLang="en-US" sz="2400" dirty="0">
              <a:solidFill>
                <a:srgbClr val="00B0F0"/>
              </a:solidFill>
            </a:endParaRPr>
          </a:p>
          <a:p>
            <a:r>
              <a:rPr lang="en-US" altLang="zh-CN" sz="2400" dirty="0" smtClean="0">
                <a:solidFill>
                  <a:srgbClr val="7030A0"/>
                </a:solidFill>
              </a:rPr>
              <a:t>$</a:t>
            </a:r>
            <a:r>
              <a:rPr lang="en-US" altLang="zh-CN" sz="2400" dirty="0" err="1" smtClean="0">
                <a:solidFill>
                  <a:srgbClr val="7030A0"/>
                </a:solidFill>
              </a:rPr>
              <a:t>duser</a:t>
            </a:r>
            <a:r>
              <a:rPr lang="en-US" altLang="zh-CN" sz="2400" dirty="0">
                <a:solidFill>
                  <a:srgbClr val="00B0F0"/>
                </a:solidFill>
              </a:rPr>
              <a:t>="</a:t>
            </a:r>
            <a:r>
              <a:rPr lang="en-US" altLang="zh-CN" sz="2400" dirty="0">
                <a:solidFill>
                  <a:schemeClr val="accent6">
                    <a:lumMod val="75000"/>
                  </a:schemeClr>
                </a:solidFill>
              </a:rPr>
              <a:t>root</a:t>
            </a:r>
            <a:r>
              <a:rPr lang="en-US" altLang="zh-CN" sz="2400" dirty="0">
                <a:solidFill>
                  <a:srgbClr val="00B0F0"/>
                </a:solidFill>
              </a:rPr>
              <a:t>"; </a:t>
            </a:r>
            <a:endParaRPr lang="zh-CN" altLang="en-US" sz="2400" dirty="0">
              <a:solidFill>
                <a:srgbClr val="00B0F0"/>
              </a:solidFill>
            </a:endParaRPr>
          </a:p>
          <a:p>
            <a:r>
              <a:rPr lang="en-US" altLang="zh-CN" sz="2400" dirty="0" smtClean="0">
                <a:solidFill>
                  <a:srgbClr val="7030A0"/>
                </a:solidFill>
              </a:rPr>
              <a:t>$</a:t>
            </a:r>
            <a:r>
              <a:rPr lang="en-US" altLang="zh-CN" sz="2400" dirty="0" err="1" smtClean="0">
                <a:solidFill>
                  <a:srgbClr val="7030A0"/>
                </a:solidFill>
              </a:rPr>
              <a:t>dpw</a:t>
            </a:r>
            <a:r>
              <a:rPr lang="en-US" altLang="zh-CN" sz="2400" dirty="0">
                <a:solidFill>
                  <a:srgbClr val="00B0F0"/>
                </a:solidFill>
              </a:rPr>
              <a:t>="</a:t>
            </a:r>
            <a:r>
              <a:rPr lang="en-US" altLang="zh-CN" sz="2400" dirty="0">
                <a:solidFill>
                  <a:schemeClr val="accent6">
                    <a:lumMod val="75000"/>
                  </a:schemeClr>
                </a:solidFill>
              </a:rPr>
              <a:t>root</a:t>
            </a:r>
            <a:r>
              <a:rPr lang="en-US" altLang="zh-CN" sz="2400" dirty="0">
                <a:solidFill>
                  <a:srgbClr val="00B0F0"/>
                </a:solidFill>
              </a:rPr>
              <a:t>"; </a:t>
            </a:r>
            <a:endParaRPr lang="zh-CN" altLang="en-US" sz="2400" dirty="0">
              <a:solidFill>
                <a:srgbClr val="00B0F0"/>
              </a:solidFill>
            </a:endParaRPr>
          </a:p>
          <a:p>
            <a:r>
              <a:rPr lang="en-US" altLang="zh-CN" sz="2400" dirty="0" smtClean="0">
                <a:solidFill>
                  <a:srgbClr val="7030A0"/>
                </a:solidFill>
              </a:rPr>
              <a:t>$</a:t>
            </a:r>
            <a:r>
              <a:rPr lang="en-US" altLang="zh-CN" sz="2400" dirty="0" err="1" smtClean="0">
                <a:solidFill>
                  <a:srgbClr val="7030A0"/>
                </a:solidFill>
              </a:rPr>
              <a:t>dname</a:t>
            </a:r>
            <a:r>
              <a:rPr lang="en-US" altLang="zh-CN" sz="2400" dirty="0">
                <a:solidFill>
                  <a:srgbClr val="00B0F0"/>
                </a:solidFill>
              </a:rPr>
              <a:t>="</a:t>
            </a:r>
            <a:r>
              <a:rPr lang="en-US" altLang="zh-CN" sz="2400" dirty="0">
                <a:solidFill>
                  <a:schemeClr val="accent6">
                    <a:lumMod val="75000"/>
                  </a:schemeClr>
                </a:solidFill>
              </a:rPr>
              <a:t>guestbook</a:t>
            </a:r>
            <a:r>
              <a:rPr lang="en-US" altLang="zh-CN" sz="2400" dirty="0">
                <a:solidFill>
                  <a:srgbClr val="00B0F0"/>
                </a:solidFill>
              </a:rPr>
              <a:t>"; </a:t>
            </a:r>
            <a:r>
              <a:rPr lang="en-US" altLang="zh-CN" sz="2400" dirty="0" smtClean="0">
                <a:solidFill>
                  <a:srgbClr val="7030A0"/>
                </a:solidFill>
              </a:rPr>
              <a:t>$</a:t>
            </a:r>
            <a:r>
              <a:rPr lang="en-US" altLang="zh-CN" sz="2400" dirty="0">
                <a:solidFill>
                  <a:srgbClr val="7030A0"/>
                </a:solidFill>
              </a:rPr>
              <a:t>conn</a:t>
            </a:r>
            <a:r>
              <a:rPr lang="en-US" altLang="zh-CN" sz="2400" dirty="0">
                <a:solidFill>
                  <a:srgbClr val="00B0F0"/>
                </a:solidFill>
              </a:rPr>
              <a:t>=</a:t>
            </a:r>
            <a:r>
              <a:rPr lang="en-US" altLang="zh-CN" sz="2400" dirty="0">
                <a:solidFill>
                  <a:srgbClr val="FF0000"/>
                </a:solidFill>
              </a:rPr>
              <a:t>mysql_connect</a:t>
            </a:r>
            <a:r>
              <a:rPr lang="en-US" altLang="zh-CN" sz="2400" dirty="0">
                <a:solidFill>
                  <a:srgbClr val="7030A0"/>
                </a:solidFill>
              </a:rPr>
              <a:t>($</a:t>
            </a:r>
            <a:r>
              <a:rPr lang="en-US" altLang="zh-CN" sz="2400" dirty="0" err="1" smtClean="0">
                <a:solidFill>
                  <a:srgbClr val="7030A0"/>
                </a:solidFill>
              </a:rPr>
              <a:t>dbs</a:t>
            </a:r>
            <a:r>
              <a:rPr lang="en-US" altLang="zh-CN" sz="2400" dirty="0" smtClean="0">
                <a:solidFill>
                  <a:srgbClr val="00B0F0"/>
                </a:solidFill>
              </a:rPr>
              <a:t>,</a:t>
            </a:r>
            <a:r>
              <a:rPr lang="en-US" altLang="zh-CN" sz="2400" dirty="0" smtClean="0">
                <a:solidFill>
                  <a:srgbClr val="7030A0"/>
                </a:solidFill>
              </a:rPr>
              <a:t>$</a:t>
            </a:r>
            <a:r>
              <a:rPr lang="en-US" altLang="zh-CN" sz="2400" dirty="0" err="1" smtClean="0">
                <a:solidFill>
                  <a:srgbClr val="7030A0"/>
                </a:solidFill>
              </a:rPr>
              <a:t>dbu</a:t>
            </a:r>
            <a:r>
              <a:rPr lang="en-US" altLang="zh-CN" sz="2400" dirty="0" smtClean="0">
                <a:solidFill>
                  <a:srgbClr val="00B0F0"/>
                </a:solidFill>
              </a:rPr>
              <a:t>,</a:t>
            </a:r>
            <a:r>
              <a:rPr lang="en-US" altLang="zh-CN" sz="2400" dirty="0" smtClean="0">
                <a:solidFill>
                  <a:srgbClr val="7030A0"/>
                </a:solidFill>
              </a:rPr>
              <a:t>$</a:t>
            </a:r>
            <a:r>
              <a:rPr lang="en-US" altLang="zh-CN" sz="2400" dirty="0" err="1" smtClean="0">
                <a:solidFill>
                  <a:srgbClr val="7030A0"/>
                </a:solidFill>
              </a:rPr>
              <a:t>dbp</a:t>
            </a:r>
            <a:r>
              <a:rPr lang="en-US" altLang="zh-CN" sz="2400" dirty="0" smtClean="0">
                <a:solidFill>
                  <a:srgbClr val="00B0F0"/>
                </a:solidFill>
              </a:rPr>
              <a:t>);</a:t>
            </a:r>
            <a:endParaRPr lang="en-US" altLang="zh-CN" sz="2400" dirty="0">
              <a:solidFill>
                <a:srgbClr val="00B0F0"/>
              </a:solidFill>
            </a:endParaRPr>
          </a:p>
          <a:p>
            <a:r>
              <a:rPr lang="en-US" altLang="zh-CN" sz="2400" dirty="0" smtClean="0">
                <a:solidFill>
                  <a:srgbClr val="00B0F0"/>
                </a:solidFill>
              </a:rPr>
              <a:t>if</a:t>
            </a:r>
            <a:r>
              <a:rPr lang="en-US" altLang="zh-CN" sz="2400" dirty="0">
                <a:solidFill>
                  <a:srgbClr val="00B0F0"/>
                </a:solidFill>
              </a:rPr>
              <a:t>(!</a:t>
            </a:r>
            <a:r>
              <a:rPr lang="en-US" altLang="zh-CN" sz="2400" dirty="0">
                <a:solidFill>
                  <a:srgbClr val="7030A0"/>
                </a:solidFill>
              </a:rPr>
              <a:t>$conn</a:t>
            </a:r>
            <a:r>
              <a:rPr lang="en-US" altLang="zh-CN" sz="2400" dirty="0">
                <a:solidFill>
                  <a:srgbClr val="00B0F0"/>
                </a:solidFill>
              </a:rPr>
              <a:t>)</a:t>
            </a:r>
          </a:p>
          <a:p>
            <a:r>
              <a:rPr lang="en-US" altLang="zh-CN" sz="2400" dirty="0">
                <a:solidFill>
                  <a:srgbClr val="00B0F0"/>
                </a:solidFill>
              </a:rPr>
              <a:t>         die(“</a:t>
            </a:r>
            <a:r>
              <a:rPr lang="zh-CN" altLang="en-US" sz="2400" dirty="0">
                <a:solidFill>
                  <a:srgbClr val="00B0F0"/>
                </a:solidFill>
              </a:rPr>
              <a:t>数据库服务器连接失败</a:t>
            </a:r>
            <a:r>
              <a:rPr lang="en-US" altLang="zh-CN" sz="2400" dirty="0">
                <a:solidFill>
                  <a:srgbClr val="00B0F0"/>
                </a:solidFill>
              </a:rPr>
              <a:t>&lt;</a:t>
            </a:r>
            <a:r>
              <a:rPr lang="en-US" altLang="zh-CN" sz="2400" dirty="0" err="1">
                <a:solidFill>
                  <a:srgbClr val="00B0F0"/>
                </a:solidFill>
              </a:rPr>
              <a:t>br</a:t>
            </a:r>
            <a:r>
              <a:rPr lang="en-US" altLang="zh-CN" sz="2400" dirty="0">
                <a:solidFill>
                  <a:srgbClr val="00B0F0"/>
                </a:solidFill>
              </a:rPr>
              <a:t>&gt;”); </a:t>
            </a:r>
          </a:p>
          <a:p>
            <a:r>
              <a:rPr lang="en-US" altLang="zh-CN" sz="2400" dirty="0" smtClean="0">
                <a:solidFill>
                  <a:srgbClr val="00B0F0"/>
                </a:solidFill>
              </a:rPr>
              <a:t>else</a:t>
            </a:r>
            <a:endParaRPr lang="en-US" altLang="zh-CN" sz="2400" dirty="0">
              <a:solidFill>
                <a:srgbClr val="00B0F0"/>
              </a:solidFill>
            </a:endParaRPr>
          </a:p>
          <a:p>
            <a:r>
              <a:rPr lang="en-US" altLang="zh-CN" sz="2400" dirty="0">
                <a:solidFill>
                  <a:srgbClr val="00B0F0"/>
                </a:solidFill>
              </a:rPr>
              <a:t>         echo "</a:t>
            </a:r>
            <a:r>
              <a:rPr lang="zh-CN" altLang="en-US" sz="2400" dirty="0">
                <a:solidFill>
                  <a:srgbClr val="00B0F0"/>
                </a:solidFill>
              </a:rPr>
              <a:t>数据库服务器连接成功</a:t>
            </a:r>
            <a:r>
              <a:rPr lang="en-US" altLang="zh-CN" sz="2400" dirty="0">
                <a:solidFill>
                  <a:srgbClr val="00B0F0"/>
                </a:solidFill>
              </a:rPr>
              <a:t>&lt;</a:t>
            </a:r>
            <a:r>
              <a:rPr lang="en-US" altLang="zh-CN" sz="2400" dirty="0" err="1">
                <a:solidFill>
                  <a:srgbClr val="00B0F0"/>
                </a:solidFill>
              </a:rPr>
              <a:t>br</a:t>
            </a:r>
            <a:r>
              <a:rPr lang="en-US" altLang="zh-CN" sz="2400" dirty="0">
                <a:solidFill>
                  <a:srgbClr val="00B0F0"/>
                </a:solidFill>
              </a:rPr>
              <a:t>&gt;";</a:t>
            </a:r>
          </a:p>
          <a:p>
            <a:r>
              <a:rPr lang="en-US" altLang="zh-CN" sz="2400" dirty="0" smtClean="0">
                <a:solidFill>
                  <a:schemeClr val="bg1">
                    <a:lumMod val="65000"/>
                  </a:schemeClr>
                </a:solidFill>
              </a:rPr>
              <a:t>//</a:t>
            </a:r>
            <a:r>
              <a:rPr lang="zh-CN" altLang="en-US" sz="2400" dirty="0">
                <a:solidFill>
                  <a:schemeClr val="bg1">
                    <a:lumMod val="65000"/>
                  </a:schemeClr>
                </a:solidFill>
              </a:rPr>
              <a:t>打开数据库</a:t>
            </a:r>
          </a:p>
          <a:p>
            <a:r>
              <a:rPr lang="zh-CN" altLang="en-US" sz="2400" dirty="0">
                <a:solidFill>
                  <a:srgbClr val="00B0F0"/>
                </a:solidFill>
              </a:rPr>
              <a:t>    </a:t>
            </a:r>
            <a:r>
              <a:rPr lang="en-US" altLang="zh-CN" sz="2400" dirty="0">
                <a:solidFill>
                  <a:srgbClr val="7030A0"/>
                </a:solidFill>
              </a:rPr>
              <a:t>$</a:t>
            </a:r>
            <a:r>
              <a:rPr lang="en-US" altLang="zh-CN" sz="2400" dirty="0" err="1">
                <a:solidFill>
                  <a:srgbClr val="7030A0"/>
                </a:solidFill>
              </a:rPr>
              <a:t>db_selected</a:t>
            </a:r>
            <a:r>
              <a:rPr lang="en-US" altLang="zh-CN" sz="2400" dirty="0">
                <a:solidFill>
                  <a:srgbClr val="00B0F0"/>
                </a:solidFill>
              </a:rPr>
              <a:t>=</a:t>
            </a:r>
            <a:r>
              <a:rPr lang="en-US" altLang="zh-CN" sz="2400" dirty="0" err="1">
                <a:solidFill>
                  <a:srgbClr val="FF0000"/>
                </a:solidFill>
              </a:rPr>
              <a:t>mysql_select_db</a:t>
            </a:r>
            <a:r>
              <a:rPr lang="en-US" altLang="zh-CN" sz="2400" dirty="0">
                <a:solidFill>
                  <a:srgbClr val="00B0F0"/>
                </a:solidFill>
              </a:rPr>
              <a:t>(</a:t>
            </a:r>
            <a:r>
              <a:rPr lang="en-US" altLang="zh-CN" sz="2400" dirty="0">
                <a:solidFill>
                  <a:srgbClr val="7030A0"/>
                </a:solidFill>
              </a:rPr>
              <a:t>$</a:t>
            </a:r>
            <a:r>
              <a:rPr lang="en-US" altLang="zh-CN" sz="2400" dirty="0" err="1" smtClean="0">
                <a:solidFill>
                  <a:srgbClr val="7030A0"/>
                </a:solidFill>
              </a:rPr>
              <a:t>dname</a:t>
            </a:r>
            <a:r>
              <a:rPr lang="en-US" altLang="zh-CN" sz="2400" dirty="0">
                <a:solidFill>
                  <a:srgbClr val="00B0F0"/>
                </a:solidFill>
              </a:rPr>
              <a: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438" y="905490"/>
            <a:ext cx="1093208" cy="1198324"/>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12719" r="12368"/>
          <a:stretch/>
        </p:blipFill>
        <p:spPr>
          <a:xfrm>
            <a:off x="10896086" y="2932178"/>
            <a:ext cx="651552" cy="869745"/>
          </a:xfrm>
          <a:prstGeom prst="rect">
            <a:avLst/>
          </a:prstGeom>
          <a:effectLst>
            <a:outerShdw blurRad="50800" dist="38100" dir="2700000" algn="tl" rotWithShape="0">
              <a:prstClr val="black">
                <a:alpha val="40000"/>
              </a:prstClr>
            </a:outerShdw>
          </a:effectLst>
        </p:spPr>
      </p:pic>
      <p:cxnSp>
        <p:nvCxnSpPr>
          <p:cNvPr id="7" name="肘形连接符 6"/>
          <p:cNvCxnSpPr>
            <a:stCxn id="32" idx="2"/>
            <a:endCxn id="5" idx="0"/>
          </p:cNvCxnSpPr>
          <p:nvPr/>
        </p:nvCxnSpPr>
        <p:spPr bwMode="auto">
          <a:xfrm rot="16200000" flipH="1">
            <a:off x="10008071" y="1718387"/>
            <a:ext cx="491112" cy="1936470"/>
          </a:xfrm>
          <a:prstGeom prst="bentConnector3">
            <a:avLst/>
          </a:prstGeom>
          <a:solidFill>
            <a:schemeClr val="accent1"/>
          </a:solidFill>
          <a:ln w="381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肘形连接符 8"/>
          <p:cNvCxnSpPr>
            <a:stCxn id="32" idx="2"/>
            <a:endCxn id="14" idx="0"/>
          </p:cNvCxnSpPr>
          <p:nvPr/>
        </p:nvCxnSpPr>
        <p:spPr bwMode="auto">
          <a:xfrm rot="5400000">
            <a:off x="8217944" y="1853406"/>
            <a:ext cx="479788" cy="1655109"/>
          </a:xfrm>
          <a:prstGeom prst="bentConnector3">
            <a:avLst/>
          </a:prstGeom>
          <a:solidFill>
            <a:schemeClr val="accent1"/>
          </a:solidFill>
          <a:ln w="381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0187" y="2920854"/>
            <a:ext cx="840191" cy="840191"/>
          </a:xfrm>
          <a:prstGeom prst="rect">
            <a:avLst/>
          </a:prstGeom>
        </p:spPr>
      </p:pic>
      <p:sp>
        <p:nvSpPr>
          <p:cNvPr id="27" name="左右箭头 26"/>
          <p:cNvSpPr/>
          <p:nvPr/>
        </p:nvSpPr>
        <p:spPr bwMode="auto">
          <a:xfrm>
            <a:off x="8050378" y="3245519"/>
            <a:ext cx="2845708" cy="340134"/>
          </a:xfrm>
          <a:prstGeom prst="leftRightArrow">
            <a:avLst/>
          </a:prstGeom>
          <a:solidFill>
            <a:srgbClr val="00B050"/>
          </a:solidFill>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2" name="文本框 31"/>
          <p:cNvSpPr txBox="1"/>
          <p:nvPr/>
        </p:nvSpPr>
        <p:spPr>
          <a:xfrm>
            <a:off x="8737806" y="2071734"/>
            <a:ext cx="1095172"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err="1" smtClean="0"/>
              <a:t>localhost</a:t>
            </a:r>
            <a:endParaRPr lang="zh-CN" altLang="en-US" dirty="0"/>
          </a:p>
        </p:txBody>
      </p:sp>
      <p:pic>
        <p:nvPicPr>
          <p:cNvPr id="22" name="图片 21"/>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136342" y="3988342"/>
            <a:ext cx="346771" cy="426358"/>
          </a:xfrm>
          <a:prstGeom prst="rect">
            <a:avLst/>
          </a:prstGeom>
        </p:spPr>
      </p:pic>
      <p:pic>
        <p:nvPicPr>
          <p:cNvPr id="23" name="图片 22"/>
          <p:cNvPicPr>
            <a:picLocks noChangeAspect="1"/>
          </p:cNvPicPr>
          <p:nvPr/>
        </p:nvPicPr>
        <p:blipFill>
          <a:blip r:embed="rId6">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136342" y="4659768"/>
            <a:ext cx="346771" cy="426358"/>
          </a:xfrm>
          <a:prstGeom prst="rect">
            <a:avLst/>
          </a:prstGeom>
          <a:ln>
            <a:noFill/>
          </a:ln>
        </p:spPr>
        <p:style>
          <a:lnRef idx="2">
            <a:schemeClr val="accent3"/>
          </a:lnRef>
          <a:fillRef idx="1">
            <a:schemeClr val="lt1"/>
          </a:fillRef>
          <a:effectRef idx="0">
            <a:schemeClr val="accent3"/>
          </a:effectRef>
          <a:fontRef idx="minor">
            <a:schemeClr val="dk1"/>
          </a:fontRef>
        </p:style>
      </p:pic>
      <p:pic>
        <p:nvPicPr>
          <p:cNvPr id="24" name="图片 23"/>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136342" y="5388471"/>
            <a:ext cx="346771" cy="426358"/>
          </a:xfrm>
          <a:prstGeom prst="rect">
            <a:avLst/>
          </a:prstGeom>
        </p:spPr>
      </p:pic>
      <p:pic>
        <p:nvPicPr>
          <p:cNvPr id="25" name="图片 24"/>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131745" y="6037316"/>
            <a:ext cx="346771" cy="426358"/>
          </a:xfrm>
          <a:prstGeom prst="rect">
            <a:avLst/>
          </a:prstGeom>
        </p:spPr>
      </p:pic>
      <p:cxnSp>
        <p:nvCxnSpPr>
          <p:cNvPr id="13" name="肘形连接符 12"/>
          <p:cNvCxnSpPr>
            <a:stCxn id="14" idx="2"/>
            <a:endCxn id="22" idx="1"/>
          </p:cNvCxnSpPr>
          <p:nvPr/>
        </p:nvCxnSpPr>
        <p:spPr bwMode="auto">
          <a:xfrm rot="16200000" flipH="1">
            <a:off x="7663074" y="3728253"/>
            <a:ext cx="440476" cy="506059"/>
          </a:xfrm>
          <a:prstGeom prst="bentConnector2">
            <a:avLst/>
          </a:prstGeom>
          <a:solidFill>
            <a:schemeClr val="accent1"/>
          </a:solidFill>
          <a:ln w="28575"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肘形连接符 15"/>
          <p:cNvCxnSpPr>
            <a:stCxn id="14" idx="2"/>
            <a:endCxn id="23" idx="1"/>
          </p:cNvCxnSpPr>
          <p:nvPr/>
        </p:nvCxnSpPr>
        <p:spPr bwMode="auto">
          <a:xfrm rot="16200000" flipH="1">
            <a:off x="7327361" y="4063966"/>
            <a:ext cx="1111902" cy="506059"/>
          </a:xfrm>
          <a:prstGeom prst="bentConnector2">
            <a:avLst/>
          </a:prstGeom>
          <a:solidFill>
            <a:schemeClr val="accent1"/>
          </a:solidFill>
          <a:ln w="28575"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肘形连接符 17"/>
          <p:cNvCxnSpPr>
            <a:stCxn id="14" idx="2"/>
            <a:endCxn id="24" idx="1"/>
          </p:cNvCxnSpPr>
          <p:nvPr/>
        </p:nvCxnSpPr>
        <p:spPr bwMode="auto">
          <a:xfrm rot="16200000" flipH="1">
            <a:off x="6963010" y="4428317"/>
            <a:ext cx="1840605" cy="506059"/>
          </a:xfrm>
          <a:prstGeom prst="bentConnector2">
            <a:avLst/>
          </a:prstGeom>
          <a:solidFill>
            <a:schemeClr val="accent1"/>
          </a:solidFill>
          <a:ln w="28575"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肘形连接符 19"/>
          <p:cNvCxnSpPr>
            <a:stCxn id="14" idx="2"/>
            <a:endCxn id="25" idx="1"/>
          </p:cNvCxnSpPr>
          <p:nvPr/>
        </p:nvCxnSpPr>
        <p:spPr bwMode="auto">
          <a:xfrm rot="16200000" flipH="1">
            <a:off x="6636289" y="4755039"/>
            <a:ext cx="2489450" cy="501462"/>
          </a:xfrm>
          <a:prstGeom prst="bentConnector2">
            <a:avLst/>
          </a:prstGeom>
          <a:solidFill>
            <a:schemeClr val="accent1"/>
          </a:solidFill>
          <a:ln w="28575"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文本框 50"/>
          <p:cNvSpPr txBox="1"/>
          <p:nvPr/>
        </p:nvSpPr>
        <p:spPr>
          <a:xfrm>
            <a:off x="8522010" y="4716794"/>
            <a:ext cx="1249060"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smtClean="0"/>
              <a:t>guestbook</a:t>
            </a:r>
            <a:endParaRPr lang="zh-CN" altLang="en-US" dirty="0"/>
          </a:p>
        </p:txBody>
      </p:sp>
      <p:sp>
        <p:nvSpPr>
          <p:cNvPr id="52" name="文本框 51"/>
          <p:cNvSpPr txBox="1"/>
          <p:nvPr/>
        </p:nvSpPr>
        <p:spPr>
          <a:xfrm>
            <a:off x="8522010" y="4067414"/>
            <a:ext cx="941283"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dirty="0" err="1" smtClean="0"/>
              <a:t>mydata</a:t>
            </a:r>
            <a:endParaRPr lang="zh-CN" altLang="en-US" dirty="0"/>
          </a:p>
        </p:txBody>
      </p:sp>
      <p:sp>
        <p:nvSpPr>
          <p:cNvPr id="53" name="文本框 52"/>
          <p:cNvSpPr txBox="1"/>
          <p:nvPr/>
        </p:nvSpPr>
        <p:spPr>
          <a:xfrm>
            <a:off x="8522010" y="5444859"/>
            <a:ext cx="1338828"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dirty="0" err="1" smtClean="0"/>
              <a:t>Book_shop</a:t>
            </a:r>
            <a:endParaRPr lang="zh-CN" altLang="en-US" dirty="0"/>
          </a:p>
        </p:txBody>
      </p:sp>
      <p:sp>
        <p:nvSpPr>
          <p:cNvPr id="54" name="文本框 53"/>
          <p:cNvSpPr txBox="1"/>
          <p:nvPr/>
        </p:nvSpPr>
        <p:spPr>
          <a:xfrm>
            <a:off x="8522010" y="6094342"/>
            <a:ext cx="118494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dirty="0" err="1" smtClean="0"/>
              <a:t>Car_shop</a:t>
            </a:r>
            <a:endParaRPr lang="zh-CN" altLang="en-US" dirty="0"/>
          </a:p>
        </p:txBody>
      </p:sp>
      <p:cxnSp>
        <p:nvCxnSpPr>
          <p:cNvPr id="56" name="肘形连接符 55"/>
          <p:cNvCxnSpPr>
            <a:stCxn id="5" idx="2"/>
            <a:endCxn id="51" idx="3"/>
          </p:cNvCxnSpPr>
          <p:nvPr/>
        </p:nvCxnSpPr>
        <p:spPr bwMode="auto">
          <a:xfrm rot="5400000">
            <a:off x="9946698" y="3626295"/>
            <a:ext cx="1099537" cy="1450792"/>
          </a:xfrm>
          <a:prstGeom prst="bentConnector2">
            <a:avLst/>
          </a:prstGeom>
          <a:solidFill>
            <a:schemeClr val="accent1"/>
          </a:solidFill>
          <a:ln w="38100" cap="flat" cmpd="sng" algn="ctr">
            <a:solidFill>
              <a:srgbClr val="0099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331958"/>
      </p:ext>
    </p:extLst>
  </p:cSld>
  <p:clrMapOvr>
    <a:masterClrMapping/>
  </p:clrMapOvr>
  <p:transition spd="med">
    <p:pull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35718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smtClean="0">
                <a:solidFill>
                  <a:srgbClr val="3F3F3F"/>
                </a:solidFill>
                <a:ea typeface="微软雅黑" panose="020B0503020204020204" pitchFamily="34" charset="-122"/>
                <a:sym typeface="Arial" panose="020B0604020202020204" pitchFamily="34" charset="0"/>
              </a:rPr>
              <a:t>执行</a:t>
            </a:r>
            <a:r>
              <a:rPr lang="en-US" altLang="zh-CN" sz="4400" dirty="0" smtClean="0">
                <a:solidFill>
                  <a:srgbClr val="3F3F3F"/>
                </a:solidFill>
                <a:ea typeface="微软雅黑" panose="020B0503020204020204" pitchFamily="34" charset="-122"/>
                <a:sym typeface="Arial" panose="020B0604020202020204" pitchFamily="34" charset="0"/>
              </a:rPr>
              <a:t>SQL</a:t>
            </a:r>
            <a:r>
              <a:rPr lang="zh-CN" altLang="en-US" sz="4400" dirty="0" smtClean="0">
                <a:solidFill>
                  <a:srgbClr val="3F3F3F"/>
                </a:solidFill>
                <a:ea typeface="微软雅黑" panose="020B0503020204020204" pitchFamily="34" charset="-122"/>
                <a:sym typeface="Arial" panose="020B0604020202020204" pitchFamily="34" charset="0"/>
              </a:rPr>
              <a:t>语句</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12.2.3</a:t>
            </a:r>
            <a:endParaRPr lang="zh-CN" altLang="en-US" sz="4800" b="1" dirty="0">
              <a:solidFill>
                <a:schemeClr val="bg1"/>
              </a:solidFill>
            </a:endParaRPr>
          </a:p>
        </p:txBody>
      </p:sp>
      <p:sp>
        <p:nvSpPr>
          <p:cNvPr id="4102" name="文本框 10"/>
          <p:cNvSpPr>
            <a:spLocks noChangeArrowheads="1"/>
          </p:cNvSpPr>
          <p:nvPr/>
        </p:nvSpPr>
        <p:spPr bwMode="auto">
          <a:xfrm>
            <a:off x="294803" y="83494"/>
            <a:ext cx="48862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12.2</a:t>
            </a:r>
            <a:r>
              <a:rPr lang="zh-CN" altLang="en-US" sz="2400" b="1" spc="600" dirty="0" smtClean="0">
                <a:solidFill>
                  <a:schemeClr val="bg1"/>
                </a:solidFill>
                <a:ea typeface="微软雅黑" panose="020B0503020204020204" pitchFamily="34" charset="-122"/>
                <a:sym typeface="Arial" panose="020B0604020202020204" pitchFamily="34" charset="0"/>
              </a:rPr>
              <a:t>、</a:t>
            </a:r>
            <a:r>
              <a:rPr lang="en-US" altLang="zh-CN" sz="2400" b="1" dirty="0">
                <a:solidFill>
                  <a:schemeClr val="bg1"/>
                </a:solidFill>
                <a:latin typeface="黑体" panose="02010609060101010101" pitchFamily="49" charset="-122"/>
                <a:ea typeface="黑体" panose="02010609060101010101" pitchFamily="49" charset="-122"/>
              </a:rPr>
              <a:t>PHP</a:t>
            </a:r>
            <a:r>
              <a:rPr lang="zh-CN" altLang="en-US" sz="2400" b="1" dirty="0">
                <a:solidFill>
                  <a:schemeClr val="bg1"/>
                </a:solidFill>
                <a:latin typeface="黑体" panose="02010609060101010101" pitchFamily="49" charset="-122"/>
                <a:ea typeface="黑体" panose="02010609060101010101" pitchFamily="49" charset="-122"/>
              </a:rPr>
              <a:t>操作</a:t>
            </a:r>
            <a:r>
              <a:rPr lang="en-US" altLang="zh-CN" sz="2400" b="1" dirty="0">
                <a:solidFill>
                  <a:schemeClr val="bg1"/>
                </a:solidFill>
                <a:latin typeface="黑体" panose="02010609060101010101" pitchFamily="49" charset="-122"/>
                <a:ea typeface="黑体" panose="02010609060101010101" pitchFamily="49" charset="-122"/>
              </a:rPr>
              <a:t>MYSQL</a:t>
            </a:r>
            <a:r>
              <a:rPr lang="zh-CN" altLang="en-US" sz="2400" b="1" dirty="0">
                <a:solidFill>
                  <a:schemeClr val="bg1"/>
                </a:solidFill>
                <a:latin typeface="黑体" panose="02010609060101010101" pitchFamily="49" charset="-122"/>
                <a:ea typeface="黑体" panose="02010609060101010101" pitchFamily="49" charset="-122"/>
              </a:rPr>
              <a:t>的基本步骤</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808563" y="1474536"/>
            <a:ext cx="2584450" cy="725696"/>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3</a:t>
            </a:r>
            <a:endParaRPr lang="zh-CN" altLang="en-US" sz="2400" dirty="0">
              <a:solidFill>
                <a:schemeClr val="bg1"/>
              </a:solidFill>
            </a:endParaRPr>
          </a:p>
        </p:txBody>
      </p:sp>
    </p:spTree>
    <p:extLst>
      <p:ext uri="{BB962C8B-B14F-4D97-AF65-F5344CB8AC3E}">
        <p14:creationId xmlns:p14="http://schemas.microsoft.com/office/powerpoint/2010/main" val="27898184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12.2.3</a:t>
            </a:r>
            <a:r>
              <a:rPr lang="zh-CN" altLang="en-US" sz="2400" b="1" dirty="0" smtClean="0">
                <a:solidFill>
                  <a:schemeClr val="bg1"/>
                </a:solidFill>
                <a:latin typeface="黑体" panose="02010609060101010101" pitchFamily="49" charset="-122"/>
                <a:ea typeface="黑体" panose="02010609060101010101" pitchFamily="49" charset="-122"/>
              </a:rPr>
              <a:t>、执行</a:t>
            </a:r>
            <a:r>
              <a:rPr lang="en-US" altLang="zh-CN" sz="2400" b="1" dirty="0" smtClean="0">
                <a:solidFill>
                  <a:schemeClr val="bg1"/>
                </a:solidFill>
                <a:latin typeface="黑体" panose="02010609060101010101" pitchFamily="49" charset="-122"/>
                <a:ea typeface="黑体" panose="02010609060101010101" pitchFamily="49" charset="-122"/>
              </a:rPr>
              <a:t>SQL</a:t>
            </a:r>
            <a:r>
              <a:rPr lang="zh-CN" altLang="en-US" sz="2400" b="1" dirty="0" smtClean="0">
                <a:solidFill>
                  <a:schemeClr val="bg1"/>
                </a:solidFill>
                <a:latin typeface="黑体" panose="02010609060101010101" pitchFamily="49" charset="-122"/>
                <a:ea typeface="黑体" panose="02010609060101010101" pitchFamily="49" charset="-122"/>
              </a:rPr>
              <a:t>语句</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350652" y="1082911"/>
            <a:ext cx="11099819" cy="5632311"/>
          </a:xfrm>
          <a:prstGeom prst="rect">
            <a:avLst/>
          </a:prstGeom>
        </p:spPr>
        <p:txBody>
          <a:bodyPr wrap="square">
            <a:spAutoFit/>
          </a:bodyPr>
          <a:lstStyle/>
          <a:p>
            <a:pPr>
              <a:lnSpc>
                <a:spcPct val="150000"/>
              </a:lnSpc>
            </a:pPr>
            <a:r>
              <a:rPr lang="zh-CN" altLang="en-US" sz="2400" dirty="0"/>
              <a:t>在</a:t>
            </a:r>
            <a:r>
              <a:rPr lang="en-US" altLang="zh-CN" sz="2400" dirty="0"/>
              <a:t>PHP</a:t>
            </a:r>
            <a:r>
              <a:rPr lang="zh-CN" altLang="en-US" sz="2400" dirty="0"/>
              <a:t>中对数据库中的数据进行各种操作，主要是通过</a:t>
            </a:r>
            <a:r>
              <a:rPr lang="en-US" altLang="zh-CN" sz="2400" dirty="0" err="1"/>
              <a:t>mysql_query</a:t>
            </a:r>
            <a:r>
              <a:rPr lang="en-US" altLang="zh-CN" sz="2400" dirty="0"/>
              <a:t>()</a:t>
            </a:r>
            <a:r>
              <a:rPr lang="zh-CN" altLang="en-US" sz="2400" dirty="0"/>
              <a:t>函数，结合</a:t>
            </a:r>
            <a:r>
              <a:rPr lang="en-US" altLang="zh-CN" sz="2400" dirty="0"/>
              <a:t>SQL</a:t>
            </a:r>
            <a:r>
              <a:rPr lang="zh-CN" altLang="en-US" sz="2400" dirty="0"/>
              <a:t>语句实现</a:t>
            </a:r>
            <a:r>
              <a:rPr lang="zh-CN" altLang="en-US" sz="2400" dirty="0" smtClean="0"/>
              <a:t>。：</a:t>
            </a:r>
            <a:endParaRPr lang="zh-CN" altLang="en-US" sz="2400" dirty="0"/>
          </a:p>
          <a:p>
            <a:pPr>
              <a:lnSpc>
                <a:spcPct val="150000"/>
              </a:lnSpc>
            </a:pPr>
            <a:r>
              <a:rPr lang="en-US" altLang="zh-CN" sz="2400" dirty="0" err="1">
                <a:solidFill>
                  <a:srgbClr val="FF0000"/>
                </a:solidFill>
              </a:rPr>
              <a:t>mysql_query</a:t>
            </a:r>
            <a:r>
              <a:rPr lang="en-US" altLang="zh-CN" sz="2400" dirty="0">
                <a:solidFill>
                  <a:srgbClr val="FF0000"/>
                </a:solidFill>
              </a:rPr>
              <a:t>(</a:t>
            </a:r>
            <a:r>
              <a:rPr lang="en-US" altLang="zh-CN" sz="2400" dirty="0" err="1">
                <a:solidFill>
                  <a:srgbClr val="0070C0"/>
                </a:solidFill>
              </a:rPr>
              <a:t>SQL_str</a:t>
            </a:r>
            <a:r>
              <a:rPr lang="zh-CN" altLang="en-US" sz="2400" dirty="0">
                <a:solidFill>
                  <a:srgbClr val="FF0000"/>
                </a:solidFill>
              </a:rPr>
              <a:t>，</a:t>
            </a:r>
            <a:r>
              <a:rPr lang="en-US" altLang="zh-CN" sz="2400" dirty="0">
                <a:solidFill>
                  <a:srgbClr val="009900"/>
                </a:solidFill>
              </a:rPr>
              <a:t>$</a:t>
            </a:r>
            <a:r>
              <a:rPr lang="en-US" altLang="zh-CN" sz="2400" dirty="0" err="1">
                <a:solidFill>
                  <a:srgbClr val="009900"/>
                </a:solidFill>
              </a:rPr>
              <a:t>connect_id</a:t>
            </a:r>
            <a:r>
              <a:rPr lang="en-US" altLang="zh-CN" sz="2400" dirty="0">
                <a:solidFill>
                  <a:srgbClr val="FF0000"/>
                </a:solidFill>
              </a:rPr>
              <a:t>);</a:t>
            </a:r>
          </a:p>
          <a:p>
            <a:pPr>
              <a:lnSpc>
                <a:spcPct val="150000"/>
              </a:lnSpc>
            </a:pPr>
            <a:r>
              <a:rPr lang="en-US" altLang="zh-CN" sz="2400" dirty="0" err="1"/>
              <a:t>mysql_query</a:t>
            </a:r>
            <a:r>
              <a:rPr lang="en-US" altLang="zh-CN" sz="2400" dirty="0"/>
              <a:t>()</a:t>
            </a:r>
            <a:r>
              <a:rPr lang="zh-CN" altLang="en-US" sz="2400" dirty="0"/>
              <a:t>函数是执行</a:t>
            </a:r>
            <a:r>
              <a:rPr lang="en-US" altLang="zh-CN" sz="2400" dirty="0"/>
              <a:t>SQL</a:t>
            </a:r>
            <a:r>
              <a:rPr lang="zh-CN" altLang="en-US" sz="2400" dirty="0"/>
              <a:t>语句的专用函数，所有的</a:t>
            </a:r>
            <a:r>
              <a:rPr lang="en-US" altLang="zh-CN" sz="2400" dirty="0"/>
              <a:t>SQL</a:t>
            </a:r>
            <a:r>
              <a:rPr lang="zh-CN" altLang="en-US" sz="2400" dirty="0"/>
              <a:t>语句都通过该函数执行。</a:t>
            </a:r>
            <a:r>
              <a:rPr lang="en-US" altLang="zh-CN" sz="2400" dirty="0" err="1"/>
              <a:t>SQL_str</a:t>
            </a:r>
            <a:r>
              <a:rPr lang="zh-CN" altLang="en-US" sz="2400" dirty="0"/>
              <a:t>参数指明要执行的</a:t>
            </a:r>
            <a:r>
              <a:rPr lang="en-US" altLang="zh-CN" sz="2400" dirty="0"/>
              <a:t>SQL</a:t>
            </a:r>
            <a:r>
              <a:rPr lang="zh-CN" altLang="en-US" sz="2400" dirty="0"/>
              <a:t>语句，</a:t>
            </a:r>
            <a:r>
              <a:rPr lang="en-US" altLang="zh-CN" sz="2400" dirty="0"/>
              <a:t>$</a:t>
            </a:r>
            <a:r>
              <a:rPr lang="en-US" altLang="zh-CN" sz="2400" dirty="0" err="1"/>
              <a:t>connect_id</a:t>
            </a:r>
            <a:r>
              <a:rPr lang="zh-CN" altLang="en-US" sz="2400" dirty="0"/>
              <a:t>指用</a:t>
            </a:r>
            <a:r>
              <a:rPr lang="en-US" altLang="zh-CN" sz="2400" dirty="0"/>
              <a:t>mysql_connect()</a:t>
            </a:r>
            <a:r>
              <a:rPr lang="zh-CN" altLang="en-US" sz="2400" dirty="0"/>
              <a:t>打开的数据库服务器连接号。</a:t>
            </a:r>
          </a:p>
          <a:p>
            <a:pPr>
              <a:lnSpc>
                <a:spcPct val="150000"/>
              </a:lnSpc>
            </a:pPr>
            <a:r>
              <a:rPr lang="zh-CN" altLang="en-US" sz="2400" dirty="0"/>
              <a:t>该函数的运行结果，与其所执行的</a:t>
            </a:r>
            <a:r>
              <a:rPr lang="en-US" altLang="zh-CN" sz="2400" dirty="0"/>
              <a:t>SQL</a:t>
            </a:r>
            <a:r>
              <a:rPr lang="zh-CN" altLang="en-US" sz="2400" dirty="0"/>
              <a:t>语句相关：</a:t>
            </a:r>
          </a:p>
          <a:p>
            <a:pPr>
              <a:lnSpc>
                <a:spcPct val="150000"/>
              </a:lnSpc>
            </a:pPr>
            <a:r>
              <a:rPr lang="zh-CN" altLang="en-US" sz="2400" dirty="0"/>
              <a:t>执行</a:t>
            </a:r>
            <a:r>
              <a:rPr lang="en-US" altLang="zh-CN" sz="2400" dirty="0"/>
              <a:t>select</a:t>
            </a:r>
            <a:r>
              <a:rPr lang="zh-CN" altLang="en-US" sz="2400" dirty="0"/>
              <a:t>语句，成功以后，返回</a:t>
            </a:r>
            <a:r>
              <a:rPr lang="en-US" altLang="zh-CN" sz="2400" dirty="0"/>
              <a:t>SQL</a:t>
            </a:r>
            <a:r>
              <a:rPr lang="zh-CN" altLang="en-US" sz="2400" dirty="0"/>
              <a:t>语句执行结果的数据集合（也称结果集或记录集），执行失败，返回</a:t>
            </a:r>
            <a:r>
              <a:rPr lang="en-US" altLang="zh-CN" sz="2400" dirty="0"/>
              <a:t>false</a:t>
            </a:r>
            <a:r>
              <a:rPr lang="zh-CN" altLang="en-US" sz="2400" dirty="0"/>
              <a:t>；</a:t>
            </a:r>
          </a:p>
          <a:p>
            <a:pPr>
              <a:lnSpc>
                <a:spcPct val="150000"/>
              </a:lnSpc>
            </a:pPr>
            <a:r>
              <a:rPr lang="zh-CN" altLang="en-US" sz="2400" dirty="0"/>
              <a:t>执行</a:t>
            </a:r>
            <a:r>
              <a:rPr lang="en-US" altLang="zh-CN" sz="2400" dirty="0"/>
              <a:t>insert</a:t>
            </a:r>
            <a:r>
              <a:rPr lang="zh-CN" altLang="en-US" sz="2400" dirty="0"/>
              <a:t>、</a:t>
            </a:r>
            <a:r>
              <a:rPr lang="en-US" altLang="zh-CN" sz="2400" dirty="0"/>
              <a:t>update</a:t>
            </a:r>
            <a:r>
              <a:rPr lang="zh-CN" altLang="en-US" sz="2400" dirty="0"/>
              <a:t>、</a:t>
            </a:r>
            <a:r>
              <a:rPr lang="en-US" altLang="zh-CN" sz="2400" dirty="0"/>
              <a:t>delete</a:t>
            </a:r>
            <a:r>
              <a:rPr lang="zh-CN" altLang="en-US" sz="2400" dirty="0"/>
              <a:t>等语句，成功以后，返回</a:t>
            </a:r>
            <a:r>
              <a:rPr lang="en-US" altLang="zh-CN" sz="2400" dirty="0"/>
              <a:t>true</a:t>
            </a:r>
            <a:r>
              <a:rPr lang="zh-CN" altLang="en-US" sz="2400" dirty="0"/>
              <a:t>，否则返回</a:t>
            </a:r>
            <a:r>
              <a:rPr lang="en-US" altLang="zh-CN" sz="2400" dirty="0"/>
              <a:t>false</a:t>
            </a:r>
            <a:r>
              <a:rPr lang="zh-CN" altLang="en-US" sz="2400" dirty="0"/>
              <a:t>。</a:t>
            </a:r>
          </a:p>
        </p:txBody>
      </p:sp>
    </p:spTree>
    <p:extLst>
      <p:ext uri="{BB962C8B-B14F-4D97-AF65-F5344CB8AC3E}">
        <p14:creationId xmlns:p14="http://schemas.microsoft.com/office/powerpoint/2010/main" val="1194402261"/>
      </p:ext>
    </p:extLst>
  </p:cSld>
  <p:clrMapOvr>
    <a:masterClrMapping/>
  </p:clrMapOvr>
  <p:transition spd="med">
    <p:pull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12.2.3</a:t>
            </a:r>
            <a:r>
              <a:rPr lang="zh-CN" altLang="en-US" sz="2400" b="1" dirty="0" smtClean="0">
                <a:solidFill>
                  <a:schemeClr val="bg1"/>
                </a:solidFill>
                <a:latin typeface="黑体" panose="02010609060101010101" pitchFamily="49" charset="-122"/>
                <a:ea typeface="黑体" panose="02010609060101010101" pitchFamily="49" charset="-122"/>
              </a:rPr>
              <a:t>、执行</a:t>
            </a:r>
            <a:r>
              <a:rPr lang="en-US" altLang="zh-CN" sz="2400" b="1" dirty="0" smtClean="0">
                <a:solidFill>
                  <a:schemeClr val="bg1"/>
                </a:solidFill>
                <a:latin typeface="黑体" panose="02010609060101010101" pitchFamily="49" charset="-122"/>
                <a:ea typeface="黑体" panose="02010609060101010101" pitchFamily="49" charset="-122"/>
              </a:rPr>
              <a:t>SQL</a:t>
            </a:r>
            <a:r>
              <a:rPr lang="zh-CN" altLang="en-US" sz="2400" b="1" dirty="0" smtClean="0">
                <a:solidFill>
                  <a:schemeClr val="bg1"/>
                </a:solidFill>
                <a:latin typeface="黑体" panose="02010609060101010101" pitchFamily="49" charset="-122"/>
                <a:ea typeface="黑体" panose="02010609060101010101" pitchFamily="49" charset="-122"/>
              </a:rPr>
              <a:t>语句</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274065" y="628657"/>
            <a:ext cx="5854201" cy="6186309"/>
          </a:xfrm>
          <a:prstGeom prst="rect">
            <a:avLst/>
          </a:prstGeom>
        </p:spPr>
        <p:txBody>
          <a:bodyPr wrap="square">
            <a:spAutoFit/>
          </a:bodyPr>
          <a:lstStyle/>
          <a:p>
            <a:pPr>
              <a:lnSpc>
                <a:spcPct val="150000"/>
              </a:lnSpc>
            </a:pPr>
            <a:r>
              <a:rPr lang="zh-CN" altLang="en-US" sz="2400" dirty="0" smtClean="0"/>
              <a:t>例：</a:t>
            </a:r>
            <a:endParaRPr lang="en-US" altLang="zh-CN" sz="2400" dirty="0" smtClean="0"/>
          </a:p>
          <a:p>
            <a:pPr>
              <a:lnSpc>
                <a:spcPct val="150000"/>
              </a:lnSpc>
            </a:pPr>
            <a:r>
              <a:rPr lang="en-US" altLang="zh-CN" sz="2400" dirty="0">
                <a:solidFill>
                  <a:srgbClr val="7030A0"/>
                </a:solidFill>
              </a:rPr>
              <a:t>$</a:t>
            </a:r>
            <a:r>
              <a:rPr lang="en-US" altLang="zh-CN" sz="2400" dirty="0" err="1" smtClean="0">
                <a:solidFill>
                  <a:srgbClr val="7030A0"/>
                </a:solidFill>
              </a:rPr>
              <a:t>dbs</a:t>
            </a:r>
            <a:r>
              <a:rPr lang="en-US" altLang="zh-CN" sz="2400" dirty="0" smtClean="0">
                <a:solidFill>
                  <a:srgbClr val="00B0F0"/>
                </a:solidFill>
              </a:rPr>
              <a:t>="</a:t>
            </a:r>
            <a:r>
              <a:rPr lang="en-US" altLang="zh-CN" sz="2400" dirty="0" err="1">
                <a:solidFill>
                  <a:schemeClr val="accent6">
                    <a:lumMod val="75000"/>
                  </a:schemeClr>
                </a:solidFill>
              </a:rPr>
              <a:t>localhost</a:t>
            </a:r>
            <a:r>
              <a:rPr lang="en-US" altLang="zh-CN" sz="2400" dirty="0">
                <a:solidFill>
                  <a:srgbClr val="00B0F0"/>
                </a:solidFill>
              </a:rPr>
              <a:t>"; </a:t>
            </a:r>
            <a:endParaRPr lang="zh-CN" altLang="en-US" sz="2400" dirty="0">
              <a:solidFill>
                <a:srgbClr val="00B0F0"/>
              </a:solidFill>
            </a:endParaRPr>
          </a:p>
          <a:p>
            <a:pPr>
              <a:lnSpc>
                <a:spcPct val="150000"/>
              </a:lnSpc>
            </a:pPr>
            <a:r>
              <a:rPr lang="en-US" altLang="zh-CN" sz="2400" dirty="0" smtClean="0">
                <a:solidFill>
                  <a:srgbClr val="7030A0"/>
                </a:solidFill>
              </a:rPr>
              <a:t>$</a:t>
            </a:r>
            <a:r>
              <a:rPr lang="en-US" altLang="zh-CN" sz="2400" dirty="0" err="1" smtClean="0">
                <a:solidFill>
                  <a:srgbClr val="7030A0"/>
                </a:solidFill>
              </a:rPr>
              <a:t>duser</a:t>
            </a:r>
            <a:r>
              <a:rPr lang="en-US" altLang="zh-CN" sz="2400" dirty="0">
                <a:solidFill>
                  <a:srgbClr val="00B0F0"/>
                </a:solidFill>
              </a:rPr>
              <a:t>="</a:t>
            </a:r>
            <a:r>
              <a:rPr lang="en-US" altLang="zh-CN" sz="2400" dirty="0">
                <a:solidFill>
                  <a:schemeClr val="accent6">
                    <a:lumMod val="75000"/>
                  </a:schemeClr>
                </a:solidFill>
              </a:rPr>
              <a:t>root</a:t>
            </a:r>
            <a:r>
              <a:rPr lang="en-US" altLang="zh-CN" sz="2400" dirty="0">
                <a:solidFill>
                  <a:srgbClr val="00B0F0"/>
                </a:solidFill>
              </a:rPr>
              <a:t>"; </a:t>
            </a:r>
            <a:endParaRPr lang="zh-CN" altLang="en-US" sz="2400" dirty="0">
              <a:solidFill>
                <a:srgbClr val="00B0F0"/>
              </a:solidFill>
            </a:endParaRPr>
          </a:p>
          <a:p>
            <a:pPr>
              <a:lnSpc>
                <a:spcPct val="150000"/>
              </a:lnSpc>
            </a:pPr>
            <a:r>
              <a:rPr lang="en-US" altLang="zh-CN" sz="2400" dirty="0" smtClean="0">
                <a:solidFill>
                  <a:srgbClr val="7030A0"/>
                </a:solidFill>
              </a:rPr>
              <a:t>$</a:t>
            </a:r>
            <a:r>
              <a:rPr lang="en-US" altLang="zh-CN" sz="2400" dirty="0" err="1" smtClean="0">
                <a:solidFill>
                  <a:srgbClr val="7030A0"/>
                </a:solidFill>
              </a:rPr>
              <a:t>dpw</a:t>
            </a:r>
            <a:r>
              <a:rPr lang="en-US" altLang="zh-CN" sz="2400" dirty="0">
                <a:solidFill>
                  <a:srgbClr val="00B0F0"/>
                </a:solidFill>
              </a:rPr>
              <a:t>="</a:t>
            </a:r>
            <a:r>
              <a:rPr lang="en-US" altLang="zh-CN" sz="2400" dirty="0">
                <a:solidFill>
                  <a:schemeClr val="accent6">
                    <a:lumMod val="75000"/>
                  </a:schemeClr>
                </a:solidFill>
              </a:rPr>
              <a:t>root</a:t>
            </a:r>
            <a:r>
              <a:rPr lang="en-US" altLang="zh-CN" sz="2400" dirty="0">
                <a:solidFill>
                  <a:srgbClr val="00B0F0"/>
                </a:solidFill>
              </a:rPr>
              <a:t>"; </a:t>
            </a:r>
            <a:endParaRPr lang="zh-CN" altLang="en-US" sz="2400" dirty="0">
              <a:solidFill>
                <a:srgbClr val="00B0F0"/>
              </a:solidFill>
            </a:endParaRPr>
          </a:p>
          <a:p>
            <a:pPr>
              <a:lnSpc>
                <a:spcPct val="150000"/>
              </a:lnSpc>
            </a:pPr>
            <a:r>
              <a:rPr lang="en-US" altLang="zh-CN" sz="2400" dirty="0" smtClean="0">
                <a:solidFill>
                  <a:srgbClr val="7030A0"/>
                </a:solidFill>
              </a:rPr>
              <a:t>$</a:t>
            </a:r>
            <a:r>
              <a:rPr lang="en-US" altLang="zh-CN" sz="2400" dirty="0" err="1" smtClean="0">
                <a:solidFill>
                  <a:srgbClr val="7030A0"/>
                </a:solidFill>
              </a:rPr>
              <a:t>dname</a:t>
            </a:r>
            <a:r>
              <a:rPr lang="en-US" altLang="zh-CN" sz="2400" dirty="0">
                <a:solidFill>
                  <a:srgbClr val="00B0F0"/>
                </a:solidFill>
              </a:rPr>
              <a:t>="</a:t>
            </a:r>
            <a:r>
              <a:rPr lang="en-US" altLang="zh-CN" sz="2400" dirty="0">
                <a:solidFill>
                  <a:schemeClr val="accent6">
                    <a:lumMod val="75000"/>
                  </a:schemeClr>
                </a:solidFill>
              </a:rPr>
              <a:t>guestbook</a:t>
            </a:r>
            <a:r>
              <a:rPr lang="en-US" altLang="zh-CN" sz="2400" dirty="0">
                <a:solidFill>
                  <a:srgbClr val="00B0F0"/>
                </a:solidFill>
              </a:rPr>
              <a:t>"; </a:t>
            </a:r>
            <a:r>
              <a:rPr lang="en-US" altLang="zh-CN" sz="2400" dirty="0" smtClean="0">
                <a:solidFill>
                  <a:srgbClr val="7030A0"/>
                </a:solidFill>
              </a:rPr>
              <a:t>$</a:t>
            </a:r>
            <a:r>
              <a:rPr lang="en-US" altLang="zh-CN" sz="2400" dirty="0">
                <a:solidFill>
                  <a:srgbClr val="7030A0"/>
                </a:solidFill>
              </a:rPr>
              <a:t>conn</a:t>
            </a:r>
            <a:r>
              <a:rPr lang="en-US" altLang="zh-CN" sz="2400" dirty="0">
                <a:solidFill>
                  <a:srgbClr val="00B0F0"/>
                </a:solidFill>
              </a:rPr>
              <a:t>=</a:t>
            </a:r>
            <a:r>
              <a:rPr lang="en-US" altLang="zh-CN" sz="2400" dirty="0">
                <a:solidFill>
                  <a:srgbClr val="FF0000"/>
                </a:solidFill>
              </a:rPr>
              <a:t>mysql_connect</a:t>
            </a:r>
            <a:r>
              <a:rPr lang="en-US" altLang="zh-CN" sz="2400" dirty="0">
                <a:solidFill>
                  <a:srgbClr val="7030A0"/>
                </a:solidFill>
              </a:rPr>
              <a:t>($</a:t>
            </a:r>
            <a:r>
              <a:rPr lang="en-US" altLang="zh-CN" sz="2400" dirty="0" err="1" smtClean="0">
                <a:solidFill>
                  <a:srgbClr val="7030A0"/>
                </a:solidFill>
              </a:rPr>
              <a:t>dbs</a:t>
            </a:r>
            <a:r>
              <a:rPr lang="en-US" altLang="zh-CN" sz="2400" dirty="0" smtClean="0">
                <a:solidFill>
                  <a:srgbClr val="00B0F0"/>
                </a:solidFill>
              </a:rPr>
              <a:t>,</a:t>
            </a:r>
            <a:r>
              <a:rPr lang="en-US" altLang="zh-CN" sz="2400" dirty="0" smtClean="0">
                <a:solidFill>
                  <a:srgbClr val="7030A0"/>
                </a:solidFill>
              </a:rPr>
              <a:t>$</a:t>
            </a:r>
            <a:r>
              <a:rPr lang="en-US" altLang="zh-CN" sz="2400" dirty="0" err="1" smtClean="0">
                <a:solidFill>
                  <a:srgbClr val="7030A0"/>
                </a:solidFill>
              </a:rPr>
              <a:t>dbu</a:t>
            </a:r>
            <a:r>
              <a:rPr lang="en-US" altLang="zh-CN" sz="2400" dirty="0" smtClean="0">
                <a:solidFill>
                  <a:srgbClr val="00B0F0"/>
                </a:solidFill>
              </a:rPr>
              <a:t>,</a:t>
            </a:r>
            <a:r>
              <a:rPr lang="en-US" altLang="zh-CN" sz="2400" dirty="0" smtClean="0">
                <a:solidFill>
                  <a:srgbClr val="7030A0"/>
                </a:solidFill>
              </a:rPr>
              <a:t>$</a:t>
            </a:r>
            <a:r>
              <a:rPr lang="en-US" altLang="zh-CN" sz="2400" dirty="0" err="1" smtClean="0">
                <a:solidFill>
                  <a:srgbClr val="7030A0"/>
                </a:solidFill>
              </a:rPr>
              <a:t>dbp</a:t>
            </a:r>
            <a:r>
              <a:rPr lang="en-US" altLang="zh-CN" sz="2400" dirty="0" smtClean="0">
                <a:solidFill>
                  <a:srgbClr val="00B0F0"/>
                </a:solidFill>
              </a:rPr>
              <a:t>);</a:t>
            </a:r>
            <a:endParaRPr lang="en-US" altLang="zh-CN" sz="2400" dirty="0">
              <a:solidFill>
                <a:srgbClr val="00B0F0"/>
              </a:solidFill>
            </a:endParaRPr>
          </a:p>
          <a:p>
            <a:pPr>
              <a:lnSpc>
                <a:spcPct val="150000"/>
              </a:lnSpc>
            </a:pPr>
            <a:r>
              <a:rPr lang="en-US" altLang="zh-CN" sz="2400" dirty="0" smtClean="0">
                <a:solidFill>
                  <a:srgbClr val="7030A0"/>
                </a:solidFill>
              </a:rPr>
              <a:t>$</a:t>
            </a:r>
            <a:r>
              <a:rPr lang="en-US" altLang="zh-CN" sz="2400" dirty="0" err="1">
                <a:solidFill>
                  <a:srgbClr val="7030A0"/>
                </a:solidFill>
              </a:rPr>
              <a:t>db_selected</a:t>
            </a:r>
            <a:r>
              <a:rPr lang="en-US" altLang="zh-CN" sz="2400" dirty="0">
                <a:solidFill>
                  <a:srgbClr val="00B0F0"/>
                </a:solidFill>
              </a:rPr>
              <a:t>=</a:t>
            </a:r>
            <a:r>
              <a:rPr lang="en-US" altLang="zh-CN" sz="2400" dirty="0">
                <a:solidFill>
                  <a:srgbClr val="FF0000"/>
                </a:solidFill>
              </a:rPr>
              <a:t>mysql_select_db</a:t>
            </a:r>
            <a:r>
              <a:rPr lang="en-US" altLang="zh-CN" sz="2400" dirty="0">
                <a:solidFill>
                  <a:srgbClr val="00B0F0"/>
                </a:solidFill>
              </a:rPr>
              <a:t>(</a:t>
            </a:r>
            <a:r>
              <a:rPr lang="en-US" altLang="zh-CN" sz="2400" dirty="0">
                <a:solidFill>
                  <a:srgbClr val="7030A0"/>
                </a:solidFill>
              </a:rPr>
              <a:t>$</a:t>
            </a:r>
            <a:r>
              <a:rPr lang="en-US" altLang="zh-CN" sz="2400" dirty="0" err="1" smtClean="0">
                <a:solidFill>
                  <a:srgbClr val="7030A0"/>
                </a:solidFill>
              </a:rPr>
              <a:t>dname</a:t>
            </a:r>
            <a:r>
              <a:rPr lang="en-US" altLang="zh-CN" sz="2400" dirty="0" smtClean="0">
                <a:solidFill>
                  <a:srgbClr val="00B0F0"/>
                </a:solidFill>
              </a:rPr>
              <a:t>);</a:t>
            </a:r>
          </a:p>
          <a:p>
            <a:pPr>
              <a:lnSpc>
                <a:spcPct val="150000"/>
              </a:lnSpc>
            </a:pPr>
            <a:r>
              <a:rPr lang="en-US" altLang="zh-CN" sz="2400" dirty="0" smtClean="0">
                <a:solidFill>
                  <a:srgbClr val="7030A0"/>
                </a:solidFill>
              </a:rPr>
              <a:t>$</a:t>
            </a:r>
            <a:r>
              <a:rPr lang="en-US" altLang="zh-CN" sz="2400" dirty="0" err="1" smtClean="0">
                <a:solidFill>
                  <a:srgbClr val="7030A0"/>
                </a:solidFill>
              </a:rPr>
              <a:t>sqls</a:t>
            </a:r>
            <a:r>
              <a:rPr lang="en-US" altLang="zh-CN" sz="2400" dirty="0" smtClean="0">
                <a:solidFill>
                  <a:srgbClr val="00B0F0"/>
                </a:solidFill>
              </a:rPr>
              <a:t>=“</a:t>
            </a:r>
            <a:r>
              <a:rPr lang="en-US" altLang="zh-CN" sz="2400" dirty="0" smtClean="0">
                <a:solidFill>
                  <a:schemeClr val="accent6">
                    <a:lumMod val="75000"/>
                  </a:schemeClr>
                </a:solidFill>
              </a:rPr>
              <a:t>select * from </a:t>
            </a:r>
            <a:r>
              <a:rPr lang="en-US" altLang="zh-CN" sz="2400" dirty="0" err="1" smtClean="0">
                <a:solidFill>
                  <a:schemeClr val="accent6">
                    <a:lumMod val="75000"/>
                  </a:schemeClr>
                </a:solidFill>
              </a:rPr>
              <a:t>s_info</a:t>
            </a:r>
            <a:r>
              <a:rPr lang="en-US" altLang="zh-CN" sz="2400" dirty="0" smtClean="0">
                <a:solidFill>
                  <a:srgbClr val="00B0F0"/>
                </a:solidFill>
              </a:rPr>
              <a:t>”;</a:t>
            </a:r>
          </a:p>
          <a:p>
            <a:pPr>
              <a:lnSpc>
                <a:spcPct val="150000"/>
              </a:lnSpc>
            </a:pPr>
            <a:r>
              <a:rPr lang="en-US" altLang="zh-CN" sz="2400" dirty="0" smtClean="0">
                <a:solidFill>
                  <a:srgbClr val="7030A0"/>
                </a:solidFill>
              </a:rPr>
              <a:t>$</a:t>
            </a:r>
            <a:r>
              <a:rPr lang="en-US" altLang="zh-CN" sz="2400" dirty="0" err="1" smtClean="0">
                <a:solidFill>
                  <a:srgbClr val="7030A0"/>
                </a:solidFill>
              </a:rPr>
              <a:t>rs</a:t>
            </a:r>
            <a:r>
              <a:rPr lang="en-US" altLang="zh-CN" sz="2400" dirty="0" smtClean="0">
                <a:solidFill>
                  <a:srgbClr val="00B0F0"/>
                </a:solidFill>
              </a:rPr>
              <a:t>=</a:t>
            </a:r>
            <a:r>
              <a:rPr lang="en-US" altLang="zh-CN" sz="2400" dirty="0" err="1" smtClean="0">
                <a:solidFill>
                  <a:srgbClr val="FF0000"/>
                </a:solidFill>
              </a:rPr>
              <a:t>mysql_query</a:t>
            </a:r>
            <a:r>
              <a:rPr lang="en-US" altLang="zh-CN" sz="2400" dirty="0" smtClean="0">
                <a:solidFill>
                  <a:srgbClr val="00B0F0"/>
                </a:solidFill>
              </a:rPr>
              <a:t>(</a:t>
            </a:r>
            <a:r>
              <a:rPr lang="en-US" altLang="zh-CN" sz="2400" dirty="0" smtClean="0">
                <a:solidFill>
                  <a:srgbClr val="7030A0"/>
                </a:solidFill>
              </a:rPr>
              <a:t>$</a:t>
            </a:r>
            <a:r>
              <a:rPr lang="en-US" altLang="zh-CN" sz="2400" dirty="0" err="1" smtClean="0">
                <a:solidFill>
                  <a:srgbClr val="7030A0"/>
                </a:solidFill>
              </a:rPr>
              <a:t>sqls</a:t>
            </a:r>
            <a:r>
              <a:rPr lang="en-US" altLang="zh-CN" sz="2400" dirty="0" smtClean="0">
                <a:solidFill>
                  <a:srgbClr val="00B0F0"/>
                </a:solidFill>
              </a:rPr>
              <a:t>,</a:t>
            </a:r>
            <a:r>
              <a:rPr lang="en-US" altLang="zh-CN" sz="2400" dirty="0" smtClean="0">
                <a:solidFill>
                  <a:srgbClr val="7030A0"/>
                </a:solidFill>
              </a:rPr>
              <a:t>$conn</a:t>
            </a:r>
            <a:r>
              <a:rPr lang="en-US" altLang="zh-CN" sz="2400" dirty="0" smtClean="0">
                <a:solidFill>
                  <a:srgbClr val="00B0F0"/>
                </a:solidFill>
              </a:rPr>
              <a:t>);</a:t>
            </a:r>
          </a:p>
          <a:p>
            <a:pPr>
              <a:lnSpc>
                <a:spcPct val="150000"/>
              </a:lnSpc>
            </a:pPr>
            <a:r>
              <a:rPr lang="en-US" altLang="zh-CN" sz="2400" dirty="0" smtClean="0">
                <a:solidFill>
                  <a:srgbClr val="00B0F0"/>
                </a:solidFill>
              </a:rPr>
              <a:t>/*  </a:t>
            </a:r>
            <a:r>
              <a:rPr lang="zh-CN" altLang="en-US" sz="2400" dirty="0" smtClean="0">
                <a:solidFill>
                  <a:srgbClr val="00B0F0"/>
                </a:solidFill>
              </a:rPr>
              <a:t>数据集输出语句</a:t>
            </a:r>
            <a:r>
              <a:rPr lang="en-US" altLang="zh-CN" sz="2400" dirty="0" smtClean="0">
                <a:solidFill>
                  <a:srgbClr val="00B0F0"/>
                </a:solidFill>
              </a:rPr>
              <a:t>*/</a:t>
            </a:r>
          </a:p>
          <a:p>
            <a:pPr>
              <a:lnSpc>
                <a:spcPct val="150000"/>
              </a:lnSpc>
            </a:pPr>
            <a:r>
              <a:rPr lang="en-US" altLang="zh-CN" sz="2400" dirty="0" err="1" smtClean="0">
                <a:solidFill>
                  <a:srgbClr val="FF0000"/>
                </a:solidFill>
              </a:rPr>
              <a:t>mysql_close</a:t>
            </a:r>
            <a:r>
              <a:rPr lang="en-US" altLang="zh-CN" sz="2400" dirty="0" smtClean="0">
                <a:solidFill>
                  <a:srgbClr val="00B0F0"/>
                </a:solidFill>
              </a:rPr>
              <a:t>(</a:t>
            </a:r>
            <a:r>
              <a:rPr lang="en-US" altLang="zh-CN" sz="2400" dirty="0" smtClean="0">
                <a:solidFill>
                  <a:srgbClr val="7030A0"/>
                </a:solidFill>
              </a:rPr>
              <a:t>$conn</a:t>
            </a:r>
            <a:r>
              <a:rPr lang="en-US" altLang="zh-CN" sz="2400" dirty="0" smtClean="0">
                <a:solidFill>
                  <a:srgbClr val="00B0F0"/>
                </a:solidFill>
              </a:rPr>
              <a:t>);</a:t>
            </a:r>
            <a:endParaRPr lang="en-US" altLang="zh-CN" sz="2400" dirty="0">
              <a:solidFill>
                <a:srgbClr val="00B0F0"/>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438" y="905490"/>
            <a:ext cx="1093208" cy="1198324"/>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12719" r="12368"/>
          <a:stretch/>
        </p:blipFill>
        <p:spPr>
          <a:xfrm>
            <a:off x="10974706" y="2668772"/>
            <a:ext cx="572932" cy="764796"/>
          </a:xfrm>
          <a:prstGeom prst="rect">
            <a:avLst/>
          </a:prstGeom>
          <a:effectLst>
            <a:outerShdw blurRad="50800" dist="38100" dir="2700000" algn="tl" rotWithShape="0">
              <a:prstClr val="black">
                <a:alpha val="40000"/>
              </a:prstClr>
            </a:outerShdw>
          </a:effectLst>
        </p:spPr>
      </p:pic>
      <p:cxnSp>
        <p:nvCxnSpPr>
          <p:cNvPr id="7" name="肘形连接符 6"/>
          <p:cNvCxnSpPr>
            <a:stCxn id="2" idx="2"/>
            <a:endCxn id="5" idx="0"/>
          </p:cNvCxnSpPr>
          <p:nvPr/>
        </p:nvCxnSpPr>
        <p:spPr bwMode="auto">
          <a:xfrm rot="16200000" flipH="1">
            <a:off x="9969628" y="1377228"/>
            <a:ext cx="564958" cy="2018130"/>
          </a:xfrm>
          <a:prstGeom prst="bentConnector3">
            <a:avLst/>
          </a:prstGeom>
          <a:solidFill>
            <a:schemeClr val="accent1"/>
          </a:solidFill>
          <a:ln w="381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肘形连接符 8"/>
          <p:cNvCxnSpPr>
            <a:stCxn id="2" idx="2"/>
            <a:endCxn id="14" idx="0"/>
          </p:cNvCxnSpPr>
          <p:nvPr/>
        </p:nvCxnSpPr>
        <p:spPr bwMode="auto">
          <a:xfrm rot="5400000">
            <a:off x="8004451" y="1430181"/>
            <a:ext cx="564958" cy="1912224"/>
          </a:xfrm>
          <a:prstGeom prst="bentConnector3">
            <a:avLst/>
          </a:prstGeom>
          <a:solidFill>
            <a:schemeClr val="accent1"/>
          </a:solidFill>
          <a:ln w="381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2757" y="2668772"/>
            <a:ext cx="776121" cy="776121"/>
          </a:xfrm>
          <a:prstGeom prst="rect">
            <a:avLst/>
          </a:prstGeom>
        </p:spPr>
      </p:pic>
      <p:pic>
        <p:nvPicPr>
          <p:cNvPr id="23" name="图片 22"/>
          <p:cNvPicPr>
            <a:picLocks noChangeAspect="1"/>
          </p:cNvPicPr>
          <p:nvPr/>
        </p:nvPicPr>
        <p:blipFill>
          <a:blip r:embed="rId6">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814230" y="3520109"/>
            <a:ext cx="564432" cy="693974"/>
          </a:xfrm>
          <a:prstGeom prst="rect">
            <a:avLst/>
          </a:prstGeom>
          <a:ln>
            <a:noFill/>
          </a:ln>
        </p:spPr>
        <p:style>
          <a:lnRef idx="2">
            <a:schemeClr val="accent3"/>
          </a:lnRef>
          <a:fillRef idx="1">
            <a:schemeClr val="lt1"/>
          </a:fillRef>
          <a:effectRef idx="0">
            <a:schemeClr val="accent3"/>
          </a:effectRef>
          <a:fontRef idx="minor">
            <a:schemeClr val="dk1"/>
          </a:fontRef>
        </p:style>
      </p:pic>
      <p:cxnSp>
        <p:nvCxnSpPr>
          <p:cNvPr id="16" name="肘形连接符 15"/>
          <p:cNvCxnSpPr>
            <a:stCxn id="14" idx="2"/>
            <a:endCxn id="23" idx="1"/>
          </p:cNvCxnSpPr>
          <p:nvPr/>
        </p:nvCxnSpPr>
        <p:spPr bwMode="auto">
          <a:xfrm rot="16200000" flipH="1">
            <a:off x="7361423" y="3414288"/>
            <a:ext cx="422203" cy="483412"/>
          </a:xfrm>
          <a:prstGeom prst="bentConnector2">
            <a:avLst/>
          </a:prstGeom>
          <a:solidFill>
            <a:schemeClr val="accent1"/>
          </a:solidFill>
          <a:ln w="28575"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文本框 50"/>
          <p:cNvSpPr txBox="1"/>
          <p:nvPr/>
        </p:nvSpPr>
        <p:spPr>
          <a:xfrm>
            <a:off x="8373862" y="3786202"/>
            <a:ext cx="1249060"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smtClean="0"/>
              <a:t>guestbook</a:t>
            </a:r>
            <a:endParaRPr lang="zh-CN" altLang="en-US" dirty="0"/>
          </a:p>
        </p:txBody>
      </p:sp>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86163" y="4405462"/>
            <a:ext cx="512229" cy="401747"/>
          </a:xfrm>
          <a:prstGeom prst="rect">
            <a:avLst/>
          </a:prstGeom>
          <a:ln w="12700">
            <a:solidFill>
              <a:srgbClr val="00B0F0"/>
            </a:solidFill>
          </a:ln>
        </p:spPr>
      </p:pic>
      <p:pic>
        <p:nvPicPr>
          <p:cNvPr id="36" name="图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90680" y="4937376"/>
            <a:ext cx="512229" cy="401747"/>
          </a:xfrm>
          <a:prstGeom prst="rect">
            <a:avLst/>
          </a:prstGeom>
          <a:ln w="12700">
            <a:solidFill>
              <a:srgbClr val="00B0F0"/>
            </a:solidFill>
          </a:ln>
        </p:spPr>
      </p:pic>
      <p:sp>
        <p:nvSpPr>
          <p:cNvPr id="37" name="文本框 36"/>
          <p:cNvSpPr txBox="1"/>
          <p:nvPr/>
        </p:nvSpPr>
        <p:spPr>
          <a:xfrm>
            <a:off x="8987999" y="4437877"/>
            <a:ext cx="800219" cy="369332"/>
          </a:xfrm>
          <a:prstGeom prst="rect">
            <a:avLst/>
          </a:prstGeom>
          <a:ln w="9525">
            <a:solidFill>
              <a:srgbClr val="00B0F0"/>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err="1" smtClean="0"/>
              <a:t>s_info</a:t>
            </a:r>
            <a:endParaRPr lang="zh-CN" altLang="en-US" dirty="0"/>
          </a:p>
        </p:txBody>
      </p:sp>
      <p:sp>
        <p:nvSpPr>
          <p:cNvPr id="38" name="文本框 37"/>
          <p:cNvSpPr txBox="1"/>
          <p:nvPr/>
        </p:nvSpPr>
        <p:spPr>
          <a:xfrm>
            <a:off x="9007630" y="4937376"/>
            <a:ext cx="800219" cy="369332"/>
          </a:xfrm>
          <a:prstGeom prst="rect">
            <a:avLst/>
          </a:prstGeom>
          <a:ln w="9525">
            <a:solidFill>
              <a:srgbClr val="00B0F0"/>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err="1" smtClean="0"/>
              <a:t>c_info</a:t>
            </a:r>
            <a:endParaRPr lang="zh-CN" altLang="en-US" dirty="0"/>
          </a:p>
        </p:txBody>
      </p:sp>
      <p:cxnSp>
        <p:nvCxnSpPr>
          <p:cNvPr id="15" name="肘形连接符 14"/>
          <p:cNvCxnSpPr>
            <a:stCxn id="23" idx="2"/>
            <a:endCxn id="11" idx="1"/>
          </p:cNvCxnSpPr>
          <p:nvPr/>
        </p:nvCxnSpPr>
        <p:spPr bwMode="auto">
          <a:xfrm rot="16200000" flipH="1">
            <a:off x="8095178" y="4215350"/>
            <a:ext cx="392253" cy="38971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肘形连接符 25"/>
          <p:cNvCxnSpPr>
            <a:stCxn id="23" idx="2"/>
            <a:endCxn id="36" idx="1"/>
          </p:cNvCxnSpPr>
          <p:nvPr/>
        </p:nvCxnSpPr>
        <p:spPr bwMode="auto">
          <a:xfrm rot="16200000" flipH="1">
            <a:off x="7831480" y="4479049"/>
            <a:ext cx="924167" cy="394234"/>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肘形连接符 64"/>
          <p:cNvCxnSpPr>
            <a:stCxn id="37" idx="3"/>
            <a:endCxn id="5" idx="1"/>
          </p:cNvCxnSpPr>
          <p:nvPr/>
        </p:nvCxnSpPr>
        <p:spPr bwMode="auto">
          <a:xfrm flipV="1">
            <a:off x="9788218" y="3051170"/>
            <a:ext cx="1186488" cy="1571373"/>
          </a:xfrm>
          <a:prstGeom prst="bentConnector3">
            <a:avLst/>
          </a:prstGeom>
          <a:solidFill>
            <a:schemeClr val="accent1"/>
          </a:solidFill>
          <a:ln w="571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6" name="图片 65"/>
          <p:cNvPicPr>
            <a:picLocks noChangeAspect="1"/>
          </p:cNvPicPr>
          <p:nvPr/>
        </p:nvPicPr>
        <p:blipFill rotWithShape="1">
          <a:blip r:embed="rId8" cstate="print">
            <a:extLst>
              <a:ext uri="{28A0092B-C50C-407E-A947-70E740481C1C}">
                <a14:useLocalDpi xmlns:a14="http://schemas.microsoft.com/office/drawing/2010/main" val="0"/>
              </a:ext>
            </a:extLst>
          </a:blip>
          <a:srcRect l="5582" r="6729" b="2340"/>
          <a:stretch/>
        </p:blipFill>
        <p:spPr>
          <a:xfrm>
            <a:off x="6923364" y="5637767"/>
            <a:ext cx="791673" cy="881685"/>
          </a:xfrm>
          <a:prstGeom prst="rect">
            <a:avLst/>
          </a:prstGeom>
        </p:spPr>
      </p:pic>
      <p:cxnSp>
        <p:nvCxnSpPr>
          <p:cNvPr id="68" name="肘形连接符 67"/>
          <p:cNvCxnSpPr>
            <a:stCxn id="5" idx="2"/>
            <a:endCxn id="66" idx="3"/>
          </p:cNvCxnSpPr>
          <p:nvPr/>
        </p:nvCxnSpPr>
        <p:spPr bwMode="auto">
          <a:xfrm rot="5400000">
            <a:off x="8165584" y="2983022"/>
            <a:ext cx="2645042" cy="3546135"/>
          </a:xfrm>
          <a:prstGeom prst="bentConnector2">
            <a:avLst/>
          </a:prstGeom>
          <a:solidFill>
            <a:schemeClr val="accent1"/>
          </a:solidFill>
          <a:ln w="28575" cap="flat" cmpd="sng" algn="ctr">
            <a:solidFill>
              <a:schemeClr val="accent6">
                <a:lumMod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01023927"/>
      </p:ext>
    </p:extLst>
  </p:cSld>
  <p:clrMapOvr>
    <a:masterClrMapping/>
  </p:clrMapOvr>
  <p:transition spd="med">
    <p:pull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3923780" y="2599332"/>
            <a:ext cx="67633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400" dirty="0" smtClean="0">
                <a:solidFill>
                  <a:srgbClr val="3F3F3F"/>
                </a:solidFill>
                <a:ea typeface="微软雅黑" panose="020B0503020204020204" pitchFamily="34" charset="-122"/>
                <a:sym typeface="Arial" panose="020B0604020202020204" pitchFamily="34" charset="0"/>
              </a:rPr>
              <a:t>MYSQL</a:t>
            </a:r>
            <a:r>
              <a:rPr lang="zh-CN" altLang="en-US" sz="5400" dirty="0" smtClean="0">
                <a:solidFill>
                  <a:srgbClr val="3F3F3F"/>
                </a:solidFill>
                <a:ea typeface="微软雅黑" panose="020B0503020204020204" pitchFamily="34" charset="-122"/>
                <a:sym typeface="Arial" panose="020B0604020202020204" pitchFamily="34" charset="0"/>
              </a:rPr>
              <a:t>操作常用函数</a:t>
            </a:r>
            <a:endParaRPr lang="zh-CN" altLang="en-US" sz="5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2125453" y="2768898"/>
            <a:ext cx="1488991" cy="6635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12.3</a:t>
            </a:r>
            <a:endParaRPr lang="zh-CN" altLang="en-US" sz="4800" b="1" dirty="0">
              <a:solidFill>
                <a:schemeClr val="bg1"/>
              </a:solidFill>
            </a:endParaRPr>
          </a:p>
        </p:txBody>
      </p:sp>
      <p:sp>
        <p:nvSpPr>
          <p:cNvPr id="4102" name="文本框 10"/>
          <p:cNvSpPr>
            <a:spLocks noChangeArrowheads="1"/>
          </p:cNvSpPr>
          <p:nvPr/>
        </p:nvSpPr>
        <p:spPr bwMode="auto">
          <a:xfrm>
            <a:off x="618360" y="83494"/>
            <a:ext cx="4126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PHP</a:t>
            </a:r>
            <a:r>
              <a:rPr lang="zh-CN" altLang="en-US" sz="2400" b="1" spc="600" dirty="0" smtClean="0">
                <a:solidFill>
                  <a:schemeClr val="bg1"/>
                </a:solidFill>
                <a:ea typeface="微软雅黑" panose="020B0503020204020204" pitchFamily="34" charset="-122"/>
                <a:sym typeface="Arial" panose="020B0604020202020204" pitchFamily="34" charset="0"/>
              </a:rPr>
              <a:t>程序设计基础教程</a:t>
            </a:r>
            <a:endParaRPr lang="zh-CN" altLang="en-US" sz="2400" b="1" spc="600" dirty="0">
              <a:solidFill>
                <a:schemeClr val="bg1"/>
              </a:solidFill>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Tree>
    <p:extLst>
      <p:ext uri="{BB962C8B-B14F-4D97-AF65-F5344CB8AC3E}">
        <p14:creationId xmlns:p14="http://schemas.microsoft.com/office/powerpoint/2010/main" val="275540091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12.3</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a:solidFill>
                  <a:schemeClr val="bg1"/>
                </a:solidFill>
                <a:latin typeface="黑体" panose="02010609060101010101" pitchFamily="49" charset="-122"/>
                <a:ea typeface="黑体" panose="02010609060101010101" pitchFamily="49" charset="-122"/>
              </a:rPr>
              <a:t>MYSQL</a:t>
            </a:r>
            <a:r>
              <a:rPr lang="zh-CN" altLang="en-US" sz="2400" b="1" dirty="0">
                <a:solidFill>
                  <a:schemeClr val="bg1"/>
                </a:solidFill>
                <a:latin typeface="黑体" panose="02010609060101010101" pitchFamily="49" charset="-122"/>
                <a:ea typeface="黑体" panose="02010609060101010101" pitchFamily="49" charset="-122"/>
              </a:rPr>
              <a:t>操作常用函数</a:t>
            </a:r>
          </a:p>
        </p:txBody>
      </p:sp>
      <p:sp>
        <p:nvSpPr>
          <p:cNvPr id="4" name="矩形 3"/>
          <p:cNvSpPr/>
          <p:nvPr/>
        </p:nvSpPr>
        <p:spPr>
          <a:xfrm>
            <a:off x="350653" y="1082911"/>
            <a:ext cx="5845431" cy="4524315"/>
          </a:xfrm>
          <a:prstGeom prst="rect">
            <a:avLst/>
          </a:prstGeom>
        </p:spPr>
        <p:txBody>
          <a:bodyPr wrap="square">
            <a:spAutoFit/>
          </a:bodyPr>
          <a:lstStyle/>
          <a:p>
            <a:pPr algn="just">
              <a:lnSpc>
                <a:spcPct val="150000"/>
              </a:lnSpc>
            </a:pPr>
            <a:r>
              <a:rPr lang="zh-CN" altLang="en-US" sz="2400" dirty="0"/>
              <a:t>在</a:t>
            </a:r>
            <a:r>
              <a:rPr lang="en-US" altLang="zh-CN" sz="2400" dirty="0"/>
              <a:t>PHP</a:t>
            </a:r>
            <a:r>
              <a:rPr lang="zh-CN" altLang="en-US" sz="2400" dirty="0"/>
              <a:t>操作</a:t>
            </a:r>
            <a:r>
              <a:rPr lang="en-US" altLang="zh-CN" sz="2400" dirty="0"/>
              <a:t>MYSQL</a:t>
            </a:r>
            <a:r>
              <a:rPr lang="zh-CN" altLang="en-US" sz="2400" dirty="0"/>
              <a:t>数据库的过程中，有几个函数，也常用到。分别</a:t>
            </a:r>
            <a:r>
              <a:rPr lang="zh-CN" altLang="en-US" sz="2400" dirty="0" smtClean="0"/>
              <a:t>是：</a:t>
            </a:r>
            <a:endParaRPr lang="en-US" altLang="zh-CN" sz="2400" dirty="0" smtClean="0"/>
          </a:p>
          <a:p>
            <a:pPr marL="342900" indent="-342900" algn="just">
              <a:lnSpc>
                <a:spcPct val="150000"/>
              </a:lnSpc>
              <a:buFont typeface="Wingdings" panose="05000000000000000000" pitchFamily="2" charset="2"/>
              <a:buChar char="n"/>
            </a:pPr>
            <a:r>
              <a:rPr lang="en-US" altLang="zh-CN" sz="2400" dirty="0" err="1" smtClean="0">
                <a:solidFill>
                  <a:srgbClr val="D60093"/>
                </a:solidFill>
              </a:rPr>
              <a:t>mysql_num_rows</a:t>
            </a:r>
            <a:r>
              <a:rPr lang="en-US" altLang="zh-CN" sz="2400" dirty="0" smtClean="0">
                <a:solidFill>
                  <a:srgbClr val="D60093"/>
                </a:solidFill>
              </a:rPr>
              <a:t>()</a:t>
            </a:r>
          </a:p>
          <a:p>
            <a:pPr marL="342900" indent="-342900" algn="just">
              <a:lnSpc>
                <a:spcPct val="150000"/>
              </a:lnSpc>
              <a:buFont typeface="Wingdings" panose="05000000000000000000" pitchFamily="2" charset="2"/>
              <a:buChar char="n"/>
            </a:pPr>
            <a:r>
              <a:rPr lang="en-US" altLang="zh-CN" sz="2400" dirty="0" err="1" smtClean="0">
                <a:solidFill>
                  <a:srgbClr val="D60093"/>
                </a:solidFill>
              </a:rPr>
              <a:t>mysql_fetch_array</a:t>
            </a:r>
            <a:r>
              <a:rPr lang="en-US" altLang="zh-CN" sz="2400" dirty="0" smtClean="0">
                <a:solidFill>
                  <a:srgbClr val="D60093"/>
                </a:solidFill>
              </a:rPr>
              <a:t>()</a:t>
            </a:r>
          </a:p>
          <a:p>
            <a:pPr marL="342900" indent="-342900" algn="just">
              <a:lnSpc>
                <a:spcPct val="150000"/>
              </a:lnSpc>
              <a:buFont typeface="Wingdings" panose="05000000000000000000" pitchFamily="2" charset="2"/>
              <a:buChar char="n"/>
            </a:pPr>
            <a:r>
              <a:rPr lang="en-US" altLang="zh-CN" sz="2400" dirty="0" err="1" smtClean="0">
                <a:solidFill>
                  <a:srgbClr val="D60093"/>
                </a:solidFill>
              </a:rPr>
              <a:t>mysql_fetch_object</a:t>
            </a:r>
            <a:r>
              <a:rPr lang="en-US" altLang="zh-CN" sz="2400" dirty="0" smtClean="0">
                <a:solidFill>
                  <a:srgbClr val="D60093"/>
                </a:solidFill>
              </a:rPr>
              <a:t>()</a:t>
            </a:r>
          </a:p>
          <a:p>
            <a:pPr marL="342900" indent="-342900" algn="just">
              <a:lnSpc>
                <a:spcPct val="150000"/>
              </a:lnSpc>
              <a:buFont typeface="Wingdings" panose="05000000000000000000" pitchFamily="2" charset="2"/>
              <a:buChar char="n"/>
            </a:pPr>
            <a:r>
              <a:rPr lang="en-US" altLang="zh-CN" sz="2400" dirty="0" err="1" smtClean="0">
                <a:solidFill>
                  <a:srgbClr val="D60093"/>
                </a:solidFill>
              </a:rPr>
              <a:t>mysql_fetch_row</a:t>
            </a:r>
            <a:r>
              <a:rPr lang="en-US" altLang="zh-CN" sz="2400" dirty="0" smtClean="0">
                <a:solidFill>
                  <a:srgbClr val="D60093"/>
                </a:solidFill>
              </a:rPr>
              <a:t>()</a:t>
            </a:r>
          </a:p>
          <a:p>
            <a:pPr algn="just">
              <a:lnSpc>
                <a:spcPct val="150000"/>
              </a:lnSpc>
            </a:pPr>
            <a:r>
              <a:rPr lang="zh-CN" altLang="en-US" sz="2400" dirty="0" smtClean="0"/>
              <a:t>以上函数都主要用于对记录集中的数据进行一些必要的转换与处理。</a:t>
            </a:r>
            <a:endParaRPr lang="zh-CN" altLang="en-US" sz="2400" dirty="0"/>
          </a:p>
        </p:txBody>
      </p:sp>
      <p:pic>
        <p:nvPicPr>
          <p:cNvPr id="2" name="图片 1"/>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52516" y="1708339"/>
            <a:ext cx="3573710" cy="357371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8620171" y="2964109"/>
            <a:ext cx="2438400" cy="2438400"/>
          </a:xfrm>
          <a:prstGeom prst="rect">
            <a:avLst/>
          </a:prstGeom>
        </p:spPr>
      </p:pic>
    </p:spTree>
    <p:extLst>
      <p:ext uri="{BB962C8B-B14F-4D97-AF65-F5344CB8AC3E}">
        <p14:creationId xmlns:p14="http://schemas.microsoft.com/office/powerpoint/2010/main" val="2422831952"/>
      </p:ext>
    </p:extLst>
  </p:cSld>
  <p:clrMapOvr>
    <a:masterClrMapping/>
  </p:clrMapOvr>
  <p:transition spd="med">
    <p:pull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49503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err="1">
                <a:solidFill>
                  <a:srgbClr val="3F3F3F"/>
                </a:solidFill>
                <a:ea typeface="微软雅黑" panose="020B0503020204020204" pitchFamily="34" charset="-122"/>
                <a:sym typeface="Arial" panose="020B0604020202020204" pitchFamily="34" charset="0"/>
              </a:rPr>
              <a:t>mysql_num_rows</a:t>
            </a:r>
            <a:r>
              <a:rPr lang="en-US" altLang="zh-CN" sz="4400" dirty="0">
                <a:solidFill>
                  <a:srgbClr val="3F3F3F"/>
                </a:solidFill>
                <a:ea typeface="微软雅黑" panose="020B0503020204020204" pitchFamily="34" charset="-122"/>
                <a:sym typeface="Arial" panose="020B0604020202020204" pitchFamily="34" charset="0"/>
              </a:rPr>
              <a:t>()</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12.3.1</a:t>
            </a:r>
            <a:endParaRPr lang="zh-CN" altLang="en-US" sz="4800" b="1" dirty="0">
              <a:solidFill>
                <a:schemeClr val="bg1"/>
              </a:solidFill>
            </a:endParaRPr>
          </a:p>
        </p:txBody>
      </p:sp>
      <p:sp>
        <p:nvSpPr>
          <p:cNvPr id="4102" name="文本框 10"/>
          <p:cNvSpPr>
            <a:spLocks noChangeArrowheads="1"/>
          </p:cNvSpPr>
          <p:nvPr/>
        </p:nvSpPr>
        <p:spPr bwMode="auto">
          <a:xfrm>
            <a:off x="294803" y="83494"/>
            <a:ext cx="4110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12.3</a:t>
            </a:r>
            <a:r>
              <a:rPr lang="zh-CN" altLang="en-US" sz="2400" b="1" spc="600" dirty="0" smtClean="0">
                <a:solidFill>
                  <a:schemeClr val="bg1"/>
                </a:solidFill>
                <a:ea typeface="微软雅黑" panose="020B0503020204020204" pitchFamily="34" charset="-122"/>
                <a:sym typeface="Arial" panose="020B0604020202020204" pitchFamily="34" charset="0"/>
              </a:rPr>
              <a:t>、</a:t>
            </a:r>
            <a:r>
              <a:rPr lang="en-US" altLang="zh-CN" sz="2400" b="1" dirty="0" smtClean="0">
                <a:solidFill>
                  <a:schemeClr val="bg1"/>
                </a:solidFill>
                <a:latin typeface="黑体" panose="02010609060101010101" pitchFamily="49" charset="-122"/>
                <a:ea typeface="黑体" panose="02010609060101010101" pitchFamily="49" charset="-122"/>
              </a:rPr>
              <a:t>MYSQL</a:t>
            </a:r>
            <a:r>
              <a:rPr lang="zh-CN" altLang="en-US" sz="2400" b="1" dirty="0" smtClean="0">
                <a:solidFill>
                  <a:schemeClr val="bg1"/>
                </a:solidFill>
                <a:latin typeface="黑体" panose="02010609060101010101" pitchFamily="49" charset="-122"/>
                <a:ea typeface="黑体" panose="02010609060101010101" pitchFamily="49" charset="-122"/>
              </a:rPr>
              <a:t>操作常用函数</a:t>
            </a:r>
            <a:endParaRPr lang="zh-CN" altLang="en-US" sz="2400" b="1"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614600" y="1280573"/>
            <a:ext cx="2584450" cy="1113622"/>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1</a:t>
            </a:r>
            <a:endParaRPr lang="zh-CN" altLang="en-US" sz="2400" dirty="0">
              <a:solidFill>
                <a:schemeClr val="bg1"/>
              </a:solidFill>
            </a:endParaRPr>
          </a:p>
        </p:txBody>
      </p:sp>
    </p:spTree>
    <p:extLst>
      <p:ext uri="{BB962C8B-B14F-4D97-AF65-F5344CB8AC3E}">
        <p14:creationId xmlns:p14="http://schemas.microsoft.com/office/powerpoint/2010/main" val="30678427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12.3.1</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err="1">
                <a:solidFill>
                  <a:schemeClr val="bg1"/>
                </a:solidFill>
                <a:latin typeface="黑体" panose="02010609060101010101" pitchFamily="49" charset="-122"/>
                <a:ea typeface="黑体" panose="02010609060101010101" pitchFamily="49" charset="-122"/>
              </a:rPr>
              <a:t>mysql_num_rows</a:t>
            </a:r>
            <a:r>
              <a:rPr lang="en-US" altLang="zh-CN" sz="2400" b="1" dirty="0">
                <a:solidFill>
                  <a:schemeClr val="bg1"/>
                </a:solidFill>
                <a:latin typeface="黑体" panose="02010609060101010101" pitchFamily="49" charset="-122"/>
                <a:ea typeface="黑体" panose="02010609060101010101" pitchFamily="49" charset="-122"/>
              </a:rPr>
              <a:t>()</a:t>
            </a:r>
          </a:p>
        </p:txBody>
      </p:sp>
      <p:sp>
        <p:nvSpPr>
          <p:cNvPr id="4" name="矩形 3"/>
          <p:cNvSpPr/>
          <p:nvPr/>
        </p:nvSpPr>
        <p:spPr>
          <a:xfrm>
            <a:off x="350652" y="905490"/>
            <a:ext cx="10990637" cy="646331"/>
          </a:xfrm>
          <a:prstGeom prst="rect">
            <a:avLst/>
          </a:prstGeom>
        </p:spPr>
        <p:txBody>
          <a:bodyPr wrap="square">
            <a:spAutoFit/>
          </a:bodyPr>
          <a:lstStyle/>
          <a:p>
            <a:pPr algn="just">
              <a:lnSpc>
                <a:spcPct val="150000"/>
              </a:lnSpc>
            </a:pPr>
            <a:r>
              <a:rPr lang="en-US" altLang="zh-CN" sz="2400" dirty="0" err="1"/>
              <a:t>mysql_num_rows</a:t>
            </a:r>
            <a:r>
              <a:rPr lang="en-US" altLang="zh-CN" sz="2400" dirty="0"/>
              <a:t>()</a:t>
            </a:r>
            <a:r>
              <a:rPr lang="zh-CN" altLang="en-US" sz="2400" dirty="0"/>
              <a:t>函数用于统计</a:t>
            </a:r>
            <a:r>
              <a:rPr lang="en-US" altLang="zh-CN" sz="2400" dirty="0"/>
              <a:t>select</a:t>
            </a:r>
            <a:r>
              <a:rPr lang="zh-CN" altLang="en-US" sz="2400" dirty="0"/>
              <a:t>语句执行后产生的记录集中的记录数。</a:t>
            </a:r>
          </a:p>
        </p:txBody>
      </p:sp>
      <p:sp>
        <p:nvSpPr>
          <p:cNvPr id="5" name="矩形 4"/>
          <p:cNvSpPr/>
          <p:nvPr/>
        </p:nvSpPr>
        <p:spPr>
          <a:xfrm>
            <a:off x="350653" y="1551821"/>
            <a:ext cx="5745348" cy="5078313"/>
          </a:xfrm>
          <a:prstGeom prst="rect">
            <a:avLst/>
          </a:prstGeom>
          <a:ln>
            <a:solidFill>
              <a:srgbClr val="00B0F0"/>
            </a:solidFill>
          </a:ln>
        </p:spPr>
        <p:txBody>
          <a:bodyPr wrap="square">
            <a:spAutoFit/>
          </a:bodyPr>
          <a:lstStyle/>
          <a:p>
            <a:pPr>
              <a:lnSpc>
                <a:spcPct val="150000"/>
              </a:lnSpc>
            </a:pPr>
            <a:r>
              <a:rPr lang="en-US" altLang="zh-CN" sz="2400" dirty="0">
                <a:solidFill>
                  <a:srgbClr val="D60093"/>
                </a:solidFill>
              </a:rPr>
              <a:t>$</a:t>
            </a:r>
            <a:r>
              <a:rPr lang="en-US" altLang="zh-CN" sz="2400" dirty="0" err="1" smtClean="0">
                <a:solidFill>
                  <a:srgbClr val="D60093"/>
                </a:solidFill>
              </a:rPr>
              <a:t>dbs</a:t>
            </a:r>
            <a:r>
              <a:rPr lang="en-US" altLang="zh-CN" sz="2400" dirty="0" smtClean="0"/>
              <a:t>="</a:t>
            </a:r>
            <a:r>
              <a:rPr lang="en-US" altLang="zh-CN" sz="2400" dirty="0" err="1">
                <a:solidFill>
                  <a:srgbClr val="00B0F0"/>
                </a:solidFill>
              </a:rPr>
              <a:t>localhost</a:t>
            </a:r>
            <a:r>
              <a:rPr lang="en-US" altLang="zh-CN" sz="2400" dirty="0"/>
              <a:t>"; </a:t>
            </a:r>
            <a:r>
              <a:rPr lang="en-US" altLang="zh-CN" sz="2400" dirty="0" smtClean="0"/>
              <a:t> </a:t>
            </a:r>
            <a:endParaRPr lang="zh-CN" altLang="en-US" sz="2400" dirty="0"/>
          </a:p>
          <a:p>
            <a:pPr>
              <a:lnSpc>
                <a:spcPct val="150000"/>
              </a:lnSpc>
            </a:pPr>
            <a:r>
              <a:rPr lang="en-US" altLang="zh-CN" sz="2400" dirty="0" smtClean="0">
                <a:solidFill>
                  <a:srgbClr val="D60093"/>
                </a:solidFill>
              </a:rPr>
              <a:t>$</a:t>
            </a:r>
            <a:r>
              <a:rPr lang="en-US" altLang="zh-CN" sz="2400" dirty="0" err="1" smtClean="0">
                <a:solidFill>
                  <a:srgbClr val="D60093"/>
                </a:solidFill>
              </a:rPr>
              <a:t>dbu</a:t>
            </a:r>
            <a:r>
              <a:rPr lang="en-US" altLang="zh-CN" sz="2400" dirty="0" smtClean="0"/>
              <a:t>="</a:t>
            </a:r>
            <a:r>
              <a:rPr lang="en-US" altLang="zh-CN" sz="2400" dirty="0">
                <a:solidFill>
                  <a:srgbClr val="00B0F0"/>
                </a:solidFill>
              </a:rPr>
              <a:t>root</a:t>
            </a:r>
            <a:r>
              <a:rPr lang="en-US" altLang="zh-CN" sz="2400" dirty="0"/>
              <a:t>";    </a:t>
            </a:r>
            <a:r>
              <a:rPr lang="en-US" altLang="zh-CN" sz="2400" dirty="0" smtClean="0"/>
              <a:t> </a:t>
            </a:r>
            <a:endParaRPr lang="zh-CN" altLang="en-US" sz="2400" dirty="0"/>
          </a:p>
          <a:p>
            <a:pPr>
              <a:lnSpc>
                <a:spcPct val="150000"/>
              </a:lnSpc>
            </a:pPr>
            <a:r>
              <a:rPr lang="en-US" altLang="zh-CN" sz="2400" dirty="0" smtClean="0">
                <a:solidFill>
                  <a:srgbClr val="D60093"/>
                </a:solidFill>
              </a:rPr>
              <a:t>$</a:t>
            </a:r>
            <a:r>
              <a:rPr lang="en-US" altLang="zh-CN" sz="2400" dirty="0" err="1" smtClean="0">
                <a:solidFill>
                  <a:srgbClr val="D60093"/>
                </a:solidFill>
              </a:rPr>
              <a:t>dbp</a:t>
            </a:r>
            <a:r>
              <a:rPr lang="en-US" altLang="zh-CN" sz="2400" dirty="0" smtClean="0"/>
              <a:t>="</a:t>
            </a:r>
            <a:r>
              <a:rPr lang="en-US" altLang="zh-CN" sz="2400" dirty="0">
                <a:solidFill>
                  <a:srgbClr val="00B0F0"/>
                </a:solidFill>
              </a:rPr>
              <a:t>root</a:t>
            </a:r>
            <a:r>
              <a:rPr lang="en-US" altLang="zh-CN" sz="2400" dirty="0"/>
              <a:t>";      </a:t>
            </a:r>
            <a:r>
              <a:rPr lang="en-US" altLang="zh-CN" sz="2400" dirty="0" smtClean="0"/>
              <a:t> </a:t>
            </a:r>
            <a:endParaRPr lang="zh-CN" altLang="en-US" sz="2400" dirty="0"/>
          </a:p>
          <a:p>
            <a:pPr>
              <a:lnSpc>
                <a:spcPct val="150000"/>
              </a:lnSpc>
            </a:pPr>
            <a:r>
              <a:rPr lang="en-US" altLang="zh-CN" sz="2400" dirty="0" smtClean="0">
                <a:solidFill>
                  <a:srgbClr val="D60093"/>
                </a:solidFill>
              </a:rPr>
              <a:t>$</a:t>
            </a:r>
            <a:r>
              <a:rPr lang="en-US" altLang="zh-CN" sz="2400" dirty="0" err="1" smtClean="0">
                <a:solidFill>
                  <a:srgbClr val="D60093"/>
                </a:solidFill>
              </a:rPr>
              <a:t>db</a:t>
            </a:r>
            <a:r>
              <a:rPr lang="en-US" altLang="zh-CN" sz="2400" dirty="0" smtClean="0"/>
              <a:t>="</a:t>
            </a:r>
            <a:r>
              <a:rPr lang="en-US" altLang="zh-CN" sz="2400" dirty="0">
                <a:solidFill>
                  <a:srgbClr val="00B0F0"/>
                </a:solidFill>
              </a:rPr>
              <a:t>guestbook</a:t>
            </a:r>
            <a:r>
              <a:rPr lang="en-US" altLang="zh-CN" sz="2400" dirty="0"/>
              <a:t>";   </a:t>
            </a:r>
            <a:r>
              <a:rPr lang="en-US" altLang="zh-CN" sz="2400" dirty="0" smtClean="0"/>
              <a:t> </a:t>
            </a:r>
            <a:endParaRPr lang="zh-CN" altLang="en-US" sz="2400" dirty="0"/>
          </a:p>
          <a:p>
            <a:pPr>
              <a:lnSpc>
                <a:spcPct val="150000"/>
              </a:lnSpc>
            </a:pPr>
            <a:r>
              <a:rPr lang="en-US" altLang="zh-CN" sz="2400" dirty="0" smtClean="0">
                <a:solidFill>
                  <a:srgbClr val="D60093"/>
                </a:solidFill>
              </a:rPr>
              <a:t>$</a:t>
            </a:r>
            <a:r>
              <a:rPr lang="en-US" altLang="zh-CN" sz="2400" dirty="0">
                <a:solidFill>
                  <a:srgbClr val="D60093"/>
                </a:solidFill>
              </a:rPr>
              <a:t>conn</a:t>
            </a:r>
            <a:r>
              <a:rPr lang="en-US" altLang="zh-CN" sz="2400" dirty="0"/>
              <a:t>=</a:t>
            </a:r>
            <a:r>
              <a:rPr lang="en-US" altLang="zh-CN" sz="2400" dirty="0">
                <a:solidFill>
                  <a:srgbClr val="FF0000"/>
                </a:solidFill>
              </a:rPr>
              <a:t>mysql_connect</a:t>
            </a:r>
            <a:r>
              <a:rPr lang="en-US" altLang="zh-CN" sz="2400" dirty="0"/>
              <a:t>(</a:t>
            </a:r>
            <a:r>
              <a:rPr lang="en-US" altLang="zh-CN" sz="2400" dirty="0">
                <a:solidFill>
                  <a:srgbClr val="D60093"/>
                </a:solidFill>
              </a:rPr>
              <a:t>$</a:t>
            </a:r>
            <a:r>
              <a:rPr lang="en-US" altLang="zh-CN" sz="2400" dirty="0" err="1" smtClean="0">
                <a:solidFill>
                  <a:srgbClr val="D60093"/>
                </a:solidFill>
              </a:rPr>
              <a:t>dbs</a:t>
            </a:r>
            <a:r>
              <a:rPr lang="en-US" altLang="zh-CN" sz="2400" dirty="0" smtClean="0"/>
              <a:t>,</a:t>
            </a:r>
            <a:r>
              <a:rPr lang="en-US" altLang="zh-CN" sz="2400" dirty="0" smtClean="0">
                <a:solidFill>
                  <a:srgbClr val="D60093"/>
                </a:solidFill>
              </a:rPr>
              <a:t>$</a:t>
            </a:r>
            <a:r>
              <a:rPr lang="en-US" altLang="zh-CN" sz="2400" dirty="0" err="1" smtClean="0">
                <a:solidFill>
                  <a:srgbClr val="D60093"/>
                </a:solidFill>
              </a:rPr>
              <a:t>dbu</a:t>
            </a:r>
            <a:r>
              <a:rPr lang="en-US" altLang="zh-CN" sz="2400" dirty="0" smtClean="0"/>
              <a:t>,</a:t>
            </a:r>
            <a:r>
              <a:rPr lang="en-US" altLang="zh-CN" sz="2400" dirty="0" smtClean="0">
                <a:solidFill>
                  <a:srgbClr val="D60093"/>
                </a:solidFill>
              </a:rPr>
              <a:t>$</a:t>
            </a:r>
            <a:r>
              <a:rPr lang="en-US" altLang="zh-CN" sz="2400" dirty="0" err="1" smtClean="0">
                <a:solidFill>
                  <a:srgbClr val="D60093"/>
                </a:solidFill>
              </a:rPr>
              <a:t>dbp</a:t>
            </a:r>
            <a:r>
              <a:rPr lang="en-US" altLang="zh-CN" sz="2400" dirty="0" smtClean="0"/>
              <a:t>); </a:t>
            </a:r>
            <a:r>
              <a:rPr lang="en-US" altLang="zh-CN" sz="2400" dirty="0">
                <a:solidFill>
                  <a:srgbClr val="D60093"/>
                </a:solidFill>
              </a:rPr>
              <a:t>$</a:t>
            </a:r>
            <a:r>
              <a:rPr lang="en-US" altLang="zh-CN" sz="2400" dirty="0" err="1" smtClean="0">
                <a:solidFill>
                  <a:srgbClr val="D60093"/>
                </a:solidFill>
              </a:rPr>
              <a:t>db</a:t>
            </a:r>
            <a:r>
              <a:rPr lang="en-US" altLang="zh-CN" sz="2400" dirty="0" smtClean="0"/>
              <a:t>=</a:t>
            </a:r>
            <a:r>
              <a:rPr lang="en-US" altLang="zh-CN" sz="2400" dirty="0" smtClean="0">
                <a:solidFill>
                  <a:srgbClr val="FF0000"/>
                </a:solidFill>
              </a:rPr>
              <a:t>mysql_select_db</a:t>
            </a:r>
            <a:r>
              <a:rPr lang="en-US" altLang="zh-CN" sz="2400" dirty="0"/>
              <a:t>(</a:t>
            </a:r>
            <a:r>
              <a:rPr lang="en-US" altLang="zh-CN" sz="2400" dirty="0">
                <a:solidFill>
                  <a:srgbClr val="D60093"/>
                </a:solidFill>
              </a:rPr>
              <a:t>$</a:t>
            </a:r>
            <a:r>
              <a:rPr lang="en-US" altLang="zh-CN" sz="2400" dirty="0" err="1" smtClean="0">
                <a:solidFill>
                  <a:srgbClr val="D60093"/>
                </a:solidFill>
              </a:rPr>
              <a:t>db</a:t>
            </a:r>
            <a:r>
              <a:rPr lang="en-US" altLang="zh-CN" sz="2400" dirty="0" smtClean="0"/>
              <a:t>);</a:t>
            </a:r>
            <a:endParaRPr lang="en-US" altLang="zh-CN" sz="2400" dirty="0"/>
          </a:p>
          <a:p>
            <a:pPr>
              <a:lnSpc>
                <a:spcPct val="150000"/>
              </a:lnSpc>
            </a:pPr>
            <a:r>
              <a:rPr lang="en-US" altLang="zh-CN" sz="2400" dirty="0" smtClean="0">
                <a:solidFill>
                  <a:srgbClr val="D60093"/>
                </a:solidFill>
              </a:rPr>
              <a:t>$</a:t>
            </a:r>
            <a:r>
              <a:rPr lang="en-US" altLang="zh-CN" sz="2400" dirty="0" err="1">
                <a:solidFill>
                  <a:srgbClr val="D60093"/>
                </a:solidFill>
              </a:rPr>
              <a:t>sqls</a:t>
            </a:r>
            <a:r>
              <a:rPr lang="en-US" altLang="zh-CN" sz="2400" dirty="0"/>
              <a:t>="</a:t>
            </a:r>
            <a:r>
              <a:rPr lang="en-US" altLang="zh-CN" sz="2400" dirty="0">
                <a:solidFill>
                  <a:srgbClr val="00B0F0"/>
                </a:solidFill>
              </a:rPr>
              <a:t>select * from </a:t>
            </a:r>
            <a:r>
              <a:rPr lang="en-US" altLang="zh-CN" sz="2400" dirty="0" err="1" smtClean="0">
                <a:solidFill>
                  <a:srgbClr val="00B0F0"/>
                </a:solidFill>
              </a:rPr>
              <a:t>s_info</a:t>
            </a:r>
            <a:r>
              <a:rPr lang="en-US" altLang="zh-CN" sz="2400" dirty="0" smtClean="0"/>
              <a:t>"; </a:t>
            </a:r>
            <a:r>
              <a:rPr lang="zh-CN" altLang="en-US" sz="2400" dirty="0" smtClean="0"/>
              <a:t>    </a:t>
            </a:r>
            <a:r>
              <a:rPr lang="en-US" altLang="zh-CN" sz="2400" dirty="0">
                <a:solidFill>
                  <a:srgbClr val="D60093"/>
                </a:solidFill>
              </a:rPr>
              <a:t>$</a:t>
            </a:r>
            <a:r>
              <a:rPr lang="en-US" altLang="zh-CN" sz="2400" dirty="0" err="1" smtClean="0">
                <a:solidFill>
                  <a:srgbClr val="D60093"/>
                </a:solidFill>
              </a:rPr>
              <a:t>rs</a:t>
            </a:r>
            <a:r>
              <a:rPr lang="en-US" altLang="zh-CN" sz="2400" dirty="0" smtClean="0"/>
              <a:t>=</a:t>
            </a:r>
            <a:r>
              <a:rPr lang="en-US" altLang="zh-CN" sz="2400" dirty="0" err="1" smtClean="0">
                <a:solidFill>
                  <a:srgbClr val="FF0000"/>
                </a:solidFill>
              </a:rPr>
              <a:t>mysql_query</a:t>
            </a:r>
            <a:r>
              <a:rPr lang="en-US" altLang="zh-CN" sz="2400" dirty="0"/>
              <a:t>(</a:t>
            </a:r>
            <a:r>
              <a:rPr lang="en-US" altLang="zh-CN" sz="2400" dirty="0">
                <a:solidFill>
                  <a:srgbClr val="D60093"/>
                </a:solidFill>
              </a:rPr>
              <a:t>$</a:t>
            </a:r>
            <a:r>
              <a:rPr lang="en-US" altLang="zh-CN" sz="2400" dirty="0" err="1">
                <a:solidFill>
                  <a:srgbClr val="D60093"/>
                </a:solidFill>
              </a:rPr>
              <a:t>sqls</a:t>
            </a:r>
            <a:r>
              <a:rPr lang="en-US" altLang="zh-CN" sz="2400" dirty="0"/>
              <a:t>,</a:t>
            </a:r>
            <a:r>
              <a:rPr lang="en-US" altLang="zh-CN" sz="2400" dirty="0">
                <a:solidFill>
                  <a:srgbClr val="D60093"/>
                </a:solidFill>
              </a:rPr>
              <a:t>$conn</a:t>
            </a:r>
            <a:r>
              <a:rPr lang="en-US" altLang="zh-CN" sz="2400" dirty="0"/>
              <a:t>);</a:t>
            </a:r>
          </a:p>
          <a:p>
            <a:pPr>
              <a:lnSpc>
                <a:spcPct val="150000"/>
              </a:lnSpc>
            </a:pPr>
            <a:r>
              <a:rPr lang="en-US" altLang="zh-CN" sz="2400" dirty="0" smtClean="0">
                <a:solidFill>
                  <a:srgbClr val="D60093"/>
                </a:solidFill>
              </a:rPr>
              <a:t>$</a:t>
            </a:r>
            <a:r>
              <a:rPr lang="en-US" altLang="zh-CN" sz="2400" dirty="0" err="1">
                <a:solidFill>
                  <a:srgbClr val="D60093"/>
                </a:solidFill>
              </a:rPr>
              <a:t>r_count</a:t>
            </a:r>
            <a:r>
              <a:rPr lang="en-US" altLang="zh-CN" sz="2400" dirty="0"/>
              <a:t>=</a:t>
            </a:r>
            <a:r>
              <a:rPr lang="en-US" altLang="zh-CN" sz="2400" dirty="0" err="1">
                <a:solidFill>
                  <a:srgbClr val="FF0000"/>
                </a:solidFill>
              </a:rPr>
              <a:t>mysql_num_rows</a:t>
            </a:r>
            <a:r>
              <a:rPr lang="en-US" altLang="zh-CN" sz="2400" dirty="0"/>
              <a:t>(</a:t>
            </a:r>
            <a:r>
              <a:rPr lang="en-US" altLang="zh-CN" sz="2400" dirty="0">
                <a:solidFill>
                  <a:srgbClr val="D60093"/>
                </a:solidFill>
              </a:rPr>
              <a:t>$</a:t>
            </a:r>
            <a:r>
              <a:rPr lang="en-US" altLang="zh-CN" sz="2400" dirty="0" err="1" smtClean="0">
                <a:solidFill>
                  <a:srgbClr val="D60093"/>
                </a:solidFill>
              </a:rPr>
              <a:t>rs</a:t>
            </a:r>
            <a:r>
              <a:rPr lang="en-US" altLang="zh-CN" sz="2400" dirty="0"/>
              <a:t>); </a:t>
            </a:r>
            <a:endParaRPr lang="zh-CN" altLang="en-US" sz="2400" dirty="0"/>
          </a:p>
        </p:txBody>
      </p:sp>
      <p:pic>
        <p:nvPicPr>
          <p:cNvPr id="11" name="Picture 3" descr="J89)H8%)X}S7J@H1_TYB4)P"/>
          <p:cNvPicPr>
            <a:picLocks noChangeAspect="1" noChangeArrowheads="1"/>
          </p:cNvPicPr>
          <p:nvPr/>
        </p:nvPicPr>
        <p:blipFill rotWithShape="1">
          <a:blip r:embed="rId3">
            <a:extLst>
              <a:ext uri="{28A0092B-C50C-407E-A947-70E740481C1C}">
                <a14:useLocalDpi xmlns:a14="http://schemas.microsoft.com/office/drawing/2010/main" val="0"/>
              </a:ext>
            </a:extLst>
          </a:blip>
          <a:srcRect l="32917" t="46030" r="522" b="16964"/>
          <a:stretch/>
        </p:blipFill>
        <p:spPr bwMode="auto">
          <a:xfrm>
            <a:off x="6324191" y="1551820"/>
            <a:ext cx="5736654" cy="120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640496" y="2814943"/>
            <a:ext cx="1007007" cy="461665"/>
          </a:xfrm>
          <a:prstGeom prst="rect">
            <a:avLst/>
          </a:prstGeom>
          <a:noFill/>
        </p:spPr>
        <p:txBody>
          <a:bodyPr wrap="none" rtlCol="0">
            <a:spAutoFit/>
          </a:bodyPr>
          <a:lstStyle/>
          <a:p>
            <a:r>
              <a:rPr lang="en-US" altLang="zh-CN" sz="2400" dirty="0" err="1" smtClean="0"/>
              <a:t>s_info</a:t>
            </a:r>
            <a:endParaRPr lang="zh-CN" altLang="en-US" sz="2400" dirty="0"/>
          </a:p>
        </p:txBody>
      </p:sp>
      <p:sp>
        <p:nvSpPr>
          <p:cNvPr id="8" name="矩形 7"/>
          <p:cNvSpPr/>
          <p:nvPr/>
        </p:nvSpPr>
        <p:spPr bwMode="auto">
          <a:xfrm>
            <a:off x="7972620" y="4227455"/>
            <a:ext cx="1386100" cy="545911"/>
          </a:xfrm>
          <a:prstGeom prst="rect">
            <a:avLst/>
          </a:prstGeom>
          <a:ln>
            <a:headEnd type="none" w="med" len="med"/>
            <a:tailEnd type="none" w="med" len="med"/>
          </a:ln>
          <a:effectLst/>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bg1"/>
                </a:solidFill>
                <a:effectLst/>
                <a:latin typeface="Arial" pitchFamily="34" charset="0"/>
                <a:ea typeface="宋体" pitchFamily="2" charset="-122"/>
              </a:rPr>
              <a:t>$</a:t>
            </a:r>
            <a:r>
              <a:rPr kumimoji="0" lang="en-US" altLang="zh-CN" sz="2400" b="0" i="0" u="none" strike="noStrike" cap="none" normalizeH="0" baseline="0" dirty="0" err="1" smtClean="0">
                <a:ln>
                  <a:noFill/>
                </a:ln>
                <a:solidFill>
                  <a:schemeClr val="bg1"/>
                </a:solidFill>
                <a:effectLst/>
                <a:latin typeface="Arial" pitchFamily="34" charset="0"/>
                <a:ea typeface="宋体" pitchFamily="2" charset="-122"/>
              </a:rPr>
              <a:t>r_count</a:t>
            </a:r>
            <a:endParaRPr kumimoji="0" lang="zh-CN" altLang="en-US" sz="24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6" name="矩形 15"/>
          <p:cNvSpPr/>
          <p:nvPr/>
        </p:nvSpPr>
        <p:spPr bwMode="auto">
          <a:xfrm>
            <a:off x="9385175" y="4241103"/>
            <a:ext cx="1025950" cy="545911"/>
          </a:xfrm>
          <a:prstGeom prst="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rgbClr val="FF0000"/>
                </a:solidFill>
                <a:effectLst/>
                <a:latin typeface="Arial" pitchFamily="34" charset="0"/>
                <a:ea typeface="宋体" pitchFamily="2" charset="-122"/>
              </a:rPr>
              <a:t>2</a:t>
            </a:r>
            <a:endParaRPr kumimoji="0" lang="zh-CN" altLang="en-US" sz="2400" b="0" i="0" u="none" strike="noStrike" cap="none" normalizeH="0" baseline="0" dirty="0" smtClean="0">
              <a:ln>
                <a:noFill/>
              </a:ln>
              <a:solidFill>
                <a:srgbClr val="FF0000"/>
              </a:solidFill>
              <a:effectLst/>
              <a:latin typeface="Arial" pitchFamily="34" charset="0"/>
              <a:ea typeface="宋体" pitchFamily="2" charset="-122"/>
            </a:endParaRPr>
          </a:p>
        </p:txBody>
      </p:sp>
    </p:spTree>
    <p:extLst>
      <p:ext uri="{BB962C8B-B14F-4D97-AF65-F5344CB8AC3E}">
        <p14:creationId xmlns:p14="http://schemas.microsoft.com/office/powerpoint/2010/main" val="4144974395"/>
      </p:ext>
    </p:extLst>
  </p:cSld>
  <p:clrMapOvr>
    <a:masterClrMapping/>
  </p:clrMapOvr>
  <p:transition spd="med">
    <p:pull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517160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err="1">
                <a:solidFill>
                  <a:srgbClr val="3F3F3F"/>
                </a:solidFill>
                <a:ea typeface="微软雅黑" panose="020B0503020204020204" pitchFamily="34" charset="-122"/>
                <a:sym typeface="Arial" panose="020B0604020202020204" pitchFamily="34" charset="0"/>
              </a:rPr>
              <a:t>mysql_fetch_array</a:t>
            </a:r>
            <a:r>
              <a:rPr lang="en-US" altLang="zh-CN" sz="4400" dirty="0">
                <a:solidFill>
                  <a:srgbClr val="3F3F3F"/>
                </a:solidFill>
                <a:ea typeface="微软雅黑" panose="020B0503020204020204" pitchFamily="34" charset="-122"/>
                <a:sym typeface="Arial" panose="020B0604020202020204" pitchFamily="34" charset="0"/>
              </a:rPr>
              <a:t>()</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12.3.2</a:t>
            </a:r>
            <a:endParaRPr lang="zh-CN" altLang="en-US" sz="4800" b="1" dirty="0">
              <a:solidFill>
                <a:schemeClr val="bg1"/>
              </a:solidFill>
            </a:endParaRPr>
          </a:p>
        </p:txBody>
      </p:sp>
      <p:sp>
        <p:nvSpPr>
          <p:cNvPr id="4102" name="文本框 10"/>
          <p:cNvSpPr>
            <a:spLocks noChangeArrowheads="1"/>
          </p:cNvSpPr>
          <p:nvPr/>
        </p:nvSpPr>
        <p:spPr bwMode="auto">
          <a:xfrm>
            <a:off x="294803" y="83494"/>
            <a:ext cx="4110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12.3</a:t>
            </a:r>
            <a:r>
              <a:rPr lang="zh-CN" altLang="en-US" sz="2400" b="1" spc="600" dirty="0" smtClean="0">
                <a:solidFill>
                  <a:schemeClr val="bg1"/>
                </a:solidFill>
                <a:ea typeface="微软雅黑" panose="020B0503020204020204" pitchFamily="34" charset="-122"/>
                <a:sym typeface="Arial" panose="020B0604020202020204" pitchFamily="34" charset="0"/>
              </a:rPr>
              <a:t>、</a:t>
            </a:r>
            <a:r>
              <a:rPr lang="en-US" altLang="zh-CN" sz="2400" b="1" dirty="0" smtClean="0">
                <a:solidFill>
                  <a:schemeClr val="bg1"/>
                </a:solidFill>
                <a:latin typeface="黑体" panose="02010609060101010101" pitchFamily="49" charset="-122"/>
                <a:ea typeface="黑体" panose="02010609060101010101" pitchFamily="49" charset="-122"/>
              </a:rPr>
              <a:t>MYSQL</a:t>
            </a:r>
            <a:r>
              <a:rPr lang="zh-CN" altLang="en-US" sz="2400" b="1" dirty="0" smtClean="0">
                <a:solidFill>
                  <a:schemeClr val="bg1"/>
                </a:solidFill>
                <a:latin typeface="黑体" panose="02010609060101010101" pitchFamily="49" charset="-122"/>
                <a:ea typeface="黑体" panose="02010609060101010101" pitchFamily="49" charset="-122"/>
              </a:rPr>
              <a:t>操作常用函数</a:t>
            </a:r>
            <a:endParaRPr lang="zh-CN" altLang="en-US" sz="2400" b="1"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614600" y="1280573"/>
            <a:ext cx="2584450" cy="1113622"/>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2</a:t>
            </a:r>
            <a:endParaRPr lang="zh-CN" altLang="en-US" sz="2400" dirty="0">
              <a:solidFill>
                <a:schemeClr val="bg1"/>
              </a:solidFill>
            </a:endParaRPr>
          </a:p>
        </p:txBody>
      </p:sp>
    </p:spTree>
    <p:extLst>
      <p:ext uri="{BB962C8B-B14F-4D97-AF65-F5344CB8AC3E}">
        <p14:creationId xmlns:p14="http://schemas.microsoft.com/office/powerpoint/2010/main" val="34837827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878816" y="189035"/>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zh-CN" altLang="en-US" sz="2400" b="1" dirty="0" smtClean="0">
                <a:solidFill>
                  <a:schemeClr val="bg1"/>
                </a:solidFill>
                <a:latin typeface="黑体" panose="02010609060101010101" pitchFamily="49" charset="-122"/>
                <a:ea typeface="黑体" panose="02010609060101010101" pitchFamily="49" charset="-122"/>
              </a:rPr>
              <a:t>导语</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455285" y="905490"/>
            <a:ext cx="6013754" cy="5632311"/>
          </a:xfrm>
          <a:prstGeom prst="rect">
            <a:avLst/>
          </a:prstGeom>
        </p:spPr>
        <p:txBody>
          <a:bodyPr wrap="square" anchor="ctr">
            <a:spAutoFit/>
          </a:bodyPr>
          <a:lstStyle/>
          <a:p>
            <a:pPr algn="just">
              <a:lnSpc>
                <a:spcPct val="150000"/>
              </a:lnSpc>
            </a:pPr>
            <a:r>
              <a:rPr lang="en-US" altLang="zh-CN" sz="2400" dirty="0">
                <a:cs typeface="Times New Roman" panose="02020603050405020304" pitchFamily="18" charset="0"/>
              </a:rPr>
              <a:t>Phpstudy</a:t>
            </a:r>
            <a:r>
              <a:rPr lang="zh-CN" altLang="en-US" sz="2400" dirty="0">
                <a:cs typeface="Times New Roman" panose="02020603050405020304" pitchFamily="18" charset="0"/>
              </a:rPr>
              <a:t>为用户提供了一个可视化的</a:t>
            </a:r>
            <a:r>
              <a:rPr lang="en-US" altLang="zh-CN" sz="2400" dirty="0">
                <a:cs typeface="Times New Roman" panose="02020603050405020304" pitchFamily="18" charset="0"/>
              </a:rPr>
              <a:t>MYSQL</a:t>
            </a:r>
            <a:r>
              <a:rPr lang="zh-CN" altLang="en-US" sz="2400" dirty="0">
                <a:cs typeface="Times New Roman" panose="02020603050405020304" pitchFamily="18" charset="0"/>
              </a:rPr>
              <a:t>管理工具，即</a:t>
            </a:r>
            <a:r>
              <a:rPr lang="en-US" altLang="zh-CN" sz="2400" dirty="0">
                <a:cs typeface="Times New Roman" panose="02020603050405020304" pitchFamily="18" charset="0"/>
              </a:rPr>
              <a:t>phpMyAdmin</a:t>
            </a:r>
            <a:r>
              <a:rPr lang="zh-CN" altLang="en-US" sz="2400" dirty="0">
                <a:cs typeface="Times New Roman" panose="02020603050405020304" pitchFamily="18" charset="0"/>
              </a:rPr>
              <a:t>。利用这个工具可以方便用户对</a:t>
            </a:r>
            <a:r>
              <a:rPr lang="en-US" altLang="zh-CN" sz="2400" dirty="0">
                <a:cs typeface="Times New Roman" panose="02020603050405020304" pitchFamily="18" charset="0"/>
              </a:rPr>
              <a:t>MYSQL</a:t>
            </a:r>
            <a:r>
              <a:rPr lang="zh-CN" altLang="en-US" sz="2400" dirty="0">
                <a:cs typeface="Times New Roman" panose="02020603050405020304" pitchFamily="18" charset="0"/>
              </a:rPr>
              <a:t>进行管理操作。</a:t>
            </a:r>
          </a:p>
          <a:p>
            <a:pPr algn="just">
              <a:lnSpc>
                <a:spcPct val="150000"/>
              </a:lnSpc>
            </a:pPr>
            <a:r>
              <a:rPr lang="en-US" altLang="zh-CN" sz="2400" dirty="0">
                <a:cs typeface="Times New Roman" panose="02020603050405020304" pitchFamily="18" charset="0"/>
              </a:rPr>
              <a:t>WEB</a:t>
            </a:r>
            <a:r>
              <a:rPr lang="zh-CN" altLang="en-US" sz="2400" dirty="0">
                <a:cs typeface="Times New Roman" panose="02020603050405020304" pitchFamily="18" charset="0"/>
              </a:rPr>
              <a:t>系统中，相当大比例的工作，是利用</a:t>
            </a:r>
            <a:r>
              <a:rPr lang="en-US" altLang="zh-CN" sz="2400" dirty="0">
                <a:cs typeface="Times New Roman" panose="02020603050405020304" pitchFamily="18" charset="0"/>
              </a:rPr>
              <a:t>PHP</a:t>
            </a:r>
            <a:r>
              <a:rPr lang="zh-CN" altLang="en-US" sz="2400" dirty="0">
                <a:cs typeface="Times New Roman" panose="02020603050405020304" pitchFamily="18" charset="0"/>
              </a:rPr>
              <a:t>，结合</a:t>
            </a:r>
            <a:r>
              <a:rPr lang="en-US" altLang="zh-CN" sz="2400" dirty="0">
                <a:cs typeface="Times New Roman" panose="02020603050405020304" pitchFamily="18" charset="0"/>
              </a:rPr>
              <a:t>web</a:t>
            </a:r>
            <a:r>
              <a:rPr lang="zh-CN" altLang="en-US" sz="2400" dirty="0">
                <a:cs typeface="Times New Roman" panose="02020603050405020304" pitchFamily="18" charset="0"/>
              </a:rPr>
              <a:t>的用户操作界面，对数据库的数据进行操作。目前与</a:t>
            </a:r>
            <a:r>
              <a:rPr lang="en-US" altLang="zh-CN" sz="2400" dirty="0">
                <a:cs typeface="Times New Roman" panose="02020603050405020304" pitchFamily="18" charset="0"/>
              </a:rPr>
              <a:t>PHP</a:t>
            </a:r>
            <a:r>
              <a:rPr lang="zh-CN" altLang="en-US" sz="2400" dirty="0">
                <a:cs typeface="Times New Roman" panose="02020603050405020304" pitchFamily="18" charset="0"/>
              </a:rPr>
              <a:t>结合比较普遍的数据库是</a:t>
            </a:r>
            <a:r>
              <a:rPr lang="en-US" altLang="zh-CN" sz="2400" dirty="0">
                <a:cs typeface="Times New Roman" panose="02020603050405020304" pitchFamily="18" charset="0"/>
              </a:rPr>
              <a:t>MYSQL</a:t>
            </a:r>
            <a:r>
              <a:rPr lang="zh-CN" altLang="en-US" sz="2400" dirty="0">
                <a:cs typeface="Times New Roman" panose="02020603050405020304" pitchFamily="18" charset="0"/>
              </a:rPr>
              <a:t>。</a:t>
            </a:r>
            <a:r>
              <a:rPr lang="en-US" altLang="zh-CN" sz="2400" dirty="0">
                <a:cs typeface="Times New Roman" panose="02020603050405020304" pitchFamily="18" charset="0"/>
              </a:rPr>
              <a:t>PHP</a:t>
            </a:r>
            <a:r>
              <a:rPr lang="zh-CN" altLang="en-US" sz="2400" dirty="0">
                <a:cs typeface="Times New Roman" panose="02020603050405020304" pitchFamily="18" charset="0"/>
              </a:rPr>
              <a:t>为操作</a:t>
            </a:r>
            <a:r>
              <a:rPr lang="en-US" altLang="zh-CN" sz="2400" dirty="0">
                <a:cs typeface="Times New Roman" panose="02020603050405020304" pitchFamily="18" charset="0"/>
              </a:rPr>
              <a:t>MYSQL</a:t>
            </a:r>
            <a:r>
              <a:rPr lang="zh-CN" altLang="en-US" sz="2400" dirty="0">
                <a:cs typeface="Times New Roman" panose="02020603050405020304" pitchFamily="18" charset="0"/>
              </a:rPr>
              <a:t>数据库提供了一系列的相关函数，使用户能够方便地进行数据库操作。</a:t>
            </a: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15970" b="15731"/>
          <a:stretch/>
        </p:blipFill>
        <p:spPr>
          <a:xfrm>
            <a:off x="9257269" y="1038636"/>
            <a:ext cx="1420193" cy="915067"/>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816" y="2651558"/>
            <a:ext cx="1325038" cy="863925"/>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04796" y="2651558"/>
            <a:ext cx="787128" cy="787128"/>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8931" y="4213338"/>
            <a:ext cx="964808" cy="971981"/>
          </a:xfrm>
          <a:prstGeom prst="rect">
            <a:avLst/>
          </a:prstGeom>
          <a:effectLst>
            <a:outerShdw blurRad="50800" dist="38100" algn="l" rotWithShape="0">
              <a:prstClr val="black">
                <a:alpha val="40000"/>
              </a:prstClr>
            </a:outerShdw>
          </a:effectLst>
        </p:spPr>
      </p:pic>
      <p:cxnSp>
        <p:nvCxnSpPr>
          <p:cNvPr id="11" name="肘形连接符 10"/>
          <p:cNvCxnSpPr>
            <a:stCxn id="3" idx="2"/>
            <a:endCxn id="5" idx="0"/>
          </p:cNvCxnSpPr>
          <p:nvPr/>
        </p:nvCxnSpPr>
        <p:spPr bwMode="auto">
          <a:xfrm rot="5400000">
            <a:off x="8905424" y="1589615"/>
            <a:ext cx="697855" cy="1426031"/>
          </a:xfrm>
          <a:prstGeom prst="bentConnector3">
            <a:avLst/>
          </a:prstGeom>
          <a:solidFill>
            <a:schemeClr val="accent1"/>
          </a:solidFill>
          <a:ln w="2857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肘形连接符 12"/>
          <p:cNvCxnSpPr>
            <a:stCxn id="3" idx="2"/>
            <a:endCxn id="7" idx="0"/>
          </p:cNvCxnSpPr>
          <p:nvPr/>
        </p:nvCxnSpPr>
        <p:spPr bwMode="auto">
          <a:xfrm rot="16200000" flipH="1">
            <a:off x="10383936" y="1537133"/>
            <a:ext cx="697855" cy="1530994"/>
          </a:xfrm>
          <a:prstGeom prst="bentConnector3">
            <a:avLst/>
          </a:prstGeom>
          <a:solidFill>
            <a:schemeClr val="accent1"/>
          </a:solidFill>
          <a:ln w="2857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a:stCxn id="5" idx="2"/>
            <a:endCxn id="8" idx="0"/>
          </p:cNvCxnSpPr>
          <p:nvPr/>
        </p:nvCxnSpPr>
        <p:spPr bwMode="auto">
          <a:xfrm>
            <a:off x="8541335" y="3515483"/>
            <a:ext cx="0" cy="697855"/>
          </a:xfrm>
          <a:prstGeom prst="straightConnector1">
            <a:avLst/>
          </a:prstGeom>
          <a:solidFill>
            <a:schemeClr val="accent1"/>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肘形连接符 19"/>
          <p:cNvCxnSpPr>
            <a:stCxn id="8" idx="3"/>
            <a:endCxn id="23" idx="0"/>
          </p:cNvCxnSpPr>
          <p:nvPr/>
        </p:nvCxnSpPr>
        <p:spPr bwMode="auto">
          <a:xfrm>
            <a:off x="9023739" y="4699329"/>
            <a:ext cx="2460459" cy="932793"/>
          </a:xfrm>
          <a:prstGeom prst="bentConnector2">
            <a:avLst/>
          </a:prstGeom>
          <a:solidFill>
            <a:schemeClr val="accent1"/>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左箭头 21"/>
          <p:cNvSpPr/>
          <p:nvPr/>
        </p:nvSpPr>
        <p:spPr bwMode="auto">
          <a:xfrm>
            <a:off x="9098959" y="2895691"/>
            <a:ext cx="1932471" cy="318655"/>
          </a:xfrm>
          <a:prstGeom prst="leftArrow">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pic>
        <p:nvPicPr>
          <p:cNvPr id="23" name="图片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31358" y="5632122"/>
            <a:ext cx="905679" cy="905679"/>
          </a:xfrm>
          <a:prstGeom prst="rect">
            <a:avLst/>
          </a:prstGeom>
        </p:spPr>
      </p:pic>
    </p:spTree>
    <p:extLst>
      <p:ext uri="{BB962C8B-B14F-4D97-AF65-F5344CB8AC3E}">
        <p14:creationId xmlns:p14="http://schemas.microsoft.com/office/powerpoint/2010/main" val="1036604487"/>
      </p:ext>
    </p:extLst>
  </p:cSld>
  <p:clrMapOvr>
    <a:masterClrMapping/>
  </p:clrMapOvr>
  <p:transition spd="med">
    <p:pull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12.3.2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err="1" smtClean="0">
                <a:solidFill>
                  <a:schemeClr val="bg1"/>
                </a:solidFill>
                <a:latin typeface="黑体" panose="02010609060101010101" pitchFamily="49" charset="-122"/>
                <a:ea typeface="黑体" panose="02010609060101010101" pitchFamily="49" charset="-122"/>
              </a:rPr>
              <a:t>mysql_fetch_array</a:t>
            </a:r>
            <a:r>
              <a:rPr lang="en-US" altLang="zh-CN" sz="2400" b="1" dirty="0" smtClean="0">
                <a:solidFill>
                  <a:schemeClr val="bg1"/>
                </a:solidFill>
                <a:latin typeface="黑体" panose="02010609060101010101" pitchFamily="49" charset="-122"/>
                <a:ea typeface="黑体" panose="02010609060101010101" pitchFamily="49" charset="-122"/>
              </a:rPr>
              <a:t>()</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350652" y="905490"/>
            <a:ext cx="10990637" cy="5078313"/>
          </a:xfrm>
          <a:prstGeom prst="rect">
            <a:avLst/>
          </a:prstGeom>
        </p:spPr>
        <p:txBody>
          <a:bodyPr wrap="square">
            <a:spAutoFit/>
          </a:bodyPr>
          <a:lstStyle/>
          <a:p>
            <a:pPr algn="just">
              <a:lnSpc>
                <a:spcPct val="150000"/>
              </a:lnSpc>
            </a:pPr>
            <a:r>
              <a:rPr lang="en-US" altLang="zh-CN" sz="2400" dirty="0" err="1"/>
              <a:t>mysql_fetch_array</a:t>
            </a:r>
            <a:r>
              <a:rPr lang="en-US" altLang="zh-CN" sz="2400" dirty="0"/>
              <a:t>()</a:t>
            </a:r>
            <a:r>
              <a:rPr lang="zh-CN" altLang="en-US" sz="2400" dirty="0"/>
              <a:t>函数用于将查询结果集中的一行记录，转为数组。其语法格式如下：</a:t>
            </a:r>
          </a:p>
          <a:p>
            <a:pPr algn="just">
              <a:lnSpc>
                <a:spcPct val="150000"/>
              </a:lnSpc>
            </a:pPr>
            <a:r>
              <a:rPr lang="en-US" altLang="zh-CN" sz="2400" dirty="0" err="1">
                <a:solidFill>
                  <a:srgbClr val="FF0000"/>
                </a:solidFill>
              </a:rPr>
              <a:t>mysql_fetch_array</a:t>
            </a:r>
            <a:r>
              <a:rPr lang="en-US" altLang="zh-CN" sz="2400" dirty="0">
                <a:solidFill>
                  <a:srgbClr val="FF0000"/>
                </a:solidFill>
              </a:rPr>
              <a:t>(</a:t>
            </a:r>
            <a:r>
              <a:rPr lang="en-US" altLang="zh-CN" sz="2400" dirty="0">
                <a:solidFill>
                  <a:schemeClr val="tx2">
                    <a:lumMod val="60000"/>
                    <a:lumOff val="40000"/>
                  </a:schemeClr>
                </a:solidFill>
              </a:rPr>
              <a:t>$</a:t>
            </a:r>
            <a:r>
              <a:rPr lang="en-US" altLang="zh-CN" sz="2400" dirty="0" err="1" smtClean="0">
                <a:solidFill>
                  <a:schemeClr val="tx2">
                    <a:lumMod val="60000"/>
                    <a:lumOff val="40000"/>
                  </a:schemeClr>
                </a:solidFill>
              </a:rPr>
              <a:t>record_set</a:t>
            </a:r>
            <a:r>
              <a:rPr lang="en-US" altLang="zh-CN" sz="2400" dirty="0" smtClean="0">
                <a:solidFill>
                  <a:schemeClr val="tx2">
                    <a:lumMod val="60000"/>
                    <a:lumOff val="40000"/>
                  </a:schemeClr>
                </a:solidFill>
              </a:rPr>
              <a:t>  </a:t>
            </a:r>
            <a:r>
              <a:rPr lang="en-US" altLang="zh-CN" sz="2400" dirty="0" smtClean="0">
                <a:solidFill>
                  <a:srgbClr val="00B050"/>
                </a:solidFill>
              </a:rPr>
              <a:t>[,$</a:t>
            </a:r>
            <a:r>
              <a:rPr lang="en-US" altLang="zh-CN" sz="2400" dirty="0" err="1">
                <a:solidFill>
                  <a:srgbClr val="00B050"/>
                </a:solidFill>
              </a:rPr>
              <a:t>array_type</a:t>
            </a:r>
            <a:r>
              <a:rPr lang="en-US" altLang="zh-CN" sz="2400" dirty="0">
                <a:solidFill>
                  <a:srgbClr val="00B050"/>
                </a:solidFill>
              </a:rPr>
              <a:t>]</a:t>
            </a:r>
            <a:r>
              <a:rPr lang="en-US" altLang="zh-CN" sz="2400" dirty="0">
                <a:solidFill>
                  <a:srgbClr val="FF0000"/>
                </a:solidFill>
              </a:rPr>
              <a:t>)</a:t>
            </a:r>
          </a:p>
          <a:p>
            <a:pPr algn="just">
              <a:lnSpc>
                <a:spcPct val="150000"/>
              </a:lnSpc>
            </a:pPr>
            <a:r>
              <a:rPr lang="en-US" altLang="zh-CN" sz="2400" dirty="0" smtClean="0"/>
              <a:t>$</a:t>
            </a:r>
            <a:r>
              <a:rPr lang="en-US" altLang="zh-CN" sz="2400" dirty="0" err="1"/>
              <a:t>record_set</a:t>
            </a:r>
            <a:r>
              <a:rPr lang="zh-CN" altLang="en-US" sz="2400" dirty="0"/>
              <a:t>是必填参数，用于指明所要转换的结果集；</a:t>
            </a:r>
          </a:p>
          <a:p>
            <a:pPr algn="just">
              <a:lnSpc>
                <a:spcPct val="150000"/>
              </a:lnSpc>
            </a:pPr>
            <a:r>
              <a:rPr lang="en-US" altLang="zh-CN" sz="2400" dirty="0"/>
              <a:t>$</a:t>
            </a:r>
            <a:r>
              <a:rPr lang="en-US" altLang="zh-CN" sz="2400" dirty="0" err="1"/>
              <a:t>array_type</a:t>
            </a:r>
            <a:r>
              <a:rPr lang="zh-CN" altLang="en-US" sz="2400" dirty="0"/>
              <a:t>是可选参数，用于指明转换出来的数组类型是关联数组还是索引数组。其值如下：</a:t>
            </a:r>
          </a:p>
          <a:p>
            <a:pPr marL="342900" indent="-342900" algn="just">
              <a:lnSpc>
                <a:spcPct val="150000"/>
              </a:lnSpc>
              <a:buFont typeface="Wingdings" panose="05000000000000000000" pitchFamily="2" charset="2"/>
              <a:buChar char="n"/>
            </a:pPr>
            <a:r>
              <a:rPr lang="en-US" altLang="zh-CN" sz="2400" dirty="0" smtClean="0">
                <a:solidFill>
                  <a:srgbClr val="D60093"/>
                </a:solidFill>
              </a:rPr>
              <a:t>MYSQL_ASSOC</a:t>
            </a:r>
            <a:r>
              <a:rPr lang="zh-CN" altLang="en-US" sz="2400" dirty="0">
                <a:solidFill>
                  <a:srgbClr val="D60093"/>
                </a:solidFill>
              </a:rPr>
              <a:t>：关联</a:t>
            </a:r>
            <a:r>
              <a:rPr lang="zh-CN" altLang="en-US" sz="2400" dirty="0" smtClean="0">
                <a:solidFill>
                  <a:srgbClr val="D60093"/>
                </a:solidFill>
              </a:rPr>
              <a:t>数组，以字段名</a:t>
            </a:r>
            <a:r>
              <a:rPr lang="zh-CN" altLang="en-US" sz="2400" dirty="0">
                <a:solidFill>
                  <a:srgbClr val="D60093"/>
                </a:solidFill>
              </a:rPr>
              <a:t>为数组元素的键</a:t>
            </a:r>
            <a:r>
              <a:rPr lang="zh-CN" altLang="en-US" sz="2400" dirty="0" smtClean="0">
                <a:solidFill>
                  <a:srgbClr val="D60093"/>
                </a:solidFill>
              </a:rPr>
              <a:t>名，</a:t>
            </a:r>
            <a:r>
              <a:rPr lang="zh-CN" altLang="en-US" sz="2400" dirty="0">
                <a:solidFill>
                  <a:srgbClr val="D60093"/>
                </a:solidFill>
              </a:rPr>
              <a:t>记录值为元素</a:t>
            </a:r>
            <a:r>
              <a:rPr lang="zh-CN" altLang="en-US" sz="2400" dirty="0" smtClean="0">
                <a:solidFill>
                  <a:srgbClr val="D60093"/>
                </a:solidFill>
              </a:rPr>
              <a:t>值；</a:t>
            </a:r>
            <a:endParaRPr lang="zh-CN" altLang="en-US" sz="2400" dirty="0">
              <a:solidFill>
                <a:srgbClr val="D60093"/>
              </a:solidFill>
            </a:endParaRPr>
          </a:p>
          <a:p>
            <a:pPr marL="342900" indent="-342900" algn="just">
              <a:lnSpc>
                <a:spcPct val="150000"/>
              </a:lnSpc>
              <a:buFont typeface="Wingdings" panose="05000000000000000000" pitchFamily="2" charset="2"/>
              <a:buChar char="n"/>
            </a:pPr>
            <a:r>
              <a:rPr lang="en-US" altLang="zh-CN" sz="2400" dirty="0" smtClean="0">
                <a:solidFill>
                  <a:srgbClr val="D60093"/>
                </a:solidFill>
              </a:rPr>
              <a:t>MYSQL_NUM </a:t>
            </a:r>
            <a:r>
              <a:rPr lang="zh-CN" altLang="en-US" sz="2400" dirty="0">
                <a:solidFill>
                  <a:srgbClr val="D60093"/>
                </a:solidFill>
              </a:rPr>
              <a:t>：索外</a:t>
            </a:r>
            <a:r>
              <a:rPr lang="zh-CN" altLang="en-US" sz="2400" dirty="0" smtClean="0">
                <a:solidFill>
                  <a:srgbClr val="D60093"/>
                </a:solidFill>
              </a:rPr>
              <a:t>数组，按字段</a:t>
            </a:r>
            <a:r>
              <a:rPr lang="zh-CN" altLang="en-US" sz="2400" dirty="0">
                <a:solidFill>
                  <a:srgbClr val="D60093"/>
                </a:solidFill>
              </a:rPr>
              <a:t>的顺序，分别以</a:t>
            </a:r>
            <a:r>
              <a:rPr lang="zh-CN" altLang="en-US" sz="2400" dirty="0" smtClean="0">
                <a:solidFill>
                  <a:srgbClr val="D60093"/>
                </a:solidFill>
              </a:rPr>
              <a:t>“</a:t>
            </a:r>
            <a:r>
              <a:rPr lang="en-US" altLang="zh-CN" sz="2400" dirty="0" smtClean="0">
                <a:solidFill>
                  <a:srgbClr val="D60093"/>
                </a:solidFill>
              </a:rPr>
              <a:t>0,</a:t>
            </a:r>
            <a:r>
              <a:rPr lang="zh-CN" altLang="en-US" sz="2400" dirty="0" smtClean="0">
                <a:solidFill>
                  <a:srgbClr val="D60093"/>
                </a:solidFill>
              </a:rPr>
              <a:t>１</a:t>
            </a:r>
            <a:r>
              <a:rPr lang="en-US" altLang="zh-CN" sz="2400" dirty="0" smtClean="0">
                <a:solidFill>
                  <a:srgbClr val="D60093"/>
                </a:solidFill>
              </a:rPr>
              <a:t>,</a:t>
            </a:r>
            <a:r>
              <a:rPr lang="zh-CN" altLang="en-US" sz="2400" dirty="0" smtClean="0">
                <a:solidFill>
                  <a:srgbClr val="D60093"/>
                </a:solidFill>
              </a:rPr>
              <a:t>２</a:t>
            </a:r>
            <a:r>
              <a:rPr lang="en-US" altLang="zh-CN" sz="2400" dirty="0">
                <a:solidFill>
                  <a:srgbClr val="D60093"/>
                </a:solidFill>
              </a:rPr>
              <a:t>……”</a:t>
            </a:r>
            <a:r>
              <a:rPr lang="zh-CN" altLang="en-US" sz="2400" dirty="0" smtClean="0">
                <a:solidFill>
                  <a:srgbClr val="D60093"/>
                </a:solidFill>
              </a:rPr>
              <a:t>为键名；</a:t>
            </a:r>
            <a:endParaRPr lang="zh-CN" altLang="en-US" sz="2400" dirty="0">
              <a:solidFill>
                <a:srgbClr val="D60093"/>
              </a:solidFill>
            </a:endParaRPr>
          </a:p>
          <a:p>
            <a:pPr marL="342900" indent="-342900" algn="just">
              <a:lnSpc>
                <a:spcPct val="150000"/>
              </a:lnSpc>
              <a:buFont typeface="Wingdings" panose="05000000000000000000" pitchFamily="2" charset="2"/>
              <a:buChar char="n"/>
            </a:pPr>
            <a:r>
              <a:rPr lang="en-US" altLang="zh-CN" sz="2400" dirty="0" smtClean="0">
                <a:solidFill>
                  <a:srgbClr val="D60093"/>
                </a:solidFill>
              </a:rPr>
              <a:t>MYSQL_BOTH</a:t>
            </a:r>
            <a:r>
              <a:rPr lang="zh-CN" altLang="en-US" sz="2400" dirty="0">
                <a:solidFill>
                  <a:srgbClr val="D60093"/>
                </a:solidFill>
              </a:rPr>
              <a:t>：默认值，同时产生关联和数字数组</a:t>
            </a:r>
            <a:r>
              <a:rPr lang="zh-CN" altLang="en-US" sz="2400" dirty="0" smtClean="0">
                <a:solidFill>
                  <a:srgbClr val="D60093"/>
                </a:solidFill>
              </a:rPr>
              <a:t>。</a:t>
            </a:r>
            <a:endParaRPr lang="zh-CN" altLang="en-US" sz="2400" dirty="0">
              <a:solidFill>
                <a:srgbClr val="D60093"/>
              </a:solidFill>
            </a:endParaRPr>
          </a:p>
        </p:txBody>
      </p:sp>
    </p:spTree>
    <p:extLst>
      <p:ext uri="{BB962C8B-B14F-4D97-AF65-F5344CB8AC3E}">
        <p14:creationId xmlns:p14="http://schemas.microsoft.com/office/powerpoint/2010/main" val="1740790683"/>
      </p:ext>
    </p:extLst>
  </p:cSld>
  <p:clrMapOvr>
    <a:masterClrMapping/>
  </p:clrMapOvr>
  <p:transition spd="med">
    <p:pull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12.3.2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err="1" smtClean="0">
                <a:solidFill>
                  <a:schemeClr val="bg1"/>
                </a:solidFill>
                <a:latin typeface="黑体" panose="02010609060101010101" pitchFamily="49" charset="-122"/>
                <a:ea typeface="黑体" panose="02010609060101010101" pitchFamily="49" charset="-122"/>
              </a:rPr>
              <a:t>mysql_fetch_array</a:t>
            </a:r>
            <a:r>
              <a:rPr lang="en-US" altLang="zh-CN" sz="2400" b="1" dirty="0" smtClean="0">
                <a:solidFill>
                  <a:schemeClr val="bg1"/>
                </a:solidFill>
                <a:latin typeface="黑体" panose="02010609060101010101" pitchFamily="49" charset="-122"/>
                <a:ea typeface="黑体" panose="02010609060101010101" pitchFamily="49" charset="-122"/>
              </a:rPr>
              <a:t>()</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488425" y="1047539"/>
            <a:ext cx="5038918" cy="2875146"/>
          </a:xfrm>
          <a:prstGeom prst="rect">
            <a:avLst/>
          </a:prstGeom>
          <a:ln>
            <a:solidFill>
              <a:srgbClr val="00B0F0"/>
            </a:solidFill>
          </a:ln>
        </p:spPr>
        <p:txBody>
          <a:bodyPr wrap="square">
            <a:spAutoFit/>
          </a:bodyPr>
          <a:lstStyle/>
          <a:p>
            <a:pPr algn="just">
              <a:lnSpc>
                <a:spcPts val="3100"/>
              </a:lnSpc>
            </a:pPr>
            <a:r>
              <a:rPr lang="en-US" altLang="zh-CN" sz="2000" dirty="0">
                <a:solidFill>
                  <a:srgbClr val="D60093"/>
                </a:solidFill>
              </a:rPr>
              <a:t>$</a:t>
            </a:r>
            <a:r>
              <a:rPr lang="en-US" altLang="zh-CN" sz="2000" dirty="0" err="1">
                <a:solidFill>
                  <a:srgbClr val="D60093"/>
                </a:solidFill>
              </a:rPr>
              <a:t>sqls</a:t>
            </a:r>
            <a:r>
              <a:rPr lang="en-US" altLang="zh-CN" sz="2000" dirty="0"/>
              <a:t>="</a:t>
            </a:r>
            <a:r>
              <a:rPr lang="en-US" altLang="zh-CN" sz="2000" dirty="0">
                <a:solidFill>
                  <a:srgbClr val="0070C0"/>
                </a:solidFill>
              </a:rPr>
              <a:t>select * from </a:t>
            </a:r>
            <a:r>
              <a:rPr lang="en-US" altLang="zh-CN" sz="2000" dirty="0" err="1" smtClean="0">
                <a:solidFill>
                  <a:srgbClr val="0070C0"/>
                </a:solidFill>
              </a:rPr>
              <a:t>s_info</a:t>
            </a:r>
            <a:r>
              <a:rPr lang="en-US" altLang="zh-CN" sz="2000" dirty="0" smtClean="0"/>
              <a:t>"; </a:t>
            </a:r>
          </a:p>
          <a:p>
            <a:pPr algn="just">
              <a:lnSpc>
                <a:spcPts val="3100"/>
              </a:lnSpc>
            </a:pPr>
            <a:r>
              <a:rPr lang="en-US" altLang="zh-CN" sz="2000" dirty="0" smtClean="0">
                <a:solidFill>
                  <a:srgbClr val="D60093"/>
                </a:solidFill>
              </a:rPr>
              <a:t>$res</a:t>
            </a:r>
            <a:r>
              <a:rPr lang="en-US" altLang="zh-CN" sz="2000" dirty="0" smtClean="0"/>
              <a:t>=</a:t>
            </a:r>
            <a:r>
              <a:rPr lang="en-US" altLang="zh-CN" sz="2000" dirty="0" err="1" smtClean="0">
                <a:solidFill>
                  <a:srgbClr val="FF0000"/>
                </a:solidFill>
              </a:rPr>
              <a:t>mysql_query</a:t>
            </a:r>
            <a:r>
              <a:rPr lang="en-US" altLang="zh-CN" sz="2000" dirty="0" smtClean="0"/>
              <a:t>(</a:t>
            </a:r>
            <a:r>
              <a:rPr lang="en-US" altLang="zh-CN" sz="2000" dirty="0" smtClean="0">
                <a:solidFill>
                  <a:srgbClr val="D60093"/>
                </a:solidFill>
              </a:rPr>
              <a:t>$</a:t>
            </a:r>
            <a:r>
              <a:rPr lang="en-US" altLang="zh-CN" sz="2000" dirty="0" err="1" smtClean="0">
                <a:solidFill>
                  <a:srgbClr val="D60093"/>
                </a:solidFill>
              </a:rPr>
              <a:t>sqls</a:t>
            </a:r>
            <a:r>
              <a:rPr lang="en-US" altLang="zh-CN" sz="2000" dirty="0" smtClean="0"/>
              <a:t>,</a:t>
            </a:r>
            <a:r>
              <a:rPr lang="en-US" altLang="zh-CN" sz="2000" dirty="0" smtClean="0">
                <a:solidFill>
                  <a:srgbClr val="D60093"/>
                </a:solidFill>
              </a:rPr>
              <a:t>$conn</a:t>
            </a:r>
            <a:r>
              <a:rPr lang="en-US" altLang="zh-CN" sz="2000" dirty="0" smtClean="0"/>
              <a:t>);</a:t>
            </a:r>
          </a:p>
          <a:p>
            <a:pPr algn="just">
              <a:lnSpc>
                <a:spcPts val="3100"/>
              </a:lnSpc>
            </a:pPr>
            <a:r>
              <a:rPr lang="en-US" altLang="zh-CN" sz="2000" dirty="0" smtClean="0">
                <a:solidFill>
                  <a:srgbClr val="D60093"/>
                </a:solidFill>
              </a:rPr>
              <a:t>$</a:t>
            </a:r>
            <a:r>
              <a:rPr lang="en-US" altLang="zh-CN" sz="2000" dirty="0" err="1">
                <a:solidFill>
                  <a:srgbClr val="D60093"/>
                </a:solidFill>
              </a:rPr>
              <a:t>r_count</a:t>
            </a:r>
            <a:r>
              <a:rPr lang="en-US" altLang="zh-CN" sz="2000" dirty="0"/>
              <a:t>=</a:t>
            </a:r>
            <a:r>
              <a:rPr lang="en-US" altLang="zh-CN" sz="2000" dirty="0">
                <a:solidFill>
                  <a:srgbClr val="FF0000"/>
                </a:solidFill>
              </a:rPr>
              <a:t>mysql_num_rows</a:t>
            </a:r>
            <a:r>
              <a:rPr lang="en-US" altLang="zh-CN" sz="2000" dirty="0"/>
              <a:t>(</a:t>
            </a:r>
            <a:r>
              <a:rPr lang="en-US" altLang="zh-CN" sz="2000" dirty="0">
                <a:solidFill>
                  <a:srgbClr val="D60093"/>
                </a:solidFill>
              </a:rPr>
              <a:t>$res</a:t>
            </a:r>
            <a:r>
              <a:rPr lang="en-US" altLang="zh-CN" sz="2000" dirty="0"/>
              <a:t>); </a:t>
            </a:r>
            <a:endParaRPr lang="en-US" altLang="zh-CN" sz="2000" dirty="0" smtClean="0"/>
          </a:p>
          <a:p>
            <a:pPr algn="just">
              <a:lnSpc>
                <a:spcPts val="3100"/>
              </a:lnSpc>
            </a:pPr>
            <a:r>
              <a:rPr lang="en-US" altLang="zh-CN" sz="2000" dirty="0" smtClean="0"/>
              <a:t>if</a:t>
            </a:r>
            <a:r>
              <a:rPr lang="en-US" altLang="zh-CN" sz="2000" dirty="0"/>
              <a:t>(</a:t>
            </a:r>
            <a:r>
              <a:rPr lang="en-US" altLang="zh-CN" sz="2000" dirty="0">
                <a:solidFill>
                  <a:srgbClr val="D60093"/>
                </a:solidFill>
              </a:rPr>
              <a:t>$</a:t>
            </a:r>
            <a:r>
              <a:rPr lang="en-US" altLang="zh-CN" sz="2000" dirty="0" err="1">
                <a:solidFill>
                  <a:srgbClr val="D60093"/>
                </a:solidFill>
              </a:rPr>
              <a:t>r_count</a:t>
            </a:r>
            <a:r>
              <a:rPr lang="en-US" altLang="zh-CN" sz="2000" dirty="0"/>
              <a:t>!=0</a:t>
            </a:r>
            <a:r>
              <a:rPr lang="en-US" altLang="zh-CN" sz="2000" dirty="0" smtClean="0"/>
              <a:t>){</a:t>
            </a:r>
            <a:endParaRPr lang="en-US" altLang="zh-CN" sz="2000" dirty="0"/>
          </a:p>
          <a:p>
            <a:pPr algn="just">
              <a:lnSpc>
                <a:spcPts val="3100"/>
              </a:lnSpc>
            </a:pPr>
            <a:r>
              <a:rPr lang="en-US" altLang="zh-CN" sz="2000" dirty="0" smtClean="0"/>
              <a:t>   </a:t>
            </a:r>
            <a:r>
              <a:rPr lang="en-US" altLang="zh-CN" sz="2000" dirty="0"/>
              <a:t>for(</a:t>
            </a:r>
            <a:r>
              <a:rPr lang="en-US" altLang="zh-CN" sz="2000" dirty="0">
                <a:solidFill>
                  <a:srgbClr val="D60093"/>
                </a:solidFill>
              </a:rPr>
              <a:t>$</a:t>
            </a:r>
            <a:r>
              <a:rPr lang="en-US" altLang="zh-CN" sz="2000" dirty="0" err="1">
                <a:solidFill>
                  <a:srgbClr val="D60093"/>
                </a:solidFill>
              </a:rPr>
              <a:t>i</a:t>
            </a:r>
            <a:r>
              <a:rPr lang="en-US" altLang="zh-CN" sz="2000" dirty="0"/>
              <a:t>=0;</a:t>
            </a:r>
            <a:r>
              <a:rPr lang="en-US" altLang="zh-CN" sz="2000" dirty="0">
                <a:solidFill>
                  <a:srgbClr val="D60093"/>
                </a:solidFill>
              </a:rPr>
              <a:t>$</a:t>
            </a:r>
            <a:r>
              <a:rPr lang="en-US" altLang="zh-CN" sz="2000" dirty="0" err="1">
                <a:solidFill>
                  <a:srgbClr val="D60093"/>
                </a:solidFill>
              </a:rPr>
              <a:t>i</a:t>
            </a:r>
            <a:r>
              <a:rPr lang="en-US" altLang="zh-CN" sz="2000" dirty="0"/>
              <a:t>&lt;</a:t>
            </a:r>
            <a:r>
              <a:rPr lang="en-US" altLang="zh-CN" sz="2000" dirty="0">
                <a:solidFill>
                  <a:srgbClr val="D60093"/>
                </a:solidFill>
              </a:rPr>
              <a:t>$</a:t>
            </a:r>
            <a:r>
              <a:rPr lang="en-US" altLang="zh-CN" sz="2000" dirty="0" err="1">
                <a:solidFill>
                  <a:srgbClr val="D60093"/>
                </a:solidFill>
              </a:rPr>
              <a:t>r_count</a:t>
            </a:r>
            <a:r>
              <a:rPr lang="en-US" altLang="zh-CN" sz="2000" dirty="0"/>
              <a:t>;</a:t>
            </a:r>
            <a:r>
              <a:rPr lang="en-US" altLang="zh-CN" sz="2000" dirty="0">
                <a:solidFill>
                  <a:srgbClr val="D60093"/>
                </a:solidFill>
              </a:rPr>
              <a:t>$</a:t>
            </a:r>
            <a:r>
              <a:rPr lang="en-US" altLang="zh-CN" sz="2000" dirty="0" err="1">
                <a:solidFill>
                  <a:srgbClr val="D60093"/>
                </a:solidFill>
              </a:rPr>
              <a:t>i</a:t>
            </a:r>
            <a:r>
              <a:rPr lang="en-US" altLang="zh-CN" sz="2000" dirty="0" smtClean="0"/>
              <a:t>++)  </a:t>
            </a:r>
            <a:r>
              <a:rPr lang="en-US" altLang="zh-CN" sz="2000" dirty="0"/>
              <a:t>{   </a:t>
            </a:r>
            <a:endParaRPr lang="en-US" altLang="zh-CN" sz="2000" dirty="0" smtClean="0"/>
          </a:p>
          <a:p>
            <a:pPr algn="just">
              <a:lnSpc>
                <a:spcPts val="3100"/>
              </a:lnSpc>
            </a:pPr>
            <a:r>
              <a:rPr lang="en-US" altLang="zh-CN" sz="2000" dirty="0"/>
              <a:t>	</a:t>
            </a:r>
            <a:r>
              <a:rPr lang="en-US" altLang="zh-CN" sz="2000" dirty="0" smtClean="0">
                <a:solidFill>
                  <a:srgbClr val="D60093"/>
                </a:solidFill>
              </a:rPr>
              <a:t>$</a:t>
            </a:r>
            <a:r>
              <a:rPr lang="en-US" altLang="zh-CN" sz="2000" dirty="0" err="1">
                <a:solidFill>
                  <a:srgbClr val="D60093"/>
                </a:solidFill>
              </a:rPr>
              <a:t>res_list</a:t>
            </a:r>
            <a:r>
              <a:rPr lang="en-US" altLang="zh-CN" sz="2000" dirty="0"/>
              <a:t>=</a:t>
            </a:r>
            <a:r>
              <a:rPr lang="en-US" altLang="zh-CN" sz="2000" dirty="0">
                <a:solidFill>
                  <a:srgbClr val="FF0000"/>
                </a:solidFill>
              </a:rPr>
              <a:t>mysql_fetch_array</a:t>
            </a:r>
            <a:r>
              <a:rPr lang="en-US" altLang="zh-CN" sz="2000" dirty="0"/>
              <a:t>(</a:t>
            </a:r>
            <a:r>
              <a:rPr lang="en-US" altLang="zh-CN" sz="2000" dirty="0">
                <a:solidFill>
                  <a:srgbClr val="D60093"/>
                </a:solidFill>
              </a:rPr>
              <a:t>$res</a:t>
            </a:r>
            <a:r>
              <a:rPr lang="en-US" altLang="zh-CN" sz="2000" dirty="0" smtClean="0"/>
              <a:t>);</a:t>
            </a:r>
          </a:p>
          <a:p>
            <a:pPr algn="just">
              <a:lnSpc>
                <a:spcPts val="3100"/>
              </a:lnSpc>
            </a:pPr>
            <a:r>
              <a:rPr lang="en-US" altLang="zh-CN" sz="2000" dirty="0" smtClean="0"/>
              <a:t>}   }</a:t>
            </a:r>
            <a:endParaRPr lang="en-US" altLang="zh-CN" sz="2000" dirty="0"/>
          </a:p>
        </p:txBody>
      </p:sp>
      <p:pic>
        <p:nvPicPr>
          <p:cNvPr id="8" name="Picture 3" descr="J89)H8%)X}S7J@H1_TYB4)P"/>
          <p:cNvPicPr>
            <a:picLocks noChangeAspect="1" noChangeArrowheads="1"/>
          </p:cNvPicPr>
          <p:nvPr/>
        </p:nvPicPr>
        <p:blipFill rotWithShape="1">
          <a:blip r:embed="rId3">
            <a:extLst>
              <a:ext uri="{28A0092B-C50C-407E-A947-70E740481C1C}">
                <a14:useLocalDpi xmlns:a14="http://schemas.microsoft.com/office/drawing/2010/main" val="0"/>
              </a:ext>
            </a:extLst>
          </a:blip>
          <a:srcRect l="32918" t="46030" r="32060" b="16964"/>
          <a:stretch/>
        </p:blipFill>
        <p:spPr bwMode="auto">
          <a:xfrm>
            <a:off x="8529186" y="905490"/>
            <a:ext cx="3018452" cy="120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7469116" y="905490"/>
            <a:ext cx="1007007" cy="461665"/>
          </a:xfrm>
          <a:prstGeom prst="rect">
            <a:avLst/>
          </a:prstGeom>
          <a:noFill/>
        </p:spPr>
        <p:txBody>
          <a:bodyPr wrap="none" rtlCol="0">
            <a:spAutoFit/>
          </a:bodyPr>
          <a:lstStyle/>
          <a:p>
            <a:r>
              <a:rPr lang="en-US" altLang="zh-CN" sz="2400" dirty="0" err="1" smtClean="0"/>
              <a:t>s_info</a:t>
            </a:r>
            <a:endParaRPr lang="zh-CN" altLang="en-US" sz="2400" dirty="0"/>
          </a:p>
        </p:txBody>
      </p:sp>
      <p:sp>
        <p:nvSpPr>
          <p:cNvPr id="2" name="矩形 1"/>
          <p:cNvSpPr/>
          <p:nvPr/>
        </p:nvSpPr>
        <p:spPr bwMode="auto">
          <a:xfrm>
            <a:off x="7642746" y="3993313"/>
            <a:ext cx="3002508" cy="518615"/>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rgbClr val="FF0000"/>
                </a:solidFill>
                <a:effectLst/>
                <a:ea typeface="宋体" pitchFamily="2" charset="-122"/>
              </a:rPr>
              <a:t>mysql_fetch_array()</a:t>
            </a:r>
            <a:endParaRPr kumimoji="0" lang="zh-CN" altLang="en-US" sz="2400" b="0" i="0" u="none" strike="noStrike" cap="none" normalizeH="0" baseline="0" dirty="0" smtClean="0">
              <a:ln>
                <a:noFill/>
              </a:ln>
              <a:solidFill>
                <a:srgbClr val="FF0000"/>
              </a:solidFill>
              <a:effectLst/>
              <a:ea typeface="宋体" pitchFamily="2" charset="-122"/>
            </a:endParaRPr>
          </a:p>
        </p:txBody>
      </p:sp>
      <p:sp>
        <p:nvSpPr>
          <p:cNvPr id="3" name="矩形 2"/>
          <p:cNvSpPr/>
          <p:nvPr/>
        </p:nvSpPr>
        <p:spPr bwMode="auto">
          <a:xfrm>
            <a:off x="2136702" y="5028993"/>
            <a:ext cx="1214651" cy="718073"/>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bg1"/>
                </a:solidFill>
                <a:effectLst/>
                <a:latin typeface="Arial" pitchFamily="34" charset="0"/>
                <a:ea typeface="宋体" pitchFamily="2" charset="-122"/>
              </a:rPr>
              <a:t>res_list</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5" name="矩形 4"/>
          <p:cNvSpPr/>
          <p:nvPr/>
        </p:nvSpPr>
        <p:spPr bwMode="auto">
          <a:xfrm>
            <a:off x="3379162" y="5056290"/>
            <a:ext cx="1235415" cy="345389"/>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err="1" smtClean="0">
                <a:ln>
                  <a:noFill/>
                </a:ln>
                <a:solidFill>
                  <a:schemeClr val="bg1"/>
                </a:solidFill>
                <a:effectLst/>
                <a:latin typeface="Arial" pitchFamily="34" charset="0"/>
                <a:ea typeface="宋体" pitchFamily="2" charset="-122"/>
              </a:rPr>
              <a:t>s_id</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3" name="矩形 12"/>
          <p:cNvSpPr/>
          <p:nvPr/>
        </p:nvSpPr>
        <p:spPr bwMode="auto">
          <a:xfrm>
            <a:off x="4643852" y="5056289"/>
            <a:ext cx="1218324" cy="345389"/>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000" dirty="0">
                <a:solidFill>
                  <a:schemeClr val="bg1"/>
                </a:solidFill>
                <a:latin typeface="Arial" pitchFamily="34" charset="0"/>
                <a:ea typeface="宋体" pitchFamily="2" charset="-122"/>
              </a:rPr>
              <a:t>0</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4" name="矩形 13"/>
          <p:cNvSpPr/>
          <p:nvPr/>
        </p:nvSpPr>
        <p:spPr bwMode="auto">
          <a:xfrm>
            <a:off x="5893440" y="5056289"/>
            <a:ext cx="1176381" cy="345389"/>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000" dirty="0" err="1" smtClean="0">
                <a:solidFill>
                  <a:schemeClr val="bg1"/>
                </a:solidFill>
                <a:latin typeface="Arial" pitchFamily="34" charset="0"/>
                <a:ea typeface="宋体" pitchFamily="2" charset="-122"/>
              </a:rPr>
              <a:t>s_name</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5" name="矩形 14"/>
          <p:cNvSpPr/>
          <p:nvPr/>
        </p:nvSpPr>
        <p:spPr bwMode="auto">
          <a:xfrm>
            <a:off x="7086358" y="5056289"/>
            <a:ext cx="1177460" cy="345389"/>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000" dirty="0" smtClean="0">
                <a:solidFill>
                  <a:schemeClr val="bg1"/>
                </a:solidFill>
                <a:latin typeface="Arial" pitchFamily="34" charset="0"/>
                <a:ea typeface="宋体" pitchFamily="2" charset="-122"/>
              </a:rPr>
              <a:t>1</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6" name="矩形 15"/>
          <p:cNvSpPr/>
          <p:nvPr/>
        </p:nvSpPr>
        <p:spPr bwMode="auto">
          <a:xfrm>
            <a:off x="8263818" y="5056289"/>
            <a:ext cx="1008437" cy="345389"/>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000" dirty="0" err="1" smtClean="0">
                <a:solidFill>
                  <a:schemeClr val="bg1"/>
                </a:solidFill>
                <a:latin typeface="Arial" pitchFamily="34" charset="0"/>
                <a:ea typeface="宋体" pitchFamily="2" charset="-122"/>
              </a:rPr>
              <a:t>s_sex</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7" name="矩形 16"/>
          <p:cNvSpPr/>
          <p:nvPr/>
        </p:nvSpPr>
        <p:spPr bwMode="auto">
          <a:xfrm>
            <a:off x="9280922" y="5056289"/>
            <a:ext cx="669927" cy="345389"/>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000" dirty="0" smtClean="0">
                <a:solidFill>
                  <a:schemeClr val="bg1"/>
                </a:solidFill>
                <a:latin typeface="Arial" pitchFamily="34" charset="0"/>
                <a:ea typeface="宋体" pitchFamily="2" charset="-122"/>
              </a:rPr>
              <a:t>2</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8" name="矩形 17"/>
          <p:cNvSpPr/>
          <p:nvPr/>
        </p:nvSpPr>
        <p:spPr bwMode="auto">
          <a:xfrm>
            <a:off x="9962661" y="5056289"/>
            <a:ext cx="902588" cy="345389"/>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000" dirty="0" err="1" smtClean="0">
                <a:solidFill>
                  <a:schemeClr val="bg1"/>
                </a:solidFill>
                <a:latin typeface="Arial" pitchFamily="34" charset="0"/>
                <a:ea typeface="宋体" pitchFamily="2" charset="-122"/>
              </a:rPr>
              <a:t>s_age</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19" name="矩形 18"/>
          <p:cNvSpPr/>
          <p:nvPr/>
        </p:nvSpPr>
        <p:spPr bwMode="auto">
          <a:xfrm>
            <a:off x="3380627" y="5401677"/>
            <a:ext cx="1247599" cy="345389"/>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2">
                    <a:lumMod val="75000"/>
                  </a:schemeClr>
                </a:solidFill>
                <a:effectLst/>
                <a:latin typeface="Arial" pitchFamily="34" charset="0"/>
                <a:ea typeface="宋体" pitchFamily="2" charset="-122"/>
              </a:rPr>
              <a:t>c15f3601</a:t>
            </a:r>
            <a:endPar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endParaRPr>
          </a:p>
        </p:txBody>
      </p:sp>
      <p:sp>
        <p:nvSpPr>
          <p:cNvPr id="20" name="矩形 19"/>
          <p:cNvSpPr/>
          <p:nvPr/>
        </p:nvSpPr>
        <p:spPr bwMode="auto">
          <a:xfrm>
            <a:off x="4628225" y="5401677"/>
            <a:ext cx="1247599" cy="345389"/>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2">
                    <a:lumMod val="75000"/>
                  </a:schemeClr>
                </a:solidFill>
                <a:effectLst/>
                <a:latin typeface="Arial" pitchFamily="34" charset="0"/>
                <a:ea typeface="宋体" pitchFamily="2" charset="-122"/>
              </a:rPr>
              <a:t>c15f3601</a:t>
            </a:r>
            <a:endPar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endParaRPr>
          </a:p>
        </p:txBody>
      </p:sp>
      <p:sp>
        <p:nvSpPr>
          <p:cNvPr id="21" name="矩形 20"/>
          <p:cNvSpPr/>
          <p:nvPr/>
        </p:nvSpPr>
        <p:spPr bwMode="auto">
          <a:xfrm>
            <a:off x="5889022" y="5401677"/>
            <a:ext cx="1180800" cy="345389"/>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rPr>
              <a:t>张秀林</a:t>
            </a:r>
          </a:p>
        </p:txBody>
      </p:sp>
      <p:sp>
        <p:nvSpPr>
          <p:cNvPr id="22" name="矩形 21"/>
          <p:cNvSpPr/>
          <p:nvPr/>
        </p:nvSpPr>
        <p:spPr bwMode="auto">
          <a:xfrm>
            <a:off x="7083018" y="5401677"/>
            <a:ext cx="1180800" cy="345389"/>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rPr>
              <a:t>张秀林</a:t>
            </a:r>
          </a:p>
        </p:txBody>
      </p:sp>
      <p:sp>
        <p:nvSpPr>
          <p:cNvPr id="23" name="矩形 22"/>
          <p:cNvSpPr/>
          <p:nvPr/>
        </p:nvSpPr>
        <p:spPr bwMode="auto">
          <a:xfrm>
            <a:off x="8259399" y="5401677"/>
            <a:ext cx="1012225" cy="345389"/>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rPr>
              <a:t>男</a:t>
            </a:r>
          </a:p>
        </p:txBody>
      </p:sp>
      <p:sp>
        <p:nvSpPr>
          <p:cNvPr id="24" name="矩形 23"/>
          <p:cNvSpPr/>
          <p:nvPr/>
        </p:nvSpPr>
        <p:spPr bwMode="auto">
          <a:xfrm>
            <a:off x="10892838" y="5056289"/>
            <a:ext cx="654800" cy="345389"/>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000" dirty="0" smtClean="0">
                <a:solidFill>
                  <a:schemeClr val="bg1"/>
                </a:solidFill>
                <a:latin typeface="Arial" pitchFamily="34" charset="0"/>
                <a:ea typeface="宋体" pitchFamily="2" charset="-122"/>
              </a:rPr>
              <a:t>3</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p:txBody>
      </p:sp>
      <p:sp>
        <p:nvSpPr>
          <p:cNvPr id="25" name="矩形 24"/>
          <p:cNvSpPr/>
          <p:nvPr/>
        </p:nvSpPr>
        <p:spPr bwMode="auto">
          <a:xfrm>
            <a:off x="9280922" y="5401677"/>
            <a:ext cx="681208" cy="345389"/>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rPr>
              <a:t>男</a:t>
            </a:r>
          </a:p>
        </p:txBody>
      </p:sp>
      <p:sp>
        <p:nvSpPr>
          <p:cNvPr id="26" name="矩形 25"/>
          <p:cNvSpPr/>
          <p:nvPr/>
        </p:nvSpPr>
        <p:spPr bwMode="auto">
          <a:xfrm>
            <a:off x="9976308" y="5401677"/>
            <a:ext cx="902589" cy="345389"/>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2">
                    <a:lumMod val="75000"/>
                  </a:schemeClr>
                </a:solidFill>
                <a:effectLst/>
                <a:latin typeface="Arial" pitchFamily="34" charset="0"/>
                <a:ea typeface="宋体" pitchFamily="2" charset="-122"/>
              </a:rPr>
              <a:t>19</a:t>
            </a:r>
            <a:endPar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endParaRPr>
          </a:p>
        </p:txBody>
      </p:sp>
      <p:sp>
        <p:nvSpPr>
          <p:cNvPr id="27" name="矩形 26"/>
          <p:cNvSpPr/>
          <p:nvPr/>
        </p:nvSpPr>
        <p:spPr bwMode="auto">
          <a:xfrm>
            <a:off x="10890058" y="5401677"/>
            <a:ext cx="656909" cy="345389"/>
          </a:xfrm>
          <a:prstGeom prst="rect">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2">
                    <a:lumMod val="75000"/>
                  </a:schemeClr>
                </a:solidFill>
                <a:effectLst/>
                <a:latin typeface="Arial" pitchFamily="34" charset="0"/>
                <a:ea typeface="宋体" pitchFamily="2" charset="-122"/>
              </a:rPr>
              <a:t>19</a:t>
            </a:r>
            <a:endPar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endParaRPr>
          </a:p>
        </p:txBody>
      </p:sp>
      <p:sp>
        <p:nvSpPr>
          <p:cNvPr id="28" name="矩形 27"/>
          <p:cNvSpPr/>
          <p:nvPr/>
        </p:nvSpPr>
        <p:spPr bwMode="auto">
          <a:xfrm>
            <a:off x="3380627" y="5430436"/>
            <a:ext cx="1247599" cy="345389"/>
          </a:xfrm>
          <a:prstGeom prst="rect">
            <a:avLst/>
          </a:prstGeom>
          <a:solidFill>
            <a:srgbClr val="FFCCFF"/>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2">
                    <a:lumMod val="75000"/>
                  </a:schemeClr>
                </a:solidFill>
                <a:effectLst/>
                <a:latin typeface="Arial" pitchFamily="34" charset="0"/>
                <a:ea typeface="宋体" pitchFamily="2" charset="-122"/>
              </a:rPr>
              <a:t>c15f3602</a:t>
            </a:r>
            <a:endPar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endParaRPr>
          </a:p>
        </p:txBody>
      </p:sp>
      <p:sp>
        <p:nvSpPr>
          <p:cNvPr id="29" name="矩形 28"/>
          <p:cNvSpPr/>
          <p:nvPr/>
        </p:nvSpPr>
        <p:spPr bwMode="auto">
          <a:xfrm>
            <a:off x="4628225" y="5430436"/>
            <a:ext cx="1247599" cy="345389"/>
          </a:xfrm>
          <a:prstGeom prst="rect">
            <a:avLst/>
          </a:prstGeom>
          <a:solidFill>
            <a:srgbClr val="FFCCFF"/>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2">
                    <a:lumMod val="75000"/>
                  </a:schemeClr>
                </a:solidFill>
                <a:effectLst/>
                <a:latin typeface="Arial" pitchFamily="34" charset="0"/>
                <a:ea typeface="宋体" pitchFamily="2" charset="-122"/>
              </a:rPr>
              <a:t>c15f3602</a:t>
            </a:r>
            <a:endPar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endParaRPr>
          </a:p>
        </p:txBody>
      </p:sp>
      <p:sp>
        <p:nvSpPr>
          <p:cNvPr id="30" name="矩形 29"/>
          <p:cNvSpPr/>
          <p:nvPr/>
        </p:nvSpPr>
        <p:spPr bwMode="auto">
          <a:xfrm>
            <a:off x="5889022" y="5430436"/>
            <a:ext cx="1180800" cy="345389"/>
          </a:xfrm>
          <a:prstGeom prst="rect">
            <a:avLst/>
          </a:prstGeom>
          <a:solidFill>
            <a:srgbClr val="FFCCFF"/>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000" dirty="0" smtClean="0">
                <a:solidFill>
                  <a:schemeClr val="tx2">
                    <a:lumMod val="75000"/>
                  </a:schemeClr>
                </a:solidFill>
                <a:latin typeface="Arial" pitchFamily="34" charset="0"/>
                <a:ea typeface="宋体" pitchFamily="2" charset="-122"/>
              </a:rPr>
              <a:t>李红英</a:t>
            </a:r>
            <a:endPar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endParaRPr>
          </a:p>
        </p:txBody>
      </p:sp>
      <p:sp>
        <p:nvSpPr>
          <p:cNvPr id="31" name="矩形 30"/>
          <p:cNvSpPr/>
          <p:nvPr/>
        </p:nvSpPr>
        <p:spPr bwMode="auto">
          <a:xfrm>
            <a:off x="7083018" y="5430436"/>
            <a:ext cx="1180800" cy="345389"/>
          </a:xfrm>
          <a:prstGeom prst="rect">
            <a:avLst/>
          </a:prstGeom>
          <a:solidFill>
            <a:srgbClr val="FFCCFF"/>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rPr>
              <a:t>李红英</a:t>
            </a:r>
          </a:p>
        </p:txBody>
      </p:sp>
      <p:sp>
        <p:nvSpPr>
          <p:cNvPr id="32" name="矩形 31"/>
          <p:cNvSpPr/>
          <p:nvPr/>
        </p:nvSpPr>
        <p:spPr bwMode="auto">
          <a:xfrm>
            <a:off x="8259399" y="5430436"/>
            <a:ext cx="1012225" cy="345389"/>
          </a:xfrm>
          <a:prstGeom prst="rect">
            <a:avLst/>
          </a:prstGeom>
          <a:solidFill>
            <a:srgbClr val="FFCCFF"/>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rPr>
              <a:t>女</a:t>
            </a:r>
          </a:p>
        </p:txBody>
      </p:sp>
      <p:sp>
        <p:nvSpPr>
          <p:cNvPr id="36" name="矩形 35"/>
          <p:cNvSpPr/>
          <p:nvPr/>
        </p:nvSpPr>
        <p:spPr bwMode="auto">
          <a:xfrm>
            <a:off x="9280922" y="5430436"/>
            <a:ext cx="681208" cy="345389"/>
          </a:xfrm>
          <a:prstGeom prst="rect">
            <a:avLst/>
          </a:prstGeom>
          <a:solidFill>
            <a:srgbClr val="FFCCFF"/>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000" dirty="0">
                <a:solidFill>
                  <a:schemeClr val="tx2">
                    <a:lumMod val="75000"/>
                  </a:schemeClr>
                </a:solidFill>
                <a:latin typeface="Arial" pitchFamily="34" charset="0"/>
                <a:ea typeface="宋体" pitchFamily="2" charset="-122"/>
              </a:rPr>
              <a:t>女</a:t>
            </a:r>
            <a:endPar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endParaRPr>
          </a:p>
        </p:txBody>
      </p:sp>
      <p:sp>
        <p:nvSpPr>
          <p:cNvPr id="37" name="矩形 36"/>
          <p:cNvSpPr/>
          <p:nvPr/>
        </p:nvSpPr>
        <p:spPr bwMode="auto">
          <a:xfrm>
            <a:off x="9976308" y="5430436"/>
            <a:ext cx="902589" cy="345389"/>
          </a:xfrm>
          <a:prstGeom prst="rect">
            <a:avLst/>
          </a:prstGeom>
          <a:solidFill>
            <a:srgbClr val="FFCCFF"/>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2">
                    <a:lumMod val="75000"/>
                  </a:schemeClr>
                </a:solidFill>
                <a:effectLst/>
                <a:latin typeface="Arial" pitchFamily="34" charset="0"/>
                <a:ea typeface="宋体" pitchFamily="2" charset="-122"/>
              </a:rPr>
              <a:t>18</a:t>
            </a:r>
            <a:endPar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endParaRPr>
          </a:p>
        </p:txBody>
      </p:sp>
      <p:sp>
        <p:nvSpPr>
          <p:cNvPr id="38" name="矩形 37"/>
          <p:cNvSpPr/>
          <p:nvPr/>
        </p:nvSpPr>
        <p:spPr bwMode="auto">
          <a:xfrm>
            <a:off x="10890058" y="5430436"/>
            <a:ext cx="656909" cy="345389"/>
          </a:xfrm>
          <a:prstGeom prst="rect">
            <a:avLst/>
          </a:prstGeom>
          <a:solidFill>
            <a:srgbClr val="FFCCFF"/>
          </a:solidFill>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2">
                    <a:lumMod val="75000"/>
                  </a:schemeClr>
                </a:solidFill>
                <a:effectLst/>
                <a:latin typeface="Arial" pitchFamily="34" charset="0"/>
                <a:ea typeface="宋体" pitchFamily="2" charset="-122"/>
              </a:rPr>
              <a:t>18</a:t>
            </a:r>
            <a:endParaRPr kumimoji="0" lang="zh-CN" altLang="en-US" sz="2000" b="0" i="0" u="none" strike="noStrike" cap="none" normalizeH="0" baseline="0" dirty="0" smtClean="0">
              <a:ln>
                <a:noFill/>
              </a:ln>
              <a:solidFill>
                <a:schemeClr val="tx2">
                  <a:lumMod val="75000"/>
                </a:schemeClr>
              </a:solidFill>
              <a:effectLst/>
              <a:latin typeface="Arial" pitchFamily="34" charset="0"/>
              <a:ea typeface="宋体" pitchFamily="2" charset="-122"/>
            </a:endParaRPr>
          </a:p>
        </p:txBody>
      </p:sp>
      <p:sp>
        <p:nvSpPr>
          <p:cNvPr id="6" name="菱形 5"/>
          <p:cNvSpPr/>
          <p:nvPr/>
        </p:nvSpPr>
        <p:spPr bwMode="auto">
          <a:xfrm>
            <a:off x="8217116" y="2673839"/>
            <a:ext cx="1853768" cy="756149"/>
          </a:xfrm>
          <a:prstGeom prst="diamond">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smtClean="0">
                <a:ln>
                  <a:noFill/>
                </a:ln>
                <a:solidFill>
                  <a:schemeClr val="bg1"/>
                </a:solidFill>
                <a:effectLst/>
                <a:latin typeface="Arial" pitchFamily="34" charset="0"/>
                <a:ea typeface="宋体" pitchFamily="2" charset="-122"/>
              </a:rPr>
              <a:t>$</a:t>
            </a:r>
            <a:r>
              <a:rPr kumimoji="0" lang="en-US" altLang="zh-CN" sz="2400" b="0" i="0" u="none" strike="noStrike" cap="none" normalizeH="0" baseline="0" dirty="0" err="1" smtClean="0">
                <a:ln>
                  <a:noFill/>
                </a:ln>
                <a:solidFill>
                  <a:schemeClr val="bg1"/>
                </a:solidFill>
                <a:effectLst/>
                <a:latin typeface="Arial" pitchFamily="34" charset="0"/>
                <a:ea typeface="宋体" pitchFamily="2" charset="-122"/>
              </a:rPr>
              <a:t>i</a:t>
            </a:r>
            <a:r>
              <a:rPr kumimoji="0" lang="en-US" altLang="zh-CN" sz="2400" b="0" i="0" u="none" strike="noStrike" cap="none" normalizeH="0" baseline="0" dirty="0" smtClean="0">
                <a:ln>
                  <a:noFill/>
                </a:ln>
                <a:solidFill>
                  <a:schemeClr val="bg1"/>
                </a:solidFill>
                <a:effectLst/>
                <a:latin typeface="Arial" pitchFamily="34" charset="0"/>
                <a:ea typeface="宋体" pitchFamily="2" charset="-122"/>
              </a:rPr>
              <a:t>&lt;2?</a:t>
            </a:r>
            <a:endParaRPr kumimoji="0" lang="zh-CN" altLang="en-US" sz="2400" b="0" i="0" u="none" strike="noStrike" cap="none" normalizeH="0" baseline="0" dirty="0" smtClean="0">
              <a:ln>
                <a:noFill/>
              </a:ln>
              <a:solidFill>
                <a:schemeClr val="bg1"/>
              </a:solidFill>
              <a:effectLst/>
              <a:latin typeface="Arial" pitchFamily="34" charset="0"/>
              <a:ea typeface="宋体" pitchFamily="2" charset="-122"/>
            </a:endParaRPr>
          </a:p>
        </p:txBody>
      </p:sp>
      <p:cxnSp>
        <p:nvCxnSpPr>
          <p:cNvPr id="10" name="直接箭头连接符 9"/>
          <p:cNvCxnSpPr>
            <a:stCxn id="6" idx="2"/>
            <a:endCxn id="2" idx="0"/>
          </p:cNvCxnSpPr>
          <p:nvPr/>
        </p:nvCxnSpPr>
        <p:spPr bwMode="auto">
          <a:xfrm>
            <a:off x="9144000" y="3429988"/>
            <a:ext cx="0" cy="563325"/>
          </a:xfrm>
          <a:prstGeom prst="straightConnector1">
            <a:avLst/>
          </a:prstGeom>
          <a:solidFill>
            <a:schemeClr val="accent1"/>
          </a:solidFill>
          <a:ln w="28575"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肘形连接符 39"/>
          <p:cNvCxnSpPr>
            <a:stCxn id="2" idx="1"/>
            <a:endCxn id="3" idx="0"/>
          </p:cNvCxnSpPr>
          <p:nvPr/>
        </p:nvCxnSpPr>
        <p:spPr bwMode="auto">
          <a:xfrm rot="10800000" flipV="1">
            <a:off x="2744028" y="4252621"/>
            <a:ext cx="4898718" cy="776372"/>
          </a:xfrm>
          <a:prstGeom prst="bentConnector2">
            <a:avLst/>
          </a:prstGeom>
          <a:solidFill>
            <a:schemeClr val="accent1"/>
          </a:solidFill>
          <a:ln w="28575"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肘形连接符 42"/>
          <p:cNvCxnSpPr>
            <a:stCxn id="27" idx="3"/>
            <a:endCxn id="6" idx="3"/>
          </p:cNvCxnSpPr>
          <p:nvPr/>
        </p:nvCxnSpPr>
        <p:spPr bwMode="auto">
          <a:xfrm flipH="1" flipV="1">
            <a:off x="10070884" y="3051914"/>
            <a:ext cx="1476083" cy="2522458"/>
          </a:xfrm>
          <a:prstGeom prst="bentConnector3">
            <a:avLst>
              <a:gd name="adj1" fmla="val -15487"/>
            </a:avLst>
          </a:prstGeom>
          <a:solidFill>
            <a:schemeClr val="accent1"/>
          </a:solidFill>
          <a:ln w="28575"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7779830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7" presetClass="emph" presetSubtype="0" repeatCount="3000" fill="remove" grpId="0" nodeType="afterEffect">
                                  <p:stCondLst>
                                    <p:cond delay="0"/>
                                  </p:stCondLst>
                                  <p:childTnLst>
                                    <p:animClr clrSpc="rgb" dir="cw">
                                      <p:cBhvr override="childStyle">
                                        <p:cTn id="10" dur="250" autoRev="1" fill="remove"/>
                                        <p:tgtEl>
                                          <p:spTgt spid="6"/>
                                        </p:tgtEl>
                                        <p:attrNameLst>
                                          <p:attrName>style.color</p:attrName>
                                        </p:attrNameLst>
                                      </p:cBhvr>
                                      <p:to>
                                        <a:schemeClr val="bg1"/>
                                      </p:to>
                                    </p:animClr>
                                    <p:animClr clrSpc="rgb" dir="cw">
                                      <p:cBhvr>
                                        <p:cTn id="11" dur="250" autoRev="1" fill="remove"/>
                                        <p:tgtEl>
                                          <p:spTgt spid="6"/>
                                        </p:tgtEl>
                                        <p:attrNameLst>
                                          <p:attrName>fillcolor</p:attrName>
                                        </p:attrNameLst>
                                      </p:cBhvr>
                                      <p:to>
                                        <a:schemeClr val="bg1"/>
                                      </p:to>
                                    </p:animClr>
                                    <p:set>
                                      <p:cBhvr>
                                        <p:cTn id="12" dur="250" autoRev="1" fill="remove"/>
                                        <p:tgtEl>
                                          <p:spTgt spid="6"/>
                                        </p:tgtEl>
                                        <p:attrNameLst>
                                          <p:attrName>fill.type</p:attrName>
                                        </p:attrNameLst>
                                      </p:cBhvr>
                                      <p:to>
                                        <p:strVal val="solid"/>
                                      </p:to>
                                    </p:set>
                                    <p:set>
                                      <p:cBhvr>
                                        <p:cTn id="13" dur="250" autoRev="1" fill="remove"/>
                                        <p:tgtEl>
                                          <p:spTgt spid="6"/>
                                        </p:tgtEl>
                                        <p:attrNameLst>
                                          <p:attrName>fill.on</p:attrName>
                                        </p:attrNameLst>
                                      </p:cBhvr>
                                      <p:to>
                                        <p:strVal val="true"/>
                                      </p:to>
                                    </p:se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par>
                          <p:cTn id="18" fill="hold">
                            <p:stCondLst>
                              <p:cond delay="250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3000"/>
                            </p:stCondLst>
                            <p:childTnLst>
                              <p:par>
                                <p:cTn id="23" presetID="22" presetClass="entr" presetSubtype="2"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right)">
                                      <p:cBhvr>
                                        <p:cTn id="25" dur="500"/>
                                        <p:tgtEl>
                                          <p:spTgt spid="40"/>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5500"/>
                            </p:stCondLst>
                            <p:childTnLst>
                              <p:par>
                                <p:cTn id="43" presetID="22" presetClass="entr" presetSubtype="8"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par>
                          <p:cTn id="46" fill="hold">
                            <p:stCondLst>
                              <p:cond delay="6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par>
                          <p:cTn id="50" fill="hold">
                            <p:stCondLst>
                              <p:cond delay="6500"/>
                            </p:stCondLst>
                            <p:childTnLst>
                              <p:par>
                                <p:cTn id="51" presetID="22" presetClass="entr" presetSubtype="8"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par>
                          <p:cTn id="54" fill="hold">
                            <p:stCondLst>
                              <p:cond delay="7000"/>
                            </p:stCondLst>
                            <p:childTnLst>
                              <p:par>
                                <p:cTn id="55" presetID="22" presetClass="entr" presetSubtype="8"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par>
                          <p:cTn id="58" fill="hold">
                            <p:stCondLst>
                              <p:cond delay="7500"/>
                            </p:stCondLst>
                            <p:childTnLst>
                              <p:par>
                                <p:cTn id="59" presetID="22" presetClass="entr" presetSubtype="8"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left)">
                                      <p:cBhvr>
                                        <p:cTn id="61" dur="500"/>
                                        <p:tgtEl>
                                          <p:spTgt spid="22"/>
                                        </p:tgtEl>
                                      </p:cBhvr>
                                    </p:animEffect>
                                  </p:childTnLst>
                                </p:cTn>
                              </p:par>
                            </p:childTnLst>
                          </p:cTn>
                        </p:par>
                        <p:par>
                          <p:cTn id="62" fill="hold">
                            <p:stCondLst>
                              <p:cond delay="8000"/>
                            </p:stCondLst>
                            <p:childTnLst>
                              <p:par>
                                <p:cTn id="63" presetID="22" presetClass="entr" presetSubtype="8"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par>
                          <p:cTn id="66" fill="hold">
                            <p:stCondLst>
                              <p:cond delay="8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9000"/>
                            </p:stCondLst>
                            <p:childTnLst>
                              <p:par>
                                <p:cTn id="71" presetID="22" presetClass="entr" presetSubtype="8"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par>
                          <p:cTn id="74" fill="hold">
                            <p:stCondLst>
                              <p:cond delay="9500"/>
                            </p:stCondLst>
                            <p:childTnLst>
                              <p:par>
                                <p:cTn id="75" presetID="22" presetClass="entr" presetSubtype="8"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childTnLst>
                          </p:cTn>
                        </p:par>
                        <p:par>
                          <p:cTn id="78" fill="hold">
                            <p:stCondLst>
                              <p:cond delay="10000"/>
                            </p:stCondLst>
                            <p:childTnLst>
                              <p:par>
                                <p:cTn id="79" presetID="22" presetClass="entr" presetSubtype="8" fill="hold" grpId="0" nodeType="after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wipe(left)">
                                      <p:cBhvr>
                                        <p:cTn id="81" dur="500"/>
                                        <p:tgtEl>
                                          <p:spTgt spid="18"/>
                                        </p:tgtEl>
                                      </p:cBhvr>
                                    </p:animEffect>
                                  </p:childTnLst>
                                </p:cTn>
                              </p:par>
                            </p:childTnLst>
                          </p:cTn>
                        </p:par>
                        <p:par>
                          <p:cTn id="82" fill="hold">
                            <p:stCondLst>
                              <p:cond delay="10500"/>
                            </p:stCondLst>
                            <p:childTnLst>
                              <p:par>
                                <p:cTn id="83" presetID="22" presetClass="entr" presetSubtype="8"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childTnLst>
                          </p:cTn>
                        </p:par>
                        <p:par>
                          <p:cTn id="86" fill="hold">
                            <p:stCondLst>
                              <p:cond delay="11000"/>
                            </p:stCondLst>
                            <p:childTnLst>
                              <p:par>
                                <p:cTn id="87" presetID="22" presetClass="entr" presetSubtype="8" fill="hold" grpId="0" nodeType="after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wipe(left)">
                                      <p:cBhvr>
                                        <p:cTn id="89" dur="500"/>
                                        <p:tgtEl>
                                          <p:spTgt spid="24"/>
                                        </p:tgtEl>
                                      </p:cBhvr>
                                    </p:animEffect>
                                  </p:childTnLst>
                                </p:cTn>
                              </p:par>
                            </p:childTnLst>
                          </p:cTn>
                        </p:par>
                        <p:par>
                          <p:cTn id="90" fill="hold">
                            <p:stCondLst>
                              <p:cond delay="11500"/>
                            </p:stCondLst>
                            <p:childTnLst>
                              <p:par>
                                <p:cTn id="91" presetID="22" presetClass="entr" presetSubtype="8"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left)">
                                      <p:cBhvr>
                                        <p:cTn id="93" dur="500"/>
                                        <p:tgtEl>
                                          <p:spTgt spid="27"/>
                                        </p:tgtEl>
                                      </p:cBhvr>
                                    </p:animEffect>
                                  </p:childTnLst>
                                </p:cTn>
                              </p:par>
                            </p:childTnLst>
                          </p:cTn>
                        </p:par>
                        <p:par>
                          <p:cTn id="94" fill="hold">
                            <p:stCondLst>
                              <p:cond delay="12000"/>
                            </p:stCondLst>
                            <p:childTnLst>
                              <p:par>
                                <p:cTn id="95" presetID="22" presetClass="entr" presetSubtype="4"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par>
                          <p:cTn id="98" fill="hold">
                            <p:stCondLst>
                              <p:cond delay="12500"/>
                            </p:stCondLst>
                            <p:childTnLst>
                              <p:par>
                                <p:cTn id="99" presetID="27" presetClass="emph" presetSubtype="0" repeatCount="3000" fill="remove" grpId="1" nodeType="afterEffect">
                                  <p:stCondLst>
                                    <p:cond delay="0"/>
                                  </p:stCondLst>
                                  <p:childTnLst>
                                    <p:animClr clrSpc="rgb" dir="cw">
                                      <p:cBhvr override="childStyle">
                                        <p:cTn id="100" dur="250" autoRev="1" fill="remove"/>
                                        <p:tgtEl>
                                          <p:spTgt spid="6"/>
                                        </p:tgtEl>
                                        <p:attrNameLst>
                                          <p:attrName>style.color</p:attrName>
                                        </p:attrNameLst>
                                      </p:cBhvr>
                                      <p:to>
                                        <a:schemeClr val="bg1"/>
                                      </p:to>
                                    </p:animClr>
                                    <p:animClr clrSpc="rgb" dir="cw">
                                      <p:cBhvr>
                                        <p:cTn id="101" dur="250" autoRev="1" fill="remove"/>
                                        <p:tgtEl>
                                          <p:spTgt spid="6"/>
                                        </p:tgtEl>
                                        <p:attrNameLst>
                                          <p:attrName>fillcolor</p:attrName>
                                        </p:attrNameLst>
                                      </p:cBhvr>
                                      <p:to>
                                        <a:schemeClr val="bg1"/>
                                      </p:to>
                                    </p:animClr>
                                    <p:set>
                                      <p:cBhvr>
                                        <p:cTn id="102" dur="250" autoRev="1" fill="remove"/>
                                        <p:tgtEl>
                                          <p:spTgt spid="6"/>
                                        </p:tgtEl>
                                        <p:attrNameLst>
                                          <p:attrName>fill.type</p:attrName>
                                        </p:attrNameLst>
                                      </p:cBhvr>
                                      <p:to>
                                        <p:strVal val="solid"/>
                                      </p:to>
                                    </p:set>
                                    <p:set>
                                      <p:cBhvr>
                                        <p:cTn id="103" dur="250" autoRev="1" fill="remove"/>
                                        <p:tgtEl>
                                          <p:spTgt spid="6"/>
                                        </p:tgtEl>
                                        <p:attrNameLst>
                                          <p:attrName>fill.on</p:attrName>
                                        </p:attrNameLst>
                                      </p:cBhvr>
                                      <p:to>
                                        <p:strVal val="true"/>
                                      </p:to>
                                    </p:set>
                                  </p:childTnLst>
                                </p:cTn>
                              </p:par>
                            </p:childTnLst>
                          </p:cTn>
                        </p:par>
                        <p:par>
                          <p:cTn id="104" fill="hold">
                            <p:stCondLst>
                              <p:cond delay="14000"/>
                            </p:stCondLst>
                            <p:childTnLst>
                              <p:par>
                                <p:cTn id="105" presetID="22" presetClass="entr" presetSubtype="1" fill="hold" nodeType="afterEffect">
                                  <p:stCondLst>
                                    <p:cond delay="0"/>
                                  </p:stCondLst>
                                  <p:childTnLst>
                                    <p:set>
                                      <p:cBhvr>
                                        <p:cTn id="106" dur="1" fill="hold">
                                          <p:stCondLst>
                                            <p:cond delay="0"/>
                                          </p:stCondLst>
                                        </p:cTn>
                                        <p:tgtEl>
                                          <p:spTgt spid="10"/>
                                        </p:tgtEl>
                                        <p:attrNameLst>
                                          <p:attrName>style.visibility</p:attrName>
                                        </p:attrNameLst>
                                      </p:cBhvr>
                                      <p:to>
                                        <p:strVal val="visible"/>
                                      </p:to>
                                    </p:set>
                                    <p:animEffect transition="in" filter="wipe(up)">
                                      <p:cBhvr>
                                        <p:cTn id="107" dur="500"/>
                                        <p:tgtEl>
                                          <p:spTgt spid="10"/>
                                        </p:tgtEl>
                                      </p:cBhvr>
                                    </p:animEffect>
                                  </p:childTnLst>
                                </p:cTn>
                              </p:par>
                              <p:par>
                                <p:cTn id="108" presetID="22" presetClass="exit" presetSubtype="4" fill="hold" nodeType="withEffect">
                                  <p:stCondLst>
                                    <p:cond delay="0"/>
                                  </p:stCondLst>
                                  <p:childTnLst>
                                    <p:animEffect transition="out" filter="wipe(down)">
                                      <p:cBhvr>
                                        <p:cTn id="109" dur="500"/>
                                        <p:tgtEl>
                                          <p:spTgt spid="43"/>
                                        </p:tgtEl>
                                      </p:cBhvr>
                                    </p:animEffect>
                                    <p:set>
                                      <p:cBhvr>
                                        <p:cTn id="110" dur="1" fill="hold">
                                          <p:stCondLst>
                                            <p:cond delay="499"/>
                                          </p:stCondLst>
                                        </p:cTn>
                                        <p:tgtEl>
                                          <p:spTgt spid="43"/>
                                        </p:tgtEl>
                                        <p:attrNameLst>
                                          <p:attrName>style.visibility</p:attrName>
                                        </p:attrNameLst>
                                      </p:cBhvr>
                                      <p:to>
                                        <p:strVal val="hidden"/>
                                      </p:to>
                                    </p:set>
                                  </p:childTnLst>
                                </p:cTn>
                              </p:par>
                            </p:childTnLst>
                          </p:cTn>
                        </p:par>
                        <p:par>
                          <p:cTn id="111" fill="hold">
                            <p:stCondLst>
                              <p:cond delay="14500"/>
                            </p:stCondLst>
                            <p:childTnLst>
                              <p:par>
                                <p:cTn id="112" presetID="26" presetClass="emph" presetSubtype="0" repeatCount="3000" fill="hold" grpId="1" nodeType="afterEffect">
                                  <p:stCondLst>
                                    <p:cond delay="0"/>
                                  </p:stCondLst>
                                  <p:childTnLst>
                                    <p:animEffect transition="out" filter="fade">
                                      <p:cBhvr>
                                        <p:cTn id="113" dur="500" tmFilter="0, 0; .2, .5; .8, .5; 1, 0"/>
                                        <p:tgtEl>
                                          <p:spTgt spid="2"/>
                                        </p:tgtEl>
                                      </p:cBhvr>
                                    </p:animEffect>
                                    <p:animScale>
                                      <p:cBhvr>
                                        <p:cTn id="114" dur="250" autoRev="1" fill="hold"/>
                                        <p:tgtEl>
                                          <p:spTgt spid="2"/>
                                        </p:tgtEl>
                                      </p:cBhvr>
                                      <p:by x="105000" y="105000"/>
                                    </p:animScale>
                                  </p:childTnLst>
                                </p:cTn>
                              </p:par>
                            </p:childTnLst>
                          </p:cTn>
                        </p:par>
                        <p:par>
                          <p:cTn id="115" fill="hold">
                            <p:stCondLst>
                              <p:cond delay="16000"/>
                            </p:stCondLst>
                            <p:childTnLst>
                              <p:par>
                                <p:cTn id="116" presetID="22" presetClass="entr" presetSubtype="2" fill="hold" nodeType="after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right)">
                                      <p:cBhvr>
                                        <p:cTn id="118" dur="500"/>
                                        <p:tgtEl>
                                          <p:spTgt spid="40"/>
                                        </p:tgtEl>
                                      </p:cBhvr>
                                    </p:animEffect>
                                  </p:childTnLst>
                                </p:cTn>
                              </p:par>
                            </p:childTnLst>
                          </p:cTn>
                        </p:par>
                        <p:par>
                          <p:cTn id="119" fill="hold">
                            <p:stCondLst>
                              <p:cond delay="16500"/>
                            </p:stCondLst>
                            <p:childTnLst>
                              <p:par>
                                <p:cTn id="120" presetID="22" presetClass="entr" presetSubtype="8" fill="hold" grpId="0" nodeType="after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wipe(left)">
                                      <p:cBhvr>
                                        <p:cTn id="122" dur="500"/>
                                        <p:tgtEl>
                                          <p:spTgt spid="28"/>
                                        </p:tgtEl>
                                      </p:cBhvr>
                                    </p:animEffect>
                                  </p:childTnLst>
                                </p:cTn>
                              </p:par>
                            </p:childTnLst>
                          </p:cTn>
                        </p:par>
                        <p:par>
                          <p:cTn id="123" fill="hold">
                            <p:stCondLst>
                              <p:cond delay="17000"/>
                            </p:stCondLst>
                            <p:childTnLst>
                              <p:par>
                                <p:cTn id="124" presetID="22" presetClass="entr" presetSubtype="8" fill="hold" grpId="0" nodeType="after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wipe(left)">
                                      <p:cBhvr>
                                        <p:cTn id="126" dur="500"/>
                                        <p:tgtEl>
                                          <p:spTgt spid="29"/>
                                        </p:tgtEl>
                                      </p:cBhvr>
                                    </p:animEffect>
                                  </p:childTnLst>
                                </p:cTn>
                              </p:par>
                            </p:childTnLst>
                          </p:cTn>
                        </p:par>
                        <p:par>
                          <p:cTn id="127" fill="hold">
                            <p:stCondLst>
                              <p:cond delay="17500"/>
                            </p:stCondLst>
                            <p:childTnLst>
                              <p:par>
                                <p:cTn id="128" presetID="22" presetClass="entr" presetSubtype="8" fill="hold" grpId="0" nodeType="after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wipe(left)">
                                      <p:cBhvr>
                                        <p:cTn id="130" dur="500"/>
                                        <p:tgtEl>
                                          <p:spTgt spid="30"/>
                                        </p:tgtEl>
                                      </p:cBhvr>
                                    </p:animEffect>
                                  </p:childTnLst>
                                </p:cTn>
                              </p:par>
                            </p:childTnLst>
                          </p:cTn>
                        </p:par>
                        <p:par>
                          <p:cTn id="131" fill="hold">
                            <p:stCondLst>
                              <p:cond delay="18000"/>
                            </p:stCondLst>
                            <p:childTnLst>
                              <p:par>
                                <p:cTn id="132" presetID="22" presetClass="entr" presetSubtype="8" fill="hold" grpId="0" nodeType="after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wipe(left)">
                                      <p:cBhvr>
                                        <p:cTn id="134" dur="500"/>
                                        <p:tgtEl>
                                          <p:spTgt spid="31"/>
                                        </p:tgtEl>
                                      </p:cBhvr>
                                    </p:animEffect>
                                  </p:childTnLst>
                                </p:cTn>
                              </p:par>
                            </p:childTnLst>
                          </p:cTn>
                        </p:par>
                        <p:par>
                          <p:cTn id="135" fill="hold">
                            <p:stCondLst>
                              <p:cond delay="18500"/>
                            </p:stCondLst>
                            <p:childTnLst>
                              <p:par>
                                <p:cTn id="136" presetID="22" presetClass="entr" presetSubtype="8" fill="hold" grpId="0" nodeType="after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wipe(left)">
                                      <p:cBhvr>
                                        <p:cTn id="138" dur="500"/>
                                        <p:tgtEl>
                                          <p:spTgt spid="32"/>
                                        </p:tgtEl>
                                      </p:cBhvr>
                                    </p:animEffect>
                                  </p:childTnLst>
                                </p:cTn>
                              </p:par>
                            </p:childTnLst>
                          </p:cTn>
                        </p:par>
                        <p:par>
                          <p:cTn id="139" fill="hold">
                            <p:stCondLst>
                              <p:cond delay="19000"/>
                            </p:stCondLst>
                            <p:childTnLst>
                              <p:par>
                                <p:cTn id="140" presetID="22" presetClass="entr" presetSubtype="8" fill="hold" grpId="0" nodeType="afterEffect">
                                  <p:stCondLst>
                                    <p:cond delay="0"/>
                                  </p:stCondLst>
                                  <p:childTnLst>
                                    <p:set>
                                      <p:cBhvr>
                                        <p:cTn id="141" dur="1" fill="hold">
                                          <p:stCondLst>
                                            <p:cond delay="0"/>
                                          </p:stCondLst>
                                        </p:cTn>
                                        <p:tgtEl>
                                          <p:spTgt spid="36"/>
                                        </p:tgtEl>
                                        <p:attrNameLst>
                                          <p:attrName>style.visibility</p:attrName>
                                        </p:attrNameLst>
                                      </p:cBhvr>
                                      <p:to>
                                        <p:strVal val="visible"/>
                                      </p:to>
                                    </p:set>
                                    <p:animEffect transition="in" filter="wipe(left)">
                                      <p:cBhvr>
                                        <p:cTn id="142" dur="500"/>
                                        <p:tgtEl>
                                          <p:spTgt spid="36"/>
                                        </p:tgtEl>
                                      </p:cBhvr>
                                    </p:animEffect>
                                  </p:childTnLst>
                                </p:cTn>
                              </p:par>
                            </p:childTnLst>
                          </p:cTn>
                        </p:par>
                        <p:par>
                          <p:cTn id="143" fill="hold">
                            <p:stCondLst>
                              <p:cond delay="19500"/>
                            </p:stCondLst>
                            <p:childTnLst>
                              <p:par>
                                <p:cTn id="144" presetID="22" presetClass="entr" presetSubtype="8" fill="hold" grpId="0" nodeType="afterEffect">
                                  <p:stCondLst>
                                    <p:cond delay="0"/>
                                  </p:stCondLst>
                                  <p:childTnLst>
                                    <p:set>
                                      <p:cBhvr>
                                        <p:cTn id="145" dur="1" fill="hold">
                                          <p:stCondLst>
                                            <p:cond delay="0"/>
                                          </p:stCondLst>
                                        </p:cTn>
                                        <p:tgtEl>
                                          <p:spTgt spid="37"/>
                                        </p:tgtEl>
                                        <p:attrNameLst>
                                          <p:attrName>style.visibility</p:attrName>
                                        </p:attrNameLst>
                                      </p:cBhvr>
                                      <p:to>
                                        <p:strVal val="visible"/>
                                      </p:to>
                                    </p:set>
                                    <p:animEffect transition="in" filter="wipe(left)">
                                      <p:cBhvr>
                                        <p:cTn id="146" dur="500"/>
                                        <p:tgtEl>
                                          <p:spTgt spid="37"/>
                                        </p:tgtEl>
                                      </p:cBhvr>
                                    </p:animEffect>
                                  </p:childTnLst>
                                </p:cTn>
                              </p:par>
                            </p:childTnLst>
                          </p:cTn>
                        </p:par>
                        <p:par>
                          <p:cTn id="147" fill="hold">
                            <p:stCondLst>
                              <p:cond delay="20000"/>
                            </p:stCondLst>
                            <p:childTnLst>
                              <p:par>
                                <p:cTn id="148" presetID="22" presetClass="entr" presetSubtype="8" fill="hold" grpId="0" nodeType="afterEffect">
                                  <p:stCondLst>
                                    <p:cond delay="0"/>
                                  </p:stCondLst>
                                  <p:childTnLst>
                                    <p:set>
                                      <p:cBhvr>
                                        <p:cTn id="149" dur="1" fill="hold">
                                          <p:stCondLst>
                                            <p:cond delay="0"/>
                                          </p:stCondLst>
                                        </p:cTn>
                                        <p:tgtEl>
                                          <p:spTgt spid="38"/>
                                        </p:tgtEl>
                                        <p:attrNameLst>
                                          <p:attrName>style.visibility</p:attrName>
                                        </p:attrNameLst>
                                      </p:cBhvr>
                                      <p:to>
                                        <p:strVal val="visible"/>
                                      </p:to>
                                    </p:set>
                                    <p:animEffect transition="in" filter="wipe(left)">
                                      <p:cBhvr>
                                        <p:cTn id="1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5"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6" grpId="0" animBg="1"/>
      <p:bldP spid="37" grpId="0" animBg="1"/>
      <p:bldP spid="38" grpId="0" animBg="1"/>
      <p:bldP spid="6" grpId="0" animBg="1"/>
      <p:bldP spid="6" grpId="1" animBg="1"/>
      <p:bldP spid="6"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53928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err="1" smtClean="0">
                <a:solidFill>
                  <a:srgbClr val="3F3F3F"/>
                </a:solidFill>
                <a:ea typeface="微软雅黑" panose="020B0503020204020204" pitchFamily="34" charset="-122"/>
                <a:sym typeface="Arial" panose="020B0604020202020204" pitchFamily="34" charset="0"/>
              </a:rPr>
              <a:t>mysql_fetch_object</a:t>
            </a:r>
            <a:r>
              <a:rPr lang="en-US" altLang="zh-CN" sz="4400" dirty="0" smtClean="0">
                <a:solidFill>
                  <a:srgbClr val="3F3F3F"/>
                </a:solidFill>
                <a:ea typeface="微软雅黑" panose="020B0503020204020204" pitchFamily="34" charset="-122"/>
                <a:sym typeface="Arial" panose="020B0604020202020204" pitchFamily="34" charset="0"/>
              </a:rPr>
              <a:t>()</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12.3.3</a:t>
            </a:r>
            <a:endParaRPr lang="zh-CN" altLang="en-US" sz="4800" b="1" dirty="0">
              <a:solidFill>
                <a:schemeClr val="bg1"/>
              </a:solidFill>
            </a:endParaRPr>
          </a:p>
        </p:txBody>
      </p:sp>
      <p:sp>
        <p:nvSpPr>
          <p:cNvPr id="4102" name="文本框 10"/>
          <p:cNvSpPr>
            <a:spLocks noChangeArrowheads="1"/>
          </p:cNvSpPr>
          <p:nvPr/>
        </p:nvSpPr>
        <p:spPr bwMode="auto">
          <a:xfrm>
            <a:off x="294803" y="83494"/>
            <a:ext cx="4110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12.3</a:t>
            </a:r>
            <a:r>
              <a:rPr lang="zh-CN" altLang="en-US" sz="2400" b="1" spc="600" dirty="0" smtClean="0">
                <a:solidFill>
                  <a:schemeClr val="bg1"/>
                </a:solidFill>
                <a:ea typeface="微软雅黑" panose="020B0503020204020204" pitchFamily="34" charset="-122"/>
                <a:sym typeface="Arial" panose="020B0604020202020204" pitchFamily="34" charset="0"/>
              </a:rPr>
              <a:t>、</a:t>
            </a:r>
            <a:r>
              <a:rPr lang="en-US" altLang="zh-CN" sz="2400" b="1" dirty="0" smtClean="0">
                <a:solidFill>
                  <a:schemeClr val="bg1"/>
                </a:solidFill>
                <a:latin typeface="黑体" panose="02010609060101010101" pitchFamily="49" charset="-122"/>
                <a:ea typeface="黑体" panose="02010609060101010101" pitchFamily="49" charset="-122"/>
              </a:rPr>
              <a:t>MYSQL</a:t>
            </a:r>
            <a:r>
              <a:rPr lang="zh-CN" altLang="en-US" sz="2400" b="1" dirty="0" smtClean="0">
                <a:solidFill>
                  <a:schemeClr val="bg1"/>
                </a:solidFill>
                <a:latin typeface="黑体" panose="02010609060101010101" pitchFamily="49" charset="-122"/>
                <a:ea typeface="黑体" panose="02010609060101010101" pitchFamily="49" charset="-122"/>
              </a:rPr>
              <a:t>操作常用函数</a:t>
            </a:r>
            <a:endParaRPr lang="zh-CN" altLang="en-US" sz="2400" b="1"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614600" y="1280573"/>
            <a:ext cx="2584450" cy="1113622"/>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3</a:t>
            </a:r>
            <a:endParaRPr lang="zh-CN" altLang="en-US" sz="2400" dirty="0">
              <a:solidFill>
                <a:schemeClr val="bg1"/>
              </a:solidFill>
            </a:endParaRPr>
          </a:p>
        </p:txBody>
      </p:sp>
    </p:spTree>
    <p:extLst>
      <p:ext uri="{BB962C8B-B14F-4D97-AF65-F5344CB8AC3E}">
        <p14:creationId xmlns:p14="http://schemas.microsoft.com/office/powerpoint/2010/main" val="21895649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12.3.3</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err="1" smtClean="0">
                <a:solidFill>
                  <a:schemeClr val="bg1"/>
                </a:solidFill>
                <a:latin typeface="黑体" panose="02010609060101010101" pitchFamily="49" charset="-122"/>
                <a:ea typeface="黑体" panose="02010609060101010101" pitchFamily="49" charset="-122"/>
              </a:rPr>
              <a:t>mysql_fetch_object</a:t>
            </a:r>
            <a:r>
              <a:rPr lang="en-US" altLang="zh-CN" sz="2400" b="1" dirty="0" smtClean="0">
                <a:solidFill>
                  <a:schemeClr val="bg1"/>
                </a:solidFill>
                <a:latin typeface="黑体" panose="02010609060101010101" pitchFamily="49" charset="-122"/>
                <a:ea typeface="黑体" panose="02010609060101010101" pitchFamily="49" charset="-122"/>
              </a:rPr>
              <a:t>()</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350652" y="905490"/>
            <a:ext cx="10990637" cy="3898568"/>
          </a:xfrm>
          <a:prstGeom prst="rect">
            <a:avLst/>
          </a:prstGeom>
        </p:spPr>
        <p:txBody>
          <a:bodyPr wrap="square">
            <a:spAutoFit/>
          </a:bodyPr>
          <a:lstStyle/>
          <a:p>
            <a:pPr algn="just">
              <a:lnSpc>
                <a:spcPct val="150000"/>
              </a:lnSpc>
            </a:pPr>
            <a:r>
              <a:rPr lang="en-US" altLang="zh-CN" sz="2400" dirty="0" err="1"/>
              <a:t>mysql_fetch_object</a:t>
            </a:r>
            <a:r>
              <a:rPr lang="en-US" altLang="zh-CN" sz="2400" dirty="0"/>
              <a:t>()</a:t>
            </a:r>
            <a:r>
              <a:rPr lang="zh-CN" altLang="en-US" sz="2400" dirty="0"/>
              <a:t>函数的作用与</a:t>
            </a:r>
            <a:r>
              <a:rPr lang="en-US" altLang="zh-CN" sz="2400" dirty="0"/>
              <a:t>mysql_fetch_array()</a:t>
            </a:r>
            <a:r>
              <a:rPr lang="zh-CN" altLang="en-US" sz="2400" dirty="0"/>
              <a:t>函数相似，用于转换查询结果集中的一行记录。不同的是，</a:t>
            </a:r>
            <a:r>
              <a:rPr lang="en-US" altLang="zh-CN" sz="2400" dirty="0"/>
              <a:t>mysql_fetch_array()</a:t>
            </a:r>
            <a:r>
              <a:rPr lang="zh-CN" altLang="en-US" sz="2400" dirty="0"/>
              <a:t>将记录转换为数组，而该函数将记录转化为一个对象，并且转化后的对象，只能通过字段名来访问记录中的值。</a:t>
            </a:r>
          </a:p>
          <a:p>
            <a:pPr algn="just">
              <a:lnSpc>
                <a:spcPct val="150000"/>
              </a:lnSpc>
            </a:pPr>
            <a:r>
              <a:rPr lang="zh-CN" altLang="en-US" sz="2400" dirty="0"/>
              <a:t>其语法格式如下：</a:t>
            </a:r>
          </a:p>
          <a:p>
            <a:pPr algn="just">
              <a:lnSpc>
                <a:spcPct val="150000"/>
              </a:lnSpc>
            </a:pPr>
            <a:r>
              <a:rPr lang="en-US" altLang="zh-CN" sz="2400" dirty="0">
                <a:solidFill>
                  <a:srgbClr val="FF0000"/>
                </a:solidFill>
              </a:rPr>
              <a:t>$</a:t>
            </a:r>
            <a:r>
              <a:rPr lang="en-US" altLang="zh-CN" sz="2400" dirty="0" err="1">
                <a:solidFill>
                  <a:srgbClr val="FF0000"/>
                </a:solidFill>
              </a:rPr>
              <a:t>object_name</a:t>
            </a:r>
            <a:r>
              <a:rPr lang="en-US" altLang="zh-CN" sz="2400" dirty="0">
                <a:solidFill>
                  <a:srgbClr val="FF0000"/>
                </a:solidFill>
              </a:rPr>
              <a:t>=</a:t>
            </a:r>
            <a:r>
              <a:rPr lang="en-US" altLang="zh-CN" sz="2400" dirty="0" err="1">
                <a:solidFill>
                  <a:srgbClr val="FF0000"/>
                </a:solidFill>
              </a:rPr>
              <a:t>mysql_fetch_object</a:t>
            </a:r>
            <a:r>
              <a:rPr lang="en-US" altLang="zh-CN" sz="2400" dirty="0">
                <a:solidFill>
                  <a:srgbClr val="FF0000"/>
                </a:solidFill>
              </a:rPr>
              <a:t>($</a:t>
            </a:r>
            <a:r>
              <a:rPr lang="en-US" altLang="zh-CN" sz="2400" dirty="0" err="1">
                <a:solidFill>
                  <a:srgbClr val="FF0000"/>
                </a:solidFill>
              </a:rPr>
              <a:t>record_set</a:t>
            </a:r>
            <a:r>
              <a:rPr lang="en-US" altLang="zh-CN" sz="2400" dirty="0">
                <a:solidFill>
                  <a:srgbClr val="FF0000"/>
                </a:solidFill>
              </a:rPr>
              <a:t>);</a:t>
            </a:r>
            <a:r>
              <a:rPr lang="en-US" altLang="zh-CN" sz="2400" dirty="0"/>
              <a:t>	//</a:t>
            </a:r>
            <a:r>
              <a:rPr lang="zh-CN" altLang="en-US" sz="2400" dirty="0"/>
              <a:t>获取记录集并转换</a:t>
            </a:r>
          </a:p>
          <a:p>
            <a:pPr algn="just">
              <a:lnSpc>
                <a:spcPct val="150000"/>
              </a:lnSpc>
            </a:pPr>
            <a:r>
              <a:rPr lang="en-US" altLang="zh-CN" sz="2400" dirty="0">
                <a:solidFill>
                  <a:srgbClr val="FF0000"/>
                </a:solidFill>
              </a:rPr>
              <a:t>$</a:t>
            </a:r>
            <a:r>
              <a:rPr lang="en-US" altLang="zh-CN" sz="2400" dirty="0" err="1">
                <a:solidFill>
                  <a:srgbClr val="FF0000"/>
                </a:solidFill>
              </a:rPr>
              <a:t>object_name</a:t>
            </a:r>
            <a:r>
              <a:rPr lang="en-US" altLang="zh-CN" sz="2400" dirty="0">
                <a:solidFill>
                  <a:srgbClr val="FF0000"/>
                </a:solidFill>
              </a:rPr>
              <a:t>-&gt;</a:t>
            </a:r>
            <a:r>
              <a:rPr lang="en-US" altLang="zh-CN" sz="2400" dirty="0" err="1">
                <a:solidFill>
                  <a:srgbClr val="FF0000"/>
                </a:solidFill>
              </a:rPr>
              <a:t>field_name</a:t>
            </a:r>
            <a:r>
              <a:rPr lang="en-US" altLang="zh-CN" sz="2400" dirty="0">
                <a:solidFill>
                  <a:srgbClr val="FF0000"/>
                </a:solidFill>
              </a:rPr>
              <a:t>;</a:t>
            </a:r>
            <a:r>
              <a:rPr lang="en-US" altLang="zh-CN" sz="2400" dirty="0"/>
              <a:t>	//</a:t>
            </a:r>
            <a:r>
              <a:rPr lang="zh-CN" altLang="en-US" sz="2400" dirty="0"/>
              <a:t>访问转换后的字段值</a:t>
            </a:r>
          </a:p>
        </p:txBody>
      </p:sp>
    </p:spTree>
    <p:extLst>
      <p:ext uri="{BB962C8B-B14F-4D97-AF65-F5344CB8AC3E}">
        <p14:creationId xmlns:p14="http://schemas.microsoft.com/office/powerpoint/2010/main" val="600929050"/>
      </p:ext>
    </p:extLst>
  </p:cSld>
  <p:clrMapOvr>
    <a:masterClrMapping/>
  </p:clrMapOvr>
  <p:transition spd="med">
    <p:pull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47949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err="1" smtClean="0">
                <a:solidFill>
                  <a:srgbClr val="3F3F3F"/>
                </a:solidFill>
                <a:ea typeface="微软雅黑" panose="020B0503020204020204" pitchFamily="34" charset="-122"/>
                <a:sym typeface="Arial" panose="020B0604020202020204" pitchFamily="34" charset="0"/>
              </a:rPr>
              <a:t>mysql_fetch_row</a:t>
            </a:r>
            <a:r>
              <a:rPr lang="en-US" altLang="zh-CN" sz="4400" dirty="0" smtClean="0">
                <a:solidFill>
                  <a:srgbClr val="3F3F3F"/>
                </a:solidFill>
                <a:ea typeface="微软雅黑" panose="020B0503020204020204" pitchFamily="34" charset="-122"/>
                <a:sym typeface="Arial" panose="020B0604020202020204" pitchFamily="34" charset="0"/>
              </a:rPr>
              <a:t>()</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12.3.4</a:t>
            </a:r>
            <a:endParaRPr lang="zh-CN" altLang="en-US" sz="4800" b="1" dirty="0">
              <a:solidFill>
                <a:schemeClr val="bg1"/>
              </a:solidFill>
            </a:endParaRPr>
          </a:p>
        </p:txBody>
      </p:sp>
      <p:sp>
        <p:nvSpPr>
          <p:cNvPr id="4102" name="文本框 10"/>
          <p:cNvSpPr>
            <a:spLocks noChangeArrowheads="1"/>
          </p:cNvSpPr>
          <p:nvPr/>
        </p:nvSpPr>
        <p:spPr bwMode="auto">
          <a:xfrm>
            <a:off x="294803" y="83494"/>
            <a:ext cx="4110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12.3</a:t>
            </a:r>
            <a:r>
              <a:rPr lang="zh-CN" altLang="en-US" sz="2400" b="1" spc="600" dirty="0" smtClean="0">
                <a:solidFill>
                  <a:schemeClr val="bg1"/>
                </a:solidFill>
                <a:ea typeface="微软雅黑" panose="020B0503020204020204" pitchFamily="34" charset="-122"/>
                <a:sym typeface="Arial" panose="020B0604020202020204" pitchFamily="34" charset="0"/>
              </a:rPr>
              <a:t>、</a:t>
            </a:r>
            <a:r>
              <a:rPr lang="en-US" altLang="zh-CN" sz="2400" b="1" dirty="0" smtClean="0">
                <a:solidFill>
                  <a:schemeClr val="bg1"/>
                </a:solidFill>
                <a:latin typeface="黑体" panose="02010609060101010101" pitchFamily="49" charset="-122"/>
                <a:ea typeface="黑体" panose="02010609060101010101" pitchFamily="49" charset="-122"/>
              </a:rPr>
              <a:t>MYSQL</a:t>
            </a:r>
            <a:r>
              <a:rPr lang="zh-CN" altLang="en-US" sz="2400" b="1" dirty="0" smtClean="0">
                <a:solidFill>
                  <a:schemeClr val="bg1"/>
                </a:solidFill>
                <a:latin typeface="黑体" panose="02010609060101010101" pitchFamily="49" charset="-122"/>
                <a:ea typeface="黑体" panose="02010609060101010101" pitchFamily="49" charset="-122"/>
              </a:rPr>
              <a:t>操作常用函数</a:t>
            </a:r>
            <a:endParaRPr lang="zh-CN" altLang="en-US" sz="2400" b="1"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614600" y="1280573"/>
            <a:ext cx="2584450" cy="1113622"/>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4</a:t>
            </a:r>
            <a:endParaRPr lang="zh-CN" altLang="en-US" sz="2400" dirty="0">
              <a:solidFill>
                <a:schemeClr val="bg1"/>
              </a:solidFill>
            </a:endParaRPr>
          </a:p>
        </p:txBody>
      </p:sp>
    </p:spTree>
    <p:extLst>
      <p:ext uri="{BB962C8B-B14F-4D97-AF65-F5344CB8AC3E}">
        <p14:creationId xmlns:p14="http://schemas.microsoft.com/office/powerpoint/2010/main" val="14000071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12.3.4</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err="1" smtClean="0">
                <a:solidFill>
                  <a:schemeClr val="bg1"/>
                </a:solidFill>
                <a:latin typeface="黑体" panose="02010609060101010101" pitchFamily="49" charset="-122"/>
                <a:ea typeface="黑体" panose="02010609060101010101" pitchFamily="49" charset="-122"/>
              </a:rPr>
              <a:t>mysql_fetch_row</a:t>
            </a:r>
            <a:r>
              <a:rPr lang="en-US" altLang="zh-CN" sz="2400" b="1" dirty="0" smtClean="0">
                <a:solidFill>
                  <a:schemeClr val="bg1"/>
                </a:solidFill>
                <a:latin typeface="黑体" panose="02010609060101010101" pitchFamily="49" charset="-122"/>
                <a:ea typeface="黑体" panose="02010609060101010101" pitchFamily="49" charset="-122"/>
              </a:rPr>
              <a:t>()</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350653" y="1088370"/>
            <a:ext cx="10990637" cy="2236574"/>
          </a:xfrm>
          <a:prstGeom prst="rect">
            <a:avLst/>
          </a:prstGeom>
        </p:spPr>
        <p:txBody>
          <a:bodyPr wrap="square">
            <a:spAutoFit/>
          </a:bodyPr>
          <a:lstStyle/>
          <a:p>
            <a:pPr algn="just">
              <a:lnSpc>
                <a:spcPct val="150000"/>
              </a:lnSpc>
            </a:pPr>
            <a:r>
              <a:rPr lang="en-US" altLang="zh-CN" sz="2400" dirty="0" err="1"/>
              <a:t>mysql_fetch_row</a:t>
            </a:r>
            <a:r>
              <a:rPr lang="en-US" altLang="zh-CN" sz="2400" dirty="0"/>
              <a:t>()</a:t>
            </a:r>
            <a:r>
              <a:rPr lang="zh-CN" altLang="en-US" sz="2400" dirty="0"/>
              <a:t>函数的用法与</a:t>
            </a:r>
            <a:r>
              <a:rPr lang="en-US" altLang="zh-CN" sz="2400" dirty="0"/>
              <a:t>mysql_fetch_array()</a:t>
            </a:r>
            <a:r>
              <a:rPr lang="zh-CN" altLang="en-US" sz="2400" dirty="0"/>
              <a:t>函数的用法非常接近，也是获取记录集中的一行记录，并将其转换为数组，只不过它不能用字段名来访问每个数组元素，只能使用索引号来访问每个元素的值。具体用法可以参考</a:t>
            </a:r>
            <a:r>
              <a:rPr lang="en-US" altLang="zh-CN" sz="2400" dirty="0"/>
              <a:t>mysql_fetch_array()</a:t>
            </a:r>
            <a:r>
              <a:rPr lang="zh-CN" altLang="en-US" sz="2400" dirty="0"/>
              <a:t>函数。</a:t>
            </a:r>
          </a:p>
        </p:txBody>
      </p:sp>
    </p:spTree>
    <p:extLst>
      <p:ext uri="{BB962C8B-B14F-4D97-AF65-F5344CB8AC3E}">
        <p14:creationId xmlns:p14="http://schemas.microsoft.com/office/powerpoint/2010/main" val="3642570719"/>
      </p:ext>
    </p:extLst>
  </p:cSld>
  <p:clrMapOvr>
    <a:masterClrMapping/>
  </p:clrMapOvr>
  <p:transition spd="med">
    <p:pull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4624607" y="2712304"/>
            <a:ext cx="503214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5400" dirty="0" smtClean="0">
                <a:solidFill>
                  <a:srgbClr val="3F3F3F"/>
                </a:solidFill>
                <a:ea typeface="微软雅黑" panose="020B0503020204020204" pitchFamily="34" charset="-122"/>
                <a:sym typeface="Arial" panose="020B0604020202020204" pitchFamily="34" charset="0"/>
              </a:rPr>
              <a:t>数据的分页处理</a:t>
            </a:r>
            <a:endParaRPr lang="zh-CN" altLang="en-US" sz="5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2851611" y="2842182"/>
            <a:ext cx="1518971" cy="6635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12.4</a:t>
            </a:r>
            <a:endParaRPr lang="zh-CN" altLang="en-US" sz="4800" b="1" dirty="0">
              <a:solidFill>
                <a:schemeClr val="bg1"/>
              </a:solidFill>
            </a:endParaRPr>
          </a:p>
        </p:txBody>
      </p:sp>
      <p:sp>
        <p:nvSpPr>
          <p:cNvPr id="4102" name="文本框 10"/>
          <p:cNvSpPr>
            <a:spLocks noChangeArrowheads="1"/>
          </p:cNvSpPr>
          <p:nvPr/>
        </p:nvSpPr>
        <p:spPr bwMode="auto">
          <a:xfrm>
            <a:off x="618360" y="83494"/>
            <a:ext cx="4126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PHP</a:t>
            </a:r>
            <a:r>
              <a:rPr lang="zh-CN" altLang="en-US" sz="2400" b="1" spc="600" dirty="0" smtClean="0">
                <a:solidFill>
                  <a:schemeClr val="bg1"/>
                </a:solidFill>
                <a:ea typeface="微软雅黑" panose="020B0503020204020204" pitchFamily="34" charset="-122"/>
                <a:sym typeface="Arial" panose="020B0604020202020204" pitchFamily="34" charset="0"/>
              </a:rPr>
              <a:t>程序设计基础教程</a:t>
            </a:r>
            <a:endParaRPr lang="zh-CN" altLang="en-US" sz="2400" b="1" spc="600" dirty="0">
              <a:solidFill>
                <a:schemeClr val="bg1"/>
              </a:solidFill>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Tree>
    <p:extLst>
      <p:ext uri="{BB962C8B-B14F-4D97-AF65-F5344CB8AC3E}">
        <p14:creationId xmlns:p14="http://schemas.microsoft.com/office/powerpoint/2010/main" val="93808806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12.4</a:t>
            </a:r>
            <a:r>
              <a:rPr lang="zh-CN" altLang="en-US" sz="2400" b="1" dirty="0" smtClean="0">
                <a:solidFill>
                  <a:schemeClr val="bg1"/>
                </a:solidFill>
                <a:latin typeface="黑体" panose="02010609060101010101" pitchFamily="49" charset="-122"/>
                <a:ea typeface="黑体" panose="02010609060101010101" pitchFamily="49" charset="-122"/>
              </a:rPr>
              <a:t>、数据的分页处理</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557001" y="1214979"/>
            <a:ext cx="10990637" cy="2790572"/>
          </a:xfrm>
          <a:prstGeom prst="rect">
            <a:avLst/>
          </a:prstGeom>
        </p:spPr>
        <p:txBody>
          <a:bodyPr wrap="square">
            <a:spAutoFit/>
          </a:bodyPr>
          <a:lstStyle/>
          <a:p>
            <a:pPr algn="just">
              <a:lnSpc>
                <a:spcPct val="150000"/>
              </a:lnSpc>
            </a:pPr>
            <a:r>
              <a:rPr lang="zh-CN" altLang="en-US" sz="2400" dirty="0"/>
              <a:t>在</a:t>
            </a:r>
            <a:r>
              <a:rPr lang="en-US" altLang="zh-CN" sz="2400" dirty="0"/>
              <a:t>WEB</a:t>
            </a:r>
            <a:r>
              <a:rPr lang="zh-CN" altLang="en-US" sz="2400" dirty="0"/>
              <a:t>程序中，如果对</a:t>
            </a:r>
            <a:r>
              <a:rPr lang="en-US" altLang="zh-CN" sz="2400" dirty="0"/>
              <a:t>MYSQL</a:t>
            </a:r>
            <a:r>
              <a:rPr lang="zh-CN" altLang="en-US" sz="2400" dirty="0"/>
              <a:t>数据库进行查询操作，返回的记录集中记录较多，在一个页面中一次性显示时，不仅导致网页的打开速度很慢，而且不便于用户对数据的浏览。这种情况下，通常将结果集分页显示。</a:t>
            </a:r>
          </a:p>
          <a:p>
            <a:pPr algn="just">
              <a:lnSpc>
                <a:spcPct val="150000"/>
              </a:lnSpc>
            </a:pPr>
            <a:r>
              <a:rPr lang="en-US" altLang="zh-CN" sz="2400" dirty="0"/>
              <a:t>PHP</a:t>
            </a:r>
            <a:r>
              <a:rPr lang="zh-CN" altLang="en-US" sz="2400" dirty="0"/>
              <a:t>没有提供直接的分页功能函数，但</a:t>
            </a:r>
            <a:r>
              <a:rPr lang="en-US" altLang="zh-CN" sz="2400" dirty="0"/>
              <a:t>MYSQL</a:t>
            </a:r>
            <a:r>
              <a:rPr lang="zh-CN" altLang="en-US" sz="2400" dirty="0"/>
              <a:t>中支持</a:t>
            </a:r>
            <a:r>
              <a:rPr lang="en-US" altLang="zh-CN" sz="2400" dirty="0"/>
              <a:t>limit</a:t>
            </a:r>
            <a:r>
              <a:rPr lang="zh-CN" altLang="en-US" sz="2400" dirty="0"/>
              <a:t>分页查询，利用这个特点，可以实现数据的分页显示。</a:t>
            </a:r>
          </a:p>
        </p:txBody>
      </p:sp>
    </p:spTree>
    <p:extLst>
      <p:ext uri="{BB962C8B-B14F-4D97-AF65-F5344CB8AC3E}">
        <p14:creationId xmlns:p14="http://schemas.microsoft.com/office/powerpoint/2010/main" val="2413285491"/>
      </p:ext>
    </p:extLst>
  </p:cSld>
  <p:clrMapOvr>
    <a:masterClrMapping/>
  </p:clrMapOvr>
  <p:transition spd="med">
    <p:pull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498245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rgbClr val="3F3F3F"/>
                </a:solidFill>
                <a:ea typeface="微软雅黑" panose="020B0503020204020204" pitchFamily="34" charset="-122"/>
                <a:sym typeface="Arial" panose="020B0604020202020204" pitchFamily="34" charset="0"/>
              </a:rPr>
              <a:t>MYSQL</a:t>
            </a:r>
            <a:r>
              <a:rPr lang="zh-CN" altLang="en-US" sz="4400" dirty="0">
                <a:solidFill>
                  <a:srgbClr val="3F3F3F"/>
                </a:solidFill>
                <a:ea typeface="微软雅黑" panose="020B0503020204020204" pitchFamily="34" charset="-122"/>
                <a:sym typeface="Arial" panose="020B0604020202020204" pitchFamily="34" charset="0"/>
              </a:rPr>
              <a:t>的分页查询</a:t>
            </a: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12.4.1</a:t>
            </a:r>
            <a:endParaRPr lang="zh-CN" altLang="en-US" sz="4800" b="1" dirty="0">
              <a:solidFill>
                <a:schemeClr val="bg1"/>
              </a:solidFill>
            </a:endParaRPr>
          </a:p>
        </p:txBody>
      </p:sp>
      <p:sp>
        <p:nvSpPr>
          <p:cNvPr id="4102" name="文本框 10"/>
          <p:cNvSpPr>
            <a:spLocks noChangeArrowheads="1"/>
          </p:cNvSpPr>
          <p:nvPr/>
        </p:nvSpPr>
        <p:spPr bwMode="auto">
          <a:xfrm>
            <a:off x="294803" y="83494"/>
            <a:ext cx="4169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12.4</a:t>
            </a:r>
            <a:r>
              <a:rPr lang="zh-CN" altLang="en-US" sz="2400" b="1" spc="600" dirty="0" smtClean="0">
                <a:solidFill>
                  <a:schemeClr val="bg1"/>
                </a:solidFill>
                <a:ea typeface="微软雅黑" panose="020B0503020204020204" pitchFamily="34" charset="-122"/>
                <a:sym typeface="Arial" panose="020B0604020202020204" pitchFamily="34" charset="0"/>
              </a:rPr>
              <a:t>、数据的分页处理</a:t>
            </a:r>
            <a:endParaRPr lang="zh-CN" altLang="en-US" sz="2400" b="1"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629427" y="1295400"/>
            <a:ext cx="2584450" cy="1083967"/>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1</a:t>
            </a:r>
            <a:endParaRPr lang="zh-CN" altLang="en-US" sz="2400" dirty="0">
              <a:solidFill>
                <a:schemeClr val="bg1"/>
              </a:solidFill>
            </a:endParaRPr>
          </a:p>
        </p:txBody>
      </p:sp>
    </p:spTree>
    <p:extLst>
      <p:ext uri="{BB962C8B-B14F-4D97-AF65-F5344CB8AC3E}">
        <p14:creationId xmlns:p14="http://schemas.microsoft.com/office/powerpoint/2010/main" val="40827572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12.4.1</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MYSQL</a:t>
            </a:r>
            <a:r>
              <a:rPr lang="zh-CN" altLang="en-US" sz="2400" b="1" dirty="0" smtClean="0">
                <a:solidFill>
                  <a:schemeClr val="bg1"/>
                </a:solidFill>
                <a:latin typeface="黑体" panose="02010609060101010101" pitchFamily="49" charset="-122"/>
                <a:ea typeface="黑体" panose="02010609060101010101" pitchFamily="49" charset="-122"/>
              </a:rPr>
              <a:t>的分页查询</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557001" y="905490"/>
            <a:ext cx="10990637" cy="5632311"/>
          </a:xfrm>
          <a:prstGeom prst="rect">
            <a:avLst/>
          </a:prstGeom>
        </p:spPr>
        <p:txBody>
          <a:bodyPr wrap="square">
            <a:spAutoFit/>
          </a:bodyPr>
          <a:lstStyle/>
          <a:p>
            <a:pPr algn="just">
              <a:lnSpc>
                <a:spcPct val="150000"/>
              </a:lnSpc>
            </a:pPr>
            <a:r>
              <a:rPr lang="zh-CN" altLang="en-US" sz="2400" dirty="0"/>
              <a:t>在</a:t>
            </a:r>
            <a:r>
              <a:rPr lang="en-US" altLang="zh-CN" sz="2400" dirty="0"/>
              <a:t>MYSQL</a:t>
            </a:r>
            <a:r>
              <a:rPr lang="zh-CN" altLang="en-US" sz="2400" dirty="0"/>
              <a:t>中，</a:t>
            </a:r>
            <a:r>
              <a:rPr lang="en-US" altLang="zh-CN" sz="2400" dirty="0"/>
              <a:t>select</a:t>
            </a:r>
            <a:r>
              <a:rPr lang="zh-CN" altLang="en-US" sz="2400" dirty="0"/>
              <a:t>查询语句对记录进行查询操作时，可以限制每次提取的最大记录数，同时指定提取的起始点。其语法格式如下：</a:t>
            </a:r>
          </a:p>
          <a:p>
            <a:pPr algn="just">
              <a:lnSpc>
                <a:spcPct val="150000"/>
              </a:lnSpc>
            </a:pPr>
            <a:r>
              <a:rPr lang="en-US" altLang="zh-CN" sz="2400" dirty="0" smtClean="0">
                <a:solidFill>
                  <a:schemeClr val="tx2">
                    <a:lumMod val="60000"/>
                    <a:lumOff val="40000"/>
                  </a:schemeClr>
                </a:solidFill>
              </a:rPr>
              <a:t>select </a:t>
            </a:r>
            <a:r>
              <a:rPr lang="en-US" altLang="zh-CN" sz="2400" dirty="0">
                <a:solidFill>
                  <a:schemeClr val="tx2">
                    <a:lumMod val="60000"/>
                    <a:lumOff val="40000"/>
                  </a:schemeClr>
                </a:solidFill>
              </a:rPr>
              <a:t>* from </a:t>
            </a:r>
            <a:r>
              <a:rPr lang="en-US" altLang="zh-CN" sz="2400" dirty="0" err="1">
                <a:solidFill>
                  <a:schemeClr val="tx2">
                    <a:lumMod val="60000"/>
                    <a:lumOff val="40000"/>
                  </a:schemeClr>
                </a:solidFill>
              </a:rPr>
              <a:t>table_name</a:t>
            </a:r>
            <a:r>
              <a:rPr lang="en-US" altLang="zh-CN" sz="2400" dirty="0">
                <a:solidFill>
                  <a:schemeClr val="tx2">
                    <a:lumMod val="60000"/>
                    <a:lumOff val="40000"/>
                  </a:schemeClr>
                </a:solidFill>
              </a:rPr>
              <a:t> limit </a:t>
            </a:r>
            <a:r>
              <a:rPr lang="en-US" altLang="zh-CN" sz="2400" dirty="0" err="1" smtClean="0">
                <a:solidFill>
                  <a:srgbClr val="FF0000"/>
                </a:solidFill>
              </a:rPr>
              <a:t>start_flag</a:t>
            </a:r>
            <a:r>
              <a:rPr lang="en-US" altLang="zh-CN" sz="2400" dirty="0" smtClean="0">
                <a:solidFill>
                  <a:srgbClr val="FF0000"/>
                </a:solidFill>
              </a:rPr>
              <a:t> </a:t>
            </a:r>
            <a:r>
              <a:rPr lang="en-US" altLang="zh-CN" sz="2400" dirty="0" smtClean="0">
                <a:solidFill>
                  <a:schemeClr val="tx2">
                    <a:lumMod val="60000"/>
                    <a:lumOff val="40000"/>
                  </a:schemeClr>
                </a:solidFill>
              </a:rPr>
              <a:t>, </a:t>
            </a:r>
            <a:r>
              <a:rPr lang="en-US" altLang="zh-CN" sz="2400" dirty="0" err="1" smtClean="0">
                <a:solidFill>
                  <a:srgbClr val="FF0000"/>
                </a:solidFill>
              </a:rPr>
              <a:t>rows_num</a:t>
            </a:r>
            <a:endParaRPr lang="en-US" altLang="zh-CN" sz="2400" dirty="0">
              <a:solidFill>
                <a:srgbClr val="FF0000"/>
              </a:solidFill>
            </a:endParaRPr>
          </a:p>
          <a:p>
            <a:pPr algn="just">
              <a:lnSpc>
                <a:spcPct val="150000"/>
              </a:lnSpc>
            </a:pPr>
            <a:r>
              <a:rPr lang="zh-CN" altLang="en-US" sz="2400" dirty="0"/>
              <a:t>该语句中，</a:t>
            </a:r>
            <a:r>
              <a:rPr lang="en-US" altLang="zh-CN" sz="2400" dirty="0"/>
              <a:t>limit</a:t>
            </a:r>
            <a:r>
              <a:rPr lang="zh-CN" altLang="en-US" sz="2400" dirty="0"/>
              <a:t>后面的两个参数</a:t>
            </a:r>
            <a:r>
              <a:rPr lang="en-US" altLang="zh-CN" sz="2400" dirty="0" err="1"/>
              <a:t>start_flag</a:t>
            </a:r>
            <a:r>
              <a:rPr lang="zh-CN" altLang="en-US" sz="2400" dirty="0"/>
              <a:t>与</a:t>
            </a:r>
            <a:r>
              <a:rPr lang="en-US" altLang="zh-CN" sz="2400" dirty="0" err="1"/>
              <a:t>rows_num</a:t>
            </a:r>
            <a:r>
              <a:rPr lang="zh-CN" altLang="en-US" sz="2400" dirty="0"/>
              <a:t>，分别</a:t>
            </a:r>
            <a:r>
              <a:rPr lang="zh-CN" altLang="en-US" sz="2400" dirty="0" smtClean="0"/>
              <a:t>表示</a:t>
            </a:r>
            <a:r>
              <a:rPr lang="zh-CN" altLang="en-US" sz="2400" dirty="0" smtClean="0">
                <a:solidFill>
                  <a:srgbClr val="FF0000"/>
                </a:solidFill>
              </a:rPr>
              <a:t>查询</a:t>
            </a:r>
            <a:r>
              <a:rPr lang="zh-CN" altLang="en-US" sz="2400" dirty="0">
                <a:solidFill>
                  <a:srgbClr val="FF0000"/>
                </a:solidFill>
              </a:rPr>
              <a:t>的开始行</a:t>
            </a:r>
            <a:r>
              <a:rPr lang="zh-CN" altLang="en-US" sz="2400" dirty="0"/>
              <a:t>与</a:t>
            </a:r>
            <a:r>
              <a:rPr lang="zh-CN" altLang="en-US" sz="2400" dirty="0">
                <a:solidFill>
                  <a:srgbClr val="FF0000"/>
                </a:solidFill>
              </a:rPr>
              <a:t>最多提取的记录行数</a:t>
            </a:r>
            <a:r>
              <a:rPr lang="zh-CN" altLang="en-US" sz="2400" dirty="0"/>
              <a:t>。</a:t>
            </a:r>
          </a:p>
          <a:p>
            <a:pPr algn="just">
              <a:lnSpc>
                <a:spcPct val="150000"/>
              </a:lnSpc>
            </a:pPr>
            <a:r>
              <a:rPr lang="zh-CN" altLang="en-US" sz="2400" dirty="0"/>
              <a:t>这是对记录集进行分页一个非常重要的基础。假设查询的结果一共有</a:t>
            </a:r>
            <a:r>
              <a:rPr lang="en-US" altLang="zh-CN" sz="2400" dirty="0"/>
              <a:t>30</a:t>
            </a:r>
            <a:r>
              <a:rPr lang="zh-CN" altLang="en-US" sz="2400" dirty="0"/>
              <a:t>条，每次只查询提取</a:t>
            </a:r>
            <a:r>
              <a:rPr lang="en-US" altLang="zh-CN" sz="2400" dirty="0"/>
              <a:t>10</a:t>
            </a:r>
            <a:r>
              <a:rPr lang="zh-CN" altLang="en-US" sz="2400" dirty="0"/>
              <a:t>条的话，就相当于分成</a:t>
            </a:r>
            <a:r>
              <a:rPr lang="en-US" altLang="zh-CN" sz="2400" dirty="0"/>
              <a:t>3</a:t>
            </a:r>
            <a:r>
              <a:rPr lang="zh-CN" altLang="en-US" sz="2400" dirty="0"/>
              <a:t>页来提取显示了。其相应的语句如下：</a:t>
            </a:r>
          </a:p>
          <a:p>
            <a:pPr algn="just">
              <a:lnSpc>
                <a:spcPct val="150000"/>
              </a:lnSpc>
            </a:pPr>
            <a:r>
              <a:rPr lang="en-US" altLang="zh-CN" sz="2400" dirty="0"/>
              <a:t>Select * from words limit 0,10</a:t>
            </a:r>
            <a:r>
              <a:rPr lang="zh-CN" altLang="en-US" sz="2400" dirty="0"/>
              <a:t>；</a:t>
            </a:r>
          </a:p>
          <a:p>
            <a:pPr algn="just">
              <a:lnSpc>
                <a:spcPct val="150000"/>
              </a:lnSpc>
            </a:pPr>
            <a:r>
              <a:rPr lang="en-US" altLang="zh-CN" sz="2400" dirty="0"/>
              <a:t>Select * from words limit 10,10</a:t>
            </a:r>
            <a:r>
              <a:rPr lang="zh-CN" altLang="en-US" sz="2400" dirty="0"/>
              <a:t>；</a:t>
            </a:r>
          </a:p>
          <a:p>
            <a:pPr algn="just">
              <a:lnSpc>
                <a:spcPct val="150000"/>
              </a:lnSpc>
            </a:pPr>
            <a:r>
              <a:rPr lang="en-US" altLang="zh-CN" sz="2400" dirty="0"/>
              <a:t>Select * from words limit 20,10</a:t>
            </a:r>
            <a:r>
              <a:rPr lang="zh-CN" altLang="en-US" sz="2400" dirty="0"/>
              <a:t>；</a:t>
            </a:r>
          </a:p>
        </p:txBody>
      </p:sp>
    </p:spTree>
    <p:extLst>
      <p:ext uri="{BB962C8B-B14F-4D97-AF65-F5344CB8AC3E}">
        <p14:creationId xmlns:p14="http://schemas.microsoft.com/office/powerpoint/2010/main" val="872504228"/>
      </p:ext>
    </p:extLst>
  </p:cSld>
  <p:clrMapOvr>
    <a:masterClrMapping/>
  </p:clrMapOvr>
  <p:transition spd="med">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4522789" y="2599332"/>
            <a:ext cx="422423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5400" dirty="0" smtClean="0">
                <a:solidFill>
                  <a:srgbClr val="3F3F3F"/>
                </a:solidFill>
                <a:ea typeface="微软雅黑" panose="020B0503020204020204" pitchFamily="34" charset="-122"/>
                <a:sym typeface="Arial" panose="020B0604020202020204" pitchFamily="34" charset="0"/>
              </a:rPr>
              <a:t>phpMyAdmin</a:t>
            </a:r>
            <a:endParaRPr lang="zh-CN" altLang="en-US" sz="5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2743200" y="2768898"/>
            <a:ext cx="1470253" cy="663575"/>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12.1</a:t>
            </a:r>
            <a:endParaRPr lang="zh-CN" altLang="en-US" sz="4800" b="1" dirty="0">
              <a:solidFill>
                <a:schemeClr val="bg1"/>
              </a:solidFill>
            </a:endParaRPr>
          </a:p>
        </p:txBody>
      </p:sp>
      <p:sp>
        <p:nvSpPr>
          <p:cNvPr id="4102" name="文本框 10"/>
          <p:cNvSpPr>
            <a:spLocks noChangeArrowheads="1"/>
          </p:cNvSpPr>
          <p:nvPr/>
        </p:nvSpPr>
        <p:spPr bwMode="auto">
          <a:xfrm>
            <a:off x="618360" y="83494"/>
            <a:ext cx="4126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PHP</a:t>
            </a:r>
            <a:r>
              <a:rPr lang="zh-CN" altLang="en-US" sz="2400" b="1" spc="600" dirty="0" smtClean="0">
                <a:solidFill>
                  <a:schemeClr val="bg1"/>
                </a:solidFill>
                <a:ea typeface="微软雅黑" panose="020B0503020204020204" pitchFamily="34" charset="-122"/>
                <a:sym typeface="Arial" panose="020B0604020202020204" pitchFamily="34" charset="0"/>
              </a:rPr>
              <a:t>程序设计基础教程</a:t>
            </a:r>
            <a:endParaRPr lang="zh-CN" altLang="en-US" sz="2400" b="1" spc="600" dirty="0">
              <a:solidFill>
                <a:schemeClr val="bg1"/>
              </a:solidFill>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12.4.1</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MYSQL</a:t>
            </a:r>
            <a:r>
              <a:rPr lang="zh-CN" altLang="en-US" sz="2400" b="1" dirty="0" smtClean="0">
                <a:solidFill>
                  <a:schemeClr val="bg1"/>
                </a:solidFill>
                <a:latin typeface="黑体" panose="02010609060101010101" pitchFamily="49" charset="-122"/>
                <a:ea typeface="黑体" panose="02010609060101010101" pitchFamily="49" charset="-122"/>
              </a:rPr>
              <a:t>的分页查询</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1403599" y="4487592"/>
            <a:ext cx="4124365" cy="461665"/>
          </a:xfrm>
          <a:prstGeom prst="rect">
            <a:avLst/>
          </a:prstGeom>
        </p:spPr>
        <p:txBody>
          <a:bodyPr wrap="square" anchor="ctr">
            <a:spAutoFit/>
          </a:bodyPr>
          <a:lstStyle/>
          <a:p>
            <a:pPr algn="just"/>
            <a:r>
              <a:rPr lang="en-US" altLang="zh-CN" sz="2400" dirty="0" smtClean="0"/>
              <a:t>Select </a:t>
            </a:r>
            <a:r>
              <a:rPr lang="en-US" altLang="zh-CN" sz="2400" dirty="0"/>
              <a:t>* from words limit </a:t>
            </a:r>
            <a:r>
              <a:rPr lang="en-US" altLang="zh-CN" sz="2400" dirty="0" smtClean="0">
                <a:solidFill>
                  <a:srgbClr val="FF0000"/>
                </a:solidFill>
              </a:rPr>
              <a:t>5</a:t>
            </a:r>
            <a:r>
              <a:rPr lang="en-US" altLang="zh-CN" sz="2400" dirty="0" smtClean="0"/>
              <a:t>,</a:t>
            </a:r>
            <a:r>
              <a:rPr lang="en-US" altLang="zh-CN" sz="2400" dirty="0" smtClean="0">
                <a:solidFill>
                  <a:srgbClr val="D60093"/>
                </a:solidFill>
              </a:rPr>
              <a:t>7</a:t>
            </a:r>
            <a:r>
              <a:rPr lang="zh-CN" altLang="en-US" sz="2400" dirty="0" smtClean="0"/>
              <a:t>；</a:t>
            </a:r>
            <a:endParaRPr lang="zh-CN" altLang="en-US" sz="2400" dirty="0"/>
          </a:p>
        </p:txBody>
      </p:sp>
      <p:sp>
        <p:nvSpPr>
          <p:cNvPr id="2" name="矩形 1"/>
          <p:cNvSpPr/>
          <p:nvPr/>
        </p:nvSpPr>
        <p:spPr>
          <a:xfrm>
            <a:off x="1403599" y="2276839"/>
            <a:ext cx="4124365" cy="461665"/>
          </a:xfrm>
          <a:prstGeom prst="rect">
            <a:avLst/>
          </a:prstGeom>
        </p:spPr>
        <p:txBody>
          <a:bodyPr wrap="square" anchor="ctr">
            <a:spAutoFit/>
          </a:bodyPr>
          <a:lstStyle/>
          <a:p>
            <a:pPr algn="just"/>
            <a:r>
              <a:rPr lang="en-US" altLang="zh-CN" sz="2400" dirty="0"/>
              <a:t>Select * from words limit </a:t>
            </a:r>
            <a:r>
              <a:rPr lang="en-US" altLang="zh-CN" sz="2400" dirty="0">
                <a:solidFill>
                  <a:srgbClr val="FF0000"/>
                </a:solidFill>
              </a:rPr>
              <a:t>0</a:t>
            </a:r>
            <a:r>
              <a:rPr lang="en-US" altLang="zh-CN" sz="2400" dirty="0"/>
              <a:t>,</a:t>
            </a:r>
            <a:r>
              <a:rPr lang="en-US" altLang="zh-CN" sz="2400" dirty="0">
                <a:solidFill>
                  <a:srgbClr val="D60093"/>
                </a:solidFill>
              </a:rPr>
              <a:t>5</a:t>
            </a:r>
            <a:r>
              <a:rPr lang="zh-CN" altLang="en-US" sz="2400" dirty="0"/>
              <a:t>；</a:t>
            </a:r>
          </a:p>
        </p:txBody>
      </p:sp>
      <p:graphicFrame>
        <p:nvGraphicFramePr>
          <p:cNvPr id="3" name="表格 2"/>
          <p:cNvGraphicFramePr>
            <a:graphicFrameLocks noGrp="1"/>
          </p:cNvGraphicFramePr>
          <p:nvPr>
            <p:extLst>
              <p:ext uri="{D42A27DB-BD31-4B8C-83A1-F6EECF244321}">
                <p14:modId xmlns:p14="http://schemas.microsoft.com/office/powerpoint/2010/main" val="3980807007"/>
              </p:ext>
            </p:extLst>
          </p:nvPr>
        </p:nvGraphicFramePr>
        <p:xfrm>
          <a:off x="6441671" y="1214146"/>
          <a:ext cx="4537931" cy="5186680"/>
        </p:xfrm>
        <a:graphic>
          <a:graphicData uri="http://schemas.openxmlformats.org/drawingml/2006/table">
            <a:tbl>
              <a:tblPr firstRow="1" bandRow="1">
                <a:tableStyleId>{5C22544A-7EE6-4342-B048-85BDC9FD1C3A}</a:tableStyleId>
              </a:tblPr>
              <a:tblGrid>
                <a:gridCol w="686367"/>
                <a:gridCol w="1039091"/>
                <a:gridCol w="983673"/>
                <a:gridCol w="955963"/>
                <a:gridCol w="872837"/>
              </a:tblGrid>
              <a:tr h="341437">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field1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field2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Field3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field4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t>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左大括号 4"/>
          <p:cNvSpPr/>
          <p:nvPr/>
        </p:nvSpPr>
        <p:spPr bwMode="auto">
          <a:xfrm>
            <a:off x="5749636" y="1745672"/>
            <a:ext cx="568037" cy="1524000"/>
          </a:xfrm>
          <a:prstGeom prst="leftBrace">
            <a:avLst>
              <a:gd name="adj1" fmla="val 67073"/>
              <a:gd name="adj2" fmla="val 5000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1" name="左大括号 10"/>
          <p:cNvSpPr/>
          <p:nvPr/>
        </p:nvSpPr>
        <p:spPr bwMode="auto">
          <a:xfrm>
            <a:off x="5749635" y="3645650"/>
            <a:ext cx="568037" cy="2145550"/>
          </a:xfrm>
          <a:prstGeom prst="leftBrace">
            <a:avLst>
              <a:gd name="adj1" fmla="val 67073"/>
              <a:gd name="adj2" fmla="val 5000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376737195"/>
      </p:ext>
    </p:extLst>
  </p:cSld>
  <p:clrMapOvr>
    <a:masterClrMapping/>
  </p:clrMapOvr>
  <p:transition spd="med">
    <p:pull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526297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rgbClr val="3F3F3F"/>
                </a:solidFill>
                <a:ea typeface="微软雅黑" panose="020B0503020204020204" pitchFamily="34" charset="-122"/>
                <a:sym typeface="Arial" panose="020B0604020202020204" pitchFamily="34" charset="0"/>
              </a:rPr>
              <a:t>URL</a:t>
            </a:r>
            <a:r>
              <a:rPr lang="zh-CN" altLang="en-US" sz="4400" dirty="0">
                <a:solidFill>
                  <a:srgbClr val="3F3F3F"/>
                </a:solidFill>
                <a:ea typeface="微软雅黑" panose="020B0503020204020204" pitchFamily="34" charset="-122"/>
                <a:sym typeface="Arial" panose="020B0604020202020204" pitchFamily="34" charset="0"/>
              </a:rPr>
              <a:t>参数与页码传递</a:t>
            </a: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12.4.2</a:t>
            </a:r>
            <a:endParaRPr lang="zh-CN" altLang="en-US" sz="4800" b="1" dirty="0">
              <a:solidFill>
                <a:schemeClr val="bg1"/>
              </a:solidFill>
            </a:endParaRPr>
          </a:p>
        </p:txBody>
      </p:sp>
      <p:sp>
        <p:nvSpPr>
          <p:cNvPr id="4102" name="文本框 10"/>
          <p:cNvSpPr>
            <a:spLocks noChangeArrowheads="1"/>
          </p:cNvSpPr>
          <p:nvPr/>
        </p:nvSpPr>
        <p:spPr bwMode="auto">
          <a:xfrm>
            <a:off x="294803" y="83494"/>
            <a:ext cx="4169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12.4</a:t>
            </a:r>
            <a:r>
              <a:rPr lang="zh-CN" altLang="en-US" sz="2400" b="1" spc="600" dirty="0" smtClean="0">
                <a:solidFill>
                  <a:schemeClr val="bg1"/>
                </a:solidFill>
                <a:ea typeface="微软雅黑" panose="020B0503020204020204" pitchFamily="34" charset="-122"/>
                <a:sym typeface="Arial" panose="020B0604020202020204" pitchFamily="34" charset="0"/>
              </a:rPr>
              <a:t>、数据的分页处理</a:t>
            </a:r>
            <a:endParaRPr lang="zh-CN" altLang="en-US" sz="2400" b="1"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629427" y="1295400"/>
            <a:ext cx="2584450" cy="1083967"/>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2</a:t>
            </a:r>
            <a:endParaRPr lang="zh-CN" altLang="en-US" sz="2400" dirty="0">
              <a:solidFill>
                <a:schemeClr val="bg1"/>
              </a:solidFill>
            </a:endParaRPr>
          </a:p>
        </p:txBody>
      </p:sp>
    </p:spTree>
    <p:extLst>
      <p:ext uri="{BB962C8B-B14F-4D97-AF65-F5344CB8AC3E}">
        <p14:creationId xmlns:p14="http://schemas.microsoft.com/office/powerpoint/2010/main" val="26679137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12.4.2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a:solidFill>
                  <a:schemeClr val="bg1"/>
                </a:solidFill>
                <a:latin typeface="黑体" panose="02010609060101010101" pitchFamily="49" charset="-122"/>
                <a:ea typeface="黑体" panose="02010609060101010101" pitchFamily="49" charset="-122"/>
              </a:rPr>
              <a:t>URL</a:t>
            </a:r>
            <a:r>
              <a:rPr lang="zh-CN" altLang="en-US" sz="2400" b="1" dirty="0">
                <a:solidFill>
                  <a:schemeClr val="bg1"/>
                </a:solidFill>
                <a:latin typeface="黑体" panose="02010609060101010101" pitchFamily="49" charset="-122"/>
                <a:ea typeface="黑体" panose="02010609060101010101" pitchFamily="49" charset="-122"/>
              </a:rPr>
              <a:t>参数与页码传递</a:t>
            </a:r>
          </a:p>
        </p:txBody>
      </p:sp>
      <p:sp>
        <p:nvSpPr>
          <p:cNvPr id="4" name="矩形 3"/>
          <p:cNvSpPr/>
          <p:nvPr/>
        </p:nvSpPr>
        <p:spPr>
          <a:xfrm>
            <a:off x="402687" y="1168727"/>
            <a:ext cx="11086171" cy="4524315"/>
          </a:xfrm>
          <a:prstGeom prst="rect">
            <a:avLst/>
          </a:prstGeom>
        </p:spPr>
        <p:txBody>
          <a:bodyPr wrap="square">
            <a:spAutoFit/>
          </a:bodyPr>
          <a:lstStyle/>
          <a:p>
            <a:pPr algn="just">
              <a:lnSpc>
                <a:spcPct val="150000"/>
              </a:lnSpc>
            </a:pPr>
            <a:r>
              <a:rPr lang="zh-CN" altLang="en-US" sz="2400" dirty="0" smtClean="0"/>
              <a:t>在记录数据分页显示的程序</a:t>
            </a:r>
            <a:r>
              <a:rPr lang="zh-CN" altLang="en-US" sz="2400" dirty="0"/>
              <a:t>中</a:t>
            </a:r>
            <a:r>
              <a:rPr lang="zh-CN" altLang="en-US" sz="2400" dirty="0" smtClean="0"/>
              <a:t>，关于记录集一共有多少页的</a:t>
            </a:r>
            <a:r>
              <a:rPr lang="zh-CN" altLang="en-US" sz="2400" dirty="0"/>
              <a:t>计算</a:t>
            </a:r>
            <a:r>
              <a:rPr lang="zh-CN" altLang="en-US" sz="2400" dirty="0" smtClean="0"/>
              <a:t>问题：</a:t>
            </a:r>
            <a:endParaRPr lang="zh-CN" altLang="en-US" sz="2400" dirty="0"/>
          </a:p>
          <a:p>
            <a:pPr algn="just">
              <a:lnSpc>
                <a:spcPct val="150000"/>
              </a:lnSpc>
            </a:pPr>
            <a:r>
              <a:rPr lang="zh-CN" altLang="en-US" sz="2400" dirty="0"/>
              <a:t>假设一共有</a:t>
            </a:r>
            <a:r>
              <a:rPr lang="en-US" altLang="zh-CN" sz="2400" dirty="0"/>
              <a:t>20</a:t>
            </a:r>
            <a:r>
              <a:rPr lang="zh-CN" altLang="en-US" sz="2400" dirty="0"/>
              <a:t>条记录，每页只显示</a:t>
            </a:r>
            <a:r>
              <a:rPr lang="en-US" altLang="zh-CN" sz="2400" dirty="0"/>
              <a:t>6</a:t>
            </a:r>
            <a:r>
              <a:rPr lang="zh-CN" altLang="en-US" sz="2400" dirty="0"/>
              <a:t>条记录，那么，一共就有</a:t>
            </a:r>
            <a:r>
              <a:rPr lang="en-US" altLang="zh-CN" sz="2400" dirty="0"/>
              <a:t>20/6=3.33333</a:t>
            </a:r>
            <a:r>
              <a:rPr lang="zh-CN" altLang="en-US" sz="2400" dirty="0"/>
              <a:t>页，即需要用４页来显示。可见，页数的计算公式是：向上取整（总记录数</a:t>
            </a:r>
            <a:r>
              <a:rPr lang="en-US" altLang="zh-CN" sz="2400" dirty="0"/>
              <a:t>/</a:t>
            </a:r>
            <a:r>
              <a:rPr lang="zh-CN" altLang="en-US" sz="2400" dirty="0"/>
              <a:t>每页记录数）。</a:t>
            </a:r>
          </a:p>
          <a:p>
            <a:pPr algn="just">
              <a:lnSpc>
                <a:spcPct val="150000"/>
              </a:lnSpc>
            </a:pPr>
            <a:r>
              <a:rPr lang="zh-CN" altLang="en-US" sz="2400" dirty="0"/>
              <a:t>在</a:t>
            </a:r>
            <a:r>
              <a:rPr lang="en-US" altLang="zh-CN" sz="2400" dirty="0"/>
              <a:t>PHP</a:t>
            </a:r>
            <a:r>
              <a:rPr lang="zh-CN" altLang="en-US" sz="2400" dirty="0"/>
              <a:t>中，利用</a:t>
            </a:r>
            <a:r>
              <a:rPr lang="en-US" altLang="zh-CN" sz="2400" dirty="0"/>
              <a:t>ceil()</a:t>
            </a:r>
            <a:r>
              <a:rPr lang="zh-CN" altLang="en-US" sz="2400" dirty="0"/>
              <a:t>函数，实现向上取整，返回一个不小于某小数的最小整数。</a:t>
            </a:r>
          </a:p>
          <a:p>
            <a:pPr algn="just">
              <a:lnSpc>
                <a:spcPct val="150000"/>
              </a:lnSpc>
            </a:pPr>
            <a:r>
              <a:rPr lang="zh-CN" altLang="en-US" sz="2400" dirty="0"/>
              <a:t>例如</a:t>
            </a:r>
            <a:r>
              <a:rPr lang="en-US" altLang="zh-CN" sz="2400" dirty="0"/>
              <a:t>ceil(3.333)=4</a:t>
            </a:r>
            <a:r>
              <a:rPr lang="en-US" altLang="zh-CN" sz="2400" dirty="0" smtClean="0"/>
              <a:t>;       ceil(3.0</a:t>
            </a:r>
            <a:r>
              <a:rPr lang="en-US" altLang="zh-CN" sz="2400" dirty="0"/>
              <a:t>)=3</a:t>
            </a:r>
            <a:r>
              <a:rPr lang="zh-CN" altLang="en-US" sz="2400" dirty="0" smtClean="0"/>
              <a:t>；</a:t>
            </a:r>
            <a:r>
              <a:rPr lang="en-US" altLang="zh-CN" sz="2400" dirty="0" smtClean="0"/>
              <a:t>       ceil(3.7</a:t>
            </a:r>
            <a:r>
              <a:rPr lang="en-US" altLang="zh-CN" sz="2400" dirty="0"/>
              <a:t>)=4</a:t>
            </a:r>
            <a:r>
              <a:rPr lang="zh-CN" altLang="en-US" sz="2400" dirty="0" smtClean="0"/>
              <a:t>。</a:t>
            </a:r>
            <a:endParaRPr lang="en-US" altLang="zh-CN" sz="2400" dirty="0" smtClean="0"/>
          </a:p>
          <a:p>
            <a:pPr algn="just">
              <a:lnSpc>
                <a:spcPct val="150000"/>
              </a:lnSpc>
            </a:pPr>
            <a:r>
              <a:rPr lang="en-US" altLang="zh-CN" sz="2400" dirty="0" smtClean="0"/>
              <a:t>SQL</a:t>
            </a:r>
            <a:r>
              <a:rPr lang="zh-CN" altLang="en-US" sz="2400" dirty="0" smtClean="0"/>
              <a:t>语句中，当前页所查询的计算公式：</a:t>
            </a:r>
            <a:r>
              <a:rPr lang="en-US" altLang="zh-CN" sz="2400" dirty="0" smtClean="0"/>
              <a:t>select * from </a:t>
            </a:r>
            <a:r>
              <a:rPr lang="en-US" altLang="zh-CN" sz="2400" dirty="0" err="1" smtClean="0"/>
              <a:t>t_name</a:t>
            </a:r>
            <a:r>
              <a:rPr lang="en-US" altLang="zh-CN" sz="2400" dirty="0"/>
              <a:t> </a:t>
            </a:r>
            <a:r>
              <a:rPr lang="en-US" altLang="zh-CN" sz="2400" dirty="0" smtClean="0"/>
              <a:t>limit </a:t>
            </a:r>
            <a:r>
              <a:rPr lang="en-US" altLang="zh-CN" sz="2400" dirty="0" smtClean="0">
                <a:solidFill>
                  <a:srgbClr val="FF0000"/>
                </a:solidFill>
              </a:rPr>
              <a:t>(p-1)*n</a:t>
            </a:r>
            <a:r>
              <a:rPr lang="zh-CN" altLang="en-US" sz="2400" dirty="0" smtClean="0"/>
              <a:t>，</a:t>
            </a:r>
            <a:r>
              <a:rPr lang="en-US" altLang="zh-CN" sz="2400" dirty="0" smtClean="0">
                <a:solidFill>
                  <a:srgbClr val="FF0000"/>
                </a:solidFill>
              </a:rPr>
              <a:t>rows</a:t>
            </a:r>
          </a:p>
          <a:p>
            <a:pPr algn="just">
              <a:lnSpc>
                <a:spcPct val="150000"/>
              </a:lnSpc>
            </a:pPr>
            <a:r>
              <a:rPr lang="zh-CN" altLang="en-US" sz="2400" dirty="0" smtClean="0"/>
              <a:t>其中，</a:t>
            </a:r>
            <a:r>
              <a:rPr lang="en-US" altLang="zh-CN" sz="2400" dirty="0" smtClean="0"/>
              <a:t>p</a:t>
            </a:r>
            <a:r>
              <a:rPr lang="zh-CN" altLang="en-US" sz="2400" dirty="0" smtClean="0"/>
              <a:t>为当前页码，</a:t>
            </a:r>
            <a:r>
              <a:rPr lang="en-US" altLang="zh-CN" sz="2400" dirty="0" smtClean="0"/>
              <a:t>rows</a:t>
            </a:r>
            <a:r>
              <a:rPr lang="zh-CN" altLang="en-US" sz="2400" dirty="0" smtClean="0"/>
              <a:t>为每页显示的记录数</a:t>
            </a:r>
            <a:endParaRPr lang="zh-CN" altLang="en-US" sz="2400" dirty="0"/>
          </a:p>
        </p:txBody>
      </p:sp>
    </p:spTree>
    <p:extLst>
      <p:ext uri="{BB962C8B-B14F-4D97-AF65-F5344CB8AC3E}">
        <p14:creationId xmlns:p14="http://schemas.microsoft.com/office/powerpoint/2010/main" val="499532436"/>
      </p:ext>
    </p:extLst>
  </p:cSld>
  <p:clrMapOvr>
    <a:masterClrMapping/>
  </p:clrMapOvr>
  <p:transition spd="med">
    <p:pull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4"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5"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41" name="文本框 40"/>
          <p:cNvSpPr txBox="1"/>
          <p:nvPr/>
        </p:nvSpPr>
        <p:spPr>
          <a:xfrm>
            <a:off x="350653" y="103684"/>
            <a:ext cx="4753610"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12.4.2</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a:solidFill>
                  <a:schemeClr val="bg1"/>
                </a:solidFill>
                <a:latin typeface="黑体" panose="02010609060101010101" pitchFamily="49" charset="-122"/>
                <a:ea typeface="黑体" panose="02010609060101010101" pitchFamily="49" charset="-122"/>
              </a:rPr>
              <a:t>URL</a:t>
            </a:r>
            <a:r>
              <a:rPr lang="zh-CN" altLang="en-US" sz="2400" b="1" dirty="0">
                <a:solidFill>
                  <a:schemeClr val="bg1"/>
                </a:solidFill>
                <a:latin typeface="黑体" panose="02010609060101010101" pitchFamily="49" charset="-122"/>
                <a:ea typeface="黑体" panose="02010609060101010101" pitchFamily="49" charset="-122"/>
              </a:rPr>
              <a:t>参数与页码传递</a:t>
            </a:r>
          </a:p>
        </p:txBody>
      </p:sp>
      <p:sp>
        <p:nvSpPr>
          <p:cNvPr id="4" name="矩形 3"/>
          <p:cNvSpPr/>
          <p:nvPr/>
        </p:nvSpPr>
        <p:spPr>
          <a:xfrm>
            <a:off x="350653" y="1168727"/>
            <a:ext cx="5663691" cy="3970318"/>
          </a:xfrm>
          <a:prstGeom prst="rect">
            <a:avLst/>
          </a:prstGeom>
        </p:spPr>
        <p:txBody>
          <a:bodyPr wrap="square">
            <a:spAutoFit/>
          </a:bodyPr>
          <a:lstStyle/>
          <a:p>
            <a:pPr algn="just">
              <a:lnSpc>
                <a:spcPct val="150000"/>
              </a:lnSpc>
            </a:pPr>
            <a:r>
              <a:rPr lang="zh-CN" altLang="en-US" sz="2400" dirty="0" smtClean="0"/>
              <a:t>在</a:t>
            </a:r>
            <a:r>
              <a:rPr lang="zh-CN" altLang="en-US" sz="2400" dirty="0"/>
              <a:t>记录数据分页显示的程序中，</a:t>
            </a:r>
            <a:r>
              <a:rPr lang="zh-CN" altLang="en-US" sz="2400" dirty="0" smtClean="0"/>
              <a:t>用户通过</a:t>
            </a:r>
            <a:r>
              <a:rPr lang="zh-CN" altLang="en-US" sz="2400" dirty="0"/>
              <a:t>点击不同的页码，指向相应的页面进行记录</a:t>
            </a:r>
            <a:r>
              <a:rPr lang="zh-CN" altLang="en-US" sz="2400" dirty="0" smtClean="0"/>
              <a:t>浏览。 </a:t>
            </a:r>
          </a:p>
          <a:p>
            <a:pPr algn="just">
              <a:lnSpc>
                <a:spcPct val="150000"/>
              </a:lnSpc>
            </a:pPr>
            <a:r>
              <a:rPr lang="zh-CN" altLang="en-US" sz="2400" dirty="0" smtClean="0"/>
              <a:t>因此，通常将用户所点击的页码值，通过</a:t>
            </a:r>
            <a:r>
              <a:rPr lang="en-US" altLang="zh-CN" sz="2400" dirty="0" smtClean="0"/>
              <a:t>URL</a:t>
            </a:r>
            <a:r>
              <a:rPr lang="zh-CN" altLang="en-US" sz="2400" dirty="0" smtClean="0"/>
              <a:t>参数，传递给相应的页面，然后通过</a:t>
            </a:r>
            <a:r>
              <a:rPr lang="en-US" altLang="zh-CN" sz="2400" dirty="0" smtClean="0"/>
              <a:t>PHP</a:t>
            </a:r>
            <a:r>
              <a:rPr lang="zh-CN" altLang="en-US" sz="2400" dirty="0" smtClean="0"/>
              <a:t>程序指定给</a:t>
            </a:r>
            <a:r>
              <a:rPr lang="en-US" altLang="zh-CN" sz="2400" dirty="0" smtClean="0"/>
              <a:t>select</a:t>
            </a:r>
            <a:r>
              <a:rPr lang="zh-CN" altLang="en-US" sz="2400" dirty="0" smtClean="0"/>
              <a:t>语句中的</a:t>
            </a:r>
            <a:r>
              <a:rPr lang="en-US" altLang="zh-CN" sz="2400" dirty="0" smtClean="0"/>
              <a:t>limit</a:t>
            </a:r>
            <a:r>
              <a:rPr lang="zh-CN" altLang="en-US" sz="2400" dirty="0" smtClean="0"/>
              <a:t>参数。</a:t>
            </a:r>
            <a:endParaRPr lang="zh-CN" altLang="en-US" sz="2400" dirty="0"/>
          </a:p>
        </p:txBody>
      </p:sp>
      <p:pic>
        <p:nvPicPr>
          <p:cNvPr id="5123" name="Picture 3" descr="BE61EZ0U[YWG~6YWXSY%O_S"/>
          <p:cNvPicPr>
            <a:picLocks noChangeAspect="1" noChangeArrowheads="1"/>
          </p:cNvPicPr>
          <p:nvPr/>
        </p:nvPicPr>
        <p:blipFill rotWithShape="1">
          <a:blip r:embed="rId3">
            <a:extLst>
              <a:ext uri="{28A0092B-C50C-407E-A947-70E740481C1C}">
                <a14:useLocalDpi xmlns:a14="http://schemas.microsoft.com/office/drawing/2010/main" val="0"/>
              </a:ext>
            </a:extLst>
          </a:blip>
          <a:srcRect l="11160" t="9710" r="12125"/>
          <a:stretch/>
        </p:blipFill>
        <p:spPr bwMode="auto">
          <a:xfrm>
            <a:off x="6192982" y="1302112"/>
            <a:ext cx="5698942" cy="55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6386405" y="2630666"/>
            <a:ext cx="5312095" cy="523220"/>
          </a:xfrm>
          <a:prstGeom prst="rect">
            <a:avLst/>
          </a:prstGeom>
          <a:noFill/>
          <a:ln>
            <a:solidFill>
              <a:srgbClr val="00B0F0"/>
            </a:solidFill>
          </a:ln>
        </p:spPr>
        <p:txBody>
          <a:bodyPr wrap="none" rtlCol="0">
            <a:spAutoFit/>
          </a:bodyPr>
          <a:lstStyle/>
          <a:p>
            <a:r>
              <a:rPr lang="en-US" altLang="zh-CN" sz="2800" dirty="0" smtClean="0"/>
              <a:t>www.xxx.com/web/info.php</a:t>
            </a:r>
            <a:r>
              <a:rPr lang="en-US" altLang="zh-CN" sz="2800" dirty="0" smtClean="0">
                <a:solidFill>
                  <a:srgbClr val="FF0000"/>
                </a:solidFill>
              </a:rPr>
              <a:t>?</a:t>
            </a:r>
            <a:r>
              <a:rPr lang="en-US" altLang="zh-CN" sz="2800" dirty="0" smtClean="0">
                <a:solidFill>
                  <a:srgbClr val="00B050"/>
                </a:solidFill>
              </a:rPr>
              <a:t>p=2</a:t>
            </a:r>
            <a:endParaRPr lang="zh-CN" altLang="en-US" sz="2800" dirty="0">
              <a:solidFill>
                <a:srgbClr val="00B050"/>
              </a:solidFill>
            </a:endParaRPr>
          </a:p>
        </p:txBody>
      </p:sp>
      <p:cxnSp>
        <p:nvCxnSpPr>
          <p:cNvPr id="7" name="直接箭头连接符 6"/>
          <p:cNvCxnSpPr>
            <a:stCxn id="5123" idx="2"/>
            <a:endCxn id="5" idx="0"/>
          </p:cNvCxnSpPr>
          <p:nvPr/>
        </p:nvCxnSpPr>
        <p:spPr bwMode="auto">
          <a:xfrm>
            <a:off x="9042453" y="1858905"/>
            <a:ext cx="0" cy="771761"/>
          </a:xfrm>
          <a:prstGeom prst="straightConnector1">
            <a:avLst/>
          </a:prstGeom>
          <a:solidFill>
            <a:schemeClr val="accent1"/>
          </a:solidFill>
          <a:ln w="381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6586623" y="4908212"/>
            <a:ext cx="4911655" cy="461665"/>
          </a:xfrm>
          <a:prstGeom prst="rect">
            <a:avLst/>
          </a:prstGeom>
          <a:ln>
            <a:solidFill>
              <a:schemeClr val="accent1"/>
            </a:solidFill>
          </a:ln>
        </p:spPr>
        <p:txBody>
          <a:bodyPr wrap="square" anchor="ctr">
            <a:spAutoFit/>
          </a:bodyPr>
          <a:lstStyle/>
          <a:p>
            <a:pPr algn="just"/>
            <a:r>
              <a:rPr lang="en-US" altLang="zh-CN" sz="2400" dirty="0" smtClean="0"/>
              <a:t>select </a:t>
            </a:r>
            <a:r>
              <a:rPr lang="en-US" altLang="zh-CN" sz="2400" dirty="0"/>
              <a:t>* from words limit </a:t>
            </a:r>
            <a:r>
              <a:rPr lang="en-US" altLang="zh-CN" sz="2400" dirty="0" smtClean="0">
                <a:solidFill>
                  <a:srgbClr val="FF0000"/>
                </a:solidFill>
              </a:rPr>
              <a:t>(p-1)*5</a:t>
            </a:r>
            <a:r>
              <a:rPr lang="en-US" altLang="zh-CN" sz="2400" dirty="0" smtClean="0"/>
              <a:t>,</a:t>
            </a:r>
            <a:r>
              <a:rPr lang="en-US" altLang="zh-CN" sz="2400" dirty="0" smtClean="0">
                <a:solidFill>
                  <a:srgbClr val="D60093"/>
                </a:solidFill>
              </a:rPr>
              <a:t>6</a:t>
            </a:r>
            <a:r>
              <a:rPr lang="zh-CN" altLang="en-US" sz="2400" dirty="0" smtClean="0"/>
              <a:t>；</a:t>
            </a:r>
            <a:endParaRPr lang="zh-CN" altLang="en-US" sz="2400" dirty="0"/>
          </a:p>
        </p:txBody>
      </p:sp>
      <p:sp>
        <p:nvSpPr>
          <p:cNvPr id="2" name="文本框 1"/>
          <p:cNvSpPr txBox="1"/>
          <p:nvPr/>
        </p:nvSpPr>
        <p:spPr>
          <a:xfrm>
            <a:off x="7855267" y="3695376"/>
            <a:ext cx="2374368" cy="461665"/>
          </a:xfrm>
          <a:prstGeom prst="rect">
            <a:avLst/>
          </a:prstGeom>
          <a:noFill/>
          <a:ln>
            <a:solidFill>
              <a:schemeClr val="accent1"/>
            </a:solidFill>
          </a:ln>
        </p:spPr>
        <p:txBody>
          <a:bodyPr wrap="none" rtlCol="0">
            <a:spAutoFit/>
          </a:bodyPr>
          <a:lstStyle/>
          <a:p>
            <a:r>
              <a:rPr lang="en-US" altLang="zh-CN" sz="2400" dirty="0" smtClean="0"/>
              <a:t>p=$_GET[‘p’]=2</a:t>
            </a:r>
            <a:endParaRPr lang="zh-CN" altLang="en-US" sz="2400" dirty="0"/>
          </a:p>
        </p:txBody>
      </p:sp>
      <p:cxnSp>
        <p:nvCxnSpPr>
          <p:cNvPr id="6" name="直接箭头连接符 5"/>
          <p:cNvCxnSpPr>
            <a:stCxn id="5" idx="2"/>
            <a:endCxn id="2" idx="0"/>
          </p:cNvCxnSpPr>
          <p:nvPr/>
        </p:nvCxnSpPr>
        <p:spPr bwMode="auto">
          <a:xfrm flipH="1">
            <a:off x="9042451" y="3153886"/>
            <a:ext cx="2" cy="541490"/>
          </a:xfrm>
          <a:prstGeom prst="straightConnector1">
            <a:avLst/>
          </a:prstGeom>
          <a:solidFill>
            <a:schemeClr val="accent1"/>
          </a:solidFill>
          <a:ln w="381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a:stCxn id="2" idx="2"/>
            <a:endCxn id="15" idx="0"/>
          </p:cNvCxnSpPr>
          <p:nvPr/>
        </p:nvCxnSpPr>
        <p:spPr bwMode="auto">
          <a:xfrm>
            <a:off x="9042451" y="4157041"/>
            <a:ext cx="0" cy="751171"/>
          </a:xfrm>
          <a:prstGeom prst="straightConnector1">
            <a:avLst/>
          </a:prstGeom>
          <a:solidFill>
            <a:schemeClr val="accent1"/>
          </a:solidFill>
          <a:ln w="381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33697867"/>
      </p:ext>
    </p:extLst>
  </p:cSld>
  <p:clrMapOvr>
    <a:masterClrMapping/>
  </p:clrMapOvr>
  <p:transition spd="med">
    <p:pull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E8146"/>
        </a:solidFill>
        <a:effectLst/>
      </p:bgPr>
    </p:bg>
    <p:spTree>
      <p:nvGrpSpPr>
        <p:cNvPr id="1" name=""/>
        <p:cNvGrpSpPr/>
        <p:nvPr/>
      </p:nvGrpSpPr>
      <p:grpSpPr>
        <a:xfrm>
          <a:off x="0" y="0"/>
          <a:ext cx="0" cy="0"/>
          <a:chOff x="0" y="0"/>
          <a:chExt cx="0" cy="0"/>
        </a:xfrm>
      </p:grpSpPr>
      <p:grpSp>
        <p:nvGrpSpPr>
          <p:cNvPr id="24579" name="组合 10"/>
          <p:cNvGrpSpPr>
            <a:grpSpLocks/>
          </p:cNvGrpSpPr>
          <p:nvPr/>
        </p:nvGrpSpPr>
        <p:grpSpPr bwMode="auto">
          <a:xfrm flipV="1">
            <a:off x="0" y="0"/>
            <a:ext cx="12192000" cy="1327150"/>
            <a:chOff x="0" y="0"/>
            <a:chExt cx="12192000" cy="1328057"/>
          </a:xfrm>
        </p:grpSpPr>
        <p:sp>
          <p:nvSpPr>
            <p:cNvPr id="24587" name="梯形 12"/>
            <p:cNvSpPr>
              <a:spLocks noChangeArrowheads="1"/>
            </p:cNvSpPr>
            <p:nvPr/>
          </p:nvSpPr>
          <p:spPr bwMode="auto">
            <a:xfrm>
              <a:off x="2177143" y="0"/>
              <a:ext cx="7837716" cy="870857"/>
            </a:xfrm>
            <a:custGeom>
              <a:avLst/>
              <a:gdLst>
                <a:gd name="T0" fmla="*/ 0 w 1936750"/>
                <a:gd name="T1" fmla="*/ 870857 h 435016"/>
                <a:gd name="T2" fmla="*/ 1365181 w 1936750"/>
                <a:gd name="T3" fmla="*/ 82 h 435016"/>
                <a:gd name="T4" fmla="*/ 6472535 w 1936750"/>
                <a:gd name="T5" fmla="*/ 82 h 435016"/>
                <a:gd name="T6" fmla="*/ 7837716 w 1936750"/>
                <a:gd name="T7" fmla="*/ 870857 h 435016"/>
                <a:gd name="T8" fmla="*/ 0 w 1936750"/>
                <a:gd name="T9" fmla="*/ 870857 h 435016"/>
                <a:gd name="T10" fmla="*/ 0 60000 65536"/>
                <a:gd name="T11" fmla="*/ 0 60000 65536"/>
                <a:gd name="T12" fmla="*/ 0 60000 65536"/>
                <a:gd name="T13" fmla="*/ 0 60000 65536"/>
                <a:gd name="T14" fmla="*/ 0 60000 65536"/>
                <a:gd name="T15" fmla="*/ 0 w 1936750"/>
                <a:gd name="T16" fmla="*/ 0 h 435016"/>
                <a:gd name="T17" fmla="*/ 1936750 w 1936750"/>
                <a:gd name="T18" fmla="*/ 435016 h 435016"/>
              </a:gdLst>
              <a:ahLst/>
              <a:cxnLst>
                <a:cxn ang="T10">
                  <a:pos x="T0" y="T1"/>
                </a:cxn>
                <a:cxn ang="T11">
                  <a:pos x="T2" y="T3"/>
                </a:cxn>
                <a:cxn ang="T12">
                  <a:pos x="T4" y="T5"/>
                </a:cxn>
                <a:cxn ang="T13">
                  <a:pos x="T6" y="T7"/>
                </a:cxn>
                <a:cxn ang="T14">
                  <a:pos x="T8" y="T9"/>
                </a:cxn>
              </a:cxnLst>
              <a:rect l="T15" t="T16" r="T17" b="T18"/>
              <a:pathLst>
                <a:path w="1936750" h="435016">
                  <a:moveTo>
                    <a:pt x="0" y="435016"/>
                  </a:moveTo>
                  <a:cubicBezTo>
                    <a:pt x="201348" y="315424"/>
                    <a:pt x="110597" y="-4192"/>
                    <a:pt x="337345" y="41"/>
                  </a:cubicBezTo>
                  <a:lnTo>
                    <a:pt x="1599405" y="41"/>
                  </a:lnTo>
                  <a:cubicBezTo>
                    <a:pt x="1838853" y="-1017"/>
                    <a:pt x="1729052" y="305899"/>
                    <a:pt x="1936750" y="435016"/>
                  </a:cubicBezTo>
                  <a:lnTo>
                    <a:pt x="0" y="435016"/>
                  </a:ln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588" name="矩形 3"/>
            <p:cNvSpPr>
              <a:spLocks noChangeArrowheads="1"/>
            </p:cNvSpPr>
            <p:nvPr/>
          </p:nvSpPr>
          <p:spPr bwMode="auto">
            <a:xfrm>
              <a:off x="0" y="870857"/>
              <a:ext cx="12192000" cy="457200"/>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grpSp>
      <p:sp>
        <p:nvSpPr>
          <p:cNvPr id="24581" name="椭圆 7"/>
          <p:cNvSpPr>
            <a:spLocks noChangeArrowheads="1"/>
          </p:cNvSpPr>
          <p:nvPr/>
        </p:nvSpPr>
        <p:spPr bwMode="auto">
          <a:xfrm>
            <a:off x="4857750" y="2044700"/>
            <a:ext cx="2476500" cy="24765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76200">
            <a:solidFill>
              <a:schemeClr val="bg1"/>
            </a:solidFill>
            <a:bevel/>
            <a:headEnd/>
            <a:tailEnd/>
          </a:ln>
          <a:effectLst>
            <a:outerShdw blurRad="50800" dist="38100" dir="2700000" algn="tl" rotWithShape="0">
              <a:prstClr val="black">
                <a:alpha val="40000"/>
              </a:prstClr>
            </a:outer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24582" name="矩形 8"/>
          <p:cNvSpPr>
            <a:spLocks noChangeArrowheads="1"/>
          </p:cNvSpPr>
          <p:nvPr/>
        </p:nvSpPr>
        <p:spPr bwMode="auto">
          <a:xfrm>
            <a:off x="2928294" y="4854029"/>
            <a:ext cx="659667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spc="600" dirty="0" smtClean="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rPr>
              <a:t>感谢聆听，祝君进步！</a:t>
            </a:r>
            <a:endParaRPr lang="en-US" altLang="zh-CN" sz="4400" b="1" spc="600" dirty="0">
              <a:solidFill>
                <a:schemeClr val="bg1"/>
              </a:solidFill>
              <a:effectLst>
                <a:outerShdw blurRad="50800" dist="38100" dir="2700000" algn="tl" rotWithShape="0">
                  <a:prstClr val="black">
                    <a:alpha val="40000"/>
                  </a:prstClr>
                </a:outerShdw>
              </a:effectLst>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465" y="142524"/>
            <a:ext cx="1054340" cy="1028934"/>
          </a:xfrm>
          <a:prstGeom prst="rect">
            <a:avLst/>
          </a:prstGeom>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24581"/>
                                        </p:tgtEl>
                                        <p:attrNameLst>
                                          <p:attrName>style.visibility</p:attrName>
                                        </p:attrNameLst>
                                      </p:cBhvr>
                                      <p:to>
                                        <p:strVal val="visible"/>
                                      </p:to>
                                    </p:set>
                                    <p:anim calcmode="lin" valueType="num">
                                      <p:cBhvr>
                                        <p:cTn id="11" dur="750" fill="hold"/>
                                        <p:tgtEl>
                                          <p:spTgt spid="24581"/>
                                        </p:tgtEl>
                                        <p:attrNameLst>
                                          <p:attrName>ppt_w</p:attrName>
                                        </p:attrNameLst>
                                      </p:cBhvr>
                                      <p:tavLst>
                                        <p:tav tm="0">
                                          <p:val>
                                            <p:strVal val="4*#ppt_w"/>
                                          </p:val>
                                        </p:tav>
                                        <p:tav tm="100000">
                                          <p:val>
                                            <p:strVal val="#ppt_w"/>
                                          </p:val>
                                        </p:tav>
                                      </p:tavLst>
                                    </p:anim>
                                    <p:anim calcmode="lin" valueType="num">
                                      <p:cBhvr>
                                        <p:cTn id="12" dur="750" fill="hold"/>
                                        <p:tgtEl>
                                          <p:spTgt spid="24581"/>
                                        </p:tgtEl>
                                        <p:attrNameLst>
                                          <p:attrName>ppt_h</p:attrName>
                                        </p:attrNameLst>
                                      </p:cBhvr>
                                      <p:tavLst>
                                        <p:tav tm="0">
                                          <p:val>
                                            <p:strVal val="4*#ppt_h"/>
                                          </p:val>
                                        </p:tav>
                                        <p:tav tm="100000">
                                          <p:val>
                                            <p:strVal val="#ppt_h"/>
                                          </p:val>
                                        </p:tav>
                                      </p:tavLst>
                                    </p:anim>
                                  </p:childTnLst>
                                </p:cTn>
                              </p:par>
                            </p:childTnLst>
                          </p:cTn>
                        </p:par>
                        <p:par>
                          <p:cTn id="13" fill="hold">
                            <p:stCondLst>
                              <p:cond delay="125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4582"/>
                                        </p:tgtEl>
                                        <p:attrNameLst>
                                          <p:attrName>style.visibility</p:attrName>
                                        </p:attrNameLst>
                                      </p:cBhvr>
                                      <p:to>
                                        <p:strVal val="visible"/>
                                      </p:to>
                                    </p:set>
                                    <p:anim calcmode="lin" valueType="num">
                                      <p:cBhvr>
                                        <p:cTn id="16" dur="1000" fill="hold"/>
                                        <p:tgtEl>
                                          <p:spTgt spid="24582"/>
                                        </p:tgtEl>
                                        <p:attrNameLst>
                                          <p:attrName>ppt_x</p:attrName>
                                        </p:attrNameLst>
                                      </p:cBhvr>
                                      <p:tavLst>
                                        <p:tav tm="0">
                                          <p:val>
                                            <p:strVal val="#ppt_x"/>
                                          </p:val>
                                        </p:tav>
                                        <p:tav tm="50000">
                                          <p:val>
                                            <p:strVal val="#ppt_x+.1"/>
                                          </p:val>
                                        </p:tav>
                                        <p:tav tm="100000">
                                          <p:val>
                                            <p:strVal val="#ppt_x"/>
                                          </p:val>
                                        </p:tav>
                                      </p:tavLst>
                                    </p:anim>
                                    <p:anim calcmode="lin" valueType="num">
                                      <p:cBhvr>
                                        <p:cTn id="17" dur="1000" fill="hold"/>
                                        <p:tgtEl>
                                          <p:spTgt spid="24582"/>
                                        </p:tgtEl>
                                        <p:attrNameLst>
                                          <p:attrName>ppt_y</p:attrName>
                                        </p:attrNameLst>
                                      </p:cBhvr>
                                      <p:tavLst>
                                        <p:tav tm="0">
                                          <p:val>
                                            <p:strVal val="#ppt_y"/>
                                          </p:val>
                                        </p:tav>
                                        <p:tav tm="100000">
                                          <p:val>
                                            <p:strVal val="#ppt_y"/>
                                          </p:val>
                                        </p:tav>
                                      </p:tavLst>
                                    </p:anim>
                                    <p:anim calcmode="lin" valueType="num">
                                      <p:cBhvr>
                                        <p:cTn id="18" dur="1000" fill="hold"/>
                                        <p:tgtEl>
                                          <p:spTgt spid="24582"/>
                                        </p:tgtEl>
                                        <p:attrNameLst>
                                          <p:attrName>ppt_h</p:attrName>
                                        </p:attrNameLst>
                                      </p:cBhvr>
                                      <p:tavLst>
                                        <p:tav tm="0">
                                          <p:val>
                                            <p:strVal val="#ppt_h/10"/>
                                          </p:val>
                                        </p:tav>
                                        <p:tav tm="50000">
                                          <p:val>
                                            <p:strVal val="#ppt_h+.01"/>
                                          </p:val>
                                        </p:tav>
                                        <p:tav tm="100000">
                                          <p:val>
                                            <p:strVal val="#ppt_h"/>
                                          </p:val>
                                        </p:tav>
                                      </p:tavLst>
                                    </p:anim>
                                    <p:anim calcmode="lin" valueType="num">
                                      <p:cBhvr>
                                        <p:cTn id="19" dur="1000" fill="hold"/>
                                        <p:tgtEl>
                                          <p:spTgt spid="24582"/>
                                        </p:tgtEl>
                                        <p:attrNameLst>
                                          <p:attrName>ppt_w</p:attrName>
                                        </p:attrNameLst>
                                      </p:cBhvr>
                                      <p:tavLst>
                                        <p:tav tm="0">
                                          <p:val>
                                            <p:strVal val="#ppt_w/10"/>
                                          </p:val>
                                        </p:tav>
                                        <p:tav tm="50000">
                                          <p:val>
                                            <p:strVal val="#ppt_w+.01"/>
                                          </p:val>
                                        </p:tav>
                                        <p:tav tm="100000">
                                          <p:val>
                                            <p:strVal val="#ppt_w"/>
                                          </p:val>
                                        </p:tav>
                                      </p:tavLst>
                                    </p:anim>
                                    <p:animEffect transition="in" filter="fade">
                                      <p:cBhvr>
                                        <p:cTn id="20" dur="1000" tmFilter="0,0; .5, 1; 1, 1"/>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P spid="245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38"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phpMyAdmin</a:t>
            </a:r>
            <a:endParaRPr lang="zh-CN" altLang="zh-CN" sz="2400" b="1" dirty="0">
              <a:solidFill>
                <a:schemeClr val="bg1"/>
              </a:solidFill>
              <a:latin typeface="黑体" panose="02010609060101010101" pitchFamily="49" charset="-122"/>
              <a:ea typeface="黑体" panose="02010609060101010101" pitchFamily="49" charset="-122"/>
            </a:endParaRPr>
          </a:p>
        </p:txBody>
      </p:sp>
      <p:sp>
        <p:nvSpPr>
          <p:cNvPr id="4" name="矩形 3"/>
          <p:cNvSpPr/>
          <p:nvPr/>
        </p:nvSpPr>
        <p:spPr>
          <a:xfrm>
            <a:off x="350653" y="1150031"/>
            <a:ext cx="6013754" cy="1682577"/>
          </a:xfrm>
          <a:prstGeom prst="rect">
            <a:avLst/>
          </a:prstGeom>
        </p:spPr>
        <p:txBody>
          <a:bodyPr wrap="square" anchor="ctr">
            <a:spAutoFit/>
          </a:bodyPr>
          <a:lstStyle/>
          <a:p>
            <a:pPr algn="just">
              <a:lnSpc>
                <a:spcPct val="150000"/>
              </a:lnSpc>
            </a:pPr>
            <a:r>
              <a:rPr lang="en-US" altLang="zh-CN" sz="2400" dirty="0">
                <a:cs typeface="Times New Roman" panose="02020603050405020304" pitchFamily="18" charset="0"/>
              </a:rPr>
              <a:t>phpMyAdmin </a:t>
            </a:r>
            <a:r>
              <a:rPr lang="zh-CN" altLang="en-US" sz="2400" dirty="0">
                <a:cs typeface="Times New Roman" panose="02020603050405020304" pitchFamily="18" charset="0"/>
              </a:rPr>
              <a:t>是一个用</a:t>
            </a:r>
            <a:r>
              <a:rPr lang="en-US" altLang="zh-CN" sz="2400" dirty="0">
                <a:cs typeface="Times New Roman" panose="02020603050405020304" pitchFamily="18" charset="0"/>
              </a:rPr>
              <a:t>PHP</a:t>
            </a:r>
            <a:r>
              <a:rPr lang="zh-CN" altLang="en-US" sz="2400" dirty="0">
                <a:cs typeface="Times New Roman" panose="02020603050405020304" pitchFamily="18" charset="0"/>
              </a:rPr>
              <a:t>语言编写</a:t>
            </a:r>
            <a:r>
              <a:rPr lang="zh-CN" altLang="en-US" sz="2400" dirty="0" smtClean="0">
                <a:cs typeface="Times New Roman" panose="02020603050405020304" pitchFamily="18" charset="0"/>
              </a:rPr>
              <a:t>的</a:t>
            </a:r>
            <a:r>
              <a:rPr lang="en-US" altLang="zh-CN" sz="2400" dirty="0" smtClean="0">
                <a:cs typeface="Times New Roman" panose="02020603050405020304" pitchFamily="18" charset="0"/>
              </a:rPr>
              <a:t>WEB</a:t>
            </a:r>
            <a:r>
              <a:rPr lang="zh-CN" altLang="en-US" sz="2400" dirty="0" smtClean="0">
                <a:cs typeface="Times New Roman" panose="02020603050405020304" pitchFamily="18" charset="0"/>
              </a:rPr>
              <a:t>模式的</a:t>
            </a:r>
            <a:r>
              <a:rPr lang="en-US" altLang="zh-CN" sz="2400" dirty="0" smtClean="0">
                <a:cs typeface="Times New Roman" panose="02020603050405020304" pitchFamily="18" charset="0"/>
              </a:rPr>
              <a:t>MYSQL</a:t>
            </a:r>
            <a:r>
              <a:rPr lang="zh-CN" altLang="en-US" sz="2400" dirty="0" smtClean="0">
                <a:cs typeface="Times New Roman" panose="02020603050405020304" pitchFamily="18" charset="0"/>
              </a:rPr>
              <a:t>管理工具</a:t>
            </a:r>
            <a:r>
              <a:rPr lang="zh-CN" altLang="en-US" sz="2400" dirty="0">
                <a:cs typeface="Times New Roman" panose="02020603050405020304" pitchFamily="18" charset="0"/>
              </a:rPr>
              <a:t>，它使用户可对</a:t>
            </a:r>
            <a:r>
              <a:rPr lang="en-US" altLang="zh-CN" sz="2400" dirty="0">
                <a:cs typeface="Times New Roman" panose="02020603050405020304" pitchFamily="18" charset="0"/>
              </a:rPr>
              <a:t>MYSQL</a:t>
            </a:r>
            <a:r>
              <a:rPr lang="zh-CN" altLang="en-US" sz="2400" dirty="0">
                <a:cs typeface="Times New Roman" panose="02020603050405020304" pitchFamily="18" charset="0"/>
              </a:rPr>
              <a:t>数据库进行方便的图形化操作。</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191" y="2379385"/>
            <a:ext cx="6351447" cy="3505999"/>
          </a:xfrm>
          <a:prstGeom prst="rect">
            <a:avLst/>
          </a:prstGeom>
        </p:spPr>
      </p:pic>
    </p:spTree>
    <p:extLst>
      <p:ext uri="{BB962C8B-B14F-4D97-AF65-F5344CB8AC3E}">
        <p14:creationId xmlns:p14="http://schemas.microsoft.com/office/powerpoint/2010/main" val="1394466454"/>
      </p:ext>
    </p:extLst>
  </p:cSld>
  <p:clrMapOvr>
    <a:masterClrMapping/>
  </p:clrMapOvr>
  <p:transition spd="med">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57358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smtClean="0">
                <a:solidFill>
                  <a:srgbClr val="3F3F3F"/>
                </a:solidFill>
                <a:ea typeface="微软雅黑" panose="020B0503020204020204" pitchFamily="34" charset="-122"/>
                <a:sym typeface="Arial" panose="020B0604020202020204" pitchFamily="34" charset="0"/>
              </a:rPr>
              <a:t>phpMyAdmin</a:t>
            </a:r>
            <a:r>
              <a:rPr lang="zh-CN" altLang="en-US" sz="4400" dirty="0" smtClean="0">
                <a:solidFill>
                  <a:srgbClr val="3F3F3F"/>
                </a:solidFill>
                <a:ea typeface="微软雅黑" panose="020B0503020204020204" pitchFamily="34" charset="-122"/>
                <a:sym typeface="Arial" panose="020B0604020202020204" pitchFamily="34" charset="0"/>
              </a:rPr>
              <a:t>用户界面</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12.1.1</a:t>
            </a:r>
            <a:endParaRPr lang="zh-CN" altLang="en-US" sz="4800" b="1" dirty="0">
              <a:solidFill>
                <a:schemeClr val="bg1"/>
              </a:solidFill>
            </a:endParaRPr>
          </a:p>
        </p:txBody>
      </p:sp>
      <p:sp>
        <p:nvSpPr>
          <p:cNvPr id="4102" name="文本框 10"/>
          <p:cNvSpPr>
            <a:spLocks noChangeArrowheads="1"/>
          </p:cNvSpPr>
          <p:nvPr/>
        </p:nvSpPr>
        <p:spPr bwMode="auto">
          <a:xfrm>
            <a:off x="294803" y="83494"/>
            <a:ext cx="3031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12.1</a:t>
            </a:r>
            <a:r>
              <a:rPr lang="zh-CN" altLang="en-US" sz="2400" b="1" spc="600" dirty="0" smtClean="0">
                <a:solidFill>
                  <a:schemeClr val="bg1"/>
                </a:solidFill>
                <a:ea typeface="微软雅黑" panose="020B0503020204020204" pitchFamily="34" charset="-122"/>
                <a:sym typeface="Arial" panose="020B0604020202020204" pitchFamily="34" charset="0"/>
              </a:rPr>
              <a:t>、</a:t>
            </a:r>
            <a:r>
              <a:rPr lang="en-US" altLang="zh-CN" sz="2400" b="1" dirty="0" smtClean="0">
                <a:solidFill>
                  <a:schemeClr val="bg1"/>
                </a:solidFill>
                <a:latin typeface="黑体" panose="02010609060101010101" pitchFamily="49" charset="-122"/>
                <a:ea typeface="黑体" panose="02010609060101010101" pitchFamily="49" charset="-122"/>
              </a:rPr>
              <a:t>phpMyAdmin</a:t>
            </a:r>
            <a:endParaRPr lang="zh-CN" altLang="zh-CN" sz="2400" b="1"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344894" y="1010867"/>
            <a:ext cx="2584450" cy="1653033"/>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1</a:t>
            </a:r>
            <a:endParaRPr lang="zh-CN" altLang="en-US" sz="2400" dirty="0">
              <a:solidFill>
                <a:schemeClr val="bg1"/>
              </a:solidFill>
            </a:endParaRPr>
          </a:p>
        </p:txBody>
      </p:sp>
    </p:spTree>
    <p:extLst>
      <p:ext uri="{BB962C8B-B14F-4D97-AF65-F5344CB8AC3E}">
        <p14:creationId xmlns:p14="http://schemas.microsoft.com/office/powerpoint/2010/main" val="12754027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p:nvPr/>
        </p:nvPicPr>
        <p:blipFill>
          <a:blip r:embed="rId2">
            <a:extLst>
              <a:ext uri="{28A0092B-C50C-407E-A947-70E740481C1C}">
                <a14:useLocalDpi xmlns:a14="http://schemas.microsoft.com/office/drawing/2010/main" val="0"/>
              </a:ext>
            </a:extLst>
          </a:blip>
          <a:srcRect t="10692"/>
          <a:stretch>
            <a:fillRect/>
          </a:stretch>
        </p:blipFill>
        <p:spPr bwMode="auto">
          <a:xfrm>
            <a:off x="613897" y="905490"/>
            <a:ext cx="10964206" cy="5858612"/>
          </a:xfrm>
          <a:prstGeom prst="rect">
            <a:avLst/>
          </a:prstGeom>
          <a:noFill/>
          <a:ln>
            <a:noFill/>
          </a:ln>
        </p:spPr>
      </p:pic>
      <p:sp>
        <p:nvSpPr>
          <p:cNvPr id="36" name="任意多边形 8"/>
          <p:cNvSpPr>
            <a:spLocks noChangeArrowheads="1"/>
          </p:cNvSpPr>
          <p:nvPr/>
        </p:nvSpPr>
        <p:spPr bwMode="auto">
          <a:xfrm flipV="1">
            <a:off x="0" y="-27297"/>
            <a:ext cx="12192000" cy="729449"/>
          </a:xfrm>
          <a:custGeom>
            <a:avLst/>
            <a:gdLst>
              <a:gd name="T0" fmla="*/ 0 w 12192000"/>
              <a:gd name="T1" fmla="*/ 1327150 h 1327979"/>
              <a:gd name="T2" fmla="*/ 12192000 w 12192000"/>
              <a:gd name="T3" fmla="*/ 1327150 h 1327979"/>
              <a:gd name="T4" fmla="*/ 12192000 w 12192000"/>
              <a:gd name="T5" fmla="*/ 870235 h 1327979"/>
              <a:gd name="T6" fmla="*/ 7562844 w 12192000"/>
              <a:gd name="T7" fmla="*/ 870235 h 1327979"/>
              <a:gd name="T8" fmla="*/ 7397873 w 12192000"/>
              <a:gd name="T9" fmla="*/ 817872 h 1327979"/>
              <a:gd name="T10" fmla="*/ 5990049 w 12192000"/>
              <a:gd name="T11" fmla="*/ 6 h 1327979"/>
              <a:gd name="T12" fmla="*/ 105952 w 12192000"/>
              <a:gd name="T13" fmla="*/ 6 h 1327979"/>
              <a:gd name="T14" fmla="*/ 0 w 12192000"/>
              <a:gd name="T15" fmla="*/ 3361 h 1327979"/>
              <a:gd name="T16" fmla="*/ 0 w 12192000"/>
              <a:gd name="T17" fmla="*/ 870235 h 1327979"/>
              <a:gd name="T18" fmla="*/ 0 w 12192000"/>
              <a:gd name="T19" fmla="*/ 870237 h 13279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92000"/>
              <a:gd name="T31" fmla="*/ 0 h 1327979"/>
              <a:gd name="T32" fmla="*/ 12192000 w 12192000"/>
              <a:gd name="T33" fmla="*/ 1327979 h 13279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92000" h="1327979">
                <a:moveTo>
                  <a:pt x="0" y="1327979"/>
                </a:moveTo>
                <a:lnTo>
                  <a:pt x="12192000" y="1327979"/>
                </a:lnTo>
                <a:lnTo>
                  <a:pt x="12192000" y="870779"/>
                </a:lnTo>
                <a:lnTo>
                  <a:pt x="7562844" y="870779"/>
                </a:lnTo>
                <a:lnTo>
                  <a:pt x="7397873" y="818383"/>
                </a:lnTo>
                <a:cubicBezTo>
                  <a:pt x="6652131" y="537909"/>
                  <a:pt x="7036652" y="-1980"/>
                  <a:pt x="5990049" y="6"/>
                </a:cubicBezTo>
                <a:lnTo>
                  <a:pt x="105952" y="6"/>
                </a:lnTo>
                <a:lnTo>
                  <a:pt x="0" y="3363"/>
                </a:lnTo>
                <a:lnTo>
                  <a:pt x="0" y="870779"/>
                </a:lnTo>
                <a:lnTo>
                  <a:pt x="0" y="870781"/>
                </a:lnTo>
                <a:lnTo>
                  <a:pt x="0" y="1327979"/>
                </a:ln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7" name="任意多边形 6"/>
          <p:cNvSpPr>
            <a:spLocks noChangeArrowheads="1"/>
          </p:cNvSpPr>
          <p:nvPr/>
        </p:nvSpPr>
        <p:spPr bwMode="auto">
          <a:xfrm flipH="1">
            <a:off x="6096000" y="176041"/>
            <a:ext cx="6096000" cy="526112"/>
          </a:xfrm>
          <a:custGeom>
            <a:avLst/>
            <a:gdLst>
              <a:gd name="T0" fmla="*/ 4523198 w 6096000"/>
              <a:gd name="T1" fmla="*/ 6 h 870781"/>
              <a:gd name="T2" fmla="*/ 0 w 6096000"/>
              <a:gd name="T3" fmla="*/ 6 h 870781"/>
              <a:gd name="T4" fmla="*/ 0 w 6096000"/>
              <a:gd name="T5" fmla="*/ 908050 h 870781"/>
              <a:gd name="T6" fmla="*/ 6096000 w 6096000"/>
              <a:gd name="T7" fmla="*/ 908050 h 870781"/>
              <a:gd name="T8" fmla="*/ 4523198 w 6096000"/>
              <a:gd name="T9" fmla="*/ 6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95C53E"/>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pic>
        <p:nvPicPr>
          <p:cNvPr id="40" name="图片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7638" y="229359"/>
            <a:ext cx="344286" cy="335990"/>
          </a:xfrm>
          <a:prstGeom prst="rect">
            <a:avLst/>
          </a:prstGeom>
        </p:spPr>
      </p:pic>
      <p:sp>
        <p:nvSpPr>
          <p:cNvPr id="2" name="文本框 1"/>
          <p:cNvSpPr txBox="1"/>
          <p:nvPr/>
        </p:nvSpPr>
        <p:spPr>
          <a:xfrm>
            <a:off x="350653" y="103684"/>
            <a:ext cx="4274259" cy="461665"/>
          </a:xfrm>
          <a:prstGeom prst="rect">
            <a:avLst/>
          </a:prstGeom>
          <a:noFill/>
        </p:spPr>
        <p:txBody>
          <a:bodyPr wrap="square" rtlCol="0">
            <a:spAutoFit/>
          </a:bodyPr>
          <a:lstStyle/>
          <a:p>
            <a:r>
              <a:rPr lang="en-US" altLang="zh-CN" sz="2400" b="1" dirty="0" smtClean="0">
                <a:solidFill>
                  <a:schemeClr val="bg1"/>
                </a:solidFill>
                <a:latin typeface="黑体" panose="02010609060101010101" pitchFamily="49" charset="-122"/>
                <a:ea typeface="黑体" panose="02010609060101010101" pitchFamily="49" charset="-122"/>
              </a:rPr>
              <a:t>12.1.1</a:t>
            </a:r>
            <a:r>
              <a:rPr lang="zh-CN" altLang="en-US" sz="2400" b="1" dirty="0" smtClean="0">
                <a:solidFill>
                  <a:schemeClr val="bg1"/>
                </a:solidFill>
                <a:latin typeface="黑体" panose="02010609060101010101" pitchFamily="49" charset="-122"/>
                <a:ea typeface="黑体" panose="02010609060101010101" pitchFamily="49" charset="-122"/>
              </a:rPr>
              <a:t>、</a:t>
            </a:r>
            <a:r>
              <a:rPr lang="en-US" altLang="zh-CN" sz="2400" b="1" dirty="0" smtClean="0">
                <a:solidFill>
                  <a:schemeClr val="bg1"/>
                </a:solidFill>
                <a:latin typeface="黑体" panose="02010609060101010101" pitchFamily="49" charset="-122"/>
                <a:ea typeface="黑体" panose="02010609060101010101" pitchFamily="49" charset="-122"/>
              </a:rPr>
              <a:t>phpMyAdmin</a:t>
            </a:r>
            <a:r>
              <a:rPr lang="zh-CN" altLang="en-US" sz="2400" b="1" dirty="0" smtClean="0">
                <a:solidFill>
                  <a:schemeClr val="bg1"/>
                </a:solidFill>
                <a:latin typeface="黑体" panose="02010609060101010101" pitchFamily="49" charset="-122"/>
                <a:ea typeface="黑体" panose="02010609060101010101" pitchFamily="49" charset="-122"/>
              </a:rPr>
              <a:t>用户界面</a:t>
            </a:r>
            <a:endParaRPr lang="zh-CN" altLang="zh-CN" sz="2400" b="1" dirty="0">
              <a:solidFill>
                <a:schemeClr val="bg1"/>
              </a:solidFill>
              <a:latin typeface="黑体" panose="02010609060101010101" pitchFamily="49" charset="-122"/>
              <a:ea typeface="黑体" panose="02010609060101010101" pitchFamily="49" charset="-122"/>
            </a:endParaRPr>
          </a:p>
        </p:txBody>
      </p:sp>
      <p:grpSp>
        <p:nvGrpSpPr>
          <p:cNvPr id="5" name="组合 4"/>
          <p:cNvGrpSpPr/>
          <p:nvPr/>
        </p:nvGrpSpPr>
        <p:grpSpPr>
          <a:xfrm>
            <a:off x="3373590" y="1096672"/>
            <a:ext cx="5167745" cy="5595071"/>
            <a:chOff x="6096000" y="1096674"/>
            <a:chExt cx="5167745" cy="5595071"/>
          </a:xfrm>
        </p:grpSpPr>
        <p:pic>
          <p:nvPicPr>
            <p:cNvPr id="10" name="图片 9"/>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096674"/>
              <a:ext cx="5167745" cy="5595071"/>
            </a:xfrm>
            <a:prstGeom prst="rect">
              <a:avLst/>
            </a:prstGeom>
            <a:noFill/>
            <a:ln w="6350" cmpd="sng">
              <a:solidFill>
                <a:srgbClr val="000000"/>
              </a:solidFill>
              <a:miter lim="800000"/>
              <a:headEnd/>
              <a:tailEnd/>
            </a:ln>
            <a:effectLst/>
          </p:spPr>
        </p:pic>
        <p:sp>
          <p:nvSpPr>
            <p:cNvPr id="3" name="文本框 2"/>
            <p:cNvSpPr txBox="1"/>
            <p:nvPr/>
          </p:nvSpPr>
          <p:spPr>
            <a:xfrm>
              <a:off x="6705600" y="4659871"/>
              <a:ext cx="1655626" cy="369332"/>
            </a:xfrm>
            <a:prstGeom prst="rect">
              <a:avLst/>
            </a:prstGeom>
            <a:noFill/>
            <a:ln>
              <a:solidFill>
                <a:srgbClr val="FF0000"/>
              </a:solidFill>
            </a:ln>
          </p:spPr>
          <p:txBody>
            <a:bodyPr wrap="square" rtlCol="0">
              <a:spAutoFit/>
            </a:bodyPr>
            <a:lstStyle/>
            <a:p>
              <a:r>
                <a:rPr lang="en-US" altLang="zh-CN" dirty="0" smtClean="0">
                  <a:solidFill>
                    <a:srgbClr val="FF0000"/>
                  </a:solidFill>
                </a:rPr>
                <a:t>root</a:t>
              </a:r>
              <a:endParaRPr lang="zh-CN" altLang="en-US" dirty="0">
                <a:solidFill>
                  <a:srgbClr val="FF0000"/>
                </a:solidFill>
              </a:endParaRPr>
            </a:p>
          </p:txBody>
        </p:sp>
        <p:sp>
          <p:nvSpPr>
            <p:cNvPr id="12" name="文本框 11"/>
            <p:cNvSpPr txBox="1"/>
            <p:nvPr/>
          </p:nvSpPr>
          <p:spPr>
            <a:xfrm>
              <a:off x="6705600" y="5239058"/>
              <a:ext cx="1655626" cy="369332"/>
            </a:xfrm>
            <a:prstGeom prst="rect">
              <a:avLst/>
            </a:prstGeom>
            <a:noFill/>
            <a:ln>
              <a:solidFill>
                <a:srgbClr val="FF0000"/>
              </a:solidFill>
            </a:ln>
          </p:spPr>
          <p:txBody>
            <a:bodyPr wrap="square" rtlCol="0">
              <a:spAutoFit/>
            </a:bodyPr>
            <a:lstStyle/>
            <a:p>
              <a:r>
                <a:rPr lang="en-US" altLang="zh-CN" dirty="0" smtClean="0">
                  <a:solidFill>
                    <a:srgbClr val="FF0000"/>
                  </a:solidFill>
                </a:rPr>
                <a:t>root</a:t>
              </a:r>
              <a:endParaRPr lang="zh-CN" altLang="en-US" dirty="0">
                <a:solidFill>
                  <a:srgbClr val="FF0000"/>
                </a:solidFill>
              </a:endParaRPr>
            </a:p>
          </p:txBody>
        </p:sp>
      </p:grpSp>
      <p:grpSp>
        <p:nvGrpSpPr>
          <p:cNvPr id="8" name="组合 7"/>
          <p:cNvGrpSpPr/>
          <p:nvPr/>
        </p:nvGrpSpPr>
        <p:grpSpPr>
          <a:xfrm>
            <a:off x="3427532" y="2047020"/>
            <a:ext cx="5198052" cy="3694373"/>
            <a:chOff x="445129" y="1237845"/>
            <a:chExt cx="5198052" cy="3694373"/>
          </a:xfrm>
        </p:grpSpPr>
        <p:pic>
          <p:nvPicPr>
            <p:cNvPr id="9" name="图片 8"/>
            <p:cNvPicPr/>
            <p:nvPr/>
          </p:nvPicPr>
          <p:blipFill>
            <a:blip r:embed="rId5">
              <a:extLst>
                <a:ext uri="{28A0092B-C50C-407E-A947-70E740481C1C}">
                  <a14:useLocalDpi xmlns:a14="http://schemas.microsoft.com/office/drawing/2010/main" val="0"/>
                </a:ext>
              </a:extLst>
            </a:blip>
            <a:stretch>
              <a:fillRect/>
            </a:stretch>
          </p:blipFill>
          <p:spPr bwMode="auto">
            <a:xfrm>
              <a:off x="445129" y="1237845"/>
              <a:ext cx="5198052" cy="3694373"/>
            </a:xfrm>
            <a:prstGeom prst="rect">
              <a:avLst/>
            </a:prstGeom>
            <a:noFill/>
            <a:ln>
              <a:noFill/>
            </a:ln>
          </p:spPr>
        </p:pic>
        <p:sp>
          <p:nvSpPr>
            <p:cNvPr id="7" name="矩形 6"/>
            <p:cNvSpPr/>
            <p:nvPr/>
          </p:nvSpPr>
          <p:spPr bwMode="auto">
            <a:xfrm>
              <a:off x="3699164" y="4267199"/>
              <a:ext cx="1944017" cy="351107"/>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7" name="文本框 9"/>
          <p:cNvSpPr>
            <a:spLocks noChangeArrowheads="1"/>
          </p:cNvSpPr>
          <p:nvPr/>
        </p:nvSpPr>
        <p:spPr bwMode="auto">
          <a:xfrm>
            <a:off x="7972620" y="197299"/>
            <a:ext cx="3575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spc="600" dirty="0" smtClean="0">
                <a:solidFill>
                  <a:schemeClr val="bg1"/>
                </a:solidFill>
                <a:ea typeface="微软雅黑" panose="020B0503020204020204" pitchFamily="34" charset="-122"/>
                <a:sym typeface="Arial" panose="020B0604020202020204" pitchFamily="34" charset="0"/>
              </a:rPr>
              <a:t>PHP</a:t>
            </a:r>
            <a:r>
              <a:rPr lang="zh-CN" altLang="en-US" sz="2000" b="1" spc="600" dirty="0" smtClean="0">
                <a:solidFill>
                  <a:schemeClr val="bg1"/>
                </a:solidFill>
                <a:ea typeface="微软雅黑" panose="020B0503020204020204" pitchFamily="34" charset="-122"/>
                <a:sym typeface="Arial" panose="020B0604020202020204" pitchFamily="34" charset="0"/>
              </a:rPr>
              <a:t>与</a:t>
            </a:r>
            <a:r>
              <a:rPr lang="en-US" altLang="zh-CN" sz="2000" b="1" spc="600" dirty="0" smtClean="0">
                <a:solidFill>
                  <a:schemeClr val="bg1"/>
                </a:solidFill>
                <a:ea typeface="微软雅黑" panose="020B0503020204020204" pitchFamily="34" charset="-122"/>
                <a:sym typeface="Arial" panose="020B0604020202020204" pitchFamily="34" charset="0"/>
              </a:rPr>
              <a:t>MYSQL</a:t>
            </a:r>
            <a:r>
              <a:rPr lang="zh-CN" altLang="en-US" sz="2000" b="1" spc="600" dirty="0" smtClean="0">
                <a:solidFill>
                  <a:schemeClr val="bg1"/>
                </a:solidFill>
                <a:ea typeface="微软雅黑" panose="020B0503020204020204" pitchFamily="34" charset="-122"/>
                <a:sym typeface="Arial" panose="020B0604020202020204" pitchFamily="34" charset="0"/>
              </a:rPr>
              <a:t>数据库</a:t>
            </a:r>
            <a:endParaRPr lang="zh-CN" altLang="en-US" sz="2000" b="1" spc="600" dirty="0">
              <a:solidFill>
                <a:schemeClr val="bg1"/>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4697328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xit" presetSubtype="0" fill="hold" nodeType="clickEffect">
                                  <p:stCondLst>
                                    <p:cond delay="0"/>
                                  </p:stCondLst>
                                  <p:childTnLst>
                                    <p:anim calcmode="lin" valueType="num">
                                      <p:cBhvr>
                                        <p:cTn id="14" dur="1000"/>
                                        <p:tgtEl>
                                          <p:spTgt spid="8"/>
                                        </p:tgtEl>
                                        <p:attrNameLst>
                                          <p:attrName>ppt_w</p:attrName>
                                        </p:attrNameLst>
                                      </p:cBhvr>
                                      <p:tavLst>
                                        <p:tav tm="0">
                                          <p:val>
                                            <p:strVal val="ppt_w"/>
                                          </p:val>
                                        </p:tav>
                                        <p:tav tm="100000">
                                          <p:val>
                                            <p:fltVal val="0"/>
                                          </p:val>
                                        </p:tav>
                                      </p:tavLst>
                                    </p:anim>
                                    <p:anim calcmode="lin" valueType="num">
                                      <p:cBhvr>
                                        <p:cTn id="15" dur="1000"/>
                                        <p:tgtEl>
                                          <p:spTgt spid="8"/>
                                        </p:tgtEl>
                                        <p:attrNameLst>
                                          <p:attrName>ppt_h</p:attrName>
                                        </p:attrNameLst>
                                      </p:cBhvr>
                                      <p:tavLst>
                                        <p:tav tm="0">
                                          <p:val>
                                            <p:strVal val="ppt_h"/>
                                          </p:val>
                                        </p:tav>
                                        <p:tav tm="100000">
                                          <p:val>
                                            <p:fltVal val="0"/>
                                          </p:val>
                                        </p:tav>
                                      </p:tavLst>
                                    </p:anim>
                                    <p:anim calcmode="lin" valueType="num">
                                      <p:cBhvr>
                                        <p:cTn id="16" dur="1000"/>
                                        <p:tgtEl>
                                          <p:spTgt spid="8"/>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7" dur="1000"/>
                                        <p:tgtEl>
                                          <p:spTgt spid="8"/>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8" dur="1" fill="hold">
                                          <p:stCondLst>
                                            <p:cond delay="9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xit" presetSubtype="0" fill="hold" nodeType="clickEffect">
                                  <p:stCondLst>
                                    <p:cond delay="0"/>
                                  </p:stCondLst>
                                  <p:childTnLst>
                                    <p:anim calcmode="lin" valueType="num">
                                      <p:cBhvr>
                                        <p:cTn id="30" dur="1000"/>
                                        <p:tgtEl>
                                          <p:spTgt spid="5"/>
                                        </p:tgtEl>
                                        <p:attrNameLst>
                                          <p:attrName>ppt_w</p:attrName>
                                        </p:attrNameLst>
                                      </p:cBhvr>
                                      <p:tavLst>
                                        <p:tav tm="0">
                                          <p:val>
                                            <p:strVal val="ppt_w"/>
                                          </p:val>
                                        </p:tav>
                                        <p:tav tm="100000">
                                          <p:val>
                                            <p:fltVal val="0"/>
                                          </p:val>
                                        </p:tav>
                                      </p:tavLst>
                                    </p:anim>
                                    <p:anim calcmode="lin" valueType="num">
                                      <p:cBhvr>
                                        <p:cTn id="31" dur="1000"/>
                                        <p:tgtEl>
                                          <p:spTgt spid="5"/>
                                        </p:tgtEl>
                                        <p:attrNameLst>
                                          <p:attrName>ppt_h</p:attrName>
                                        </p:attrNameLst>
                                      </p:cBhvr>
                                      <p:tavLst>
                                        <p:tav tm="0">
                                          <p:val>
                                            <p:strVal val="ppt_h"/>
                                          </p:val>
                                        </p:tav>
                                        <p:tav tm="100000">
                                          <p:val>
                                            <p:fltVal val="0"/>
                                          </p:val>
                                        </p:tav>
                                      </p:tavLst>
                                    </p:anim>
                                    <p:anim calcmode="lin" valueType="num">
                                      <p:cBhvr>
                                        <p:cTn id="32" dur="1000"/>
                                        <p:tgtEl>
                                          <p:spTgt spid="5"/>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3" dur="1000"/>
                                        <p:tgtEl>
                                          <p:spTgt spid="5"/>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4" dur="1" fill="hold">
                                          <p:stCondLst>
                                            <p:cond delay="999"/>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1000" fill="hold"/>
                                        <p:tgtEl>
                                          <p:spTgt spid="16"/>
                                        </p:tgtEl>
                                        <p:attrNameLst>
                                          <p:attrName>ppt_w</p:attrName>
                                        </p:attrNameLst>
                                      </p:cBhvr>
                                      <p:tavLst>
                                        <p:tav tm="0">
                                          <p:val>
                                            <p:fltVal val="0"/>
                                          </p:val>
                                        </p:tav>
                                        <p:tav tm="100000">
                                          <p:val>
                                            <p:strVal val="#ppt_w"/>
                                          </p:val>
                                        </p:tav>
                                      </p:tavLst>
                                    </p:anim>
                                    <p:anim calcmode="lin" valueType="num">
                                      <p:cBhvr>
                                        <p:cTn id="40" dur="1000" fill="hold"/>
                                        <p:tgtEl>
                                          <p:spTgt spid="16"/>
                                        </p:tgtEl>
                                        <p:attrNameLst>
                                          <p:attrName>ppt_h</p:attrName>
                                        </p:attrNameLst>
                                      </p:cBhvr>
                                      <p:tavLst>
                                        <p:tav tm="0">
                                          <p:val>
                                            <p:fltVal val="0"/>
                                          </p:val>
                                        </p:tav>
                                        <p:tav tm="100000">
                                          <p:val>
                                            <p:strVal val="#ppt_h"/>
                                          </p:val>
                                        </p:tav>
                                      </p:tavLst>
                                    </p:anim>
                                    <p:anim calcmode="lin" valueType="num">
                                      <p:cBhvr>
                                        <p:cTn id="41"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xit" presetSubtype="0" fill="hold" nodeType="clickEffect">
                                  <p:stCondLst>
                                    <p:cond delay="0"/>
                                  </p:stCondLst>
                                  <p:childTnLst>
                                    <p:anim calcmode="lin" valueType="num">
                                      <p:cBhvr>
                                        <p:cTn id="46" dur="1000"/>
                                        <p:tgtEl>
                                          <p:spTgt spid="16"/>
                                        </p:tgtEl>
                                        <p:attrNameLst>
                                          <p:attrName>ppt_w</p:attrName>
                                        </p:attrNameLst>
                                      </p:cBhvr>
                                      <p:tavLst>
                                        <p:tav tm="0">
                                          <p:val>
                                            <p:strVal val="ppt_w"/>
                                          </p:val>
                                        </p:tav>
                                        <p:tav tm="100000">
                                          <p:val>
                                            <p:fltVal val="0"/>
                                          </p:val>
                                        </p:tav>
                                      </p:tavLst>
                                    </p:anim>
                                    <p:anim calcmode="lin" valueType="num">
                                      <p:cBhvr>
                                        <p:cTn id="47" dur="1000"/>
                                        <p:tgtEl>
                                          <p:spTgt spid="16"/>
                                        </p:tgtEl>
                                        <p:attrNameLst>
                                          <p:attrName>ppt_h</p:attrName>
                                        </p:attrNameLst>
                                      </p:cBhvr>
                                      <p:tavLst>
                                        <p:tav tm="0">
                                          <p:val>
                                            <p:strVal val="ppt_h"/>
                                          </p:val>
                                        </p:tav>
                                        <p:tav tm="100000">
                                          <p:val>
                                            <p:fltVal val="0"/>
                                          </p:val>
                                        </p:tav>
                                      </p:tavLst>
                                    </p:anim>
                                    <p:anim calcmode="lin" valueType="num">
                                      <p:cBhvr>
                                        <p:cTn id="48" dur="1000"/>
                                        <p:tgtEl>
                                          <p:spTgt spid="16"/>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49" dur="1000"/>
                                        <p:tgtEl>
                                          <p:spTgt spid="16"/>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50"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3"/>
          <p:cNvSpPr>
            <a:spLocks noChangeArrowheads="1"/>
          </p:cNvSpPr>
          <p:nvPr/>
        </p:nvSpPr>
        <p:spPr bwMode="auto">
          <a:xfrm flipV="1">
            <a:off x="0" y="6438899"/>
            <a:ext cx="9828213" cy="45719"/>
          </a:xfrm>
          <a:prstGeom prst="rect">
            <a:avLst/>
          </a:prstGeom>
          <a:solidFill>
            <a:srgbClr val="95C53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4099" name="任意多边形 6"/>
          <p:cNvSpPr>
            <a:spLocks noChangeArrowheads="1"/>
          </p:cNvSpPr>
          <p:nvPr/>
        </p:nvSpPr>
        <p:spPr bwMode="auto">
          <a:xfrm flipV="1">
            <a:off x="0" y="-2"/>
            <a:ext cx="7010400" cy="606427"/>
          </a:xfrm>
          <a:custGeom>
            <a:avLst/>
            <a:gdLst>
              <a:gd name="T0" fmla="*/ 5201678 w 6096000"/>
              <a:gd name="T1" fmla="*/ 9 h 870781"/>
              <a:gd name="T2" fmla="*/ 0 w 6096000"/>
              <a:gd name="T3" fmla="*/ 9 h 870781"/>
              <a:gd name="T4" fmla="*/ 0 w 6096000"/>
              <a:gd name="T5" fmla="*/ 1314450 h 870781"/>
              <a:gd name="T6" fmla="*/ 7010400 w 6096000"/>
              <a:gd name="T7" fmla="*/ 1314450 h 870781"/>
              <a:gd name="T8" fmla="*/ 5201678 w 6096000"/>
              <a:gd name="T9" fmla="*/ 9 h 870781"/>
              <a:gd name="T10" fmla="*/ 0 60000 65536"/>
              <a:gd name="T11" fmla="*/ 0 60000 65536"/>
              <a:gd name="T12" fmla="*/ 0 60000 65536"/>
              <a:gd name="T13" fmla="*/ 0 60000 65536"/>
              <a:gd name="T14" fmla="*/ 0 60000 65536"/>
              <a:gd name="T15" fmla="*/ 0 w 6096000"/>
              <a:gd name="T16" fmla="*/ 0 h 870781"/>
              <a:gd name="T17" fmla="*/ 6096000 w 6096000"/>
              <a:gd name="T18" fmla="*/ 870781 h 870781"/>
            </a:gdLst>
            <a:ahLst/>
            <a:cxnLst>
              <a:cxn ang="T10">
                <a:pos x="T0" y="T1"/>
              </a:cxn>
              <a:cxn ang="T11">
                <a:pos x="T2" y="T3"/>
              </a:cxn>
              <a:cxn ang="T12">
                <a:pos x="T4" y="T5"/>
              </a:cxn>
              <a:cxn ang="T13">
                <a:pos x="T6" y="T7"/>
              </a:cxn>
              <a:cxn ang="T14">
                <a:pos x="T8" y="T9"/>
              </a:cxn>
            </a:cxnLst>
            <a:rect l="T15" t="T16" r="T17" b="T18"/>
            <a:pathLst>
              <a:path w="6096000" h="870781">
                <a:moveTo>
                  <a:pt x="4523198" y="6"/>
                </a:moveTo>
                <a:lnTo>
                  <a:pt x="0" y="6"/>
                </a:lnTo>
                <a:lnTo>
                  <a:pt x="0" y="870781"/>
                </a:lnTo>
                <a:lnTo>
                  <a:pt x="6096000" y="870781"/>
                </a:lnTo>
                <a:cubicBezTo>
                  <a:pt x="5127651" y="612302"/>
                  <a:pt x="5639575" y="-2112"/>
                  <a:pt x="4523198" y="6"/>
                </a:cubicBezTo>
                <a:close/>
              </a:path>
            </a:pathLst>
          </a:custGeom>
          <a:solidFill>
            <a:srgbClr val="0E81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4100" name="矩形 8"/>
          <p:cNvSpPr>
            <a:spLocks noChangeArrowheads="1"/>
          </p:cNvSpPr>
          <p:nvPr/>
        </p:nvSpPr>
        <p:spPr bwMode="auto">
          <a:xfrm>
            <a:off x="6083749" y="2744887"/>
            <a:ext cx="57358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smtClean="0">
                <a:solidFill>
                  <a:srgbClr val="3F3F3F"/>
                </a:solidFill>
                <a:ea typeface="微软雅黑" panose="020B0503020204020204" pitchFamily="34" charset="-122"/>
                <a:sym typeface="Arial" panose="020B0604020202020204" pitchFamily="34" charset="0"/>
              </a:rPr>
              <a:t>phpMyAdmin</a:t>
            </a:r>
            <a:r>
              <a:rPr lang="zh-CN" altLang="en-US" sz="4400" dirty="0" smtClean="0">
                <a:solidFill>
                  <a:srgbClr val="3F3F3F"/>
                </a:solidFill>
                <a:ea typeface="微软雅黑" panose="020B0503020204020204" pitchFamily="34" charset="-122"/>
                <a:sym typeface="Arial" panose="020B0604020202020204" pitchFamily="34" charset="0"/>
              </a:rPr>
              <a:t>基本操作</a:t>
            </a:r>
            <a:endParaRPr lang="zh-CN" altLang="en-US" sz="4400" dirty="0">
              <a:solidFill>
                <a:srgbClr val="3F3F3F"/>
              </a:solidFill>
              <a:ea typeface="微软雅黑" panose="020B0503020204020204" pitchFamily="34" charset="-122"/>
              <a:sym typeface="Arial" panose="020B0604020202020204" pitchFamily="34" charset="0"/>
            </a:endParaRPr>
          </a:p>
        </p:txBody>
      </p:sp>
      <p:sp>
        <p:nvSpPr>
          <p:cNvPr id="4101" name="矩形 9"/>
          <p:cNvSpPr>
            <a:spLocks noChangeArrowheads="1"/>
          </p:cNvSpPr>
          <p:nvPr/>
        </p:nvSpPr>
        <p:spPr bwMode="auto">
          <a:xfrm>
            <a:off x="3463636" y="2797821"/>
            <a:ext cx="2258393" cy="663575"/>
          </a:xfrm>
          <a:prstGeom prst="rect">
            <a:avLst/>
          </a:prstGeom>
          <a:ln/>
          <a:extLst/>
        </p:spPr>
        <p:style>
          <a:lnRef idx="1">
            <a:schemeClr val="accent3"/>
          </a:lnRef>
          <a:fillRef idx="3">
            <a:schemeClr val="accent3"/>
          </a:fillRef>
          <a:effectRef idx="2">
            <a:schemeClr val="accent3"/>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dirty="0" smtClean="0">
                <a:solidFill>
                  <a:schemeClr val="bg1"/>
                </a:solidFill>
                <a:cs typeface="Arial" panose="020B0604020202020204" pitchFamily="34" charset="0"/>
                <a:sym typeface="Arial" panose="020B0604020202020204" pitchFamily="34" charset="0"/>
              </a:rPr>
              <a:t>12.1.2</a:t>
            </a:r>
            <a:endParaRPr lang="zh-CN" altLang="en-US" sz="4800" b="1" dirty="0">
              <a:solidFill>
                <a:schemeClr val="bg1"/>
              </a:solidFill>
            </a:endParaRPr>
          </a:p>
        </p:txBody>
      </p:sp>
      <p:sp>
        <p:nvSpPr>
          <p:cNvPr id="4102" name="文本框 10"/>
          <p:cNvSpPr>
            <a:spLocks noChangeArrowheads="1"/>
          </p:cNvSpPr>
          <p:nvPr/>
        </p:nvSpPr>
        <p:spPr bwMode="auto">
          <a:xfrm>
            <a:off x="294803" y="83494"/>
            <a:ext cx="3031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pc="600" dirty="0" smtClean="0">
                <a:solidFill>
                  <a:schemeClr val="bg1"/>
                </a:solidFill>
                <a:ea typeface="微软雅黑" panose="020B0503020204020204" pitchFamily="34" charset="-122"/>
                <a:sym typeface="Arial" panose="020B0604020202020204" pitchFamily="34" charset="0"/>
              </a:rPr>
              <a:t>12.1</a:t>
            </a:r>
            <a:r>
              <a:rPr lang="zh-CN" altLang="en-US" sz="2400" b="1" spc="600" dirty="0" smtClean="0">
                <a:solidFill>
                  <a:schemeClr val="bg1"/>
                </a:solidFill>
                <a:ea typeface="微软雅黑" panose="020B0503020204020204" pitchFamily="34" charset="-122"/>
                <a:sym typeface="Arial" panose="020B0604020202020204" pitchFamily="34" charset="0"/>
              </a:rPr>
              <a:t>、</a:t>
            </a:r>
            <a:r>
              <a:rPr lang="en-US" altLang="zh-CN" sz="2400" b="1" dirty="0" smtClean="0">
                <a:solidFill>
                  <a:schemeClr val="bg1"/>
                </a:solidFill>
                <a:latin typeface="黑体" panose="02010609060101010101" pitchFamily="49" charset="-122"/>
                <a:ea typeface="黑体" panose="02010609060101010101" pitchFamily="49" charset="-122"/>
              </a:rPr>
              <a:t>phpMyAdmin</a:t>
            </a:r>
            <a:endParaRPr lang="zh-CN" altLang="zh-CN" sz="2400" b="1"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447" y="6134552"/>
            <a:ext cx="623723" cy="608693"/>
          </a:xfrm>
          <a:prstGeom prst="rect">
            <a:avLst/>
          </a:prstGeom>
        </p:spPr>
      </p:pic>
      <p:sp>
        <p:nvSpPr>
          <p:cNvPr id="2" name="等腰三角形 1"/>
          <p:cNvSpPr/>
          <p:nvPr/>
        </p:nvSpPr>
        <p:spPr bwMode="auto">
          <a:xfrm rot="10800000">
            <a:off x="11013034" y="-15508"/>
            <a:ext cx="1164485" cy="659667"/>
          </a:xfrm>
          <a:prstGeom prst="triangl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肘形连接符 6"/>
          <p:cNvCxnSpPr>
            <a:stCxn id="4102" idx="2"/>
            <a:endCxn id="4101" idx="1"/>
          </p:cNvCxnSpPr>
          <p:nvPr/>
        </p:nvCxnSpPr>
        <p:spPr bwMode="auto">
          <a:xfrm rot="16200000" flipH="1">
            <a:off x="1344894" y="1010867"/>
            <a:ext cx="2584450" cy="1653033"/>
          </a:xfrm>
          <a:prstGeom prst="bentConnector2">
            <a:avLst/>
          </a:prstGeom>
          <a:solidFill>
            <a:schemeClr val="accent1"/>
          </a:solidFill>
          <a:ln w="38100" cap="flat" cmpd="sng" algn="ctr">
            <a:solidFill>
              <a:srgbClr val="0E814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11380764" y="83494"/>
            <a:ext cx="478302" cy="461665"/>
          </a:xfrm>
          <a:prstGeom prst="rect">
            <a:avLst/>
          </a:prstGeom>
          <a:noFill/>
        </p:spPr>
        <p:txBody>
          <a:bodyPr wrap="square" rtlCol="0">
            <a:spAutoFit/>
          </a:bodyPr>
          <a:lstStyle/>
          <a:p>
            <a:pPr algn="ctr"/>
            <a:r>
              <a:rPr lang="en-US" altLang="zh-CN" sz="2400" dirty="0" smtClean="0">
                <a:solidFill>
                  <a:schemeClr val="bg1"/>
                </a:solidFill>
              </a:rPr>
              <a:t>2</a:t>
            </a:r>
            <a:endParaRPr lang="zh-CN" altLang="en-US" sz="2400" dirty="0">
              <a:solidFill>
                <a:schemeClr val="bg1"/>
              </a:solidFill>
            </a:endParaRPr>
          </a:p>
        </p:txBody>
      </p:sp>
    </p:spTree>
    <p:extLst>
      <p:ext uri="{BB962C8B-B14F-4D97-AF65-F5344CB8AC3E}">
        <p14:creationId xmlns:p14="http://schemas.microsoft.com/office/powerpoint/2010/main" val="31197248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MS PGothic"/>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1298</TotalTime>
  <Pages>0</Pages>
  <Words>2283</Words>
  <Characters>0</Characters>
  <Application>Microsoft Office PowerPoint</Application>
  <DocSecurity>0</DocSecurity>
  <PresentationFormat>宽屏</PresentationFormat>
  <Lines>0</Lines>
  <Paragraphs>366</Paragraphs>
  <Slides>54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MS PGothic</vt:lpstr>
      <vt:lpstr>黑体</vt:lpstr>
      <vt:lpstr>宋体</vt:lpstr>
      <vt:lpstr>微软雅黑</vt:lpstr>
      <vt:lpstr>Arial</vt:lpstr>
      <vt:lpstr>Arial Black</vt:lpstr>
      <vt:lpstr>Calibri</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林世鑫</cp:lastModifiedBy>
  <cp:revision>358</cp:revision>
  <dcterms:created xsi:type="dcterms:W3CDTF">2015-05-03T12:40:00Z</dcterms:created>
  <dcterms:modified xsi:type="dcterms:W3CDTF">2018-03-06T10:14:44Z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