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27"/>
  </p:notesMasterIdLst>
  <p:sldIdLst>
    <p:sldId id="256" r:id="rId3"/>
    <p:sldId id="278" r:id="rId4"/>
    <p:sldId id="279" r:id="rId5"/>
    <p:sldId id="280" r:id="rId6"/>
    <p:sldId id="265" r:id="rId7"/>
    <p:sldId id="266" r:id="rId8"/>
    <p:sldId id="268" r:id="rId9"/>
    <p:sldId id="263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0ED0-38F6-924A-A6ED-FEF06E9512D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21CBE-4E65-E64B-9365-8073283B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https://lh5.googleusercontent.com/cJTU8-oVjKmXb-KV0g510BS37l_rPOZWhzXKNZurD34T0pkFWWUHeb2aB12IcV5I89abqDtPb4V4SckLBCGztWLCZGn3YgGucTVq2hSftIB4FHKuZpDYsus45J_e3-YmBcUgPMRjXS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52" y="172857"/>
            <a:ext cx="3071191" cy="14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3320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BBF15-E808-FB4B-A129-82AA674E2561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C45C0-B81E-6A43-91B1-10901D2AD5FD}"/>
              </a:ext>
            </a:extLst>
          </p:cNvPr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887"/>
            <a:ext cx="5181600" cy="4926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887"/>
            <a:ext cx="5181600" cy="4926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BAC9FF-E842-5649-AA78-EEAE67FFF428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0C1CC-DE90-0B4B-A753-263A336C6642}"/>
              </a:ext>
            </a:extLst>
          </p:cNvPr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89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2863"/>
            <a:ext cx="5157787" cy="414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489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172863"/>
            <a:ext cx="5183188" cy="414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0036"/>
            <a:ext cx="10515600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B44B3-0028-E747-9497-D6C6A0CD48AC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B046B-57E1-6B44-8DDA-D87D5835D7BE}"/>
              </a:ext>
            </a:extLst>
          </p:cNvPr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DABEA-3299-8945-B792-A05F82E863D7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3F080-989F-0747-A4EC-F580FB9BFF8A}"/>
              </a:ext>
            </a:extLst>
          </p:cNvPr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1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89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2863"/>
            <a:ext cx="5157787" cy="414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489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172863"/>
            <a:ext cx="5183188" cy="414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0036"/>
            <a:ext cx="10515600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6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95250" y="71438"/>
            <a:ext cx="9525000" cy="848320"/>
          </a:xfrm>
          <a:prstGeom prst="rect">
            <a:avLst/>
          </a:prstGeom>
        </p:spPr>
        <p:txBody>
          <a:bodyPr/>
          <a:lstStyle>
            <a:lvl1pPr algn="l">
              <a:defRPr sz="4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95250" y="1044773"/>
            <a:ext cx="11965781" cy="5607844"/>
          </a:xfrm>
          <a:prstGeom prst="rect">
            <a:avLst/>
          </a:prstGeom>
        </p:spPr>
        <p:txBody>
          <a:bodyPr/>
          <a:lstStyle>
            <a:lvl1pPr marL="517903" indent="-294669" algn="l">
              <a:spcBef>
                <a:spcPts val="703"/>
              </a:spcBef>
              <a:buSzPct val="90000"/>
              <a:buChar char="•"/>
              <a:defRPr sz="2953"/>
            </a:lvl1pPr>
            <a:lvl2pPr marL="848290" indent="-312528" algn="l">
              <a:spcBef>
                <a:spcPts val="703"/>
              </a:spcBef>
              <a:buSzPct val="90000"/>
              <a:buFont typeface="Lucida Grande"/>
              <a:buChar char="‣"/>
            </a:lvl2pPr>
            <a:lvl3pPr marL="1116171" indent="-267881" algn="l">
              <a:spcBef>
                <a:spcPts val="703"/>
              </a:spcBef>
              <a:buSzPct val="90000"/>
              <a:buChar char="•"/>
              <a:defRPr sz="2250"/>
            </a:lvl3pPr>
            <a:lvl4pPr marL="1437629" indent="-276810" algn="l">
              <a:spcBef>
                <a:spcPts val="703"/>
              </a:spcBef>
              <a:buSzPct val="90000"/>
              <a:buFont typeface="Lucida Grande"/>
              <a:buChar char="‣"/>
              <a:defRPr sz="1969"/>
            </a:lvl4pPr>
            <a:lvl5pPr marL="1714439" indent="-241093" algn="l">
              <a:spcBef>
                <a:spcPts val="703"/>
              </a:spcBef>
              <a:buSzPct val="90000"/>
              <a:buChar char="-"/>
              <a:defRPr sz="168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796379" y="6679406"/>
            <a:ext cx="279274" cy="2021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8760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887"/>
            <a:ext cx="5181600" cy="4926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887"/>
            <a:ext cx="5181600" cy="4926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89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2863"/>
            <a:ext cx="5157787" cy="414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489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172863"/>
            <a:ext cx="5183188" cy="414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0036"/>
            <a:ext cx="10515600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eynote-siis-title-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906" y="0"/>
            <a:ext cx="12203906" cy="99119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0" y="6715125"/>
            <a:ext cx="12192000" cy="142875"/>
          </a:xfrm>
          <a:prstGeom prst="rect">
            <a:avLst/>
          </a:prstGeom>
          <a:solidFill>
            <a:srgbClr val="01168A"/>
          </a:solidFill>
          <a:ln w="25400">
            <a:miter lim="400000"/>
          </a:ln>
        </p:spPr>
        <p:txBody>
          <a:bodyPr lIns="35719" tIns="35719" rIns="35719" bIns="35719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" name="Shape 26"/>
          <p:cNvSpPr/>
          <p:nvPr/>
        </p:nvSpPr>
        <p:spPr>
          <a:xfrm>
            <a:off x="12958" y="6675690"/>
            <a:ext cx="7703345" cy="21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sz="914" dirty="0"/>
              <a:t>SARI Seminar</a:t>
            </a:r>
          </a:p>
        </p:txBody>
      </p:sp>
      <p:sp>
        <p:nvSpPr>
          <p:cNvPr id="27" name="Shape 27"/>
          <p:cNvSpPr/>
          <p:nvPr/>
        </p:nvSpPr>
        <p:spPr>
          <a:xfrm>
            <a:off x="11336709" y="6675690"/>
            <a:ext cx="298160" cy="21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914"/>
              <a:t>Page</a:t>
            </a: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95250" y="71438"/>
            <a:ext cx="9525000" cy="848320"/>
          </a:xfrm>
          <a:prstGeom prst="rect">
            <a:avLst/>
          </a:prstGeom>
        </p:spPr>
        <p:txBody>
          <a:bodyPr/>
          <a:lstStyle>
            <a:lvl1pPr algn="l">
              <a:defRPr sz="4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95250" y="1044773"/>
            <a:ext cx="11965781" cy="5607844"/>
          </a:xfrm>
          <a:prstGeom prst="rect">
            <a:avLst/>
          </a:prstGeom>
        </p:spPr>
        <p:txBody>
          <a:bodyPr/>
          <a:lstStyle>
            <a:lvl1pPr marL="517903" indent="-294669" algn="l">
              <a:spcBef>
                <a:spcPts val="703"/>
              </a:spcBef>
              <a:buSzPct val="90000"/>
              <a:buChar char="•"/>
              <a:defRPr sz="2953"/>
            </a:lvl1pPr>
            <a:lvl2pPr marL="848290" indent="-312528" algn="l">
              <a:spcBef>
                <a:spcPts val="703"/>
              </a:spcBef>
              <a:buSzPct val="90000"/>
              <a:buFont typeface="Lucida Grande"/>
              <a:buChar char="‣"/>
            </a:lvl2pPr>
            <a:lvl3pPr marL="1116171" indent="-267881" algn="l">
              <a:spcBef>
                <a:spcPts val="703"/>
              </a:spcBef>
              <a:buSzPct val="90000"/>
              <a:buChar char="•"/>
              <a:defRPr sz="2250"/>
            </a:lvl3pPr>
            <a:lvl4pPr marL="1437629" indent="-276810" algn="l">
              <a:spcBef>
                <a:spcPts val="703"/>
              </a:spcBef>
              <a:buSzPct val="90000"/>
              <a:buFont typeface="Lucida Grande"/>
              <a:buChar char="‣"/>
              <a:defRPr sz="1969"/>
            </a:lvl4pPr>
            <a:lvl5pPr marL="1714439" indent="-241093" algn="l">
              <a:spcBef>
                <a:spcPts val="703"/>
              </a:spcBef>
              <a:buSzPct val="90000"/>
              <a:buChar char="-"/>
              <a:defRPr sz="168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796379" y="6679406"/>
            <a:ext cx="279274" cy="2021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58691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https://lh5.googleusercontent.com/cJTU8-oVjKmXb-KV0g510BS37l_rPOZWhzXKNZurD34T0pkFWWUHeb2aB12IcV5I89abqDtPb4V4SckLBCGztWLCZGn3YgGucTVq2hSftIB4FHKuZpDYsus45J_e3-YmBcUgPMRjX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52" y="172857"/>
            <a:ext cx="3071191" cy="14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3320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866F5-4859-5141-836D-885C4A1AA13F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https://lh5.googleusercontent.com/cJTU8-oVjKmXb-KV0g510BS37l_rPOZWhzXKNZurD34T0pkFWWUHeb2aB12IcV5I89abqDtPb4V4SckLBCGztWLCZGn3YgGucTVq2hSftIB4FHKuZpDYsus45J_e3-YmBcUgPMRjXSI">
            <a:extLst>
              <a:ext uri="{FF2B5EF4-FFF2-40B4-BE49-F238E27FC236}">
                <a16:creationId xmlns:a16="http://schemas.microsoft.com/office/drawing/2014/main" id="{55792363-8AEF-634B-BD6C-39E6C9C5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52" y="172857"/>
            <a:ext cx="3071191" cy="14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0E545D-E764-3846-84D0-15B2A3965791}"/>
              </a:ext>
            </a:extLst>
          </p:cNvPr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00814D"/>
          </a:solidFill>
          <a:ln>
            <a:solidFill>
              <a:srgbClr val="008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ttps://lh5.googleusercontent.com/cJTU8-oVjKmXb-KV0g510BS37l_rPOZWhzXKNZurD34T0pkFWWUHeb2aB12IcV5I89abqDtPb4V4SckLBCGztWLCZGn3YgGucTVq2hSftIB4FHKuZpDYsus45J_e3-YmBcUgPMRjXSI">
            <a:extLst>
              <a:ext uri="{FF2B5EF4-FFF2-40B4-BE49-F238E27FC236}">
                <a16:creationId xmlns:a16="http://schemas.microsoft.com/office/drawing/2014/main" id="{D2761ABC-3A93-6D47-A431-B3C93409D0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52" y="172857"/>
            <a:ext cx="3071191" cy="14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036"/>
            <a:ext cx="10515600" cy="886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928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16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7316" y="648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036"/>
            <a:ext cx="10515600" cy="886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928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16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7316" y="648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1602-6DFF-8542-9B29-5F201873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users/mckinley/notes/reviewing.html" TargetMode="External"/><Relationship Id="rId2" Type="http://schemas.openxmlformats.org/officeDocument/2006/relationships/hyperlink" Target="http://www.icir.org/mallman/papers/reviewing-ccr-apr08.pdfhttp:/www.icir.org/mallman/pubs/All08a/All08a.pdf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sigmod.org/publications/sigmod-record/0812/p100.open.cormode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otcrp.thomasmoyer.org/student-pc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Student PC Process Overview*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Thomas Moyer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FF758-9ABE-7F4B-BF1A-8B6846FD5E76}"/>
              </a:ext>
            </a:extLst>
          </p:cNvPr>
          <p:cNvSpPr txBox="1"/>
          <p:nvPr/>
        </p:nvSpPr>
        <p:spPr>
          <a:xfrm>
            <a:off x="7659156" y="6581001"/>
            <a:ext cx="453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Based on slides prepared by Thorsten </a:t>
            </a:r>
            <a:r>
              <a:rPr lang="en-US" sz="1200" dirty="0" err="1"/>
              <a:t>Holz</a:t>
            </a:r>
            <a:r>
              <a:rPr lang="en-US" sz="1200" dirty="0"/>
              <a:t> for last year’s Student PC</a:t>
            </a:r>
          </a:p>
        </p:txBody>
      </p:sp>
    </p:spTree>
    <p:extLst>
      <p:ext uri="{BB962C8B-B14F-4D97-AF65-F5344CB8AC3E}">
        <p14:creationId xmlns:p14="http://schemas.microsoft.com/office/powerpoint/2010/main" val="64987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Bidding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papers are submitted, PC members bid for the papers they want to review</a:t>
            </a:r>
          </a:p>
          <a:p>
            <a:pPr lvl="1"/>
            <a:r>
              <a:rPr lang="en-US"/>
              <a:t>Options depend on the review system</a:t>
            </a:r>
          </a:p>
          <a:p>
            <a:pPr lvl="1"/>
            <a:r>
              <a:rPr lang="en-US"/>
              <a:t>HotCRP allows ranking: -20 to 20 is typical range</a:t>
            </a:r>
          </a:p>
          <a:p>
            <a:pPr lvl="1"/>
            <a:r>
              <a:rPr lang="en-US"/>
              <a:t>Use -100 to declare a conflict </a:t>
            </a:r>
          </a:p>
          <a:p>
            <a:r>
              <a:rPr lang="en-US"/>
              <a:t>If you don’t bid, you will not like the assigned papers</a:t>
            </a:r>
          </a:p>
          <a:p>
            <a:r>
              <a:rPr lang="en-US"/>
              <a:t>Even if you bid, you may get papers you don’t want</a:t>
            </a:r>
          </a:p>
          <a:p>
            <a:pPr lvl="1"/>
            <a:r>
              <a:rPr lang="en-US"/>
              <a:t>We will have the option to swap papers in case this is needed</a:t>
            </a:r>
          </a:p>
          <a:p>
            <a:endParaRPr lang="en-US"/>
          </a:p>
          <a:p>
            <a:r>
              <a:rPr lang="en-US"/>
              <a:t>Take-away: always bid on/against papers!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paper is evaluated on</a:t>
            </a:r>
          </a:p>
          <a:p>
            <a:pPr lvl="1"/>
            <a:r>
              <a:rPr lang="en-US"/>
              <a:t>Novelty</a:t>
            </a:r>
          </a:p>
          <a:p>
            <a:pPr lvl="1"/>
            <a:r>
              <a:rPr lang="en-US"/>
              <a:t>Correctness</a:t>
            </a:r>
          </a:p>
          <a:p>
            <a:pPr lvl="1"/>
            <a:r>
              <a:rPr lang="en-US"/>
              <a:t>Impact</a:t>
            </a:r>
          </a:p>
          <a:p>
            <a:pPr lvl="1"/>
            <a:r>
              <a:rPr lang="en-US"/>
              <a:t>Presentation</a:t>
            </a:r>
          </a:p>
          <a:p>
            <a:pPr lvl="1"/>
            <a:r>
              <a:rPr lang="en-US"/>
              <a:t>Relevance</a:t>
            </a:r>
          </a:p>
          <a:p>
            <a:pPr lvl="1"/>
            <a:r>
              <a:rPr lang="en-US"/>
              <a:t>“hotness”</a:t>
            </a: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54" y="2136487"/>
            <a:ext cx="3073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Good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several articles describing how to (not) write reviews. Here are a few recommendations</a:t>
            </a:r>
          </a:p>
          <a:p>
            <a:pPr lvl="1"/>
            <a:r>
              <a:rPr lang="en-US"/>
              <a:t>"Thoughts on Reviewing”: </a:t>
            </a:r>
            <a:r>
              <a:rPr lang="en-US">
                <a:hlinkClick r:id="rId2"/>
              </a:rPr>
              <a:t>http://www.icir.org/mallman/pubs/All08a/All08a.pdf</a:t>
            </a:r>
            <a:r>
              <a:rPr lang="en-US"/>
              <a:t> </a:t>
            </a:r>
          </a:p>
          <a:p>
            <a:pPr lvl="1"/>
            <a:r>
              <a:rPr lang="en-US"/>
              <a:t>“Notes on Constructive and Positive Reviewing”: </a:t>
            </a:r>
            <a:r>
              <a:rPr lang="en-US">
                <a:hlinkClick r:id="rId3"/>
              </a:rPr>
              <a:t>http://www.cs.utexas.edu/users/mckinley/notes/reviewing.html</a:t>
            </a:r>
            <a:endParaRPr lang="en-US"/>
          </a:p>
          <a:p>
            <a:pPr lvl="1"/>
            <a:r>
              <a:rPr lang="en-US"/>
              <a:t>"How NOT to review a paper The tools and techniques of the adversarial reviewer”: </a:t>
            </a:r>
            <a:r>
              <a:rPr lang="en-US">
                <a:hlinkClick r:id="rId4"/>
              </a:rPr>
              <a:t>http://www.sigmod.org/publications/sigmod-record/0812/p100.open.cormode.pdf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2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Golden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Write a review that you would want to receive if you were the one who wrote this paper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Poor reviews 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are noticed by chair</a:t>
            </a:r>
          </a:p>
          <a:p>
            <a:pPr lvl="1"/>
            <a:r>
              <a:rPr lang="en-US" dirty="0"/>
              <a:t>are noticed by colleagues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write reviews that are chronically late and low quality, it will hurt your reputation.</a:t>
            </a:r>
          </a:p>
        </p:txBody>
      </p:sp>
    </p:spTree>
    <p:extLst>
      <p:ext uri="{BB962C8B-B14F-4D97-AF65-F5344CB8AC3E}">
        <p14:creationId xmlns:p14="http://schemas.microsoft.com/office/powerpoint/2010/main" val="388465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Summary</a:t>
            </a:r>
            <a:r>
              <a:rPr lang="en-US" dirty="0"/>
              <a:t> – demonstrates what the reviewer understood, usually a paragraph.</a:t>
            </a:r>
          </a:p>
          <a:p>
            <a:r>
              <a:rPr lang="en-US" i="1" dirty="0">
                <a:solidFill>
                  <a:schemeClr val="accent1"/>
                </a:solidFill>
              </a:rPr>
              <a:t>Strengths</a:t>
            </a:r>
            <a:r>
              <a:rPr lang="en-US" dirty="0"/>
              <a:t> – look for the good in the paper. Say something substantial!</a:t>
            </a:r>
          </a:p>
          <a:p>
            <a:r>
              <a:rPr lang="en-US" i="1" dirty="0">
                <a:solidFill>
                  <a:schemeClr val="accent1"/>
                </a:solidFill>
              </a:rPr>
              <a:t>Weaknesses</a:t>
            </a:r>
            <a:r>
              <a:rPr lang="en-US" dirty="0"/>
              <a:t> – stick to the main weaknesses, things that cannot be changed easily</a:t>
            </a:r>
          </a:p>
          <a:p>
            <a:r>
              <a:rPr lang="en-US" i="1" dirty="0">
                <a:solidFill>
                  <a:schemeClr val="accent1"/>
                </a:solidFill>
              </a:rPr>
              <a:t>Additional Comments </a:t>
            </a:r>
            <a:r>
              <a:rPr lang="en-US" dirty="0"/>
              <a:t>– other comments that will help the authors improve their paper.</a:t>
            </a:r>
          </a:p>
          <a:p>
            <a:pPr lvl="1"/>
            <a:r>
              <a:rPr lang="en-US" dirty="0"/>
              <a:t>Structure this further, as appropriate</a:t>
            </a:r>
          </a:p>
          <a:p>
            <a:pPr lvl="1"/>
            <a:r>
              <a:rPr lang="en-US" dirty="0"/>
              <a:t>Expand on strengths, weaknesses</a:t>
            </a:r>
          </a:p>
          <a:p>
            <a:pPr lvl="1"/>
            <a:r>
              <a:rPr lang="en-US" dirty="0"/>
              <a:t>Separate out “minor nits,” etc.</a:t>
            </a:r>
          </a:p>
          <a:p>
            <a:r>
              <a:rPr lang="en-US" i="1" dirty="0">
                <a:solidFill>
                  <a:schemeClr val="accent1"/>
                </a:solidFill>
              </a:rPr>
              <a:t>Length</a:t>
            </a:r>
            <a:r>
              <a:rPr lang="en-US" dirty="0"/>
              <a:t> – should be more than 1-2 paragraphs. Good reviews are 100+ lines (but length isn’t everything)</a:t>
            </a:r>
          </a:p>
        </p:txBody>
      </p:sp>
    </p:spTree>
    <p:extLst>
      <p:ext uri="{BB962C8B-B14F-4D97-AF65-F5344CB8AC3E}">
        <p14:creationId xmlns:p14="http://schemas.microsoft.com/office/powerpoint/2010/main" val="103765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be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Goodness</a:t>
            </a:r>
            <a:r>
              <a:rPr lang="en-US" dirty="0"/>
              <a:t> – Look for reasons to accept the paper. It is easy to find problems.</a:t>
            </a:r>
          </a:p>
          <a:p>
            <a:pPr lvl="1"/>
            <a:r>
              <a:rPr lang="en-US" dirty="0"/>
              <a:t>100s to 1000s of hours likely went into the paper (even if bad)</a:t>
            </a:r>
          </a:p>
          <a:p>
            <a:r>
              <a:rPr lang="en-US" i="1" dirty="0">
                <a:solidFill>
                  <a:schemeClr val="accent1"/>
                </a:solidFill>
              </a:rPr>
              <a:t>Novelty</a:t>
            </a:r>
            <a:r>
              <a:rPr lang="en-US" dirty="0"/>
              <a:t> – if you think a paper is not novel, give evidence. If they don’t cite appropriate works, give direction / examples.</a:t>
            </a:r>
          </a:p>
          <a:p>
            <a:pPr lvl="1"/>
            <a:r>
              <a:rPr lang="en-US" dirty="0"/>
              <a:t>Difference between “fundamentally missed a critical comparison in the field” and “needs to cite some paper”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Technical vs. Philosophical </a:t>
            </a:r>
            <a:r>
              <a:rPr lang="en-US" dirty="0"/>
              <a:t>– Clearly differentiate your technical and philosophical issues with a paper</a:t>
            </a:r>
          </a:p>
          <a:p>
            <a:r>
              <a:rPr lang="en-US" i="1" dirty="0">
                <a:solidFill>
                  <a:schemeClr val="accent1"/>
                </a:solidFill>
              </a:rPr>
              <a:t>Clarity</a:t>
            </a:r>
            <a:r>
              <a:rPr lang="en-US" dirty="0"/>
              <a:t> – give your review structure, organization, and clarity. Don’t just ramble. Don’t just give comments in the order they appear in the paper.</a:t>
            </a:r>
          </a:p>
        </p:txBody>
      </p:sp>
    </p:spTree>
    <p:extLst>
      <p:ext uri="{BB962C8B-B14F-4D97-AF65-F5344CB8AC3E}">
        <p14:creationId xmlns:p14="http://schemas.microsoft.com/office/powerpoint/2010/main" val="47351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a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score determines if you think the paper is above or below “the bar”</a:t>
            </a:r>
          </a:p>
          <a:p>
            <a:pPr lvl="1"/>
            <a:r>
              <a:rPr lang="en-US" dirty="0"/>
              <a:t>Every reviewer has a different scale</a:t>
            </a:r>
          </a:p>
          <a:p>
            <a:pPr lvl="1"/>
            <a:r>
              <a:rPr lang="en-US" dirty="0"/>
              <a:t>Stay away from the “borderline” score, pick something!</a:t>
            </a:r>
          </a:p>
          <a:p>
            <a:pPr lvl="1"/>
            <a:r>
              <a:rPr lang="en-US" dirty="0"/>
              <a:t>Match the content of your review, changing your review if necessary</a:t>
            </a:r>
          </a:p>
          <a:p>
            <a:endParaRPr lang="en-US" dirty="0"/>
          </a:p>
          <a:p>
            <a:r>
              <a:rPr lang="en-US" dirty="0"/>
              <a:t>Ask: </a:t>
            </a:r>
            <a:r>
              <a:rPr lang="en-US" i="1" dirty="0"/>
              <a:t>“Do I like this paper better than other papers I have seen published?”</a:t>
            </a:r>
          </a:p>
          <a:p>
            <a:pPr lvl="1"/>
            <a:r>
              <a:rPr lang="en-US" dirty="0"/>
              <a:t>Every paper has weaknesses, even great papers</a:t>
            </a:r>
          </a:p>
        </p:txBody>
      </p:sp>
    </p:spTree>
    <p:extLst>
      <p:ext uri="{BB962C8B-B14F-4D97-AF65-F5344CB8AC3E}">
        <p14:creationId xmlns:p14="http://schemas.microsoft.com/office/powerpoint/2010/main" val="219006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to the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forms frequently allow you to enter information that will not be seen by the authors</a:t>
            </a:r>
          </a:p>
          <a:p>
            <a:r>
              <a:rPr lang="en-US"/>
              <a:t>Not required, but consider entering</a:t>
            </a:r>
          </a:p>
          <a:p>
            <a:pPr lvl="1"/>
            <a:r>
              <a:rPr lang="en-US"/>
              <a:t>Reiteration of overwhelming praise</a:t>
            </a:r>
          </a:p>
          <a:p>
            <a:pPr lvl="1"/>
            <a:r>
              <a:rPr lang="en-US"/>
              <a:t>Blunt comments not appropriate for the authors (particularly if you really need to get it out of your system – but do remember others can see)</a:t>
            </a:r>
          </a:p>
          <a:p>
            <a:pPr lvl="1"/>
            <a:r>
              <a:rPr lang="en-US"/>
              <a:t>Caveats to your score</a:t>
            </a:r>
          </a:p>
          <a:p>
            <a:pPr lvl="1"/>
            <a:r>
              <a:rPr lang="en-US"/>
              <a:t>Acknowledgements of sub-reviewers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program committees have been moving towards multiple rounds of reviews.</a:t>
            </a:r>
          </a:p>
          <a:p>
            <a:pPr lvl="1"/>
            <a:r>
              <a:rPr lang="en-US" dirty="0"/>
              <a:t>Helps focus reviewers’ time and effort on papers that have a chance.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Two reviews in Round 1</a:t>
            </a:r>
          </a:p>
          <a:p>
            <a:pPr lvl="1"/>
            <a:r>
              <a:rPr lang="en-US" dirty="0"/>
              <a:t>If at least a borderline score, advance to Round 2 for one or two more reviews.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i="1" dirty="0"/>
              <a:t>we will only have one round</a:t>
            </a:r>
          </a:p>
        </p:txBody>
      </p:sp>
    </p:spTree>
    <p:extLst>
      <p:ext uri="{BB962C8B-B14F-4D97-AF65-F5344CB8AC3E}">
        <p14:creationId xmlns:p14="http://schemas.microsoft.com/office/powerpoint/2010/main" val="276428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PCs are entirely online, whereas others combine both online discussion and an in-person meeting</a:t>
            </a:r>
          </a:p>
          <a:p>
            <a:r>
              <a:rPr lang="en-US" dirty="0"/>
              <a:t>A good PC member is active during online discussion</a:t>
            </a:r>
          </a:p>
          <a:p>
            <a:pPr lvl="1"/>
            <a:r>
              <a:rPr lang="en-US" dirty="0"/>
              <a:t>Summarizes the strengths and weaknesses of </a:t>
            </a:r>
            <a:r>
              <a:rPr lang="en-US" i="1" dirty="0">
                <a:solidFill>
                  <a:schemeClr val="accent1"/>
                </a:solidFill>
              </a:rPr>
              <a:t>all</a:t>
            </a:r>
            <a:r>
              <a:rPr lang="en-US" dirty="0"/>
              <a:t> reviews</a:t>
            </a:r>
          </a:p>
          <a:p>
            <a:pPr lvl="1"/>
            <a:r>
              <a:rPr lang="en-US" dirty="0"/>
              <a:t>Encourages other reviewers to engage in discussion</a:t>
            </a:r>
          </a:p>
          <a:p>
            <a:pPr lvl="1"/>
            <a:r>
              <a:rPr lang="en-US" dirty="0"/>
              <a:t>Identifies when a review is wrong</a:t>
            </a:r>
          </a:p>
          <a:p>
            <a:endParaRPr lang="en-US" dirty="0"/>
          </a:p>
          <a:p>
            <a:r>
              <a:rPr lang="en-US" dirty="0"/>
              <a:t>It is okay to change your mind (and your review) after seeing others’ reviews.</a:t>
            </a:r>
          </a:p>
          <a:p>
            <a:pPr lvl="1"/>
            <a:r>
              <a:rPr lang="en-US" dirty="0"/>
              <a:t>But don’t do so just because of who wrote the review</a:t>
            </a:r>
          </a:p>
        </p:txBody>
      </p:sp>
    </p:spTree>
    <p:extLst>
      <p:ext uri="{BB962C8B-B14F-4D97-AF65-F5344CB8AC3E}">
        <p14:creationId xmlns:p14="http://schemas.microsoft.com/office/powerpoint/2010/main" val="218452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 for volunteering your time for the 2019 IEEE S&amp;P Student PC!</a:t>
            </a:r>
          </a:p>
          <a:p>
            <a:r>
              <a:rPr lang="en-US"/>
              <a:t>&gt;110 applications, 43 selected – very competitive!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49" y="3640859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In-Person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selection of the submitted papers will be discussed in an in-person meeting (based on online discussion)</a:t>
            </a:r>
          </a:p>
          <a:p>
            <a:r>
              <a:rPr lang="en-US" dirty="0"/>
              <a:t>For each paper a </a:t>
            </a:r>
            <a:r>
              <a:rPr lang="en-US" i="1" dirty="0">
                <a:solidFill>
                  <a:schemeClr val="accent1"/>
                </a:solidFill>
              </a:rPr>
              <a:t>discussion lead </a:t>
            </a:r>
            <a:r>
              <a:rPr lang="en-US" dirty="0"/>
              <a:t>is assigned</a:t>
            </a:r>
          </a:p>
          <a:p>
            <a:pPr lvl="1"/>
            <a:r>
              <a:rPr lang="en-US" dirty="0"/>
              <a:t>Summarizes the paper</a:t>
            </a:r>
          </a:p>
          <a:p>
            <a:pPr lvl="1"/>
            <a:r>
              <a:rPr lang="en-US" dirty="0"/>
              <a:t>Summarizes the reviews as a whole (positive and negative)</a:t>
            </a:r>
          </a:p>
          <a:p>
            <a:pPr lvl="1"/>
            <a:r>
              <a:rPr lang="en-US" dirty="0"/>
              <a:t>States his/her opinion</a:t>
            </a:r>
          </a:p>
          <a:p>
            <a:pPr lvl="1"/>
            <a:r>
              <a:rPr lang="en-US" dirty="0"/>
              <a:t>Other reviewers follow with their thoughts</a:t>
            </a:r>
          </a:p>
          <a:p>
            <a:pPr lvl="2"/>
            <a:r>
              <a:rPr lang="en-US" dirty="0"/>
              <a:t>Don’t feel like you have to reiterate comments already made</a:t>
            </a:r>
          </a:p>
          <a:p>
            <a:r>
              <a:rPr lang="en-US" dirty="0"/>
              <a:t>For each paper, decide on: accept, reject</a:t>
            </a:r>
          </a:p>
          <a:p>
            <a:pPr lvl="1"/>
            <a:r>
              <a:rPr lang="en-US" dirty="0"/>
              <a:t>In some cases: accept-if-room, tabled</a:t>
            </a:r>
          </a:p>
        </p:txBody>
      </p:sp>
    </p:spTree>
    <p:extLst>
      <p:ext uri="{BB962C8B-B14F-4D97-AF65-F5344CB8AC3E}">
        <p14:creationId xmlns:p14="http://schemas.microsoft.com/office/powerpoint/2010/main" val="392641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Shepherding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paper can be conditionally accepted if there are weaknesses that the PC believe really need to be addressed, and they want to make sure it happens</a:t>
            </a:r>
          </a:p>
          <a:p>
            <a:pPr lvl="1"/>
            <a:r>
              <a:rPr lang="en-US"/>
              <a:t>Sometimes shepherding has teeth</a:t>
            </a:r>
          </a:p>
          <a:p>
            <a:pPr lvl="1"/>
            <a:r>
              <a:rPr lang="en-US"/>
              <a:t>Usually required to ensure clarity or tone down claims</a:t>
            </a:r>
          </a:p>
          <a:p>
            <a:pPr lvl="1"/>
            <a:r>
              <a:rPr lang="en-US"/>
              <a:t>Additional experiments are 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 11: reviews assigned</a:t>
            </a:r>
          </a:p>
          <a:p>
            <a:pPr lvl="1"/>
            <a:r>
              <a:rPr lang="en-US"/>
              <a:t>3 </a:t>
            </a:r>
            <a:r>
              <a:rPr lang="en-US" dirty="0"/>
              <a:t>papers per-person due </a:t>
            </a:r>
            <a:r>
              <a:rPr lang="en-US"/>
              <a:t>to shortened timeline</a:t>
            </a:r>
            <a:endParaRPr lang="en-US" dirty="0"/>
          </a:p>
          <a:p>
            <a:r>
              <a:rPr lang="en-US" dirty="0"/>
              <a:t>Jan 20: reviews due</a:t>
            </a:r>
          </a:p>
          <a:p>
            <a:r>
              <a:rPr lang="en-US" dirty="0"/>
              <a:t>Jan 21-24: discussion period</a:t>
            </a:r>
          </a:p>
          <a:p>
            <a:r>
              <a:rPr lang="en-US" dirty="0"/>
              <a:t>Jan 25: in-person meeting</a:t>
            </a:r>
          </a:p>
          <a:p>
            <a:pPr lvl="1"/>
            <a:r>
              <a:rPr lang="en-US" dirty="0"/>
              <a:t>More details were sent out via e-mail</a:t>
            </a:r>
          </a:p>
        </p:txBody>
      </p:sp>
    </p:spTree>
    <p:extLst>
      <p:ext uri="{BB962C8B-B14F-4D97-AF65-F5344CB8AC3E}">
        <p14:creationId xmlns:p14="http://schemas.microsoft.com/office/powerpoint/2010/main" val="333306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 err="1"/>
              <a:t>HotCRP</a:t>
            </a:r>
            <a:r>
              <a:rPr lang="en-US" dirty="0"/>
              <a:t> (if you haven’t already)</a:t>
            </a:r>
          </a:p>
          <a:p>
            <a:pPr lvl="1"/>
            <a:r>
              <a:rPr lang="en-US" dirty="0">
                <a:hlinkClick r:id="rId2"/>
              </a:rPr>
              <a:t>https://hotcrp.thomasmoyer.org/student-pc</a:t>
            </a:r>
            <a:endParaRPr lang="en-US" dirty="0"/>
          </a:p>
          <a:p>
            <a:pPr lvl="1"/>
            <a:r>
              <a:rPr lang="en-US" dirty="0"/>
              <a:t>Review assignments will follow shortly after this call</a:t>
            </a:r>
          </a:p>
          <a:p>
            <a:pPr lvl="1"/>
            <a:endParaRPr lang="en-US" dirty="0"/>
          </a:p>
          <a:p>
            <a:r>
              <a:rPr lang="en-US" dirty="0"/>
              <a:t>Read recommendations for how to (not) write reviews</a:t>
            </a:r>
          </a:p>
          <a:p>
            <a:endParaRPr lang="en-US" dirty="0"/>
          </a:p>
          <a:p>
            <a:r>
              <a:rPr lang="en-US" dirty="0"/>
              <a:t>Keep an eye on your email</a:t>
            </a:r>
          </a:p>
        </p:txBody>
      </p:sp>
    </p:spTree>
    <p:extLst>
      <p:ext uri="{BB962C8B-B14F-4D97-AF65-F5344CB8AC3E}">
        <p14:creationId xmlns:p14="http://schemas.microsoft.com/office/powerpoint/2010/main" val="385847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Ask now, or follow up in an email.</a:t>
            </a: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55" y="335106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the Student PC</a:t>
            </a:r>
          </a:p>
          <a:p>
            <a:r>
              <a:rPr lang="en-US"/>
              <a:t>How program committees operate</a:t>
            </a:r>
          </a:p>
          <a:p>
            <a:r>
              <a:rPr lang="en-US"/>
              <a:t>PC member considerations</a:t>
            </a:r>
          </a:p>
          <a:p>
            <a:r>
              <a:rPr lang="en-US"/>
              <a:t>What makes a good review</a:t>
            </a:r>
          </a:p>
          <a:p>
            <a:r>
              <a:rPr lang="en-US"/>
              <a:t>Timeline</a:t>
            </a:r>
          </a:p>
          <a:p>
            <a:r>
              <a:rPr lang="en-US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PC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Student PC is primarily an educational experience</a:t>
            </a:r>
          </a:p>
          <a:p>
            <a:pPr lvl="1"/>
            <a:r>
              <a:rPr lang="en-US"/>
              <a:t>Learn “how the sausage is made”</a:t>
            </a:r>
          </a:p>
          <a:p>
            <a:r>
              <a:rPr lang="en-US"/>
              <a:t>Expected outcomes</a:t>
            </a:r>
          </a:p>
          <a:p>
            <a:pPr lvl="1"/>
            <a:r>
              <a:rPr lang="en-US"/>
              <a:t>You will be able to interpret reviews on your papers</a:t>
            </a:r>
          </a:p>
          <a:p>
            <a:pPr lvl="1"/>
            <a:r>
              <a:rPr lang="en-US"/>
              <a:t>You will be able to write better papers</a:t>
            </a:r>
          </a:p>
          <a:p>
            <a:pPr lvl="1"/>
            <a:r>
              <a:rPr lang="en-US"/>
              <a:t>You will become a future leader in the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Publication Venues</a:t>
            </a:r>
            <a:endParaRPr lang="en-US" dirty="0"/>
          </a:p>
        </p:txBody>
      </p:sp>
      <p:sp>
        <p:nvSpPr>
          <p:cNvPr id="97" name="Shape 9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Venues for publication:</a:t>
            </a:r>
          </a:p>
          <a:p>
            <a:pPr lvl="1"/>
            <a:r>
              <a:rPr lang="en-US"/>
              <a:t>Tech report</a:t>
            </a:r>
          </a:p>
          <a:p>
            <a:pPr lvl="1"/>
            <a:r>
              <a:rPr lang="en-US"/>
              <a:t>Workshop</a:t>
            </a:r>
          </a:p>
          <a:p>
            <a:pPr lvl="1"/>
            <a:r>
              <a:rPr lang="en-US"/>
              <a:t>Conference</a:t>
            </a:r>
          </a:p>
          <a:p>
            <a:pPr lvl="1"/>
            <a:r>
              <a:rPr lang="en-US"/>
              <a:t>Journal</a:t>
            </a:r>
          </a:p>
          <a:p>
            <a:r>
              <a:rPr lang="en-US"/>
              <a:t>Often your work will work through these from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preliminary</a:t>
            </a:r>
            <a:r>
              <a:rPr lang="en-US"/>
              <a:t> to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archival</a:t>
            </a:r>
            <a:r>
              <a:rPr lang="en-US"/>
              <a:t> versions of the work, sometimes branching or joining.</a:t>
            </a:r>
          </a:p>
          <a:p>
            <a:r>
              <a:rPr lang="en-US" i="1">
                <a:solidFill>
                  <a:srgbClr val="C00000"/>
                </a:solidFill>
              </a:rPr>
              <a:t>Book</a:t>
            </a:r>
            <a:r>
              <a:rPr lang="en-US"/>
              <a:t>: less frequent, more work.</a:t>
            </a:r>
            <a:endParaRPr lang="en-US" dirty="0"/>
          </a:p>
        </p:txBody>
      </p:sp>
      <p:pic>
        <p:nvPicPr>
          <p:cNvPr id="10" name="droppedImage.png">
            <a:extLst>
              <a:ext uri="{FF2B5EF4-FFF2-40B4-BE49-F238E27FC236}">
                <a16:creationId xmlns:a16="http://schemas.microsoft.com/office/drawing/2014/main" id="{80489FF0-227E-CF4B-92C8-332B80D31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98152" y="1390650"/>
            <a:ext cx="3729695" cy="49260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060062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Publication Tiers</a:t>
            </a:r>
          </a:p>
        </p:txBody>
      </p:sp>
      <p:sp>
        <p:nvSpPr>
          <p:cNvPr id="102" name="Shape 1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all publication venues are valued the same.  Publication “tiers” tell the story</a:t>
            </a:r>
          </a:p>
          <a:p>
            <a:r>
              <a:rPr lang="en-US"/>
              <a:t>1st tier - IEEE S&amp;P, USENIX Sec, CCS, </a:t>
            </a:r>
            <a:r>
              <a:rPr lang="en-US" i="1">
                <a:solidFill>
                  <a:srgbClr val="C00000"/>
                </a:solidFill>
              </a:rPr>
              <a:t>TISSEC</a:t>
            </a:r>
            <a:r>
              <a:rPr lang="en-US"/>
              <a:t>, </a:t>
            </a:r>
            <a:r>
              <a:rPr lang="en-US" i="1">
                <a:solidFill>
                  <a:srgbClr val="C00000"/>
                </a:solidFill>
              </a:rPr>
              <a:t>JCS</a:t>
            </a:r>
          </a:p>
          <a:p>
            <a:pPr lvl="1"/>
            <a:r>
              <a:rPr lang="en-US"/>
              <a:t>1.5 NDSS</a:t>
            </a:r>
          </a:p>
          <a:p>
            <a:r>
              <a:rPr lang="en-US"/>
              <a:t>2nd tier - ACSAC, ACNS, ESORICS, CSF, RAID, </a:t>
            </a:r>
            <a:r>
              <a:rPr lang="en-US" i="1">
                <a:solidFill>
                  <a:srgbClr val="C00000"/>
                </a:solidFill>
              </a:rPr>
              <a:t>TOIT</a:t>
            </a:r>
          </a:p>
          <a:p>
            <a:r>
              <a:rPr lang="en-US"/>
              <a:t>3rd tier - SecureComm, ICISS</a:t>
            </a:r>
          </a:p>
          <a:p>
            <a:r>
              <a:rPr lang="en-US"/>
              <a:t>4th tier - HICS </a:t>
            </a:r>
          </a:p>
          <a:p>
            <a:pPr lvl="1"/>
            <a:r>
              <a:rPr lang="en-US"/>
              <a:t>SCIgen (WMSCI 2005)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C4D45-BEB7-9146-AC5A-0A220B17F0F3}"/>
              </a:ext>
            </a:extLst>
          </p:cNvPr>
          <p:cNvSpPr/>
          <p:nvPr/>
        </p:nvSpPr>
        <p:spPr>
          <a:xfrm>
            <a:off x="0" y="6488668"/>
            <a:ext cx="413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pdos.csail.mit.edu</a:t>
            </a:r>
            <a:r>
              <a:rPr lang="en-US" dirty="0"/>
              <a:t>/archive/</a:t>
            </a:r>
            <a:r>
              <a:rPr lang="en-US" dirty="0" err="1"/>
              <a:t>scigen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32453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Conference Publication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AD0C6-82CC-A84C-A74D-5DBBBFAA6C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C00000"/>
                </a:solidFill>
              </a:rPr>
              <a:t>Program Chair </a:t>
            </a:r>
            <a:r>
              <a:rPr lang="en-US"/>
              <a:t>is the person who marshals the reviewing and decision.  This is different than the </a:t>
            </a:r>
            <a:r>
              <a:rPr lang="en-US" i="1">
                <a:solidFill>
                  <a:schemeClr val="accent2"/>
                </a:solidFill>
              </a:rPr>
              <a:t>general chair</a:t>
            </a:r>
            <a:r>
              <a:rPr lang="en-US"/>
              <a:t>.</a:t>
            </a:r>
          </a:p>
          <a:p>
            <a:r>
              <a:rPr lang="en-US" i="1">
                <a:solidFill>
                  <a:srgbClr val="C00000"/>
                </a:solidFill>
              </a:rPr>
              <a:t>PC members </a:t>
            </a:r>
            <a:r>
              <a:rPr lang="en-US"/>
              <a:t>review, rate and discuss, the paper, then vote on which ones are accepted.</a:t>
            </a:r>
          </a:p>
          <a:p>
            <a:r>
              <a:rPr lang="en-US"/>
              <a:t>The </a:t>
            </a:r>
            <a:r>
              <a:rPr lang="en-US" i="1">
                <a:solidFill>
                  <a:schemeClr val="accent2"/>
                </a:solidFill>
              </a:rPr>
              <a:t>acceptance rate </a:t>
            </a:r>
            <a:r>
              <a:rPr lang="en-US"/>
              <a:t>is the ratio of accepted to submitted papers.</a:t>
            </a:r>
            <a:endParaRPr lang="en-US" dirty="0"/>
          </a:p>
        </p:txBody>
      </p:sp>
      <p:pic>
        <p:nvPicPr>
          <p:cNvPr id="11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43" y="1251956"/>
            <a:ext cx="4313040" cy="54937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145135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Confidentiality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papers, reviews, and all discussion are </a:t>
            </a:r>
            <a:r>
              <a:rPr lang="en-US" i="1" dirty="0">
                <a:solidFill>
                  <a:srgbClr val="C00000"/>
                </a:solidFill>
              </a:rPr>
              <a:t>confidential</a:t>
            </a:r>
            <a:r>
              <a:rPr lang="en-US" dirty="0"/>
              <a:t>!</a:t>
            </a:r>
          </a:p>
          <a:p>
            <a:r>
              <a:rPr lang="en-US" dirty="0"/>
              <a:t>What if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I see something really cool?</a:t>
            </a:r>
          </a:p>
          <a:p>
            <a:pPr lvl="2"/>
            <a:r>
              <a:rPr lang="is-IS" dirty="0"/>
              <a:t>Wait for the paper to be published (good reason to push for it)</a:t>
            </a:r>
          </a:p>
          <a:p>
            <a:pPr lvl="1"/>
            <a:r>
              <a:rPr lang="en-US" dirty="0"/>
              <a:t>The paper is related to my lab mate’s research?</a:t>
            </a:r>
          </a:p>
          <a:p>
            <a:pPr lvl="2"/>
            <a:r>
              <a:rPr lang="en-US" dirty="0"/>
              <a:t>You must keep it to yourself.</a:t>
            </a:r>
          </a:p>
          <a:p>
            <a:pPr lvl="1"/>
            <a:r>
              <a:rPr lang="en-US" dirty="0"/>
              <a:t>The paper solves the </a:t>
            </a:r>
            <a:r>
              <a:rPr lang="en-US" i="1" dirty="0">
                <a:solidFill>
                  <a:schemeClr val="accent1"/>
                </a:solidFill>
              </a:rPr>
              <a:t>exact</a:t>
            </a:r>
            <a:r>
              <a:rPr lang="en-US" dirty="0"/>
              <a:t> problem as my research?</a:t>
            </a:r>
          </a:p>
          <a:p>
            <a:pPr lvl="2"/>
            <a:r>
              <a:rPr lang="en-US" dirty="0"/>
              <a:t>Don’t bid on it, potentially mark yourself as a conflict.</a:t>
            </a:r>
          </a:p>
          <a:p>
            <a:pPr lvl="1"/>
            <a:r>
              <a:rPr lang="en-US" dirty="0"/>
              <a:t>Other questions?</a:t>
            </a:r>
          </a:p>
          <a:p>
            <a:r>
              <a:rPr lang="en-US" dirty="0"/>
              <a:t>Make all possible effort to mentally firewall ideas</a:t>
            </a:r>
          </a:p>
          <a:p>
            <a:r>
              <a:rPr lang="en-US" dirty="0">
                <a:solidFill>
                  <a:srgbClr val="C00000"/>
                </a:solidFill>
              </a:rPr>
              <a:t>I trust that you will honor these rules!</a:t>
            </a:r>
          </a:p>
        </p:txBody>
      </p:sp>
    </p:spTree>
    <p:extLst>
      <p:ext uri="{BB962C8B-B14F-4D97-AF65-F5344CB8AC3E}">
        <p14:creationId xmlns:p14="http://schemas.microsoft.com/office/powerpoint/2010/main" val="232244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a PC member and an author have a pre-existing relationship, the process loses efficacy.</a:t>
            </a:r>
          </a:p>
          <a:p>
            <a:pPr lvl="1"/>
            <a:r>
              <a:rPr lang="en-US" sz="2000" dirty="0"/>
              <a:t>You are not a conflict with someone just because you know them and are friendly with them</a:t>
            </a:r>
          </a:p>
          <a:p>
            <a:r>
              <a:rPr lang="en-US" sz="2400" dirty="0"/>
              <a:t>IEEE S&amp;P’19 CFP defines conflicts as follows:</a:t>
            </a:r>
          </a:p>
          <a:p>
            <a:pPr lvl="1"/>
            <a:r>
              <a:rPr lang="en-US" sz="2000" dirty="0"/>
              <a:t>The PC member is a co-author of the paper.</a:t>
            </a:r>
          </a:p>
          <a:p>
            <a:pPr lvl="1"/>
            <a:r>
              <a:rPr lang="en-US" sz="2000" dirty="0"/>
              <a:t>The PC member has been a co-worker in the same company or university within the past two years.</a:t>
            </a:r>
          </a:p>
          <a:p>
            <a:pPr lvl="1"/>
            <a:r>
              <a:rPr lang="en-US" sz="2000" dirty="0"/>
              <a:t>The PC member has been a collaborator within the past two years.</a:t>
            </a:r>
          </a:p>
          <a:p>
            <a:pPr lvl="1"/>
            <a:r>
              <a:rPr lang="en-US" sz="2000" dirty="0"/>
              <a:t>The PC member is or was the author’s primary thesis advisor, no matter how long ago.</a:t>
            </a:r>
          </a:p>
          <a:p>
            <a:pPr lvl="1"/>
            <a:r>
              <a:rPr lang="en-US" sz="2000" dirty="0"/>
              <a:t>The author is or was the PC member’s primary thesis advisor, no matter how long ago.</a:t>
            </a:r>
          </a:p>
          <a:p>
            <a:pPr lvl="1"/>
            <a:r>
              <a:rPr lang="en-US" sz="2000" dirty="0"/>
              <a:t>The PC member is a relative or close personal friend of the author.</a:t>
            </a:r>
          </a:p>
          <a:p>
            <a:r>
              <a:rPr lang="en-US" sz="2400" dirty="0"/>
              <a:t>If you have questions, ask the chair!</a:t>
            </a:r>
          </a:p>
        </p:txBody>
      </p:sp>
    </p:spTree>
    <p:extLst>
      <p:ext uri="{BB962C8B-B14F-4D97-AF65-F5344CB8AC3E}">
        <p14:creationId xmlns:p14="http://schemas.microsoft.com/office/powerpoint/2010/main" val="9288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-Charlotte" id="{5F4D7D43-93C7-7342-B83C-360AFD6BE22A}" vid="{FD476B6E-75A7-7F47-8FB4-76545AE57609}"/>
    </a:ext>
  </a:extLst>
</a:theme>
</file>

<file path=ppt/theme/theme2.xml><?xml version="1.0" encoding="utf-8"?>
<a:theme xmlns:a="http://schemas.openxmlformats.org/drawingml/2006/main" name="UNC Charlo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 Charlotte" id="{43777AAA-FA43-CD49-95BD-78F9BC0F75F7}" vid="{82EB6B4C-59ED-C047-AA49-ADC8365504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1512</Words>
  <Application>Microsoft Macintosh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Lucida Grande</vt:lpstr>
      <vt:lpstr>Office Theme</vt:lpstr>
      <vt:lpstr>UNC Charlotte</vt:lpstr>
      <vt:lpstr>Student PC Process Overview*</vt:lpstr>
      <vt:lpstr>Welcome</vt:lpstr>
      <vt:lpstr>Agenda</vt:lpstr>
      <vt:lpstr>Student PC Goals</vt:lpstr>
      <vt:lpstr>Publication Venues</vt:lpstr>
      <vt:lpstr>Publication Tiers</vt:lpstr>
      <vt:lpstr>Conference Publication</vt:lpstr>
      <vt:lpstr>Paper Confidentiality</vt:lpstr>
      <vt:lpstr>PC Conflicts</vt:lpstr>
      <vt:lpstr>Paper Bidding</vt:lpstr>
      <vt:lpstr>Paper Evaluation</vt:lpstr>
      <vt:lpstr>Writing a Good Review</vt:lpstr>
      <vt:lpstr>Golden Rule</vt:lpstr>
      <vt:lpstr>Structure of a Review</vt:lpstr>
      <vt:lpstr>Don’t be Lazy</vt:lpstr>
      <vt:lpstr>Assigning a Score</vt:lpstr>
      <vt:lpstr>Comments to the PC</vt:lpstr>
      <vt:lpstr>Multiple Rounds</vt:lpstr>
      <vt:lpstr>Online Discussion</vt:lpstr>
      <vt:lpstr>In-Person Meeting</vt:lpstr>
      <vt:lpstr>Shepherding</vt:lpstr>
      <vt:lpstr>Timeline</vt:lpstr>
      <vt:lpstr>Next Steps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 and Writing</dc:title>
  <dc:creator>Microsoft Office User</dc:creator>
  <cp:lastModifiedBy>Microsoft Office User</cp:lastModifiedBy>
  <cp:revision>15</cp:revision>
  <dcterms:created xsi:type="dcterms:W3CDTF">2019-01-10T17:44:21Z</dcterms:created>
  <dcterms:modified xsi:type="dcterms:W3CDTF">2019-01-10T18:41:35Z</dcterms:modified>
</cp:coreProperties>
</file>