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22" r:id="rId5"/>
    <p:sldId id="348" r:id="rId6"/>
    <p:sldId id="338" r:id="rId7"/>
    <p:sldId id="339" r:id="rId8"/>
    <p:sldId id="340" r:id="rId9"/>
    <p:sldId id="349" r:id="rId10"/>
    <p:sldId id="318" r:id="rId11"/>
    <p:sldId id="353" r:id="rId12"/>
    <p:sldId id="323" r:id="rId13"/>
    <p:sldId id="362" r:id="rId14"/>
    <p:sldId id="354" r:id="rId15"/>
    <p:sldId id="342" r:id="rId16"/>
    <p:sldId id="327" r:id="rId17"/>
    <p:sldId id="355" r:id="rId18"/>
    <p:sldId id="356" r:id="rId19"/>
    <p:sldId id="333" r:id="rId20"/>
    <p:sldId id="360" r:id="rId21"/>
    <p:sldId id="363" r:id="rId22"/>
    <p:sldId id="364" r:id="rId23"/>
    <p:sldId id="365" r:id="rId24"/>
    <p:sldId id="336" r:id="rId25"/>
    <p:sldId id="357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0" autoAdjust="0"/>
    <p:restoredTop sz="95349" autoAdjust="0"/>
  </p:normalViewPr>
  <p:slideViewPr>
    <p:cSldViewPr snapToGrid="0">
      <p:cViewPr varScale="1">
        <p:scale>
          <a:sx n="129" d="100"/>
          <a:sy n="129" d="100"/>
        </p:scale>
        <p:origin x="384" y="19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8/4/25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8/4/25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1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676" y="1798982"/>
            <a:ext cx="10311168" cy="824947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/>
              <a:t>Online Disjoint Spanning Trees and Polymatroid Bases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01ED7-9EE7-26E5-77C6-14954FABBAEA}"/>
              </a:ext>
            </a:extLst>
          </p:cNvPr>
          <p:cNvSpPr txBox="1">
            <a:spLocks/>
          </p:cNvSpPr>
          <p:nvPr/>
        </p:nvSpPr>
        <p:spPr>
          <a:xfrm>
            <a:off x="1798983" y="3200500"/>
            <a:ext cx="9144000" cy="10335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Weihao Zhu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Univ. of Illinois, Urbana-Champaign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4C26C-DAFA-F9F8-BC60-3393F0157944}"/>
              </a:ext>
            </a:extLst>
          </p:cNvPr>
          <p:cNvSpPr txBox="1"/>
          <p:nvPr/>
        </p:nvSpPr>
        <p:spPr>
          <a:xfrm>
            <a:off x="1553329" y="4810643"/>
            <a:ext cx="963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Joint work with </a:t>
            </a:r>
            <a:r>
              <a:rPr lang="en-US" altLang="zh-CN" i="0" u="none" strike="noStrike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Karthekeyan</a:t>
            </a:r>
            <a:r>
              <a:rPr lang="en-US" altLang="zh-CN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Chandrasekaran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(UIUC) &amp;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Chandra </a:t>
            </a:r>
            <a:r>
              <a:rPr lang="en-US" altLang="zh-C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Chekuri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(UIUC)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836E3-DA86-9681-8095-847D2C2DE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E19AE-BBF9-6B5E-F592-C23F207E08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9D6D66D-D32F-9309-3518-962F1876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Unified View of Packing Problems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77E29D18-C12A-E2FF-8F71-8F9AC2B3E499}"/>
                  </a:ext>
                </a:extLst>
              </p:cNvPr>
              <p:cNvSpPr txBox="1"/>
              <p:nvPr/>
            </p:nvSpPr>
            <p:spPr>
              <a:xfrm>
                <a:off x="1126312" y="2687512"/>
                <a:ext cx="6421745" cy="2365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strength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rgbClr val="0E0EE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E0EE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[CCV09]’s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approximation algorithm: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Color each element with a random color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Θ</m:t>
                        </m:r>
                        <m:d>
                          <m:dPr>
                            <m:ctrlPr>
                              <a:rPr lang="el-GR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altLang="zh-CN" sz="1600" dirty="0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strength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func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color forms a base with constant probability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77E29D18-C12A-E2FF-8F71-8F9AC2B3E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12" y="2687512"/>
                <a:ext cx="6421745" cy="2365328"/>
              </a:xfrm>
              <a:prstGeom prst="rect">
                <a:avLst/>
              </a:prstGeom>
              <a:blipFill>
                <a:blip r:embed="rId2"/>
                <a:stretch>
                  <a:fillRect l="-394" t="-8556"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42">
                <a:extLst>
                  <a:ext uri="{FF2B5EF4-FFF2-40B4-BE49-F238E27FC236}">
                    <a16:creationId xmlns:a16="http://schemas.microsoft.com/office/drawing/2014/main" id="{FC32ED3F-28CC-106B-DC8F-007856C83F8F}"/>
                  </a:ext>
                </a:extLst>
              </p:cNvPr>
              <p:cNvSpPr txBox="1"/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-Polymatroid-Bases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Calinescu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Chekuri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Vondrak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‘09]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Polymatroid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bases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42">
                <a:extLst>
                  <a:ext uri="{FF2B5EF4-FFF2-40B4-BE49-F238E27FC236}">
                    <a16:creationId xmlns:a16="http://schemas.microsoft.com/office/drawing/2014/main" id="{FC32ED3F-28CC-106B-DC8F-007856C83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8">
                <a:extLst>
                  <a:ext uri="{FF2B5EF4-FFF2-40B4-BE49-F238E27FC236}">
                    <a16:creationId xmlns:a16="http://schemas.microsoft.com/office/drawing/2014/main" id="{E0EEE9C4-28C5-69C8-900F-1446307BFE51}"/>
                  </a:ext>
                </a:extLst>
              </p:cNvPr>
              <p:cNvSpPr txBox="1"/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48">
                <a:extLst>
                  <a:ext uri="{FF2B5EF4-FFF2-40B4-BE49-F238E27FC236}">
                    <a16:creationId xmlns:a16="http://schemas.microsoft.com/office/drawing/2014/main" id="{E0EEE9C4-28C5-69C8-900F-1446307BF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blipFill>
                <a:blip r:embed="rId4"/>
                <a:stretch>
                  <a:fillRect r="-1093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36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B709-338A-9428-E8EA-E05206720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871F5-033B-BE6D-6D19-43684B3ED6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FCEAC7F-EC02-9E7B-D77E-4C9F668D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Set Covers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A20652B3-B76A-669C-1FB0-EB50CA76BE83}"/>
                  </a:ext>
                </a:extLst>
              </p:cNvPr>
              <p:cNvSpPr txBox="1"/>
              <p:nvPr/>
            </p:nvSpPr>
            <p:spPr>
              <a:xfrm>
                <a:off x="1171121" y="3886601"/>
                <a:ext cx="6783000" cy="605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Comp. Ratio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order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opt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# 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spanning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colors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algo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on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wrt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order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A20652B3-B76A-669C-1FB0-EB50CA76B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121" y="3886601"/>
                <a:ext cx="6783000" cy="605679"/>
              </a:xfrm>
              <a:prstGeom prst="rect">
                <a:avLst/>
              </a:prstGeom>
              <a:blipFill>
                <a:blip r:embed="rId2"/>
                <a:stretch>
                  <a:fillRect l="-37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33">
            <a:extLst>
              <a:ext uri="{FF2B5EF4-FFF2-40B4-BE49-F238E27FC236}">
                <a16:creationId xmlns:a16="http://schemas.microsoft.com/office/drawing/2014/main" id="{236C6568-5872-ED28-3B03-B293C5444E2C}"/>
              </a:ext>
            </a:extLst>
          </p:cNvPr>
          <p:cNvSpPr/>
          <p:nvPr/>
        </p:nvSpPr>
        <p:spPr>
          <a:xfrm flipH="1" flipV="1">
            <a:off x="8091440" y="212711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" name="Oval 33">
            <a:extLst>
              <a:ext uri="{FF2B5EF4-FFF2-40B4-BE49-F238E27FC236}">
                <a16:creationId xmlns:a16="http://schemas.microsoft.com/office/drawing/2014/main" id="{81F891CF-29F0-6C2C-E481-EEC02C4DC99C}"/>
              </a:ext>
            </a:extLst>
          </p:cNvPr>
          <p:cNvSpPr/>
          <p:nvPr/>
        </p:nvSpPr>
        <p:spPr>
          <a:xfrm flipH="1" flipV="1">
            <a:off x="8989275" y="156122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33">
            <a:extLst>
              <a:ext uri="{FF2B5EF4-FFF2-40B4-BE49-F238E27FC236}">
                <a16:creationId xmlns:a16="http://schemas.microsoft.com/office/drawing/2014/main" id="{3DFDDC45-AAC1-AF77-9F7D-70C7DFA61315}"/>
              </a:ext>
            </a:extLst>
          </p:cNvPr>
          <p:cNvSpPr/>
          <p:nvPr/>
        </p:nvSpPr>
        <p:spPr>
          <a:xfrm flipH="1" flipV="1">
            <a:off x="8989274" y="265190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C6DD344A-A7CB-AE06-3C05-D6E19C24ED20}"/>
              </a:ext>
            </a:extLst>
          </p:cNvPr>
          <p:cNvSpPr/>
          <p:nvPr/>
        </p:nvSpPr>
        <p:spPr>
          <a:xfrm flipH="1" flipV="1">
            <a:off x="10515170" y="212711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CFA8FB2-C209-7DFF-D224-CF3316F0FA00}"/>
              </a:ext>
            </a:extLst>
          </p:cNvPr>
          <p:cNvSpPr/>
          <p:nvPr/>
        </p:nvSpPr>
        <p:spPr>
          <a:xfrm flipH="1" flipV="1">
            <a:off x="9743290" y="156122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F7CEF5E4-4947-A088-C14F-9153F3A146CF}"/>
              </a:ext>
            </a:extLst>
          </p:cNvPr>
          <p:cNvSpPr/>
          <p:nvPr/>
        </p:nvSpPr>
        <p:spPr>
          <a:xfrm flipH="1" flipV="1">
            <a:off x="9749562" y="265190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4FB872C5-E9AA-D7C7-16E1-85F844897D3E}"/>
              </a:ext>
            </a:extLst>
          </p:cNvPr>
          <p:cNvSpPr/>
          <p:nvPr/>
        </p:nvSpPr>
        <p:spPr>
          <a:xfrm>
            <a:off x="7944370" y="1379858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A4A30CB-4C7B-D33E-F2BA-78EEEF928972}"/>
              </a:ext>
            </a:extLst>
          </p:cNvPr>
          <p:cNvSpPr/>
          <p:nvPr/>
        </p:nvSpPr>
        <p:spPr>
          <a:xfrm>
            <a:off x="9264280" y="1393697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7E8E562-42CC-557E-E20B-ACF32F376578}"/>
              </a:ext>
            </a:extLst>
          </p:cNvPr>
          <p:cNvSpPr/>
          <p:nvPr/>
        </p:nvSpPr>
        <p:spPr>
          <a:xfrm>
            <a:off x="8803600" y="1384660"/>
            <a:ext cx="1161912" cy="49640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05D31C79-B7B7-88D1-CDB5-B213594B65CD}"/>
              </a:ext>
            </a:extLst>
          </p:cNvPr>
          <p:cNvSpPr/>
          <p:nvPr/>
        </p:nvSpPr>
        <p:spPr>
          <a:xfrm>
            <a:off x="7728483" y="1192872"/>
            <a:ext cx="1859164" cy="186591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9B65C80-B146-A55F-9098-8DE46CF744E9}"/>
              </a:ext>
            </a:extLst>
          </p:cNvPr>
          <p:cNvSpPr/>
          <p:nvPr/>
        </p:nvSpPr>
        <p:spPr>
          <a:xfrm rot="20260744">
            <a:off x="8722254" y="2002718"/>
            <a:ext cx="2034284" cy="94392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529722-2A75-6C52-A4F1-647F1C08014E}"/>
              </a:ext>
            </a:extLst>
          </p:cNvPr>
          <p:cNvSpPr/>
          <p:nvPr/>
        </p:nvSpPr>
        <p:spPr>
          <a:xfrm flipH="1" flipV="1">
            <a:off x="8126272" y="4691728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0624B246-1DDE-51B7-BFFB-107D0E1914D1}"/>
              </a:ext>
            </a:extLst>
          </p:cNvPr>
          <p:cNvSpPr/>
          <p:nvPr/>
        </p:nvSpPr>
        <p:spPr>
          <a:xfrm flipH="1" flipV="1">
            <a:off x="9024107" y="4125839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22BD9733-C287-D781-D325-13239B9A8AFB}"/>
              </a:ext>
            </a:extLst>
          </p:cNvPr>
          <p:cNvSpPr/>
          <p:nvPr/>
        </p:nvSpPr>
        <p:spPr>
          <a:xfrm flipH="1" flipV="1">
            <a:off x="9024106" y="5216519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AC53B5A4-111E-0876-9883-D88D9D92B20F}"/>
              </a:ext>
            </a:extLst>
          </p:cNvPr>
          <p:cNvSpPr/>
          <p:nvPr/>
        </p:nvSpPr>
        <p:spPr>
          <a:xfrm flipH="1" flipV="1">
            <a:off x="10550002" y="4691728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8" name="Oval 33">
            <a:extLst>
              <a:ext uri="{FF2B5EF4-FFF2-40B4-BE49-F238E27FC236}">
                <a16:creationId xmlns:a16="http://schemas.microsoft.com/office/drawing/2014/main" id="{7175BB2F-7A4D-DFD9-BABA-A814D562DBCE}"/>
              </a:ext>
            </a:extLst>
          </p:cNvPr>
          <p:cNvSpPr/>
          <p:nvPr/>
        </p:nvSpPr>
        <p:spPr>
          <a:xfrm flipH="1" flipV="1">
            <a:off x="9778122" y="4125839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9" name="Oval 33">
            <a:extLst>
              <a:ext uri="{FF2B5EF4-FFF2-40B4-BE49-F238E27FC236}">
                <a16:creationId xmlns:a16="http://schemas.microsoft.com/office/drawing/2014/main" id="{2EB2AEDC-BBF9-355F-45EE-F67D21428E95}"/>
              </a:ext>
            </a:extLst>
          </p:cNvPr>
          <p:cNvSpPr/>
          <p:nvPr/>
        </p:nvSpPr>
        <p:spPr>
          <a:xfrm flipH="1" flipV="1">
            <a:off x="9784394" y="5216519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9F793C5-C889-5E9A-0139-5598D90C2F0D}"/>
              </a:ext>
            </a:extLst>
          </p:cNvPr>
          <p:cNvSpPr/>
          <p:nvPr/>
        </p:nvSpPr>
        <p:spPr>
          <a:xfrm>
            <a:off x="7979202" y="3944470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A6526DA-EFA5-ED2B-2AB8-5C4FDF442BEC}"/>
              </a:ext>
            </a:extLst>
          </p:cNvPr>
          <p:cNvSpPr/>
          <p:nvPr/>
        </p:nvSpPr>
        <p:spPr>
          <a:xfrm>
            <a:off x="9299112" y="3958309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9AB926F-823D-BBFC-B817-9406BF5E23E0}"/>
              </a:ext>
            </a:extLst>
          </p:cNvPr>
          <p:cNvSpPr/>
          <p:nvPr/>
        </p:nvSpPr>
        <p:spPr>
          <a:xfrm rot="20260744">
            <a:off x="8757086" y="4567330"/>
            <a:ext cx="2034284" cy="94392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1FCC888-0F3D-F081-3EA4-CD65F66DC857}"/>
              </a:ext>
            </a:extLst>
          </p:cNvPr>
          <p:cNvSpPr/>
          <p:nvPr/>
        </p:nvSpPr>
        <p:spPr>
          <a:xfrm>
            <a:off x="8838432" y="3949272"/>
            <a:ext cx="1161912" cy="49640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CDD6912-0DC5-CE2C-E3C3-71B4AB3B2972}"/>
              </a:ext>
            </a:extLst>
          </p:cNvPr>
          <p:cNvSpPr/>
          <p:nvPr/>
        </p:nvSpPr>
        <p:spPr>
          <a:xfrm>
            <a:off x="7763315" y="3757484"/>
            <a:ext cx="1859164" cy="186591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8847D2B-3DD8-2B17-10FD-8C91A93F6FB1}"/>
                  </a:ext>
                </a:extLst>
              </p:cNvPr>
              <p:cNvSpPr txBox="1"/>
              <p:nvPr/>
            </p:nvSpPr>
            <p:spPr>
              <a:xfrm>
                <a:off x="8739375" y="5960270"/>
                <a:ext cx="111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F06E37C-EEA8-B751-7B5B-C9B777F26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75" y="5960270"/>
                <a:ext cx="11194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731582-EDA1-281E-6EE2-9A055E8DDD69}"/>
                  </a:ext>
                </a:extLst>
              </p:cNvPr>
              <p:cNvSpPr txBox="1"/>
              <p:nvPr/>
            </p:nvSpPr>
            <p:spPr>
              <a:xfrm>
                <a:off x="8715332" y="3289485"/>
                <a:ext cx="1103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𝐴𝐿𝐺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A63AD3-5558-B5CB-6972-C050901F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332" y="3289485"/>
                <a:ext cx="11036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42">
                <a:extLst>
                  <a:ext uri="{FF2B5EF4-FFF2-40B4-BE49-F238E27FC236}">
                    <a16:creationId xmlns:a16="http://schemas.microsoft.com/office/drawing/2014/main" id="{ED05D4AE-23E3-B24D-EBAD-803140E04129}"/>
                  </a:ext>
                </a:extLst>
              </p:cNvPr>
              <p:cNvSpPr txBox="1"/>
              <p:nvPr/>
            </p:nvSpPr>
            <p:spPr>
              <a:xfrm>
                <a:off x="1332426" y="1581892"/>
                <a:ext cx="5009525" cy="146423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Online-</a:t>
                </a:r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-Set-Covers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Pananjady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Bagaria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Vaze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’15]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 in advance: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 set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Hyperedges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 in an online fashion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Color each hyperedge upon arrival 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the number of spanning colors</a:t>
                </a:r>
              </a:p>
            </p:txBody>
          </p:sp>
        </mc:Choice>
        <mc:Fallback xmlns="">
          <p:sp>
            <p:nvSpPr>
              <p:cNvPr id="10" name="TextBox 42">
                <a:extLst>
                  <a:ext uri="{FF2B5EF4-FFF2-40B4-BE49-F238E27FC236}">
                    <a16:creationId xmlns:a16="http://schemas.microsoft.com/office/drawing/2014/main" id="{ED05D4AE-23E3-B24D-EBAD-803140E04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26" y="1581892"/>
                <a:ext cx="5009525" cy="146423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4C472A-D5DC-29DA-6BEB-F9D6B3CC93AE}"/>
              </a:ext>
            </a:extLst>
          </p:cNvPr>
          <p:cNvSpPr txBox="1"/>
          <p:nvPr/>
        </p:nvSpPr>
        <p:spPr>
          <a:xfrm>
            <a:off x="1261850" y="3351040"/>
            <a:ext cx="62202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Defn.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A color is a spanning color if the hyperedges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with that color form a set cover.</a:t>
            </a:r>
          </a:p>
        </p:txBody>
      </p:sp>
    </p:spTree>
    <p:extLst>
      <p:ext uri="{BB962C8B-B14F-4D97-AF65-F5344CB8AC3E}">
        <p14:creationId xmlns:p14="http://schemas.microsoft.com/office/powerpoint/2010/main" val="8428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B1156-34A9-D9E8-1F77-9FF04A4F5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6D125-413F-645A-795F-92649E52FE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5340BC3-5783-26F2-457F-924B60B5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Set Covers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5AFE38CA-3CD9-A70C-5CAE-C27049F265D8}"/>
                  </a:ext>
                </a:extLst>
              </p:cNvPr>
              <p:cNvSpPr txBox="1"/>
              <p:nvPr/>
            </p:nvSpPr>
            <p:spPr>
              <a:xfrm>
                <a:off x="1045500" y="1760928"/>
                <a:ext cx="9837848" cy="1790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Applications in wireless sensor networks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Pananjady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Bagaria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Vaze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’15]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Det. algo with comp. ratio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min-degree of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in advance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Pananjady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Bagaria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Vaze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’15]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det. algo with comp.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min-degree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unknown in advance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b="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Emek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b="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Goldbraikh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b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Kantor ’19] 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Rand.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poly-time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 with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comp.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Emek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Goldbraikh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Kantor ’19]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rand. algo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comp. ratio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Bienkowski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Byrka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Jeż ’25]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Det.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poly-time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algo with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impure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comp. ratio</a:t>
                </a:r>
              </a:p>
            </p:txBody>
          </p:sp>
        </mc:Choice>
        <mc:Fallback xmlns="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5AFE38CA-3CD9-A70C-5CAE-C27049F26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00" y="1760928"/>
                <a:ext cx="9837848" cy="1790939"/>
              </a:xfrm>
              <a:prstGeom prst="rect">
                <a:avLst/>
              </a:prstGeom>
              <a:blipFill>
                <a:blip r:embed="rId2"/>
                <a:stretch>
                  <a:fillRect l="-258" b="-3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A15C469-D41B-E137-548D-37BD8641259B}"/>
              </a:ext>
            </a:extLst>
          </p:cNvPr>
          <p:cNvSpPr txBox="1"/>
          <p:nvPr/>
        </p:nvSpPr>
        <p:spPr>
          <a:xfrm>
            <a:off x="1045500" y="3966022"/>
            <a:ext cx="6097656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Qn.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there an online model for </a:t>
            </a:r>
            <a:r>
              <a:rPr lang="en-US" altLang="zh-CN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altLang="zh-CN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-Polymatroid-Bases?</a:t>
            </a:r>
          </a:p>
        </p:txBody>
      </p:sp>
    </p:spTree>
    <p:extLst>
      <p:ext uri="{BB962C8B-B14F-4D97-AF65-F5344CB8AC3E}">
        <p14:creationId xmlns:p14="http://schemas.microsoft.com/office/powerpoint/2010/main" val="32005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4513-5632-0195-4D04-2CCA0E91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1B85-5B97-D644-02EC-10CB77E33D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D3DF759-3004-DB3D-C7C6-62960F30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Unified View of Online Packing Problems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42">
                <a:extLst>
                  <a:ext uri="{FF2B5EF4-FFF2-40B4-BE49-F238E27FC236}">
                    <a16:creationId xmlns:a16="http://schemas.microsoft.com/office/drawing/2014/main" id="{D89E8D60-D5CC-BF72-2E88-174A8890214B}"/>
                  </a:ext>
                </a:extLst>
              </p:cNvPr>
              <p:cNvSpPr txBox="1"/>
              <p:nvPr/>
            </p:nvSpPr>
            <p:spPr>
              <a:xfrm>
                <a:off x="1245156" y="1751255"/>
                <a:ext cx="7242862" cy="200906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Online-</a:t>
                </a:r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-Polymatroid-Bases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Underlying polymatroid: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 in advance: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Elements arrive in order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Algorithm: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each time step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algorithm can query function value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subsets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need to color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the number of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base colors</a:t>
                </a:r>
              </a:p>
            </p:txBody>
          </p:sp>
        </mc:Choice>
        <mc:Fallback xmlns="">
          <p:sp>
            <p:nvSpPr>
              <p:cNvPr id="102" name="TextBox 42">
                <a:extLst>
                  <a:ext uri="{FF2B5EF4-FFF2-40B4-BE49-F238E27FC236}">
                    <a16:creationId xmlns:a16="http://schemas.microsoft.com/office/drawing/2014/main" id="{D89E8D60-D5CC-BF72-2E88-174A88902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56" y="1751255"/>
                <a:ext cx="7242862" cy="200906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323AB8BB-09F4-86E3-03C5-B6D106DCF4A8}"/>
                  </a:ext>
                </a:extLst>
              </p:cNvPr>
              <p:cNvSpPr txBox="1"/>
              <p:nvPr/>
            </p:nvSpPr>
            <p:spPr>
              <a:xfrm>
                <a:off x="1245155" y="4716485"/>
                <a:ext cx="8771050" cy="582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Comp. Ratio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order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𝑜𝑝𝑡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# 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colors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the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algo</m:t>
                            </m:r>
                            <m:r>
                              <m:rPr>
                                <m:nor/>
                              </m:rPr>
                              <a:rPr lang="en-US" altLang="zh-CN" sz="1600" i="1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on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wrt</m:t>
                            </m:r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600">
                                <a:latin typeface="Calibri" panose="020F0502020204030204" pitchFamily="34" charset="0"/>
                                <a:cs typeface="Calibri" panose="020F0502020204030204" pitchFamily="34" charset="0"/>
                              </a:rPr>
                              <m:t>order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𝜎</m:t>
                            </m:r>
                          </m:den>
                        </m:f>
                      </m:e>
                    </m:func>
                  </m:oMath>
                </a14:m>
                <a:endParaRPr lang="en-US" altLang="zh-CN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323AB8BB-09F4-86E3-03C5-B6D106DC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55" y="4716485"/>
                <a:ext cx="8771050" cy="582467"/>
              </a:xfrm>
              <a:prstGeom prst="rect">
                <a:avLst/>
              </a:prstGeom>
              <a:blipFill>
                <a:blip r:embed="rId3"/>
                <a:stretch>
                  <a:fillRect l="-14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8F266E-C108-E747-0DAD-CE6D7AB6D01A}"/>
                  </a:ext>
                </a:extLst>
              </p:cNvPr>
              <p:cNvSpPr txBox="1"/>
              <p:nvPr/>
            </p:nvSpPr>
            <p:spPr>
              <a:xfrm>
                <a:off x="1245155" y="4099901"/>
                <a:ext cx="644773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Defn.</a:t>
                </a: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color is a base if the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elements with that color is a base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8F266E-C108-E747-0DAD-CE6D7AB6D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155" y="4099901"/>
                <a:ext cx="6447732" cy="307777"/>
              </a:xfrm>
              <a:prstGeom prst="rect">
                <a:avLst/>
              </a:prstGeom>
              <a:blipFill>
                <a:blip r:embed="rId4"/>
                <a:stretch>
                  <a:fillRect l="-196" b="-1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7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B73F-1F4C-7BB3-F858-D5B86564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C10D-2942-C44E-C4A3-4ADED2C367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D6C5891-FFE5-42BC-C24B-266A7C7B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Polymatroid Bases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3399D7-BC2A-BE14-BFFE-05407C1505A9}"/>
                  </a:ext>
                </a:extLst>
              </p:cNvPr>
              <p:cNvSpPr txBox="1"/>
              <p:nvPr/>
            </p:nvSpPr>
            <p:spPr>
              <a:xfrm>
                <a:off x="1075317" y="1740551"/>
                <a:ext cx="10046569" cy="1600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[CCV09] </a:t>
                </a: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Rand. poly-time algo with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comp. ratio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strength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known in advance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8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Qn.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What is the competitive ratio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strength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known in advance?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algorithm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comp. ratio was known even for Online Disjoint Spanning Trees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13399D7-BC2A-BE14-BFFE-05407C150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17" y="1740551"/>
                <a:ext cx="10046569" cy="1600566"/>
              </a:xfrm>
              <a:prstGeom prst="rect">
                <a:avLst/>
              </a:prstGeom>
              <a:blipFill>
                <a:blip r:embed="rId2"/>
                <a:stretch>
                  <a:fillRect l="-379" t="-1575" b="-4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2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C09FE-44D3-F9A4-9CA4-EF4B02A64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BF52-659E-AC83-9133-A29D1DEC51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691F254-5193-B557-03F1-0C0CA9E0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 Results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94DDA7-7187-BFF3-A86E-4BAA5EA92BFA}"/>
                  </a:ext>
                </a:extLst>
              </p:cNvPr>
              <p:cNvSpPr txBox="1"/>
              <p:nvPr/>
            </p:nvSpPr>
            <p:spPr>
              <a:xfrm>
                <a:off x="1075317" y="1740551"/>
                <a:ext cx="10911274" cy="1639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andomized poly-time algorithm for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Onl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-Polymatroid-Bases </a:t>
                </a:r>
                <a:r>
                  <a:rPr lang="en-US" altLang="zh-CN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competitive ratio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untime poly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timestep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Simple algorithm for </a:t>
                </a:r>
                <a:r>
                  <a:rPr lang="en-US" altLang="zh-CN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Onl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zh-CN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-Spanning-Trees with constant runtime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A94DDA7-7187-BFF3-A86E-4BAA5EA9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17" y="1740551"/>
                <a:ext cx="10911274" cy="1639808"/>
              </a:xfrm>
              <a:prstGeom prst="rect">
                <a:avLst/>
              </a:prstGeom>
              <a:blipFill>
                <a:blip r:embed="rId2"/>
                <a:stretch>
                  <a:fillRect l="-349" t="-1538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33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F9203-D033-FEE0-DE3D-86D3629C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F4645-195E-F2D0-3AA9-C8678E7B10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8147AC5B-FC50-8E24-AE71-A7C4AA50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Spanning Trees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55CB6A96-F836-DAA2-A217-16E5839CDE82}"/>
                  </a:ext>
                </a:extLst>
              </p:cNvPr>
              <p:cNvSpPr txBox="1"/>
              <p:nvPr/>
            </p:nvSpPr>
            <p:spPr>
              <a:xfrm>
                <a:off x="1381119" y="2054647"/>
                <a:ext cx="10220946" cy="2789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 the min-cut value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[Folklore]: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strength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prior knowledge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𝑐𝑜𝑙𝑜𝑟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nor/>
                                  </m:rPr>
                                  <a:rPr lang="en-US" altLang="zh-CN">
                                    <a:latin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when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arrives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 challenge: How to estimate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future</a:t>
                </a:r>
                <a:r>
                  <a:rPr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edges unknown?</a:t>
                </a:r>
              </a:p>
            </p:txBody>
          </p:sp>
        </mc:Choice>
        <mc:Fallback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55CB6A96-F836-DAA2-A217-16E5839C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9" y="2054647"/>
                <a:ext cx="10220946" cy="2789033"/>
              </a:xfrm>
              <a:prstGeom prst="rect">
                <a:avLst/>
              </a:prstGeom>
              <a:blipFill>
                <a:blip r:embed="rId2"/>
                <a:stretch>
                  <a:fillRect l="-372" t="-452" b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63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503C-9781-433E-1BDC-5E7DC496F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CD38-BBEC-E102-53AA-E235698855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9793868B-0792-6EA1-2F29-3A30F1B1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Spanning Trees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737E9A41-E0CC-EED0-009D-CC4A458FEACF}"/>
                  </a:ext>
                </a:extLst>
              </p:cNvPr>
              <p:cNvSpPr txBox="1"/>
              <p:nvPr/>
            </p:nvSpPr>
            <p:spPr>
              <a:xfrm>
                <a:off x="1594062" y="4411729"/>
                <a:ext cx="6385018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timestep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estimation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737E9A41-E0CC-EED0-009D-CC4A458FE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62" y="4411729"/>
                <a:ext cx="6385018" cy="379848"/>
              </a:xfrm>
              <a:prstGeom prst="rect">
                <a:avLst/>
              </a:prstGeom>
              <a:blipFill>
                <a:blip r:embed="rId2"/>
                <a:stretch>
                  <a:fillRect l="-595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3">
            <a:extLst>
              <a:ext uri="{FF2B5EF4-FFF2-40B4-BE49-F238E27FC236}">
                <a16:creationId xmlns:a16="http://schemas.microsoft.com/office/drawing/2014/main" id="{F1F4C651-EDF2-66FE-697F-6C2518DE38E5}"/>
              </a:ext>
            </a:extLst>
          </p:cNvPr>
          <p:cNvSpPr/>
          <p:nvPr/>
        </p:nvSpPr>
        <p:spPr>
          <a:xfrm>
            <a:off x="1481326" y="1685299"/>
            <a:ext cx="6284811" cy="251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6EF9AAC0-6F56-01E3-517F-F5B800E2EDB6}"/>
                  </a:ext>
                </a:extLst>
              </p:cNvPr>
              <p:cNvSpPr txBox="1"/>
              <p:nvPr/>
            </p:nvSpPr>
            <p:spPr>
              <a:xfrm>
                <a:off x="1594062" y="1849421"/>
                <a:ext cx="6172075" cy="222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Algorithm: When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arrives,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←#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edges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between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have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arrived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so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far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6">
                <a:extLst>
                  <a:ext uri="{FF2B5EF4-FFF2-40B4-BE49-F238E27FC236}">
                    <a16:creationId xmlns:a16="http://schemas.microsoft.com/office/drawing/2014/main" id="{6EF9AAC0-6F56-01E3-517F-F5B800E2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62" y="1849421"/>
                <a:ext cx="6172075" cy="2229969"/>
              </a:xfrm>
              <a:prstGeom prst="rect">
                <a:avLst/>
              </a:prstGeom>
              <a:blipFill>
                <a:blip r:embed="rId3"/>
                <a:stretch>
                  <a:fillRect l="-821" t="-1130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5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7E6-5626-F958-CD18-B25752D1D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C026-2E7F-AD2E-AC98-99343AD2A2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790F590-4C58-4AF4-EA45-EBB98B4C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Spanning Trees - Analysis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17EBB1A6-C4B2-EB32-66E3-1DCB9DA4019E}"/>
                  </a:ext>
                </a:extLst>
              </p:cNvPr>
              <p:cNvSpPr txBox="1"/>
              <p:nvPr/>
            </p:nvSpPr>
            <p:spPr>
              <a:xfrm>
                <a:off x="1085917" y="4192339"/>
                <a:ext cx="10910613" cy="213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Good Edge: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good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holds with probability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l-G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Random coloring of good edges leads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base colors</a:t>
                </a:r>
              </a:p>
            </p:txBody>
          </p:sp>
        </mc:Choice>
        <mc:Fallback xmlns="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17EBB1A6-C4B2-EB32-66E3-1DCB9DA40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17" y="4192339"/>
                <a:ext cx="10910613" cy="2130199"/>
              </a:xfrm>
              <a:prstGeom prst="rect">
                <a:avLst/>
              </a:prstGeom>
              <a:blipFill>
                <a:blip r:embed="rId2"/>
                <a:stretch>
                  <a:fillRect l="-349"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F4D6D906-7356-60B5-E0DB-7D423971D141}"/>
                  </a:ext>
                </a:extLst>
              </p:cNvPr>
              <p:cNvSpPr/>
              <p:nvPr/>
            </p:nvSpPr>
            <p:spPr>
              <a:xfrm>
                <a:off x="2466564" y="5273894"/>
                <a:ext cx="7947563" cy="442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Lemma. The subgraph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good edges has min-cut value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F4D6D906-7356-60B5-E0DB-7D423971D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564" y="5273894"/>
                <a:ext cx="7947563" cy="44293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3">
            <a:extLst>
              <a:ext uri="{FF2B5EF4-FFF2-40B4-BE49-F238E27FC236}">
                <a16:creationId xmlns:a16="http://schemas.microsoft.com/office/drawing/2014/main" id="{2A8A8420-268D-500F-8B3B-C366D8B66812}"/>
              </a:ext>
            </a:extLst>
          </p:cNvPr>
          <p:cNvSpPr/>
          <p:nvPr/>
        </p:nvSpPr>
        <p:spPr>
          <a:xfrm>
            <a:off x="1481326" y="1685299"/>
            <a:ext cx="6284811" cy="251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281F6252-F33E-2724-1D6C-7467EB72F564}"/>
                  </a:ext>
                </a:extLst>
              </p:cNvPr>
              <p:cNvSpPr txBox="1"/>
              <p:nvPr/>
            </p:nvSpPr>
            <p:spPr>
              <a:xfrm>
                <a:off x="1594062" y="1849421"/>
                <a:ext cx="6172075" cy="222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Algorithm: When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arrives,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←#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edges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between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have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arrived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so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far</m:t>
                    </m:r>
                  </m:oMath>
                </a14:m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color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281F6252-F33E-2724-1D6C-7467EB72F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62" y="1849421"/>
                <a:ext cx="6172075" cy="2229969"/>
              </a:xfrm>
              <a:prstGeom prst="rect">
                <a:avLst/>
              </a:prstGeom>
              <a:blipFill>
                <a:blip r:embed="rId4"/>
                <a:stretch>
                  <a:fillRect l="-821" t="-1130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82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94E0-616F-C187-6055-2363707F6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32E-1182-8A24-510F-E3EACBDF5DD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FD92ED2-DF34-2A82-D2B6-9B5CBB93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Spanning Trees - Analysis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8754BB98-61BE-4433-B71E-7B3995BB8083}"/>
                  </a:ext>
                </a:extLst>
              </p:cNvPr>
              <p:cNvSpPr txBox="1"/>
              <p:nvPr/>
            </p:nvSpPr>
            <p:spPr>
              <a:xfrm>
                <a:off x="7460136" y="164953"/>
                <a:ext cx="4731864" cy="112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←#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edges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between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and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have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arrived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far</m:t>
                      </m:r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Good Edge: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8754BB98-61BE-4433-B71E-7B3995BB8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36" y="164953"/>
                <a:ext cx="4731864" cy="1123064"/>
              </a:xfrm>
              <a:prstGeom prst="rect">
                <a:avLst/>
              </a:prstGeom>
              <a:blipFill>
                <a:blip r:embed="rId2"/>
                <a:stretch>
                  <a:fillRect l="-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F148D4A6-EE9C-8D56-DD97-652E05C91DA7}"/>
                  </a:ext>
                </a:extLst>
              </p:cNvPr>
              <p:cNvSpPr/>
              <p:nvPr/>
            </p:nvSpPr>
            <p:spPr>
              <a:xfrm>
                <a:off x="2466564" y="1767767"/>
                <a:ext cx="7947563" cy="4429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Lemma. The subgraph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en-US" altLang="zh-CN" sz="1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good edges has min-cut value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)&gt;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18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F148D4A6-EE9C-8D56-DD97-652E05C91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564" y="1767767"/>
                <a:ext cx="7947563" cy="44293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3">
            <a:extLst>
              <a:ext uri="{FF2B5EF4-FFF2-40B4-BE49-F238E27FC236}">
                <a16:creationId xmlns:a16="http://schemas.microsoft.com/office/drawing/2014/main" id="{5ADD37C3-36F4-1009-9AFA-8E0288BB830D}"/>
              </a:ext>
            </a:extLst>
          </p:cNvPr>
          <p:cNvSpPr/>
          <p:nvPr/>
        </p:nvSpPr>
        <p:spPr>
          <a:xfrm>
            <a:off x="7451129" y="170654"/>
            <a:ext cx="4394658" cy="643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43">
                <a:extLst>
                  <a:ext uri="{FF2B5EF4-FFF2-40B4-BE49-F238E27FC236}">
                    <a16:creationId xmlns:a16="http://schemas.microsoft.com/office/drawing/2014/main" id="{F5835FF5-83D0-C46D-06D4-14D066818E38}"/>
                  </a:ext>
                </a:extLst>
              </p:cNvPr>
              <p:cNvSpPr txBox="1"/>
              <p:nvPr/>
            </p:nvSpPr>
            <p:spPr>
              <a:xfrm>
                <a:off x="1431224" y="2508216"/>
                <a:ext cx="10220946" cy="2634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Fix a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Obs1.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The first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edges across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Obs2.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every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vertices, there are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edges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between them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# of good edges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across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 # of edges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) – ( # of edges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	              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∙|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|∙|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		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43">
                <a:extLst>
                  <a:ext uri="{FF2B5EF4-FFF2-40B4-BE49-F238E27FC236}">
                    <a16:creationId xmlns:a16="http://schemas.microsoft.com/office/drawing/2014/main" id="{F5835FF5-83D0-C46D-06D4-14D06681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24" y="2508216"/>
                <a:ext cx="10220946" cy="2634632"/>
              </a:xfrm>
              <a:prstGeom prst="rect">
                <a:avLst/>
              </a:prstGeom>
              <a:blipFill>
                <a:blip r:embed="rId4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33">
            <a:extLst>
              <a:ext uri="{FF2B5EF4-FFF2-40B4-BE49-F238E27FC236}">
                <a16:creationId xmlns:a16="http://schemas.microsoft.com/office/drawing/2014/main" id="{7AA22EBD-A308-9C92-05FF-78BDD385ECCB}"/>
              </a:ext>
            </a:extLst>
          </p:cNvPr>
          <p:cNvSpPr/>
          <p:nvPr/>
        </p:nvSpPr>
        <p:spPr>
          <a:xfrm flipH="1" flipV="1">
            <a:off x="10002801" y="4801005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7F31FAB8-AA3B-FF56-B571-DDF878BDE36F}"/>
              </a:ext>
            </a:extLst>
          </p:cNvPr>
          <p:cNvSpPr/>
          <p:nvPr/>
        </p:nvSpPr>
        <p:spPr>
          <a:xfrm flipH="1" flipV="1">
            <a:off x="10002801" y="519279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3DB8972A-8D0E-9095-B000-722999A1E4F5}"/>
              </a:ext>
            </a:extLst>
          </p:cNvPr>
          <p:cNvSpPr/>
          <p:nvPr/>
        </p:nvSpPr>
        <p:spPr>
          <a:xfrm flipH="1" flipV="1">
            <a:off x="10002801" y="5587794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1" name="Oval 33">
            <a:extLst>
              <a:ext uri="{FF2B5EF4-FFF2-40B4-BE49-F238E27FC236}">
                <a16:creationId xmlns:a16="http://schemas.microsoft.com/office/drawing/2014/main" id="{AAF9E261-AEF9-6D88-36BD-BC6F559266C8}"/>
              </a:ext>
            </a:extLst>
          </p:cNvPr>
          <p:cNvSpPr/>
          <p:nvPr/>
        </p:nvSpPr>
        <p:spPr>
          <a:xfrm flipH="1" flipV="1">
            <a:off x="11082155" y="4562305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2" name="Oval 33">
            <a:extLst>
              <a:ext uri="{FF2B5EF4-FFF2-40B4-BE49-F238E27FC236}">
                <a16:creationId xmlns:a16="http://schemas.microsoft.com/office/drawing/2014/main" id="{D397D991-3FDF-5209-DDB1-42AFB65CD620}"/>
              </a:ext>
            </a:extLst>
          </p:cNvPr>
          <p:cNvSpPr/>
          <p:nvPr/>
        </p:nvSpPr>
        <p:spPr>
          <a:xfrm flipH="1" flipV="1">
            <a:off x="11072968" y="4964270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3" name="Oval 33">
            <a:extLst>
              <a:ext uri="{FF2B5EF4-FFF2-40B4-BE49-F238E27FC236}">
                <a16:creationId xmlns:a16="http://schemas.microsoft.com/office/drawing/2014/main" id="{82162565-064F-4968-BA4B-A0E7359DD114}"/>
              </a:ext>
            </a:extLst>
          </p:cNvPr>
          <p:cNvSpPr/>
          <p:nvPr/>
        </p:nvSpPr>
        <p:spPr>
          <a:xfrm flipH="1" flipV="1">
            <a:off x="11072967" y="5419459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6" name="Oval 33">
            <a:extLst>
              <a:ext uri="{FF2B5EF4-FFF2-40B4-BE49-F238E27FC236}">
                <a16:creationId xmlns:a16="http://schemas.microsoft.com/office/drawing/2014/main" id="{DF90E2FB-41AD-E80E-F180-4436299D6922}"/>
              </a:ext>
            </a:extLst>
          </p:cNvPr>
          <p:cNvSpPr/>
          <p:nvPr/>
        </p:nvSpPr>
        <p:spPr>
          <a:xfrm flipH="1" flipV="1">
            <a:off x="11072966" y="5842225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666292-8836-2CF9-3FA0-BC05C45F522D}"/>
              </a:ext>
            </a:extLst>
          </p:cNvPr>
          <p:cNvSpPr/>
          <p:nvPr/>
        </p:nvSpPr>
        <p:spPr>
          <a:xfrm>
            <a:off x="9853210" y="4482372"/>
            <a:ext cx="365760" cy="1484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D0AD362-BF81-AAB7-A23A-0CDCD24CC50A}"/>
              </a:ext>
            </a:extLst>
          </p:cNvPr>
          <p:cNvSpPr/>
          <p:nvPr/>
        </p:nvSpPr>
        <p:spPr>
          <a:xfrm>
            <a:off x="10923375" y="4357271"/>
            <a:ext cx="365760" cy="1831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31BE1B-65CC-EDF6-1A66-8214CFE30B11}"/>
                  </a:ext>
                </a:extLst>
              </p:cNvPr>
              <p:cNvSpPr txBox="1"/>
              <p:nvPr/>
            </p:nvSpPr>
            <p:spPr>
              <a:xfrm>
                <a:off x="9940871" y="6188985"/>
                <a:ext cx="19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B31BE1B-65CC-EDF6-1A66-8214CFE30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1" y="6188985"/>
                <a:ext cx="190437" cy="276999"/>
              </a:xfrm>
              <a:prstGeom prst="rect">
                <a:avLst/>
              </a:prstGeom>
              <a:blipFill>
                <a:blip r:embed="rId5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877049-6E8B-8305-A0F5-71641C71B125}"/>
                  </a:ext>
                </a:extLst>
              </p:cNvPr>
              <p:cNvSpPr txBox="1"/>
              <p:nvPr/>
            </p:nvSpPr>
            <p:spPr>
              <a:xfrm>
                <a:off x="10881994" y="6199982"/>
                <a:ext cx="448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3877049-6E8B-8305-A0F5-71641C71B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94" y="6199982"/>
                <a:ext cx="448521" cy="276999"/>
              </a:xfrm>
              <a:prstGeom prst="rect">
                <a:avLst/>
              </a:prstGeom>
              <a:blipFill>
                <a:blip r:embed="rId6"/>
                <a:stretch>
                  <a:fillRect l="-8108" t="-4545" r="-8108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692F6BB-E4B2-A1EC-E02A-1CF70EE80464}"/>
              </a:ext>
            </a:extLst>
          </p:cNvPr>
          <p:cNvCxnSpPr>
            <a:cxnSpLocks/>
            <a:stCxn id="10" idx="2"/>
            <a:endCxn id="16" idx="5"/>
          </p:cNvCxnSpPr>
          <p:nvPr/>
        </p:nvCxnSpPr>
        <p:spPr>
          <a:xfrm>
            <a:off x="10069380" y="5619595"/>
            <a:ext cx="1013336" cy="231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936884A-31BB-530F-2461-300FB222403C}"/>
              </a:ext>
            </a:extLst>
          </p:cNvPr>
          <p:cNvCxnSpPr>
            <a:cxnSpLocks/>
            <a:endCxn id="13" idx="6"/>
          </p:cNvCxnSpPr>
          <p:nvPr/>
        </p:nvCxnSpPr>
        <p:spPr>
          <a:xfrm flipV="1">
            <a:off x="10069380" y="5451260"/>
            <a:ext cx="1003587" cy="168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B0EB8DDF-F307-45D3-200C-27EE9924F05D}"/>
              </a:ext>
            </a:extLst>
          </p:cNvPr>
          <p:cNvCxnSpPr>
            <a:cxnSpLocks/>
            <a:endCxn id="11" idx="6"/>
          </p:cNvCxnSpPr>
          <p:nvPr/>
        </p:nvCxnSpPr>
        <p:spPr>
          <a:xfrm flipV="1">
            <a:off x="10068819" y="4594106"/>
            <a:ext cx="1013336" cy="23683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C36F4739-1E18-5019-4E36-7023B16D69C0}"/>
              </a:ext>
            </a:extLst>
          </p:cNvPr>
          <p:cNvSpPr/>
          <p:nvPr/>
        </p:nvSpPr>
        <p:spPr>
          <a:xfrm>
            <a:off x="10068819" y="4491234"/>
            <a:ext cx="1021204" cy="353114"/>
          </a:xfrm>
          <a:custGeom>
            <a:avLst/>
            <a:gdLst>
              <a:gd name="connsiteX0" fmla="*/ 0 w 1008530"/>
              <a:gd name="connsiteY0" fmla="*/ 333920 h 333920"/>
              <a:gd name="connsiteX1" fmla="*/ 403412 w 1008530"/>
              <a:gd name="connsiteY1" fmla="*/ 11191 h 333920"/>
              <a:gd name="connsiteX2" fmla="*/ 1008530 w 1008530"/>
              <a:gd name="connsiteY2" fmla="*/ 105320 h 3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0" h="333920">
                <a:moveTo>
                  <a:pt x="0" y="333920"/>
                </a:moveTo>
                <a:cubicBezTo>
                  <a:pt x="117662" y="191605"/>
                  <a:pt x="235324" y="49291"/>
                  <a:pt x="403412" y="11191"/>
                </a:cubicBezTo>
                <a:cubicBezTo>
                  <a:pt x="571500" y="-26909"/>
                  <a:pt x="790015" y="39205"/>
                  <a:pt x="1008530" y="105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47C360FB-28D0-DF66-B06A-EFA58AB60E12}"/>
              </a:ext>
            </a:extLst>
          </p:cNvPr>
          <p:cNvSpPr/>
          <p:nvPr/>
        </p:nvSpPr>
        <p:spPr>
          <a:xfrm>
            <a:off x="10088217" y="4328343"/>
            <a:ext cx="988359" cy="496811"/>
          </a:xfrm>
          <a:custGeom>
            <a:avLst/>
            <a:gdLst>
              <a:gd name="connsiteX0" fmla="*/ 0 w 988359"/>
              <a:gd name="connsiteY0" fmla="*/ 496811 h 496811"/>
              <a:gd name="connsiteX1" fmla="*/ 349624 w 988359"/>
              <a:gd name="connsiteY1" fmla="*/ 5994 h 496811"/>
              <a:gd name="connsiteX2" fmla="*/ 988359 w 988359"/>
              <a:gd name="connsiteY2" fmla="*/ 268211 h 49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359" h="496811">
                <a:moveTo>
                  <a:pt x="0" y="496811"/>
                </a:moveTo>
                <a:cubicBezTo>
                  <a:pt x="92449" y="270452"/>
                  <a:pt x="184898" y="44094"/>
                  <a:pt x="349624" y="5994"/>
                </a:cubicBezTo>
                <a:cubicBezTo>
                  <a:pt x="514351" y="-32106"/>
                  <a:pt x="751355" y="118052"/>
                  <a:pt x="988359" y="26821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2EE72C6B-4583-FE80-1A2C-AA0996D05340}"/>
              </a:ext>
            </a:extLst>
          </p:cNvPr>
          <p:cNvSpPr/>
          <p:nvPr/>
        </p:nvSpPr>
        <p:spPr>
          <a:xfrm>
            <a:off x="10088217" y="4603278"/>
            <a:ext cx="981635" cy="308837"/>
          </a:xfrm>
          <a:custGeom>
            <a:avLst/>
            <a:gdLst>
              <a:gd name="connsiteX0" fmla="*/ 0 w 981635"/>
              <a:gd name="connsiteY0" fmla="*/ 228600 h 308837"/>
              <a:gd name="connsiteX1" fmla="*/ 524435 w 981635"/>
              <a:gd name="connsiteY1" fmla="*/ 295835 h 308837"/>
              <a:gd name="connsiteX2" fmla="*/ 981635 w 981635"/>
              <a:gd name="connsiteY2" fmla="*/ 0 h 30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635" h="308837">
                <a:moveTo>
                  <a:pt x="0" y="228600"/>
                </a:moveTo>
                <a:cubicBezTo>
                  <a:pt x="180414" y="281267"/>
                  <a:pt x="360829" y="333935"/>
                  <a:pt x="524435" y="295835"/>
                </a:cubicBezTo>
                <a:cubicBezTo>
                  <a:pt x="688041" y="257735"/>
                  <a:pt x="834838" y="128867"/>
                  <a:pt x="981635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1DFF97-04C3-6490-A3D2-E3BC3C091B41}"/>
              </a:ext>
            </a:extLst>
          </p:cNvPr>
          <p:cNvSpPr txBox="1"/>
          <p:nvPr/>
        </p:nvSpPr>
        <p:spPr>
          <a:xfrm>
            <a:off x="10453977" y="4893585"/>
            <a:ext cx="190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/>
              <a:t>.</a:t>
            </a:r>
          </a:p>
          <a:p>
            <a:r>
              <a:rPr kumimoji="1" lang="en-US" altLang="zh-CN" sz="1000" b="1" dirty="0"/>
              <a:t>.</a:t>
            </a:r>
          </a:p>
          <a:p>
            <a:r>
              <a:rPr kumimoji="1" lang="en-US" altLang="zh-CN" sz="1000" b="1" dirty="0"/>
              <a:t>.</a:t>
            </a:r>
          </a:p>
        </p:txBody>
      </p:sp>
      <p:sp>
        <p:nvSpPr>
          <p:cNvPr id="37" name="任意形状 36">
            <a:extLst>
              <a:ext uri="{FF2B5EF4-FFF2-40B4-BE49-F238E27FC236}">
                <a16:creationId xmlns:a16="http://schemas.microsoft.com/office/drawing/2014/main" id="{329329F3-D5F6-793A-A166-4C03DA2087A1}"/>
              </a:ext>
            </a:extLst>
          </p:cNvPr>
          <p:cNvSpPr/>
          <p:nvPr/>
        </p:nvSpPr>
        <p:spPr>
          <a:xfrm>
            <a:off x="10074770" y="5631978"/>
            <a:ext cx="995082" cy="290470"/>
          </a:xfrm>
          <a:custGeom>
            <a:avLst/>
            <a:gdLst>
              <a:gd name="connsiteX0" fmla="*/ 0 w 995082"/>
              <a:gd name="connsiteY0" fmla="*/ 0 h 290470"/>
              <a:gd name="connsiteX1" fmla="*/ 463923 w 995082"/>
              <a:gd name="connsiteY1" fmla="*/ 275665 h 290470"/>
              <a:gd name="connsiteX2" fmla="*/ 995082 w 995082"/>
              <a:gd name="connsiteY2" fmla="*/ 228600 h 29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082" h="290470">
                <a:moveTo>
                  <a:pt x="0" y="0"/>
                </a:moveTo>
                <a:cubicBezTo>
                  <a:pt x="149038" y="118782"/>
                  <a:pt x="298076" y="237565"/>
                  <a:pt x="463923" y="275665"/>
                </a:cubicBezTo>
                <a:cubicBezTo>
                  <a:pt x="629770" y="313765"/>
                  <a:pt x="812426" y="271182"/>
                  <a:pt x="995082" y="2286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71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52A01-3949-BEA3-0C3F-F8BC09307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5E2D-DC08-F68B-59BF-7B13BF7024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D61CC69-14CE-25EF-A88E-02D877E3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Spanning Trees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A42FA1D5-85B4-FC2F-B48C-692526BAE1CD}"/>
                  </a:ext>
                </a:extLst>
              </p:cNvPr>
              <p:cNvSpPr txBox="1"/>
              <p:nvPr/>
            </p:nvSpPr>
            <p:spPr>
              <a:xfrm>
                <a:off x="1381118" y="1690688"/>
                <a:ext cx="4990181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Disj-Spanning-Trees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Graph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edge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trees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2">
                <a:extLst>
                  <a:ext uri="{FF2B5EF4-FFF2-40B4-BE49-F238E27FC236}">
                    <a16:creationId xmlns:a16="http://schemas.microsoft.com/office/drawing/2014/main" id="{A42FA1D5-85B4-FC2F-B48C-692526BAE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1690688"/>
                <a:ext cx="4990181" cy="9194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33">
            <a:extLst>
              <a:ext uri="{FF2B5EF4-FFF2-40B4-BE49-F238E27FC236}">
                <a16:creationId xmlns:a16="http://schemas.microsoft.com/office/drawing/2014/main" id="{0E52B8A8-6D64-6AD3-D0FA-9121ACFD3AF4}"/>
              </a:ext>
            </a:extLst>
          </p:cNvPr>
          <p:cNvSpPr/>
          <p:nvPr/>
        </p:nvSpPr>
        <p:spPr>
          <a:xfrm flipH="1" flipV="1">
            <a:off x="8813892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" name="Oval 33">
            <a:extLst>
              <a:ext uri="{FF2B5EF4-FFF2-40B4-BE49-F238E27FC236}">
                <a16:creationId xmlns:a16="http://schemas.microsoft.com/office/drawing/2014/main" id="{7596B4F5-F9F0-5158-59B7-7229A930FE01}"/>
              </a:ext>
            </a:extLst>
          </p:cNvPr>
          <p:cNvSpPr/>
          <p:nvPr/>
        </p:nvSpPr>
        <p:spPr>
          <a:xfrm flipH="1" flipV="1">
            <a:off x="9711727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" name="Oval 33">
            <a:extLst>
              <a:ext uri="{FF2B5EF4-FFF2-40B4-BE49-F238E27FC236}">
                <a16:creationId xmlns:a16="http://schemas.microsoft.com/office/drawing/2014/main" id="{E6FE9C8A-8AB6-A079-4B1F-311E1006883C}"/>
              </a:ext>
            </a:extLst>
          </p:cNvPr>
          <p:cNvSpPr/>
          <p:nvPr/>
        </p:nvSpPr>
        <p:spPr>
          <a:xfrm flipH="1" flipV="1">
            <a:off x="9711726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1239797C-D1E2-BDFF-2BA2-AE8C2AD2F336}"/>
              </a:ext>
            </a:extLst>
          </p:cNvPr>
          <p:cNvSpPr/>
          <p:nvPr/>
        </p:nvSpPr>
        <p:spPr>
          <a:xfrm flipH="1" flipV="1">
            <a:off x="10569805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91218156-1C7A-E480-83AF-56E2DAF652A8}"/>
              </a:ext>
            </a:extLst>
          </p:cNvPr>
          <p:cNvSpPr/>
          <p:nvPr/>
        </p:nvSpPr>
        <p:spPr>
          <a:xfrm flipH="1" flipV="1">
            <a:off x="9711726" y="4122723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C2785AD-A7BD-4609-798F-B3493C479FE7}"/>
              </a:ext>
            </a:extLst>
          </p:cNvPr>
          <p:cNvCxnSpPr>
            <a:stCxn id="3" idx="3"/>
            <a:endCxn id="5" idx="6"/>
          </p:cNvCxnSpPr>
          <p:nvPr/>
        </p:nvCxnSpPr>
        <p:spPr>
          <a:xfrm flipV="1">
            <a:off x="8870721" y="1963238"/>
            <a:ext cx="841006" cy="543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E82259D-4E80-62A8-42CC-52812FABD245}"/>
              </a:ext>
            </a:extLst>
          </p:cNvPr>
          <p:cNvCxnSpPr>
            <a:stCxn id="5" idx="2"/>
            <a:endCxn id="8" idx="5"/>
          </p:cNvCxnSpPr>
          <p:nvPr/>
        </p:nvCxnSpPr>
        <p:spPr>
          <a:xfrm>
            <a:off x="9778306" y="1963238"/>
            <a:ext cx="801249" cy="543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4C111BC-ED27-CA4E-8639-DB3BDE92E4E3}"/>
              </a:ext>
            </a:extLst>
          </p:cNvPr>
          <p:cNvCxnSpPr>
            <a:cxnSpLocks/>
            <a:endCxn id="7" idx="5"/>
          </p:cNvCxnSpPr>
          <p:nvPr/>
        </p:nvCxnSpPr>
        <p:spPr>
          <a:xfrm>
            <a:off x="8880471" y="2529127"/>
            <a:ext cx="841005" cy="502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68C9A2B-D487-52CE-D786-C419A3ED4B4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768555" y="2542317"/>
            <a:ext cx="826004" cy="489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2A5FAF1C-0136-C022-F6FF-005B349EF3F2}"/>
              </a:ext>
            </a:extLst>
          </p:cNvPr>
          <p:cNvCxnSpPr>
            <a:stCxn id="3" idx="0"/>
            <a:endCxn id="10" idx="5"/>
          </p:cNvCxnSpPr>
          <p:nvPr/>
        </p:nvCxnSpPr>
        <p:spPr>
          <a:xfrm>
            <a:off x="8847181" y="2560928"/>
            <a:ext cx="874295" cy="157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ABE6A02-5F37-01DE-1D47-B0E96690101F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>
            <a:off x="9778305" y="2560928"/>
            <a:ext cx="824789" cy="1593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983E2354-CA15-5656-6031-D6543AD60BA7}"/>
              </a:ext>
            </a:extLst>
          </p:cNvPr>
          <p:cNvSpPr/>
          <p:nvPr/>
        </p:nvSpPr>
        <p:spPr>
          <a:xfrm>
            <a:off x="9579206" y="1980492"/>
            <a:ext cx="159026" cy="1063487"/>
          </a:xfrm>
          <a:custGeom>
            <a:avLst/>
            <a:gdLst>
              <a:gd name="connsiteX0" fmla="*/ 159026 w 159026"/>
              <a:gd name="connsiteY0" fmla="*/ 0 h 1063487"/>
              <a:gd name="connsiteX1" fmla="*/ 0 w 159026"/>
              <a:gd name="connsiteY1" fmla="*/ 536713 h 1063487"/>
              <a:gd name="connsiteX2" fmla="*/ 159026 w 159026"/>
              <a:gd name="connsiteY2" fmla="*/ 1063487 h 1063487"/>
              <a:gd name="connsiteX3" fmla="*/ 159026 w 159026"/>
              <a:gd name="connsiteY3" fmla="*/ 1063487 h 1063487"/>
              <a:gd name="connsiteX4" fmla="*/ 159026 w 159026"/>
              <a:gd name="connsiteY4" fmla="*/ 1063487 h 106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" h="1063487">
                <a:moveTo>
                  <a:pt x="159026" y="0"/>
                </a:moveTo>
                <a:cubicBezTo>
                  <a:pt x="79513" y="179732"/>
                  <a:pt x="0" y="359465"/>
                  <a:pt x="0" y="536713"/>
                </a:cubicBezTo>
                <a:cubicBezTo>
                  <a:pt x="0" y="713961"/>
                  <a:pt x="159026" y="1063487"/>
                  <a:pt x="159026" y="1063487"/>
                </a:cubicBezTo>
                <a:lnTo>
                  <a:pt x="159026" y="1063487"/>
                </a:lnTo>
                <a:lnTo>
                  <a:pt x="159026" y="10634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6AD4E108-7AA0-EF69-A60D-15B4B17507C9}"/>
              </a:ext>
            </a:extLst>
          </p:cNvPr>
          <p:cNvSpPr/>
          <p:nvPr/>
        </p:nvSpPr>
        <p:spPr>
          <a:xfrm flipH="1">
            <a:off x="9742050" y="1956285"/>
            <a:ext cx="159025" cy="1063487"/>
          </a:xfrm>
          <a:custGeom>
            <a:avLst/>
            <a:gdLst>
              <a:gd name="connsiteX0" fmla="*/ 159026 w 159026"/>
              <a:gd name="connsiteY0" fmla="*/ 0 h 1063487"/>
              <a:gd name="connsiteX1" fmla="*/ 0 w 159026"/>
              <a:gd name="connsiteY1" fmla="*/ 536713 h 1063487"/>
              <a:gd name="connsiteX2" fmla="*/ 159026 w 159026"/>
              <a:gd name="connsiteY2" fmla="*/ 1063487 h 1063487"/>
              <a:gd name="connsiteX3" fmla="*/ 159026 w 159026"/>
              <a:gd name="connsiteY3" fmla="*/ 1063487 h 1063487"/>
              <a:gd name="connsiteX4" fmla="*/ 159026 w 159026"/>
              <a:gd name="connsiteY4" fmla="*/ 1063487 h 106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" h="1063487">
                <a:moveTo>
                  <a:pt x="159026" y="0"/>
                </a:moveTo>
                <a:cubicBezTo>
                  <a:pt x="79513" y="179732"/>
                  <a:pt x="0" y="359465"/>
                  <a:pt x="0" y="536713"/>
                </a:cubicBezTo>
                <a:cubicBezTo>
                  <a:pt x="0" y="713961"/>
                  <a:pt x="159026" y="1063487"/>
                  <a:pt x="159026" y="1063487"/>
                </a:cubicBezTo>
                <a:lnTo>
                  <a:pt x="159026" y="1063487"/>
                </a:lnTo>
                <a:lnTo>
                  <a:pt x="159026" y="10634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3">
                <a:extLst>
                  <a:ext uri="{FF2B5EF4-FFF2-40B4-BE49-F238E27FC236}">
                    <a16:creationId xmlns:a16="http://schemas.microsoft.com/office/drawing/2014/main" id="{BCDFD699-6A75-E859-5497-D0EC3F60F3EF}"/>
                  </a:ext>
                </a:extLst>
              </p:cNvPr>
              <p:cNvSpPr txBox="1"/>
              <p:nvPr/>
            </p:nvSpPr>
            <p:spPr>
              <a:xfrm>
                <a:off x="1381118" y="3085734"/>
                <a:ext cx="6836683" cy="349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may contain parallel edges</a:t>
                </a:r>
              </a:p>
            </p:txBody>
          </p:sp>
        </mc:Choice>
        <mc:Fallback xmlns="">
          <p:sp>
            <p:nvSpPr>
              <p:cNvPr id="11" name="TextBox 43">
                <a:extLst>
                  <a:ext uri="{FF2B5EF4-FFF2-40B4-BE49-F238E27FC236}">
                    <a16:creationId xmlns:a16="http://schemas.microsoft.com/office/drawing/2014/main" id="{BCDFD699-6A75-E859-5497-D0EC3F60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3085734"/>
                <a:ext cx="6836683" cy="349006"/>
              </a:xfrm>
              <a:prstGeom prst="rect">
                <a:avLst/>
              </a:prstGeom>
              <a:blipFill>
                <a:blip r:embed="rId3"/>
                <a:stretch>
                  <a:fillRect l="-370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8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74AC0-58B9-7945-02D1-FCF16146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A5AC-CE84-ABAE-1A40-4865D269EC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8DBD9BF-4B03-D2D5-DC18-10EA1812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Quotients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E12E1F5B-279D-598E-38DF-698C8E3663F4}"/>
                  </a:ext>
                </a:extLst>
              </p:cNvPr>
              <p:cNvSpPr txBox="1"/>
              <p:nvPr/>
            </p:nvSpPr>
            <p:spPr>
              <a:xfrm>
                <a:off x="1219634" y="1750958"/>
                <a:ext cx="9057390" cy="1517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closed set </a:t>
                </a:r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for every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endParaRPr lang="en-US" altLang="zh-CN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quotient</a:t>
                </a:r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closed set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E12E1F5B-279D-598E-38DF-698C8E366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34" y="1750958"/>
                <a:ext cx="9057390" cy="1517467"/>
              </a:xfrm>
              <a:prstGeom prst="rect">
                <a:avLst/>
              </a:prstGeom>
              <a:blipFill>
                <a:blip r:embed="rId2"/>
                <a:stretch>
                  <a:fillRect l="-420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B57C90C-6B0A-A7F2-D093-9B2A5F444E33}"/>
              </a:ext>
            </a:extLst>
          </p:cNvPr>
          <p:cNvSpPr/>
          <p:nvPr/>
        </p:nvSpPr>
        <p:spPr>
          <a:xfrm>
            <a:off x="7791188" y="3856307"/>
            <a:ext cx="3306872" cy="142796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B4C0271-13B9-1950-DEFD-7983D2E710ED}"/>
              </a:ext>
            </a:extLst>
          </p:cNvPr>
          <p:cNvSpPr/>
          <p:nvPr/>
        </p:nvSpPr>
        <p:spPr>
          <a:xfrm>
            <a:off x="9958166" y="3933173"/>
            <a:ext cx="250546" cy="1277654"/>
          </a:xfrm>
          <a:custGeom>
            <a:avLst/>
            <a:gdLst>
              <a:gd name="connsiteX0" fmla="*/ 238020 w 250546"/>
              <a:gd name="connsiteY0" fmla="*/ 0 h 1277654"/>
              <a:gd name="connsiteX1" fmla="*/ 26 w 250546"/>
              <a:gd name="connsiteY1" fmla="*/ 663879 h 1277654"/>
              <a:gd name="connsiteX2" fmla="*/ 250546 w 250546"/>
              <a:gd name="connsiteY2" fmla="*/ 1277654 h 1277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46" h="1277654">
                <a:moveTo>
                  <a:pt x="238020" y="0"/>
                </a:moveTo>
                <a:cubicBezTo>
                  <a:pt x="117979" y="225468"/>
                  <a:pt x="-2062" y="450937"/>
                  <a:pt x="26" y="663879"/>
                </a:cubicBezTo>
                <a:cubicBezTo>
                  <a:pt x="2114" y="876821"/>
                  <a:pt x="126330" y="1077237"/>
                  <a:pt x="250546" y="127765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36631C2-22A1-D6E2-E5F5-5F55B013795E}"/>
                  </a:ext>
                </a:extLst>
              </p:cNvPr>
              <p:cNvSpPr txBox="1"/>
              <p:nvPr/>
            </p:nvSpPr>
            <p:spPr>
              <a:xfrm>
                <a:off x="9206545" y="3526865"/>
                <a:ext cx="2380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234744-3158-D5F5-18DB-415637584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45" y="3526865"/>
                <a:ext cx="238079" cy="276999"/>
              </a:xfrm>
              <a:prstGeom prst="rect">
                <a:avLst/>
              </a:prstGeom>
              <a:blipFill>
                <a:blip r:embed="rId4"/>
                <a:stretch>
                  <a:fillRect l="-15000" r="-1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53E3184-9B39-7013-BEBC-5D989629F3DD}"/>
                  </a:ext>
                </a:extLst>
              </p:cNvPr>
              <p:cNvSpPr txBox="1"/>
              <p:nvPr/>
            </p:nvSpPr>
            <p:spPr>
              <a:xfrm>
                <a:off x="8878381" y="4431791"/>
                <a:ext cx="19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A747054-FC5B-8BE4-3165-1F7D0208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381" y="4431791"/>
                <a:ext cx="190437" cy="276999"/>
              </a:xfrm>
              <a:prstGeom prst="rect">
                <a:avLst/>
              </a:prstGeom>
              <a:blipFill>
                <a:blip r:embed="rId5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9ADED0B8-ACA6-172B-9BB0-3B1A60394BDB}"/>
              </a:ext>
            </a:extLst>
          </p:cNvPr>
          <p:cNvCxnSpPr>
            <a:endCxn id="5" idx="7"/>
          </p:cNvCxnSpPr>
          <p:nvPr/>
        </p:nvCxnSpPr>
        <p:spPr>
          <a:xfrm flipV="1">
            <a:off x="10083439" y="4065428"/>
            <a:ext cx="530341" cy="1182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9269F12-DA9B-6061-BB9A-4927861890E2}"/>
              </a:ext>
            </a:extLst>
          </p:cNvPr>
          <p:cNvCxnSpPr>
            <a:cxnSpLocks/>
          </p:cNvCxnSpPr>
          <p:nvPr/>
        </p:nvCxnSpPr>
        <p:spPr>
          <a:xfrm flipV="1">
            <a:off x="10123044" y="3999627"/>
            <a:ext cx="291344" cy="6580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4200598-2B49-412B-FBCB-4D29BDD3BE95}"/>
              </a:ext>
            </a:extLst>
          </p:cNvPr>
          <p:cNvCxnSpPr>
            <a:cxnSpLocks/>
          </p:cNvCxnSpPr>
          <p:nvPr/>
        </p:nvCxnSpPr>
        <p:spPr>
          <a:xfrm flipV="1">
            <a:off x="10011479" y="4142294"/>
            <a:ext cx="758897" cy="1847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F67F923-83FF-EB0B-784A-1FF4773B697A}"/>
              </a:ext>
            </a:extLst>
          </p:cNvPr>
          <p:cNvCxnSpPr>
            <a:cxnSpLocks/>
          </p:cNvCxnSpPr>
          <p:nvPr/>
        </p:nvCxnSpPr>
        <p:spPr>
          <a:xfrm flipV="1">
            <a:off x="9976113" y="4246565"/>
            <a:ext cx="958366" cy="2224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8B0AE7D2-3099-4CBC-8372-23F8BD2AEB74}"/>
              </a:ext>
            </a:extLst>
          </p:cNvPr>
          <p:cNvCxnSpPr>
            <a:cxnSpLocks/>
          </p:cNvCxnSpPr>
          <p:nvPr/>
        </p:nvCxnSpPr>
        <p:spPr>
          <a:xfrm flipV="1">
            <a:off x="9966231" y="4357781"/>
            <a:ext cx="1068738" cy="2639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D2E634E-4937-EE6B-25A6-E7FF6ECF4617}"/>
              </a:ext>
            </a:extLst>
          </p:cNvPr>
          <p:cNvCxnSpPr>
            <a:cxnSpLocks/>
          </p:cNvCxnSpPr>
          <p:nvPr/>
        </p:nvCxnSpPr>
        <p:spPr>
          <a:xfrm flipV="1">
            <a:off x="9976113" y="4490929"/>
            <a:ext cx="1100564" cy="26069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EDBFE7A-A34B-EAF9-90AE-99AE15238783}"/>
              </a:ext>
            </a:extLst>
          </p:cNvPr>
          <p:cNvCxnSpPr>
            <a:cxnSpLocks/>
          </p:cNvCxnSpPr>
          <p:nvPr/>
        </p:nvCxnSpPr>
        <p:spPr>
          <a:xfrm flipV="1">
            <a:off x="10011479" y="4599233"/>
            <a:ext cx="1075890" cy="2600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FDC8BCCE-3FB9-0BC4-EB08-1ED33B9117DF}"/>
              </a:ext>
            </a:extLst>
          </p:cNvPr>
          <p:cNvCxnSpPr>
            <a:cxnSpLocks/>
          </p:cNvCxnSpPr>
          <p:nvPr/>
        </p:nvCxnSpPr>
        <p:spPr>
          <a:xfrm flipV="1">
            <a:off x="10069981" y="4729244"/>
            <a:ext cx="991120" cy="2383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E5F7278-D1FA-40AC-00EC-0AC987171575}"/>
              </a:ext>
            </a:extLst>
          </p:cNvPr>
          <p:cNvCxnSpPr>
            <a:cxnSpLocks/>
          </p:cNvCxnSpPr>
          <p:nvPr/>
        </p:nvCxnSpPr>
        <p:spPr>
          <a:xfrm flipV="1">
            <a:off x="10123044" y="4866648"/>
            <a:ext cx="821407" cy="2032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42504DA-CDF0-A6FC-D444-7E1FE5EF76C6}"/>
              </a:ext>
            </a:extLst>
          </p:cNvPr>
          <p:cNvCxnSpPr>
            <a:cxnSpLocks/>
          </p:cNvCxnSpPr>
          <p:nvPr/>
        </p:nvCxnSpPr>
        <p:spPr>
          <a:xfrm flipV="1">
            <a:off x="10160892" y="5005018"/>
            <a:ext cx="584790" cy="1425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7048595-4415-3711-6958-D8683A7D0850}"/>
                  </a:ext>
                </a:extLst>
              </p:cNvPr>
              <p:cNvSpPr txBox="1"/>
              <p:nvPr/>
            </p:nvSpPr>
            <p:spPr>
              <a:xfrm>
                <a:off x="10340115" y="4417915"/>
                <a:ext cx="2263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4F21606-7A60-D037-3EFE-DE6C3CCD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115" y="4417915"/>
                <a:ext cx="226344" cy="276999"/>
              </a:xfrm>
              <a:prstGeom prst="rect">
                <a:avLst/>
              </a:prstGeom>
              <a:blipFill>
                <a:blip r:embed="rId6"/>
                <a:stretch>
                  <a:fillRect l="-33333" r="-2777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AEEE5895-6068-13A5-EDEA-EA83DC187566}"/>
                  </a:ext>
                </a:extLst>
              </p:cNvPr>
              <p:cNvSpPr txBox="1"/>
              <p:nvPr/>
            </p:nvSpPr>
            <p:spPr>
              <a:xfrm>
                <a:off x="8046819" y="5499564"/>
                <a:ext cx="2795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33750C6-E72B-9B48-DB13-D69144EF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19" y="5499564"/>
                <a:ext cx="2795609" cy="369332"/>
              </a:xfrm>
              <a:prstGeom prst="rect">
                <a:avLst/>
              </a:prstGeom>
              <a:blipFill>
                <a:blip r:embed="rId7"/>
                <a:stretch>
                  <a:fillRect l="-452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15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A40E0-F30D-ABBB-47D9-FC1FD30A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79A9F-EEF7-652E-F947-D5175B537F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B13AA8E-AA29-B988-405A-09E38351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Online Disjoint Polymatroid Bases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8BCDD796-56A0-0857-3AFB-F39B0F458EC0}"/>
                  </a:ext>
                </a:extLst>
              </p:cNvPr>
              <p:cNvSpPr txBox="1"/>
              <p:nvPr/>
            </p:nvSpPr>
            <p:spPr>
              <a:xfrm>
                <a:off x="1219633" y="1750958"/>
                <a:ext cx="9971827" cy="284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Recall: If 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in advance, then random coloring gives a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comp. ratio 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estimate </a:t>
                </a: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quotient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43">
                <a:extLst>
                  <a:ext uri="{FF2B5EF4-FFF2-40B4-BE49-F238E27FC236}">
                    <a16:creationId xmlns:a16="http://schemas.microsoft.com/office/drawing/2014/main" id="{8BCDD796-56A0-0857-3AFB-F39B0F458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33" y="1750958"/>
                <a:ext cx="9971827" cy="2847061"/>
              </a:xfrm>
              <a:prstGeom prst="rect">
                <a:avLst/>
              </a:prstGeom>
              <a:blipFill>
                <a:blip r:embed="rId2"/>
                <a:stretch>
                  <a:fillRect l="-382" t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9990DF82-5716-3B16-0253-B0A49C23871B}"/>
                  </a:ext>
                </a:extLst>
              </p:cNvPr>
              <p:cNvSpPr/>
              <p:nvPr/>
            </p:nvSpPr>
            <p:spPr>
              <a:xfrm>
                <a:off x="3026365" y="3204528"/>
                <a:ext cx="6139269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Lemma. For every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≥1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1,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33">
                <a:extLst>
                  <a:ext uri="{FF2B5EF4-FFF2-40B4-BE49-F238E27FC236}">
                    <a16:creationId xmlns:a16="http://schemas.microsoft.com/office/drawing/2014/main" id="{9990DF82-5716-3B16-0253-B0A49C238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65" y="3204528"/>
                <a:ext cx="6139269" cy="523220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5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886E3-F348-7045-A945-0D7E3941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AF8A-5D86-B0DB-7B12-83E444CFC9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7F4DFFC-586C-C793-E69A-464A4FD1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Open Problems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DF2C4-5BD9-256C-B953-212A0F7E8905}"/>
                  </a:ext>
                </a:extLst>
              </p:cNvPr>
              <p:cNvSpPr txBox="1"/>
              <p:nvPr/>
            </p:nvSpPr>
            <p:spPr>
              <a:xfrm>
                <a:off x="1075317" y="1740551"/>
                <a:ext cx="10911274" cy="1905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Can we narrow the gap between the upper bound and the lower bound of the competitive ratio?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Online Disjoint Spanning Trees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 we need to know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advance to get polylog competitive ratio?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DF2C4-5BD9-256C-B953-212A0F7E8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17" y="1740551"/>
                <a:ext cx="10911274" cy="1905265"/>
              </a:xfrm>
              <a:prstGeom prst="rect">
                <a:avLst/>
              </a:prstGeom>
              <a:blipFill>
                <a:blip r:embed="rId2"/>
                <a:stretch>
                  <a:fillRect l="-349" t="-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13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7265947" cy="525308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790B2-1072-1C8B-82AD-73B96F74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202FB-B1FC-2934-F4D8-16CD71EC5C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1EC0B7-A49D-48BF-8ECA-649D6ED8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Spanning Trees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val 33">
            <a:extLst>
              <a:ext uri="{FF2B5EF4-FFF2-40B4-BE49-F238E27FC236}">
                <a16:creationId xmlns:a16="http://schemas.microsoft.com/office/drawing/2014/main" id="{8639641F-C5C9-DA2B-F1C7-BBC7A4EC333F}"/>
              </a:ext>
            </a:extLst>
          </p:cNvPr>
          <p:cNvSpPr/>
          <p:nvPr/>
        </p:nvSpPr>
        <p:spPr>
          <a:xfrm flipH="1" flipV="1">
            <a:off x="8813892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5" name="Oval 33">
            <a:extLst>
              <a:ext uri="{FF2B5EF4-FFF2-40B4-BE49-F238E27FC236}">
                <a16:creationId xmlns:a16="http://schemas.microsoft.com/office/drawing/2014/main" id="{A9D79D08-3A65-ED06-40C4-205099D43AF0}"/>
              </a:ext>
            </a:extLst>
          </p:cNvPr>
          <p:cNvSpPr/>
          <p:nvPr/>
        </p:nvSpPr>
        <p:spPr>
          <a:xfrm flipH="1" flipV="1">
            <a:off x="9711727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7" name="Oval 33">
            <a:extLst>
              <a:ext uri="{FF2B5EF4-FFF2-40B4-BE49-F238E27FC236}">
                <a16:creationId xmlns:a16="http://schemas.microsoft.com/office/drawing/2014/main" id="{1CCA3529-1EDB-AECF-3115-4920099C516F}"/>
              </a:ext>
            </a:extLst>
          </p:cNvPr>
          <p:cNvSpPr/>
          <p:nvPr/>
        </p:nvSpPr>
        <p:spPr>
          <a:xfrm flipH="1" flipV="1">
            <a:off x="9711726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8" name="Oval 33">
            <a:extLst>
              <a:ext uri="{FF2B5EF4-FFF2-40B4-BE49-F238E27FC236}">
                <a16:creationId xmlns:a16="http://schemas.microsoft.com/office/drawing/2014/main" id="{B326C4AD-0AC1-90A5-6943-8B601B841F58}"/>
              </a:ext>
            </a:extLst>
          </p:cNvPr>
          <p:cNvSpPr/>
          <p:nvPr/>
        </p:nvSpPr>
        <p:spPr>
          <a:xfrm flipH="1" flipV="1">
            <a:off x="10569805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0" name="Oval 33">
            <a:extLst>
              <a:ext uri="{FF2B5EF4-FFF2-40B4-BE49-F238E27FC236}">
                <a16:creationId xmlns:a16="http://schemas.microsoft.com/office/drawing/2014/main" id="{0F5E2C58-0B69-E6C2-F318-3DC50DEC8142}"/>
              </a:ext>
            </a:extLst>
          </p:cNvPr>
          <p:cNvSpPr/>
          <p:nvPr/>
        </p:nvSpPr>
        <p:spPr>
          <a:xfrm flipH="1" flipV="1">
            <a:off x="9711726" y="4122723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7B59C1A-0AF8-6187-ED30-9DB2FC1C56B2}"/>
              </a:ext>
            </a:extLst>
          </p:cNvPr>
          <p:cNvCxnSpPr>
            <a:stCxn id="3" idx="3"/>
            <a:endCxn id="5" idx="6"/>
          </p:cNvCxnSpPr>
          <p:nvPr/>
        </p:nvCxnSpPr>
        <p:spPr>
          <a:xfrm flipV="1">
            <a:off x="8870721" y="1963238"/>
            <a:ext cx="841006" cy="543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463B1E9-AFD4-BD78-E632-36BB09533316}"/>
              </a:ext>
            </a:extLst>
          </p:cNvPr>
          <p:cNvCxnSpPr>
            <a:stCxn id="5" idx="2"/>
            <a:endCxn id="8" idx="5"/>
          </p:cNvCxnSpPr>
          <p:nvPr/>
        </p:nvCxnSpPr>
        <p:spPr>
          <a:xfrm>
            <a:off x="9778306" y="1963238"/>
            <a:ext cx="801249" cy="5434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7C258B00-6AFE-173E-7DFE-FFA6709F2D87}"/>
              </a:ext>
            </a:extLst>
          </p:cNvPr>
          <p:cNvCxnSpPr>
            <a:cxnSpLocks/>
            <a:endCxn id="7" idx="5"/>
          </p:cNvCxnSpPr>
          <p:nvPr/>
        </p:nvCxnSpPr>
        <p:spPr>
          <a:xfrm>
            <a:off x="8880471" y="2529127"/>
            <a:ext cx="841005" cy="50230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819B65F-B4D9-A0DB-1E13-CCEEB512D4E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768555" y="2542317"/>
            <a:ext cx="826004" cy="48911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D6659189-BC77-D0F3-48CA-A93622FA324A}"/>
              </a:ext>
            </a:extLst>
          </p:cNvPr>
          <p:cNvCxnSpPr>
            <a:stCxn id="3" idx="0"/>
            <a:endCxn id="10" idx="5"/>
          </p:cNvCxnSpPr>
          <p:nvPr/>
        </p:nvCxnSpPr>
        <p:spPr>
          <a:xfrm>
            <a:off x="8847181" y="2560928"/>
            <a:ext cx="874295" cy="1571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390D501-342E-DF64-9A90-C636C594389E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>
            <a:off x="9778305" y="2560928"/>
            <a:ext cx="824789" cy="15935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7CCCAC84-E029-64B4-9C1D-408C501FA288}"/>
              </a:ext>
            </a:extLst>
          </p:cNvPr>
          <p:cNvSpPr/>
          <p:nvPr/>
        </p:nvSpPr>
        <p:spPr>
          <a:xfrm>
            <a:off x="9579206" y="1980492"/>
            <a:ext cx="159026" cy="1063487"/>
          </a:xfrm>
          <a:custGeom>
            <a:avLst/>
            <a:gdLst>
              <a:gd name="connsiteX0" fmla="*/ 159026 w 159026"/>
              <a:gd name="connsiteY0" fmla="*/ 0 h 1063487"/>
              <a:gd name="connsiteX1" fmla="*/ 0 w 159026"/>
              <a:gd name="connsiteY1" fmla="*/ 536713 h 1063487"/>
              <a:gd name="connsiteX2" fmla="*/ 159026 w 159026"/>
              <a:gd name="connsiteY2" fmla="*/ 1063487 h 1063487"/>
              <a:gd name="connsiteX3" fmla="*/ 159026 w 159026"/>
              <a:gd name="connsiteY3" fmla="*/ 1063487 h 1063487"/>
              <a:gd name="connsiteX4" fmla="*/ 159026 w 159026"/>
              <a:gd name="connsiteY4" fmla="*/ 1063487 h 106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" h="1063487">
                <a:moveTo>
                  <a:pt x="159026" y="0"/>
                </a:moveTo>
                <a:cubicBezTo>
                  <a:pt x="79513" y="179732"/>
                  <a:pt x="0" y="359465"/>
                  <a:pt x="0" y="536713"/>
                </a:cubicBezTo>
                <a:cubicBezTo>
                  <a:pt x="0" y="713961"/>
                  <a:pt x="159026" y="1063487"/>
                  <a:pt x="159026" y="1063487"/>
                </a:cubicBezTo>
                <a:lnTo>
                  <a:pt x="159026" y="1063487"/>
                </a:lnTo>
                <a:lnTo>
                  <a:pt x="159026" y="106348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C3C319B7-F048-006B-D2E5-D19CF727B917}"/>
              </a:ext>
            </a:extLst>
          </p:cNvPr>
          <p:cNvSpPr/>
          <p:nvPr/>
        </p:nvSpPr>
        <p:spPr>
          <a:xfrm flipH="1">
            <a:off x="9742050" y="1956285"/>
            <a:ext cx="159025" cy="1063487"/>
          </a:xfrm>
          <a:custGeom>
            <a:avLst/>
            <a:gdLst>
              <a:gd name="connsiteX0" fmla="*/ 159026 w 159026"/>
              <a:gd name="connsiteY0" fmla="*/ 0 h 1063487"/>
              <a:gd name="connsiteX1" fmla="*/ 0 w 159026"/>
              <a:gd name="connsiteY1" fmla="*/ 536713 h 1063487"/>
              <a:gd name="connsiteX2" fmla="*/ 159026 w 159026"/>
              <a:gd name="connsiteY2" fmla="*/ 1063487 h 1063487"/>
              <a:gd name="connsiteX3" fmla="*/ 159026 w 159026"/>
              <a:gd name="connsiteY3" fmla="*/ 1063487 h 1063487"/>
              <a:gd name="connsiteX4" fmla="*/ 159026 w 159026"/>
              <a:gd name="connsiteY4" fmla="*/ 1063487 h 106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6" h="1063487">
                <a:moveTo>
                  <a:pt x="159026" y="0"/>
                </a:moveTo>
                <a:cubicBezTo>
                  <a:pt x="79513" y="179732"/>
                  <a:pt x="0" y="359465"/>
                  <a:pt x="0" y="536713"/>
                </a:cubicBezTo>
                <a:cubicBezTo>
                  <a:pt x="0" y="713961"/>
                  <a:pt x="159026" y="1063487"/>
                  <a:pt x="159026" y="1063487"/>
                </a:cubicBezTo>
                <a:lnTo>
                  <a:pt x="159026" y="1063487"/>
                </a:lnTo>
                <a:lnTo>
                  <a:pt x="159026" y="1063487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22EC7E-FE04-D319-846D-2E938676B0D3}"/>
                  </a:ext>
                </a:extLst>
              </p:cNvPr>
              <p:cNvSpPr txBox="1"/>
              <p:nvPr/>
            </p:nvSpPr>
            <p:spPr>
              <a:xfrm>
                <a:off x="9151989" y="4462848"/>
                <a:ext cx="111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22EC7E-FE04-D319-846D-2E938676B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989" y="4462848"/>
                <a:ext cx="11194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3">
                <a:extLst>
                  <a:ext uri="{FF2B5EF4-FFF2-40B4-BE49-F238E27FC236}">
                    <a16:creationId xmlns:a16="http://schemas.microsoft.com/office/drawing/2014/main" id="{7EC6C2BD-0ED5-A48F-76EF-93976B98A9E2}"/>
                  </a:ext>
                </a:extLst>
              </p:cNvPr>
              <p:cNvSpPr txBox="1"/>
              <p:nvPr/>
            </p:nvSpPr>
            <p:spPr>
              <a:xfrm>
                <a:off x="1381118" y="3085734"/>
                <a:ext cx="6946082" cy="1162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may contain parallel edges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 [Tutte, Nash-Williams].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raph</a:t>
                </a:r>
                <a:r>
                  <a:rPr lang="en-US" altLang="zh-CN" sz="16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edge-disjoint spanning trees </a:t>
                </a:r>
                <a:r>
                  <a:rPr lang="en-US" altLang="zh-CN" sz="1600" b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for every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⊂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 there are at least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</m:t>
                    </m:r>
                  </m:oMath>
                </a14:m>
                <a:r>
                  <a:rPr lang="en-US" altLang="zh-CN" sz="16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crossing edges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Solvable in poly-time (matroidal result)</a:t>
                </a:r>
                <a:endParaRPr lang="en-US" altLang="zh-CN" sz="1600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43">
                <a:extLst>
                  <a:ext uri="{FF2B5EF4-FFF2-40B4-BE49-F238E27FC236}">
                    <a16:creationId xmlns:a16="http://schemas.microsoft.com/office/drawing/2014/main" id="{7EC6C2BD-0ED5-A48F-76EF-93976B98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3085734"/>
                <a:ext cx="6946082" cy="1162178"/>
              </a:xfrm>
              <a:prstGeom prst="rect">
                <a:avLst/>
              </a:prstGeom>
              <a:blipFill>
                <a:blip r:embed="rId3"/>
                <a:stretch>
                  <a:fillRect l="-365" r="-365" b="-5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04F7448F-ECC6-C77C-7E61-38612BD49339}"/>
                  </a:ext>
                </a:extLst>
              </p:cNvPr>
              <p:cNvSpPr txBox="1"/>
              <p:nvPr/>
            </p:nvSpPr>
            <p:spPr>
              <a:xfrm>
                <a:off x="1381118" y="1690688"/>
                <a:ext cx="4990181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Disj-Spanning-Trees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Graph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edge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trees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04F7448F-ECC6-C77C-7E61-38612BD49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1690688"/>
                <a:ext cx="4990181" cy="919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E85A343C-7636-5B57-A318-6F54BADF3D30}"/>
              </a:ext>
            </a:extLst>
          </p:cNvPr>
          <p:cNvSpPr/>
          <p:nvPr/>
        </p:nvSpPr>
        <p:spPr>
          <a:xfrm>
            <a:off x="9256117" y="1759159"/>
            <a:ext cx="1472128" cy="15304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53D5B85-0CB0-E132-DAB6-C422072DB6D3}"/>
              </a:ext>
            </a:extLst>
          </p:cNvPr>
          <p:cNvSpPr/>
          <p:nvPr/>
        </p:nvSpPr>
        <p:spPr>
          <a:xfrm>
            <a:off x="8675659" y="2343352"/>
            <a:ext cx="343887" cy="371549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65A33DE-F238-F69F-4DBA-8349A8A7D2C8}"/>
              </a:ext>
            </a:extLst>
          </p:cNvPr>
          <p:cNvSpPr/>
          <p:nvPr/>
        </p:nvSpPr>
        <p:spPr>
          <a:xfrm>
            <a:off x="9579206" y="3966901"/>
            <a:ext cx="336220" cy="36933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63FFC9-3399-EA36-7F60-8691E50A5935}"/>
                  </a:ext>
                </a:extLst>
              </p:cNvPr>
              <p:cNvSpPr txBox="1"/>
              <p:nvPr/>
            </p:nvSpPr>
            <p:spPr>
              <a:xfrm>
                <a:off x="8745062" y="2695732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B63FFC9-3399-EA36-7F60-8691E50A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62" y="2695732"/>
                <a:ext cx="212238" cy="276999"/>
              </a:xfrm>
              <a:prstGeom prst="rect">
                <a:avLst/>
              </a:prstGeom>
              <a:blipFill>
                <a:blip r:embed="rId5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335559-8C47-5456-2EE9-694AACA4E1F4}"/>
                  </a:ext>
                </a:extLst>
              </p:cNvPr>
              <p:cNvSpPr txBox="1"/>
              <p:nvPr/>
            </p:nvSpPr>
            <p:spPr>
              <a:xfrm>
                <a:off x="10459999" y="2195019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0335559-8C47-5456-2EE9-694AACA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999" y="2195019"/>
                <a:ext cx="222625" cy="276999"/>
              </a:xfrm>
              <a:prstGeom prst="rect">
                <a:avLst/>
              </a:prstGeom>
              <a:blipFill>
                <a:blip r:embed="rId6"/>
                <a:stretch>
                  <a:fillRect l="-22222" r="-22222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73ADF7B-5A4F-DB50-C28D-BAAEB17DE338}"/>
                  </a:ext>
                </a:extLst>
              </p:cNvPr>
              <p:cNvSpPr txBox="1"/>
              <p:nvPr/>
            </p:nvSpPr>
            <p:spPr>
              <a:xfrm>
                <a:off x="9798399" y="1783522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73ADF7B-5A4F-DB50-C28D-BAAEB17DE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399" y="1783522"/>
                <a:ext cx="212238" cy="276999"/>
              </a:xfrm>
              <a:prstGeom prst="rect">
                <a:avLst/>
              </a:prstGeom>
              <a:blipFill>
                <a:blip r:embed="rId7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617C9E-096D-9A9C-BC5C-8C9A6FA4A7C8}"/>
                  </a:ext>
                </a:extLst>
              </p:cNvPr>
              <p:cNvSpPr txBox="1"/>
              <p:nvPr/>
            </p:nvSpPr>
            <p:spPr>
              <a:xfrm>
                <a:off x="9777133" y="3013491"/>
                <a:ext cx="231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A617C9E-096D-9A9C-BC5C-8C9A6FA4A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133" y="3013491"/>
                <a:ext cx="231154" cy="276999"/>
              </a:xfrm>
              <a:prstGeom prst="rect">
                <a:avLst/>
              </a:prstGeom>
              <a:blipFill>
                <a:blip r:embed="rId8"/>
                <a:stretch>
                  <a:fillRect l="-15000" r="-1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CAE36F8-45C0-709D-70B1-4A218725EBAE}"/>
                  </a:ext>
                </a:extLst>
              </p:cNvPr>
              <p:cNvSpPr txBox="1"/>
              <p:nvPr/>
            </p:nvSpPr>
            <p:spPr>
              <a:xfrm>
                <a:off x="9901075" y="3993537"/>
                <a:ext cx="2122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CAE36F8-45C0-709D-70B1-4A218725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075" y="3993537"/>
                <a:ext cx="212238" cy="276999"/>
              </a:xfrm>
              <a:prstGeom prst="rect">
                <a:avLst/>
              </a:prstGeom>
              <a:blipFill>
                <a:blip r:embed="rId9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5050489-074C-7434-9B70-63A11C81FD09}"/>
                  </a:ext>
                </a:extLst>
              </p:cNvPr>
              <p:cNvSpPr txBox="1"/>
              <p:nvPr/>
            </p:nvSpPr>
            <p:spPr>
              <a:xfrm>
                <a:off x="8311854" y="4958795"/>
                <a:ext cx="3207144" cy="381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Crossing edges: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𝐴𝐶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𝐴𝐷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𝐴𝐸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𝐵𝐸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5050489-074C-7434-9B70-63A11C81F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854" y="4958795"/>
                <a:ext cx="3207144" cy="381066"/>
              </a:xfrm>
              <a:prstGeom prst="rect">
                <a:avLst/>
              </a:prstGeom>
              <a:blipFill>
                <a:blip r:embed="rId10"/>
                <a:stretch>
                  <a:fillRect l="-1575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BC553-44B3-6A3A-6EF7-FB365EFDC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24D3E-9AAB-83C4-218B-32AE4F6860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15A55FB-422D-023F-3551-169BB081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Set Covers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F5B1EA1B-F007-1E3D-27FA-D27301AE6402}"/>
                  </a:ext>
                </a:extLst>
              </p:cNvPr>
              <p:cNvSpPr txBox="1"/>
              <p:nvPr/>
            </p:nvSpPr>
            <p:spPr>
              <a:xfrm>
                <a:off x="1381118" y="1793176"/>
                <a:ext cx="5523116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Disj-Set-Covers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subhypergraphs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F5B1EA1B-F007-1E3D-27FA-D27301AE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1793176"/>
                <a:ext cx="5523116" cy="919401"/>
              </a:xfrm>
              <a:prstGeom prst="roundRect">
                <a:avLst/>
              </a:prstGeom>
              <a:blipFill>
                <a:blip r:embed="rId2"/>
                <a:stretch>
                  <a:fillRect b="-1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33">
            <a:extLst>
              <a:ext uri="{FF2B5EF4-FFF2-40B4-BE49-F238E27FC236}">
                <a16:creationId xmlns:a16="http://schemas.microsoft.com/office/drawing/2014/main" id="{E64762AE-652E-56F4-AFB3-7A9A594B2BE0}"/>
              </a:ext>
            </a:extLst>
          </p:cNvPr>
          <p:cNvSpPr/>
          <p:nvPr/>
        </p:nvSpPr>
        <p:spPr>
          <a:xfrm flipH="1" flipV="1">
            <a:off x="8070573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22AE5406-DF8E-9677-B92B-DC9DFC7A02C6}"/>
              </a:ext>
            </a:extLst>
          </p:cNvPr>
          <p:cNvSpPr/>
          <p:nvPr/>
        </p:nvSpPr>
        <p:spPr>
          <a:xfrm flipH="1" flipV="1">
            <a:off x="8968408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A1AAE053-A61C-714E-1105-B6006AECD171}"/>
              </a:ext>
            </a:extLst>
          </p:cNvPr>
          <p:cNvSpPr/>
          <p:nvPr/>
        </p:nvSpPr>
        <p:spPr>
          <a:xfrm flipH="1" flipV="1">
            <a:off x="8968407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1608F8C5-4DC3-F619-50AE-9A1BDFDAB975}"/>
              </a:ext>
            </a:extLst>
          </p:cNvPr>
          <p:cNvSpPr/>
          <p:nvPr/>
        </p:nvSpPr>
        <p:spPr>
          <a:xfrm flipH="1" flipV="1">
            <a:off x="10494303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2E1B85A6-1078-0A25-0672-1D411ED0D1FC}"/>
              </a:ext>
            </a:extLst>
          </p:cNvPr>
          <p:cNvSpPr/>
          <p:nvPr/>
        </p:nvSpPr>
        <p:spPr>
          <a:xfrm flipH="1" flipV="1">
            <a:off x="9722423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684D0A-738B-BF8B-E1C7-2B872C2800C1}"/>
              </a:ext>
            </a:extLst>
          </p:cNvPr>
          <p:cNvSpPr/>
          <p:nvPr/>
        </p:nvSpPr>
        <p:spPr>
          <a:xfrm flipH="1" flipV="1">
            <a:off x="9728695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3F6D7B4-3FF2-CEF3-E023-1622025413D1}"/>
              </a:ext>
            </a:extLst>
          </p:cNvPr>
          <p:cNvSpPr/>
          <p:nvPr/>
        </p:nvSpPr>
        <p:spPr>
          <a:xfrm>
            <a:off x="7923503" y="1750068"/>
            <a:ext cx="1472128" cy="15304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EC6851E-A292-AD32-0FA9-B110712FC808}"/>
              </a:ext>
            </a:extLst>
          </p:cNvPr>
          <p:cNvSpPr/>
          <p:nvPr/>
        </p:nvSpPr>
        <p:spPr>
          <a:xfrm>
            <a:off x="9243413" y="1763907"/>
            <a:ext cx="1472128" cy="1530440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9C5EC24-A5B8-B054-0654-66AEC220CBEA}"/>
              </a:ext>
            </a:extLst>
          </p:cNvPr>
          <p:cNvSpPr/>
          <p:nvPr/>
        </p:nvSpPr>
        <p:spPr>
          <a:xfrm rot="20260744">
            <a:off x="8701387" y="2372928"/>
            <a:ext cx="2034284" cy="94392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F1ACA61-0A78-581C-BE50-27881ACC57C3}"/>
              </a:ext>
            </a:extLst>
          </p:cNvPr>
          <p:cNvSpPr/>
          <p:nvPr/>
        </p:nvSpPr>
        <p:spPr>
          <a:xfrm>
            <a:off x="8782733" y="1754870"/>
            <a:ext cx="1161912" cy="496408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DDE6446-BF9F-716F-74A5-7C64A901F97A}"/>
              </a:ext>
            </a:extLst>
          </p:cNvPr>
          <p:cNvSpPr/>
          <p:nvPr/>
        </p:nvSpPr>
        <p:spPr>
          <a:xfrm>
            <a:off x="7707616" y="1563082"/>
            <a:ext cx="1859164" cy="1865918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43">
                <a:extLst>
                  <a:ext uri="{FF2B5EF4-FFF2-40B4-BE49-F238E27FC236}">
                    <a16:creationId xmlns:a16="http://schemas.microsoft.com/office/drawing/2014/main" id="{62656243-E039-CE91-561C-635CE3734255}"/>
                  </a:ext>
                </a:extLst>
              </p:cNvPr>
              <p:cNvSpPr txBox="1"/>
              <p:nvPr/>
            </p:nvSpPr>
            <p:spPr>
              <a:xfrm>
                <a:off x="1353293" y="3605567"/>
                <a:ext cx="9362248" cy="619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collection of elements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hyperedge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set</a:t>
                </a:r>
              </a:p>
            </p:txBody>
          </p:sp>
        </mc:Choice>
        <mc:Fallback>
          <p:sp>
            <p:nvSpPr>
              <p:cNvPr id="3" name="TextBox 43">
                <a:extLst>
                  <a:ext uri="{FF2B5EF4-FFF2-40B4-BE49-F238E27FC236}">
                    <a16:creationId xmlns:a16="http://schemas.microsoft.com/office/drawing/2014/main" id="{62656243-E039-CE91-561C-635CE3734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93" y="3605567"/>
                <a:ext cx="9362248" cy="619850"/>
              </a:xfrm>
              <a:prstGeom prst="rect">
                <a:avLst/>
              </a:prstGeom>
              <a:blipFill>
                <a:blip r:embed="rId3"/>
                <a:stretch>
                  <a:fillRect l="-271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DC93-9220-9AB7-9626-EED0332A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7E9F-90DB-1F13-FB13-35BB4BB892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8B47673-F76A-CF4C-3888-5F5D3FF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Set Covers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2590D2C7-54A7-094C-EF7B-13024A9E8DF8}"/>
                  </a:ext>
                </a:extLst>
              </p:cNvPr>
              <p:cNvSpPr txBox="1"/>
              <p:nvPr/>
            </p:nvSpPr>
            <p:spPr>
              <a:xfrm>
                <a:off x="1381118" y="1793176"/>
                <a:ext cx="5523116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Disj-Set-Covers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subhypergraphs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1">
                <a:extLst>
                  <a:ext uri="{FF2B5EF4-FFF2-40B4-BE49-F238E27FC236}">
                    <a16:creationId xmlns:a16="http://schemas.microsoft.com/office/drawing/2014/main" id="{2590D2C7-54A7-094C-EF7B-13024A9E8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1793176"/>
                <a:ext cx="5523116" cy="919401"/>
              </a:xfrm>
              <a:prstGeom prst="roundRect">
                <a:avLst/>
              </a:prstGeom>
              <a:blipFill>
                <a:blip r:embed="rId2"/>
                <a:stretch>
                  <a:fillRect b="-133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33">
            <a:extLst>
              <a:ext uri="{FF2B5EF4-FFF2-40B4-BE49-F238E27FC236}">
                <a16:creationId xmlns:a16="http://schemas.microsoft.com/office/drawing/2014/main" id="{B27B46E8-810F-AC66-E501-F2CF434004C3}"/>
              </a:ext>
            </a:extLst>
          </p:cNvPr>
          <p:cNvSpPr/>
          <p:nvPr/>
        </p:nvSpPr>
        <p:spPr>
          <a:xfrm flipH="1" flipV="1">
            <a:off x="8070573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1AE2314A-EA1B-C2E1-5864-5542E482B4AD}"/>
              </a:ext>
            </a:extLst>
          </p:cNvPr>
          <p:cNvSpPr/>
          <p:nvPr/>
        </p:nvSpPr>
        <p:spPr>
          <a:xfrm flipH="1" flipV="1">
            <a:off x="8968408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60380FAB-D81A-9B8E-B6E7-68DAB082B0E9}"/>
              </a:ext>
            </a:extLst>
          </p:cNvPr>
          <p:cNvSpPr/>
          <p:nvPr/>
        </p:nvSpPr>
        <p:spPr>
          <a:xfrm flipH="1" flipV="1">
            <a:off x="8968407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DF1BB971-8DB7-1E24-685B-2725A6CFAD14}"/>
              </a:ext>
            </a:extLst>
          </p:cNvPr>
          <p:cNvSpPr/>
          <p:nvPr/>
        </p:nvSpPr>
        <p:spPr>
          <a:xfrm flipH="1" flipV="1">
            <a:off x="10494303" y="2497326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0E178961-3E27-7953-F860-A24F5E9B7FEA}"/>
              </a:ext>
            </a:extLst>
          </p:cNvPr>
          <p:cNvSpPr/>
          <p:nvPr/>
        </p:nvSpPr>
        <p:spPr>
          <a:xfrm flipH="1" flipV="1">
            <a:off x="9722423" y="193143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35B1F1-E9EC-532C-219E-2B3745431A41}"/>
              </a:ext>
            </a:extLst>
          </p:cNvPr>
          <p:cNvSpPr/>
          <p:nvPr/>
        </p:nvSpPr>
        <p:spPr>
          <a:xfrm flipH="1" flipV="1">
            <a:off x="9728695" y="3022117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B3A5EA7-B2AB-EDE6-85E4-5CDC26C666C7}"/>
              </a:ext>
            </a:extLst>
          </p:cNvPr>
          <p:cNvSpPr/>
          <p:nvPr/>
        </p:nvSpPr>
        <p:spPr>
          <a:xfrm>
            <a:off x="7923503" y="1750068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FA49C02-E32F-88DD-2BF9-312929052E2A}"/>
              </a:ext>
            </a:extLst>
          </p:cNvPr>
          <p:cNvSpPr/>
          <p:nvPr/>
        </p:nvSpPr>
        <p:spPr>
          <a:xfrm>
            <a:off x="9243413" y="1763907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5ADE7A7-7E10-70C2-7520-C2CFEC075805}"/>
              </a:ext>
            </a:extLst>
          </p:cNvPr>
          <p:cNvSpPr/>
          <p:nvPr/>
        </p:nvSpPr>
        <p:spPr>
          <a:xfrm rot="20260744">
            <a:off x="8701387" y="2372928"/>
            <a:ext cx="2034284" cy="94392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529FCB0-EC8A-C593-6F1E-F3DC0E98E0AB}"/>
              </a:ext>
            </a:extLst>
          </p:cNvPr>
          <p:cNvSpPr/>
          <p:nvPr/>
        </p:nvSpPr>
        <p:spPr>
          <a:xfrm>
            <a:off x="8782733" y="1754870"/>
            <a:ext cx="1161912" cy="49640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7902D19-F804-EF0A-AB7B-D89D8941AF05}"/>
              </a:ext>
            </a:extLst>
          </p:cNvPr>
          <p:cNvSpPr/>
          <p:nvPr/>
        </p:nvSpPr>
        <p:spPr>
          <a:xfrm>
            <a:off x="7707616" y="1563082"/>
            <a:ext cx="1859164" cy="186591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0FBB81-A6A5-0208-0A14-BF592FA08516}"/>
                  </a:ext>
                </a:extLst>
              </p:cNvPr>
              <p:cNvSpPr txBox="1"/>
              <p:nvPr/>
            </p:nvSpPr>
            <p:spPr>
              <a:xfrm>
                <a:off x="8683676" y="3765868"/>
                <a:ext cx="1119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0FBB81-A6A5-0208-0A14-BF592FA08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76" y="3765868"/>
                <a:ext cx="11194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3">
                <a:extLst>
                  <a:ext uri="{FF2B5EF4-FFF2-40B4-BE49-F238E27FC236}">
                    <a16:creationId xmlns:a16="http://schemas.microsoft.com/office/drawing/2014/main" id="{1BA507C7-55BF-5461-78AE-09CE37D28D85}"/>
                  </a:ext>
                </a:extLst>
              </p:cNvPr>
              <p:cNvSpPr txBox="1"/>
              <p:nvPr/>
            </p:nvSpPr>
            <p:spPr>
              <a:xfrm>
                <a:off x="1353293" y="3605567"/>
                <a:ext cx="9362248" cy="1756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collection of elements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Each hyperedge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set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NP-complete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𝑜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ln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⁡|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approximation in polytime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Feige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Halldorsson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Kortsarz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Srinivasan ’02]</a:t>
                </a:r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(1−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ln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⁡|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inapprox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unless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NP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m:rPr>
                        <m:nor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DTIME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loglog</m:t>
                        </m:r>
                        <m:r>
                          <m:rPr>
                            <m:nor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n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[Feige, Halldorsson, Kortsarz, Srinivasan ’02]</a:t>
                </a:r>
              </a:p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43">
                <a:extLst>
                  <a:ext uri="{FF2B5EF4-FFF2-40B4-BE49-F238E27FC236}">
                    <a16:creationId xmlns:a16="http://schemas.microsoft.com/office/drawing/2014/main" id="{1BA507C7-55BF-5461-78AE-09CE37D28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93" y="3605567"/>
                <a:ext cx="9362248" cy="1756635"/>
              </a:xfrm>
              <a:prstGeom prst="rect">
                <a:avLst/>
              </a:prstGeom>
              <a:blipFill>
                <a:blip r:embed="rId4"/>
                <a:stretch>
                  <a:fillRect l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74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1928-95C6-B449-B648-35DDF449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DFD3F-2CBB-9EBA-390D-930F16230F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7AF60ED-FE97-FC0E-5CD2-C2F7CA70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Connected Spanning </a:t>
            </a:r>
            <a:r>
              <a:rPr lang="en-US" altLang="zh-CN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Subhypergraphs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33">
            <a:extLst>
              <a:ext uri="{FF2B5EF4-FFF2-40B4-BE49-F238E27FC236}">
                <a16:creationId xmlns:a16="http://schemas.microsoft.com/office/drawing/2014/main" id="{BC14AEB4-1222-A6A9-A121-1EA76660A579}"/>
              </a:ext>
            </a:extLst>
          </p:cNvPr>
          <p:cNvSpPr/>
          <p:nvPr/>
        </p:nvSpPr>
        <p:spPr>
          <a:xfrm flipH="1" flipV="1">
            <a:off x="2464320" y="5009710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5" name="Oval 33">
            <a:extLst>
              <a:ext uri="{FF2B5EF4-FFF2-40B4-BE49-F238E27FC236}">
                <a16:creationId xmlns:a16="http://schemas.microsoft.com/office/drawing/2014/main" id="{389C7723-3446-A7F8-2B2F-58CBFE079C75}"/>
              </a:ext>
            </a:extLst>
          </p:cNvPr>
          <p:cNvSpPr/>
          <p:nvPr/>
        </p:nvSpPr>
        <p:spPr>
          <a:xfrm flipH="1" flipV="1">
            <a:off x="3362155" y="444382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C7FEDE82-B659-5BA3-6D32-96F86DD43EA3}"/>
              </a:ext>
            </a:extLst>
          </p:cNvPr>
          <p:cNvSpPr/>
          <p:nvPr/>
        </p:nvSpPr>
        <p:spPr>
          <a:xfrm flipH="1" flipV="1">
            <a:off x="3362154" y="553450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B6B77077-2562-6F18-BC03-499AA30CECA4}"/>
              </a:ext>
            </a:extLst>
          </p:cNvPr>
          <p:cNvSpPr/>
          <p:nvPr/>
        </p:nvSpPr>
        <p:spPr>
          <a:xfrm flipH="1" flipV="1">
            <a:off x="4888050" y="5009710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33">
            <a:extLst>
              <a:ext uri="{FF2B5EF4-FFF2-40B4-BE49-F238E27FC236}">
                <a16:creationId xmlns:a16="http://schemas.microsoft.com/office/drawing/2014/main" id="{F4315B46-CF5B-903D-9EBA-C44B954FB562}"/>
              </a:ext>
            </a:extLst>
          </p:cNvPr>
          <p:cNvSpPr/>
          <p:nvPr/>
        </p:nvSpPr>
        <p:spPr>
          <a:xfrm flipH="1" flipV="1">
            <a:off x="4116170" y="444382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38C50C4-1EC2-B39C-506E-54B45C0F9638}"/>
              </a:ext>
            </a:extLst>
          </p:cNvPr>
          <p:cNvSpPr/>
          <p:nvPr/>
        </p:nvSpPr>
        <p:spPr>
          <a:xfrm flipH="1" flipV="1">
            <a:off x="4122442" y="553450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57352E8-3B71-BB14-9C86-286E1A944CB5}"/>
              </a:ext>
            </a:extLst>
          </p:cNvPr>
          <p:cNvSpPr/>
          <p:nvPr/>
        </p:nvSpPr>
        <p:spPr>
          <a:xfrm>
            <a:off x="2317250" y="4262452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4FDBA82-F768-7417-1A01-3BFAB143DDDF}"/>
              </a:ext>
            </a:extLst>
          </p:cNvPr>
          <p:cNvSpPr/>
          <p:nvPr/>
        </p:nvSpPr>
        <p:spPr>
          <a:xfrm>
            <a:off x="3637160" y="4276291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B028077-1920-B15B-04B0-D44D3CDBC132}"/>
              </a:ext>
            </a:extLst>
          </p:cNvPr>
          <p:cNvSpPr/>
          <p:nvPr/>
        </p:nvSpPr>
        <p:spPr>
          <a:xfrm rot="20260744">
            <a:off x="3095134" y="4885312"/>
            <a:ext cx="2034284" cy="94392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B9D29BA-7F7E-9A6C-9715-FC35D1F25FEF}"/>
              </a:ext>
            </a:extLst>
          </p:cNvPr>
          <p:cNvSpPr/>
          <p:nvPr/>
        </p:nvSpPr>
        <p:spPr>
          <a:xfrm>
            <a:off x="3176480" y="4267254"/>
            <a:ext cx="1161912" cy="49640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752A0A4-D829-3C63-8C15-D015301058F0}"/>
              </a:ext>
            </a:extLst>
          </p:cNvPr>
          <p:cNvSpPr/>
          <p:nvPr/>
        </p:nvSpPr>
        <p:spPr>
          <a:xfrm>
            <a:off x="2101363" y="4075466"/>
            <a:ext cx="1859164" cy="186591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TextBox 43">
            <a:extLst>
              <a:ext uri="{FF2B5EF4-FFF2-40B4-BE49-F238E27FC236}">
                <a16:creationId xmlns:a16="http://schemas.microsoft.com/office/drawing/2014/main" id="{91BB638F-F81C-715E-0CF4-EB6FB8FCC18C}"/>
              </a:ext>
            </a:extLst>
          </p:cNvPr>
          <p:cNvSpPr txBox="1"/>
          <p:nvPr/>
        </p:nvSpPr>
        <p:spPr>
          <a:xfrm>
            <a:off x="1381118" y="3085734"/>
            <a:ext cx="6421745" cy="34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Generalization of 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-Spanning-Trees &amp; 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-Set-Covers</a:t>
            </a:r>
          </a:p>
        </p:txBody>
      </p:sp>
      <p:sp>
        <p:nvSpPr>
          <p:cNvPr id="26" name="Oval 33">
            <a:extLst>
              <a:ext uri="{FF2B5EF4-FFF2-40B4-BE49-F238E27FC236}">
                <a16:creationId xmlns:a16="http://schemas.microsoft.com/office/drawing/2014/main" id="{2ED1572B-D564-C513-EDD1-DE950C614426}"/>
              </a:ext>
            </a:extLst>
          </p:cNvPr>
          <p:cNvSpPr/>
          <p:nvPr/>
        </p:nvSpPr>
        <p:spPr>
          <a:xfrm flipH="1" flipV="1">
            <a:off x="7906786" y="5038240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1A4E9165-F5F0-D5AE-2AC3-811F15E6F77A}"/>
              </a:ext>
            </a:extLst>
          </p:cNvPr>
          <p:cNvSpPr/>
          <p:nvPr/>
        </p:nvSpPr>
        <p:spPr>
          <a:xfrm flipH="1" flipV="1">
            <a:off x="8804621" y="447235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8" name="Oval 33">
            <a:extLst>
              <a:ext uri="{FF2B5EF4-FFF2-40B4-BE49-F238E27FC236}">
                <a16:creationId xmlns:a16="http://schemas.microsoft.com/office/drawing/2014/main" id="{D2168524-F970-0C5C-63DB-CEE98E5A11D6}"/>
              </a:ext>
            </a:extLst>
          </p:cNvPr>
          <p:cNvSpPr/>
          <p:nvPr/>
        </p:nvSpPr>
        <p:spPr>
          <a:xfrm flipH="1" flipV="1">
            <a:off x="8804620" y="556303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9" name="Oval 33">
            <a:extLst>
              <a:ext uri="{FF2B5EF4-FFF2-40B4-BE49-F238E27FC236}">
                <a16:creationId xmlns:a16="http://schemas.microsoft.com/office/drawing/2014/main" id="{E75C9682-AA5C-8C3F-6F57-F29DD3E3CB6D}"/>
              </a:ext>
            </a:extLst>
          </p:cNvPr>
          <p:cNvSpPr/>
          <p:nvPr/>
        </p:nvSpPr>
        <p:spPr>
          <a:xfrm flipH="1" flipV="1">
            <a:off x="10330516" y="5038240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0" name="Oval 33">
            <a:extLst>
              <a:ext uri="{FF2B5EF4-FFF2-40B4-BE49-F238E27FC236}">
                <a16:creationId xmlns:a16="http://schemas.microsoft.com/office/drawing/2014/main" id="{2A8924DA-103F-4DB6-49F0-05580A603EAC}"/>
              </a:ext>
            </a:extLst>
          </p:cNvPr>
          <p:cNvSpPr/>
          <p:nvPr/>
        </p:nvSpPr>
        <p:spPr>
          <a:xfrm flipH="1" flipV="1">
            <a:off x="9558636" y="447235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02CC1031-7B85-3A59-95E2-ADF8FD6B9D50}"/>
              </a:ext>
            </a:extLst>
          </p:cNvPr>
          <p:cNvSpPr/>
          <p:nvPr/>
        </p:nvSpPr>
        <p:spPr>
          <a:xfrm flipH="1" flipV="1">
            <a:off x="9564908" y="5563031"/>
            <a:ext cx="66579" cy="636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8B3B3EC-99FB-1BA9-64C5-A2B89E8FD9FB}"/>
              </a:ext>
            </a:extLst>
          </p:cNvPr>
          <p:cNvSpPr/>
          <p:nvPr/>
        </p:nvSpPr>
        <p:spPr>
          <a:xfrm>
            <a:off x="7759716" y="4290982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D4AD330-90EC-07AE-13AC-DE2AF1788DB3}"/>
              </a:ext>
            </a:extLst>
          </p:cNvPr>
          <p:cNvSpPr/>
          <p:nvPr/>
        </p:nvSpPr>
        <p:spPr>
          <a:xfrm>
            <a:off x="9079626" y="4304821"/>
            <a:ext cx="1472128" cy="153044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FD5F52C-7A19-3471-8528-200BC78C081D}"/>
              </a:ext>
            </a:extLst>
          </p:cNvPr>
          <p:cNvSpPr/>
          <p:nvPr/>
        </p:nvSpPr>
        <p:spPr>
          <a:xfrm>
            <a:off x="8618946" y="4295783"/>
            <a:ext cx="1161912" cy="906241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7BE02F6-7B42-48D3-366E-7C936DD460EA}"/>
              </a:ext>
            </a:extLst>
          </p:cNvPr>
          <p:cNvSpPr/>
          <p:nvPr/>
        </p:nvSpPr>
        <p:spPr>
          <a:xfrm>
            <a:off x="7543829" y="4103996"/>
            <a:ext cx="1859164" cy="1865918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Oval 33">
            <a:extLst>
              <a:ext uri="{FF2B5EF4-FFF2-40B4-BE49-F238E27FC236}">
                <a16:creationId xmlns:a16="http://schemas.microsoft.com/office/drawing/2014/main" id="{8A37501F-C728-48A5-FF29-60F6080A7E9A}"/>
              </a:ext>
            </a:extLst>
          </p:cNvPr>
          <p:cNvSpPr/>
          <p:nvPr/>
        </p:nvSpPr>
        <p:spPr>
          <a:xfrm flipH="1" flipV="1">
            <a:off x="9112738" y="5066279"/>
            <a:ext cx="66579" cy="6360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45AB6A5-7256-56CB-0CF3-3D1F5731D41A}"/>
              </a:ext>
            </a:extLst>
          </p:cNvPr>
          <p:cNvSpPr/>
          <p:nvPr/>
        </p:nvSpPr>
        <p:spPr>
          <a:xfrm rot="20260744">
            <a:off x="8494090" y="4879906"/>
            <a:ext cx="2034284" cy="943925"/>
          </a:xfrm>
          <a:prstGeom prst="ellipse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A0A161FE-22A8-7710-8B02-B97566063A45}"/>
                  </a:ext>
                </a:extLst>
              </p:cNvPr>
              <p:cNvSpPr txBox="1"/>
              <p:nvPr/>
            </p:nvSpPr>
            <p:spPr>
              <a:xfrm>
                <a:off x="1381118" y="1801472"/>
                <a:ext cx="5786177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-Conn-Spanning-</a:t>
                </a:r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Subhypergraphs</a:t>
                </a:r>
                <a:endParaRPr lang="en-US" altLang="zh-CN" sz="16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Hypergraph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connected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subhypergraphs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16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9">
                <a:extLst>
                  <a:ext uri="{FF2B5EF4-FFF2-40B4-BE49-F238E27FC236}">
                    <a16:creationId xmlns:a16="http://schemas.microsoft.com/office/drawing/2014/main" id="{A0A161FE-22A8-7710-8B02-B97566063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18" y="1801472"/>
                <a:ext cx="5786177" cy="9194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DE1FBA8F-596F-055D-8B4A-C37FE3CDD9D4}"/>
              </a:ext>
            </a:extLst>
          </p:cNvPr>
          <p:cNvSpPr/>
          <p:nvPr/>
        </p:nvSpPr>
        <p:spPr>
          <a:xfrm>
            <a:off x="5625548" y="4840358"/>
            <a:ext cx="1222513" cy="2150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91A765F-E7EC-F350-2E01-70CB43E6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Disjoint Spanning Trees: Generalizations and Variants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">
                <a:extLst>
                  <a:ext uri="{FF2B5EF4-FFF2-40B4-BE49-F238E27FC236}">
                    <a16:creationId xmlns:a16="http://schemas.microsoft.com/office/drawing/2014/main" id="{F91D7B3C-514B-F02C-DD3F-E6BF4478ED23}"/>
                  </a:ext>
                </a:extLst>
              </p:cNvPr>
              <p:cNvSpPr txBox="1"/>
              <p:nvPr/>
            </p:nvSpPr>
            <p:spPr>
              <a:xfrm>
                <a:off x="1556156" y="4225509"/>
                <a:ext cx="2900079" cy="74914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Disj-Spanning-Trees</a:t>
                </a:r>
                <a:endParaRPr lang="en-US" altLang="zh-CN" sz="14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Graph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1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trees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">
                <a:extLst>
                  <a:ext uri="{FF2B5EF4-FFF2-40B4-BE49-F238E27FC236}">
                    <a16:creationId xmlns:a16="http://schemas.microsoft.com/office/drawing/2014/main" id="{F91D7B3C-514B-F02C-DD3F-E6BF4478E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56" y="4225509"/>
                <a:ext cx="2900079" cy="7491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5">
            <a:extLst>
              <a:ext uri="{FF2B5EF4-FFF2-40B4-BE49-F238E27FC236}">
                <a16:creationId xmlns:a16="http://schemas.microsoft.com/office/drawing/2014/main" id="{81A324C8-2081-3E4C-1816-70516BD15921}"/>
              </a:ext>
            </a:extLst>
          </p:cNvPr>
          <p:cNvSpPr txBox="1"/>
          <p:nvPr/>
        </p:nvSpPr>
        <p:spPr>
          <a:xfrm>
            <a:off x="5872875" y="4946007"/>
            <a:ext cx="3804191" cy="340519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400" b="1" dirty="0" err="1">
                <a:solidFill>
                  <a:srgbClr val="0E0E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altLang="zh-CN" sz="1400" b="1" dirty="0">
                <a:solidFill>
                  <a:srgbClr val="0E0EE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-Dominating-Sets</a:t>
            </a:r>
            <a:endParaRPr lang="en-US" altLang="zh-CN" sz="1400" b="1" dirty="0">
              <a:solidFill>
                <a:srgbClr val="99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2209B7DA-344B-B663-F32F-94B7C2D5F50B}"/>
                  </a:ext>
                </a:extLst>
              </p:cNvPr>
              <p:cNvSpPr txBox="1"/>
              <p:nvPr/>
            </p:nvSpPr>
            <p:spPr>
              <a:xfrm>
                <a:off x="1556156" y="2696461"/>
                <a:ext cx="2900079" cy="74914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Disj-Matroid-Bases</a:t>
                </a:r>
                <a:endParaRPr lang="en-US" altLang="zh-CN" sz="14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Matroid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11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disjoint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bases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8">
                <a:extLst>
                  <a:ext uri="{FF2B5EF4-FFF2-40B4-BE49-F238E27FC236}">
                    <a16:creationId xmlns:a16="http://schemas.microsoft.com/office/drawing/2014/main" id="{2209B7DA-344B-B663-F32F-94B7C2D5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156" y="2696461"/>
                <a:ext cx="2900079" cy="7491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3BA8D2A6-B012-CC96-EE89-03C90258616A}"/>
                  </a:ext>
                </a:extLst>
              </p:cNvPr>
              <p:cNvSpPr txBox="1"/>
              <p:nvPr/>
            </p:nvSpPr>
            <p:spPr>
              <a:xfrm>
                <a:off x="5872875" y="2066223"/>
                <a:ext cx="3804191" cy="74914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Disj-Conn-Spanning-</a:t>
                </a:r>
                <a:r>
                  <a:rPr lang="en-US" altLang="zh-CN" sz="14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Subhypergraphs</a:t>
                </a:r>
                <a:endParaRPr lang="en-US" altLang="zh-CN" sz="14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Hypergraph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conn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subhypergraphs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9">
                <a:extLst>
                  <a:ext uri="{FF2B5EF4-FFF2-40B4-BE49-F238E27FC236}">
                    <a16:creationId xmlns:a16="http://schemas.microsoft.com/office/drawing/2014/main" id="{3BA8D2A6-B012-CC96-EE89-03C902586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875" y="2066223"/>
                <a:ext cx="3804191" cy="7491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1">
                <a:extLst>
                  <a:ext uri="{FF2B5EF4-FFF2-40B4-BE49-F238E27FC236}">
                    <a16:creationId xmlns:a16="http://schemas.microsoft.com/office/drawing/2014/main" id="{E9188580-1B6D-FECE-D951-9815E698C07B}"/>
                  </a:ext>
                </a:extLst>
              </p:cNvPr>
              <p:cNvSpPr txBox="1"/>
              <p:nvPr/>
            </p:nvSpPr>
            <p:spPr>
              <a:xfrm>
                <a:off x="5872877" y="3469196"/>
                <a:ext cx="3804191" cy="74914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14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Disj-Set-Covers</a:t>
                </a:r>
                <a:endParaRPr lang="en-US" altLang="zh-CN" sz="1400" b="1" dirty="0">
                  <a:solidFill>
                    <a:srgbClr val="99336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Hypergraph </a:t>
                </a:r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sty m:val="p"/>
                      </m:rPr>
                      <a:rPr lang="en-US" altLang="zh-CN" sz="11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zh-CN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spanning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subhypergraphs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110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11">
                <a:extLst>
                  <a:ext uri="{FF2B5EF4-FFF2-40B4-BE49-F238E27FC236}">
                    <a16:creationId xmlns:a16="http://schemas.microsoft.com/office/drawing/2014/main" id="{E9188580-1B6D-FECE-D951-9815E698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877" y="3469196"/>
                <a:ext cx="3804191" cy="7491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13">
            <a:extLst>
              <a:ext uri="{FF2B5EF4-FFF2-40B4-BE49-F238E27FC236}">
                <a16:creationId xmlns:a16="http://schemas.microsoft.com/office/drawing/2014/main" id="{B9AD5D85-9BCA-997A-2279-F8EDB5AD5BB9}"/>
              </a:ext>
            </a:extLst>
          </p:cNvPr>
          <p:cNvSpPr txBox="1"/>
          <p:nvPr/>
        </p:nvSpPr>
        <p:spPr>
          <a:xfrm>
            <a:off x="1381119" y="5305237"/>
            <a:ext cx="3415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Solvable in poly-time </a:t>
            </a:r>
            <a:r>
              <a:rPr lang="en-US" sz="1400" dirty="0">
                <a:solidFill>
                  <a:srgbClr val="99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[Tutte, Nash-Williams]</a:t>
            </a:r>
          </a:p>
        </p:txBody>
      </p: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29397B40-352E-F54C-11C0-5DC0DABC09AD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>
            <a:off x="3006196" y="3445602"/>
            <a:ext cx="0" cy="7799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D9C659FD-15FC-E3A2-4D5E-A2AEF91D2002}"/>
              </a:ext>
            </a:extLst>
          </p:cNvPr>
          <p:cNvCxnSpPr>
            <a:cxnSpLocks/>
            <a:stCxn id="30" idx="1"/>
            <a:endCxn id="26" idx="3"/>
          </p:cNvCxnSpPr>
          <p:nvPr/>
        </p:nvCxnSpPr>
        <p:spPr>
          <a:xfrm flipH="1">
            <a:off x="4456235" y="2440794"/>
            <a:ext cx="1416640" cy="2159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4">
            <a:extLst>
              <a:ext uri="{FF2B5EF4-FFF2-40B4-BE49-F238E27FC236}">
                <a16:creationId xmlns:a16="http://schemas.microsoft.com/office/drawing/2014/main" id="{AE7C5309-9560-34BB-8546-6934B3E05AB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7774971" y="2815364"/>
            <a:ext cx="2" cy="653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0969A8-B5A6-8777-3E60-635C37B788B8}"/>
              </a:ext>
            </a:extLst>
          </p:cNvPr>
          <p:cNvCxnSpPr>
            <a:cxnSpLocks/>
            <a:stCxn id="32" idx="2"/>
            <a:endCxn id="27" idx="0"/>
          </p:cNvCxnSpPr>
          <p:nvPr/>
        </p:nvCxnSpPr>
        <p:spPr>
          <a:xfrm flipH="1">
            <a:off x="7774971" y="4218337"/>
            <a:ext cx="2" cy="72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3">
                <a:extLst>
                  <a:ext uri="{FF2B5EF4-FFF2-40B4-BE49-F238E27FC236}">
                    <a16:creationId xmlns:a16="http://schemas.microsoft.com/office/drawing/2014/main" id="{E0192D17-EAC6-7FA0-CA85-3FD28CA3C1EB}"/>
                  </a:ext>
                </a:extLst>
              </p:cNvPr>
              <p:cNvSpPr txBox="1"/>
              <p:nvPr/>
            </p:nvSpPr>
            <p:spPr>
              <a:xfrm>
                <a:off x="6856117" y="5478564"/>
                <a:ext cx="18377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:r>
                  <a:rPr lang="en-US" altLang="zh-CN" sz="1400" b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approx</a:t>
                </a:r>
                <a:endParaRPr lang="en-US" altLang="zh-CN" sz="14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13">
                <a:extLst>
                  <a:ext uri="{FF2B5EF4-FFF2-40B4-BE49-F238E27FC236}">
                    <a16:creationId xmlns:a16="http://schemas.microsoft.com/office/drawing/2014/main" id="{E0192D17-EAC6-7FA0-CA85-3FD28CA3C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117" y="5478564"/>
                <a:ext cx="1837705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AC78-91C4-E5DF-B05D-CBD4277C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145A0-276F-9BA0-190D-4FE8CD0CFFF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28E0F76-C994-12AA-59FF-7FE90FD2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Unified View of Packing Problems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89">
            <a:extLst>
              <a:ext uri="{FF2B5EF4-FFF2-40B4-BE49-F238E27FC236}">
                <a16:creationId xmlns:a16="http://schemas.microsoft.com/office/drawing/2014/main" id="{E2F39B8E-888E-3150-FA9D-4EEFC39FCCBD}"/>
              </a:ext>
            </a:extLst>
          </p:cNvPr>
          <p:cNvSpPr txBox="1"/>
          <p:nvPr/>
        </p:nvSpPr>
        <p:spPr>
          <a:xfrm>
            <a:off x="8863178" y="1653843"/>
            <a:ext cx="2083666" cy="3077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-Polymatroid-Bases</a:t>
            </a:r>
          </a:p>
        </p:txBody>
      </p:sp>
      <p:sp>
        <p:nvSpPr>
          <p:cNvPr id="9" name="TextBox 90">
            <a:extLst>
              <a:ext uri="{FF2B5EF4-FFF2-40B4-BE49-F238E27FC236}">
                <a16:creationId xmlns:a16="http://schemas.microsoft.com/office/drawing/2014/main" id="{BFAE4CFF-B621-08E7-170D-C2BEB37ADA20}"/>
              </a:ext>
            </a:extLst>
          </p:cNvPr>
          <p:cNvSpPr txBox="1"/>
          <p:nvPr/>
        </p:nvSpPr>
        <p:spPr>
          <a:xfrm>
            <a:off x="10058132" y="3449684"/>
            <a:ext cx="18759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Disj-Set-Cover</a:t>
            </a:r>
          </a:p>
        </p:txBody>
      </p:sp>
      <p:sp>
        <p:nvSpPr>
          <p:cNvPr id="10" name="TextBox 91">
            <a:extLst>
              <a:ext uri="{FF2B5EF4-FFF2-40B4-BE49-F238E27FC236}">
                <a16:creationId xmlns:a16="http://schemas.microsoft.com/office/drawing/2014/main" id="{27513368-AE44-810D-1939-F2F6CF67FFE9}"/>
              </a:ext>
            </a:extLst>
          </p:cNvPr>
          <p:cNvSpPr txBox="1"/>
          <p:nvPr/>
        </p:nvSpPr>
        <p:spPr>
          <a:xfrm>
            <a:off x="7969363" y="2383768"/>
            <a:ext cx="1785973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-Matroid-Bases</a:t>
            </a:r>
          </a:p>
        </p:txBody>
      </p:sp>
      <p:sp>
        <p:nvSpPr>
          <p:cNvPr id="12" name="TextBox 93">
            <a:extLst>
              <a:ext uri="{FF2B5EF4-FFF2-40B4-BE49-F238E27FC236}">
                <a16:creationId xmlns:a16="http://schemas.microsoft.com/office/drawing/2014/main" id="{A035EC5A-62D4-BD56-8426-4ED63932177B}"/>
              </a:ext>
            </a:extLst>
          </p:cNvPr>
          <p:cNvSpPr txBox="1"/>
          <p:nvPr/>
        </p:nvSpPr>
        <p:spPr>
          <a:xfrm>
            <a:off x="10058126" y="2397968"/>
            <a:ext cx="187596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-Conn-Spanning-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Subhypergraphs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94">
            <a:extLst>
              <a:ext uri="{FF2B5EF4-FFF2-40B4-BE49-F238E27FC236}">
                <a16:creationId xmlns:a16="http://schemas.microsoft.com/office/drawing/2014/main" id="{84D9804B-B011-CDEE-B5A6-93A0B225ACE3}"/>
              </a:ext>
            </a:extLst>
          </p:cNvPr>
          <p:cNvSpPr txBox="1"/>
          <p:nvPr/>
        </p:nvSpPr>
        <p:spPr>
          <a:xfrm>
            <a:off x="7969363" y="3452526"/>
            <a:ext cx="178597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-Spanning-Trees</a:t>
            </a:r>
          </a:p>
        </p:txBody>
      </p:sp>
      <p:sp>
        <p:nvSpPr>
          <p:cNvPr id="14" name="TextBox 95">
            <a:extLst>
              <a:ext uri="{FF2B5EF4-FFF2-40B4-BE49-F238E27FC236}">
                <a16:creationId xmlns:a16="http://schemas.microsoft.com/office/drawing/2014/main" id="{1EAA4441-8437-D3A7-A0F1-17573E1A5EE6}"/>
              </a:ext>
            </a:extLst>
          </p:cNvPr>
          <p:cNvSpPr txBox="1"/>
          <p:nvPr/>
        </p:nvSpPr>
        <p:spPr>
          <a:xfrm>
            <a:off x="10058126" y="4285957"/>
            <a:ext cx="187595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Disj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-Dominating-Sets</a:t>
            </a:r>
          </a:p>
        </p:txBody>
      </p:sp>
      <p:cxnSp>
        <p:nvCxnSpPr>
          <p:cNvPr id="16" name="Straight Arrow Connector 97">
            <a:extLst>
              <a:ext uri="{FF2B5EF4-FFF2-40B4-BE49-F238E27FC236}">
                <a16:creationId xmlns:a16="http://schemas.microsoft.com/office/drawing/2014/main" id="{5EAF5A56-7AEA-BD94-962E-2AB36FEACED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905011" y="1961620"/>
            <a:ext cx="1091103" cy="42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98">
            <a:extLst>
              <a:ext uri="{FF2B5EF4-FFF2-40B4-BE49-F238E27FC236}">
                <a16:creationId xmlns:a16="http://schemas.microsoft.com/office/drawing/2014/main" id="{3706BAF7-4680-3A02-0620-E89AE5A2429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862350" y="1961620"/>
            <a:ext cx="1042661" cy="422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00">
            <a:extLst>
              <a:ext uri="{FF2B5EF4-FFF2-40B4-BE49-F238E27FC236}">
                <a16:creationId xmlns:a16="http://schemas.microsoft.com/office/drawing/2014/main" id="{C2DDE711-EBEE-A0D3-9E2B-550B9966927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10996104" y="3757461"/>
            <a:ext cx="6" cy="528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2">
            <a:extLst>
              <a:ext uri="{FF2B5EF4-FFF2-40B4-BE49-F238E27FC236}">
                <a16:creationId xmlns:a16="http://schemas.microsoft.com/office/drawing/2014/main" id="{BBD1E5FB-3B57-FE62-CC60-C481054D2912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862350" y="2691545"/>
            <a:ext cx="0" cy="760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03">
            <a:extLst>
              <a:ext uri="{FF2B5EF4-FFF2-40B4-BE49-F238E27FC236}">
                <a16:creationId xmlns:a16="http://schemas.microsoft.com/office/drawing/2014/main" id="{3AA4E419-0DCB-0417-A8DB-61B3C266CA5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8862350" y="2921188"/>
            <a:ext cx="2133757" cy="531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04">
            <a:extLst>
              <a:ext uri="{FF2B5EF4-FFF2-40B4-BE49-F238E27FC236}">
                <a16:creationId xmlns:a16="http://schemas.microsoft.com/office/drawing/2014/main" id="{BD4255C0-789C-2911-513D-4738FB9BED5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0996107" y="2921188"/>
            <a:ext cx="3" cy="528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42">
                <a:extLst>
                  <a:ext uri="{FF2B5EF4-FFF2-40B4-BE49-F238E27FC236}">
                    <a16:creationId xmlns:a16="http://schemas.microsoft.com/office/drawing/2014/main" id="{06A03E8B-52FF-6A53-67E1-0D19D93BFC6A}"/>
                  </a:ext>
                </a:extLst>
              </p:cNvPr>
              <p:cNvSpPr txBox="1"/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-Polymatroid-Bases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Calinescu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Chekuri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Vondrak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‘09]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Polymatroid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bases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TextBox 42">
                <a:extLst>
                  <a:ext uri="{FF2B5EF4-FFF2-40B4-BE49-F238E27FC236}">
                    <a16:creationId xmlns:a16="http://schemas.microsoft.com/office/drawing/2014/main" id="{06A03E8B-52FF-6A53-67E1-0D19D93BF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0B0CFA2C-72BC-5953-D2D1-373EAD99DFD3}"/>
                  </a:ext>
                </a:extLst>
              </p:cNvPr>
              <p:cNvSpPr txBox="1"/>
              <p:nvPr/>
            </p:nvSpPr>
            <p:spPr>
              <a:xfrm>
                <a:off x="1185039" y="2583979"/>
                <a:ext cx="6421745" cy="1703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polymatroid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it is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Normalized: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Monotone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∀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Submodular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a polymatroid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</a:t>
                </a:r>
                <a:r>
                  <a:rPr lang="en-US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0B0CFA2C-72BC-5953-D2D1-373EAD99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039" y="2583979"/>
                <a:ext cx="6421745" cy="1703223"/>
              </a:xfrm>
              <a:prstGeom prst="rect">
                <a:avLst/>
              </a:prstGeom>
              <a:blipFill>
                <a:blip r:embed="rId3"/>
                <a:stretch>
                  <a:fillRect l="-394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48">
                <a:extLst>
                  <a:ext uri="{FF2B5EF4-FFF2-40B4-BE49-F238E27FC236}">
                    <a16:creationId xmlns:a16="http://schemas.microsoft.com/office/drawing/2014/main" id="{8108E629-1AB0-E58E-1714-351435CCCE31}"/>
                  </a:ext>
                </a:extLst>
              </p:cNvPr>
              <p:cNvSpPr txBox="1"/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TextBox 48">
                <a:extLst>
                  <a:ext uri="{FF2B5EF4-FFF2-40B4-BE49-F238E27FC236}">
                    <a16:creationId xmlns:a16="http://schemas.microsoft.com/office/drawing/2014/main" id="{E51CA8F5-4766-6DCF-CBFE-8642AC13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blipFill>
                <a:blip r:embed="rId4"/>
                <a:stretch>
                  <a:fillRect r="-1093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71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BB31-463A-AA54-4F59-B9EC0FEF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5AAF3-65C5-B51A-04D7-F4BAF584FE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F73FD785-F0BF-2301-E5BC-BFA0693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503852"/>
            <a:ext cx="10118455" cy="1427585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Unified View of Packing Problems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01C0D7A6-2116-54DF-A7B8-723322E826DD}"/>
                  </a:ext>
                </a:extLst>
              </p:cNvPr>
              <p:cNvSpPr txBox="1"/>
              <p:nvPr/>
            </p:nvSpPr>
            <p:spPr>
              <a:xfrm>
                <a:off x="1126313" y="2687512"/>
                <a:ext cx="5751566" cy="275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[Edmonds’65]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matroid rank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limLow>
                                    <m:limLow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lim>
                                  </m:limLow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[CCV09]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polymatroid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strength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0E0EE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0E0EE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lim>
                        </m:limLow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nary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strength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𝑜𝑝𝑡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" name="TextBox 43">
                <a:extLst>
                  <a:ext uri="{FF2B5EF4-FFF2-40B4-BE49-F238E27FC236}">
                    <a16:creationId xmlns:a16="http://schemas.microsoft.com/office/drawing/2014/main" id="{01C0D7A6-2116-54DF-A7B8-723322E8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13" y="2687512"/>
                <a:ext cx="5751566" cy="2758063"/>
              </a:xfrm>
              <a:prstGeom prst="rect">
                <a:avLst/>
              </a:prstGeom>
              <a:blipFill>
                <a:blip r:embed="rId2"/>
                <a:stretch>
                  <a:fillRect l="-441" t="-20642" b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2">
                <a:extLst>
                  <a:ext uri="{FF2B5EF4-FFF2-40B4-BE49-F238E27FC236}">
                    <a16:creationId xmlns:a16="http://schemas.microsoft.com/office/drawing/2014/main" id="{FDE0364E-0796-3A07-0E99-6DCC65E51232}"/>
                  </a:ext>
                </a:extLst>
              </p:cNvPr>
              <p:cNvSpPr txBox="1"/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</a:t>
                </a:r>
                <a:r>
                  <a:rPr lang="en-US" altLang="zh-CN" sz="1600" b="1" dirty="0">
                    <a:solidFill>
                      <a:srgbClr val="0E0EE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-Polymatroid-Bases 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Calinescu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Chekuri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1600" dirty="0" err="1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Vondrak</a:t>
                </a:r>
                <a:r>
                  <a:rPr lang="en-US" altLang="zh-CN" sz="1600" dirty="0">
                    <a:solidFill>
                      <a:srgbClr val="99336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‘09]</a:t>
                </a: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Given: </a:t>
                </a:r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Polymatroid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#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disjoint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bases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2">
                <a:extLst>
                  <a:ext uri="{FF2B5EF4-FFF2-40B4-BE49-F238E27FC236}">
                    <a16:creationId xmlns:a16="http://schemas.microsoft.com/office/drawing/2014/main" id="{FDE0364E-0796-3A07-0E99-6DCC65E51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16" y="1571958"/>
                <a:ext cx="5239766" cy="91940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2FEEA1F9-5ED4-F4CF-580F-E8046AF16FA8}"/>
                  </a:ext>
                </a:extLst>
              </p:cNvPr>
              <p:cNvSpPr txBox="1"/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𝑜𝑝𝑡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48">
                <a:extLst>
                  <a:ext uri="{FF2B5EF4-FFF2-40B4-BE49-F238E27FC236}">
                    <a16:creationId xmlns:a16="http://schemas.microsoft.com/office/drawing/2014/main" id="{2FEEA1F9-5ED4-F4CF-580F-E8046AF16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12" y="2088431"/>
                <a:ext cx="810138" cy="338554"/>
              </a:xfrm>
              <a:prstGeom prst="rect">
                <a:avLst/>
              </a:prstGeom>
              <a:blipFill>
                <a:blip r:embed="rId4"/>
                <a:stretch>
                  <a:fillRect r="-1093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775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7154</TotalTime>
  <Words>1584</Words>
  <Application>Microsoft Macintosh PowerPoint</Application>
  <PresentationFormat>宽屏</PresentationFormat>
  <Paragraphs>234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Tisa Offc Serif Pro</vt:lpstr>
      <vt:lpstr>Univers Light</vt:lpstr>
      <vt:lpstr>Custom</vt:lpstr>
      <vt:lpstr>Online Disjoint Spanning Trees and Polymatroid Bases</vt:lpstr>
      <vt:lpstr>Disjoint Spanning Trees</vt:lpstr>
      <vt:lpstr>Disjoint Spanning Trees</vt:lpstr>
      <vt:lpstr>Disjoint Set Covers</vt:lpstr>
      <vt:lpstr>Disjoint Set Covers</vt:lpstr>
      <vt:lpstr>Disjoint Connected Spanning Subhypergraphs</vt:lpstr>
      <vt:lpstr>Disjoint Spanning Trees: Generalizations and Variants</vt:lpstr>
      <vt:lpstr>Unified View of Packing Problems</vt:lpstr>
      <vt:lpstr>Unified View of Packing Problems</vt:lpstr>
      <vt:lpstr>Unified View of Packing Problems</vt:lpstr>
      <vt:lpstr>Online Disjoint Set Covers</vt:lpstr>
      <vt:lpstr>Online Disjoint Set Covers</vt:lpstr>
      <vt:lpstr>Unified View of Online Packing Problems</vt:lpstr>
      <vt:lpstr>Online Disjoint Polymatroid Bases</vt:lpstr>
      <vt:lpstr>Our Results</vt:lpstr>
      <vt:lpstr>Online Disjoint Spanning Trees</vt:lpstr>
      <vt:lpstr>Online Disjoint Spanning Trees</vt:lpstr>
      <vt:lpstr>Online Disjoint Spanning Trees - Analysis</vt:lpstr>
      <vt:lpstr>Online Disjoint Spanning Trees - Analysis</vt:lpstr>
      <vt:lpstr>Quotients</vt:lpstr>
      <vt:lpstr>Online Disjoint Polymatroid Bases</vt:lpstr>
      <vt:lpstr>Open Problems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Zhu, Weihao</cp:lastModifiedBy>
  <cp:revision>224</cp:revision>
  <dcterms:created xsi:type="dcterms:W3CDTF">2024-01-11T18:09:01Z</dcterms:created>
  <dcterms:modified xsi:type="dcterms:W3CDTF">2025-08-04T10:14:58Z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