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907" r:id="rId2"/>
    <p:sldId id="908" r:id="rId3"/>
    <p:sldId id="909" r:id="rId4"/>
    <p:sldId id="910" r:id="rId5"/>
    <p:sldId id="911" r:id="rId6"/>
    <p:sldId id="912" r:id="rId7"/>
    <p:sldId id="913" r:id="rId8"/>
    <p:sldId id="914" r:id="rId9"/>
    <p:sldId id="915" r:id="rId10"/>
    <p:sldId id="916" r:id="rId11"/>
    <p:sldId id="917" r:id="rId12"/>
    <p:sldId id="918" r:id="rId13"/>
    <p:sldId id="919" r:id="rId14"/>
    <p:sldId id="920" r:id="rId15"/>
    <p:sldId id="921" r:id="rId16"/>
    <p:sldId id="922" r:id="rId17"/>
    <p:sldId id="923" r:id="rId18"/>
    <p:sldId id="924" r:id="rId19"/>
    <p:sldId id="925" r:id="rId20"/>
    <p:sldId id="926" r:id="rId21"/>
    <p:sldId id="927" r:id="rId22"/>
    <p:sldId id="928" r:id="rId23"/>
    <p:sldId id="929" r:id="rId24"/>
    <p:sldId id="930" r:id="rId25"/>
    <p:sldId id="931" r:id="rId26"/>
    <p:sldId id="932" r:id="rId27"/>
    <p:sldId id="933" r:id="rId28"/>
    <p:sldId id="934" r:id="rId29"/>
    <p:sldId id="935" r:id="rId30"/>
    <p:sldId id="936" r:id="rId31"/>
    <p:sldId id="937" r:id="rId32"/>
    <p:sldId id="938" r:id="rId33"/>
    <p:sldId id="939" r:id="rId34"/>
    <p:sldId id="940" r:id="rId35"/>
    <p:sldId id="941" r:id="rId36"/>
    <p:sldId id="942" r:id="rId37"/>
    <p:sldId id="943" r:id="rId38"/>
    <p:sldId id="944" r:id="rId39"/>
    <p:sldId id="945" r:id="rId40"/>
    <p:sldId id="946" r:id="rId41"/>
    <p:sldId id="947" r:id="rId42"/>
    <p:sldId id="948" r:id="rId43"/>
    <p:sldId id="949" r:id="rId44"/>
    <p:sldId id="950" r:id="rId45"/>
    <p:sldId id="951" r:id="rId46"/>
    <p:sldId id="952" r:id="rId47"/>
    <p:sldId id="953" r:id="rId48"/>
    <p:sldId id="954" r:id="rId49"/>
    <p:sldId id="955" r:id="rId50"/>
    <p:sldId id="956" r:id="rId51"/>
    <p:sldId id="957" r:id="rId52"/>
    <p:sldId id="958" r:id="rId53"/>
    <p:sldId id="959" r:id="rId54"/>
    <p:sldId id="960" r:id="rId5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FF0066"/>
    <a:srgbClr val="0000FF"/>
    <a:srgbClr val="000066"/>
    <a:srgbClr val="CC000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864" autoAdjust="0"/>
    <p:restoredTop sz="99603" autoAdjust="0"/>
  </p:normalViewPr>
  <p:slideViewPr>
    <p:cSldViewPr snapToGrid="0">
      <p:cViewPr varScale="1">
        <p:scale>
          <a:sx n="138" d="100"/>
          <a:sy n="138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708" tIns="47853" rIns="95708" bIns="47853" numCol="1" anchor="t" anchorCtr="0" compatLnSpc="1">
            <a:prstTxWarp prst="textNoShape">
              <a:avLst/>
            </a:prstTxWarp>
          </a:bodyPr>
          <a:lstStyle>
            <a:lvl1pPr algn="l" defTabSz="954088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5600" y="0"/>
            <a:ext cx="416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708" tIns="47853" rIns="95708" bIns="47853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708" tIns="47853" rIns="95708" bIns="47853" numCol="1" anchor="b" anchorCtr="0" compatLnSpc="1">
            <a:prstTxWarp prst="textNoShape">
              <a:avLst/>
            </a:prstTxWarp>
          </a:bodyPr>
          <a:lstStyle>
            <a:lvl1pPr algn="l" defTabSz="954088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5600" y="6946900"/>
            <a:ext cx="416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708" tIns="47853" rIns="95708" bIns="47853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90AEDEBD-F453-4645-8CD6-B4E97E666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708" tIns="47853" rIns="95708" bIns="47853" numCol="1" anchor="t" anchorCtr="0" compatLnSpc="1">
            <a:prstTxWarp prst="textNoShape">
              <a:avLst/>
            </a:prstTxWarp>
          </a:bodyPr>
          <a:lstStyle>
            <a:lvl1pPr algn="l" defTabSz="954088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5600" y="0"/>
            <a:ext cx="416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708" tIns="47853" rIns="95708" bIns="47853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49275"/>
            <a:ext cx="3656013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3475038"/>
            <a:ext cx="7683500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708" tIns="47853" rIns="95708" bIns="47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708" tIns="47853" rIns="95708" bIns="47853" numCol="1" anchor="b" anchorCtr="0" compatLnSpc="1">
            <a:prstTxWarp prst="textNoShape">
              <a:avLst/>
            </a:prstTxWarp>
          </a:bodyPr>
          <a:lstStyle>
            <a:lvl1pPr algn="l" defTabSz="954088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5600" y="6946900"/>
            <a:ext cx="416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708" tIns="47853" rIns="95708" bIns="47853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C27F9F6-CF0B-4997-BFEC-B8367790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09575" y="6613525"/>
            <a:ext cx="7869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900">
                <a:cs typeface="+mn-cs"/>
              </a:rPr>
              <a:t>Copyright © 2017 McGraw-Hill Education. All rights reserved. </a:t>
            </a:r>
            <a:r>
              <a:rPr lang="en-US" sz="9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No reproduction or distribution without the prior written consent of McGraw-Hill Education.</a:t>
            </a:r>
            <a:r>
              <a:rPr lang="en-US" sz="900">
                <a:cs typeface="+mn-cs"/>
              </a:rPr>
              <a:t> </a:t>
            </a:r>
            <a:endParaRPr lang="en-US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C2A34-6D88-4825-85CE-B49AF1007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31750"/>
            <a:ext cx="2057400" cy="6208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1750"/>
            <a:ext cx="6019800" cy="6208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E7EB6-1C65-4DDA-8435-943DE4FE2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86F31-524D-49CE-AB38-54213AA24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8B8B7-DE8C-4CAD-B91A-D898885F4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86249-D657-4193-8A5F-9D70ACC99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60F91-D98A-4208-A908-E6D966799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2AF18-3724-4FC7-9592-CA7BB757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C43E0-29B8-41C5-8F3A-9CEB0AC2B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7527-7CCF-4D15-B693-5AB951C00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C876B-1F67-445C-8035-3848CDAFE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7213" y="651986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3D098A7-076F-48DD-AD5B-BCDF26611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309563" y="550863"/>
            <a:ext cx="8610600" cy="76200"/>
          </a:xfrm>
          <a:prstGeom prst="rect">
            <a:avLst/>
          </a:prstGeom>
          <a:solidFill>
            <a:srgbClr val="FF0000"/>
          </a:solidFill>
          <a:ln w="31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175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Box 15"/>
          <p:cNvSpPr txBox="1">
            <a:spLocks noChangeArrowheads="1"/>
          </p:cNvSpPr>
          <p:nvPr userDrawn="1"/>
        </p:nvSpPr>
        <p:spPr bwMode="auto">
          <a:xfrm>
            <a:off x="409575" y="6613525"/>
            <a:ext cx="7869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900">
                <a:cs typeface="+mn-cs"/>
              </a:rPr>
              <a:t>Copyright © 2017 McGraw-Hill Education. All rights reserved. </a:t>
            </a:r>
            <a:r>
              <a:rPr lang="en-US" sz="9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No reproduction or distribution without the prior written consent of McGraw-Hill Education.</a:t>
            </a:r>
            <a:r>
              <a:rPr lang="en-US" sz="900">
                <a:cs typeface="+mn-cs"/>
              </a:rPr>
              <a:t> </a:t>
            </a: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C6DD4A-D631-483B-B24A-DB33B7F20BFA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671513" y="1174750"/>
            <a:ext cx="77406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b="1" i="1">
              <a:cs typeface="Times New Roman" pitchFamily="18" charset="0"/>
            </a:endParaRPr>
          </a:p>
          <a:p>
            <a:pPr algn="ctr"/>
            <a:endParaRPr lang="en-US" sz="2800" b="1" i="1">
              <a:cs typeface="Times New Roman" pitchFamily="18" charset="0"/>
            </a:endParaRPr>
          </a:p>
          <a:p>
            <a:pPr algn="ctr"/>
            <a:r>
              <a:rPr lang="en-US" sz="2800" b="1" i="1">
                <a:solidFill>
                  <a:srgbClr val="0000FF"/>
                </a:solidFill>
                <a:cs typeface="Times New Roman" pitchFamily="18" charset="0"/>
              </a:rPr>
              <a:t>Chapter 17: Short-Channel Effects and Device Models</a:t>
            </a:r>
          </a:p>
          <a:p>
            <a:pPr algn="ctr"/>
            <a:endParaRPr lang="en-US" i="1">
              <a:cs typeface="Times New Roman" pitchFamily="18" charset="0"/>
            </a:endParaRPr>
          </a:p>
          <a:p>
            <a:pPr algn="ctr"/>
            <a:endParaRPr lang="en-US" sz="1800" b="1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62200" y="3124200"/>
            <a:ext cx="515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宋体" pitchFamily="2" charset="-122"/>
              </a:rPr>
              <a:t>17.1 Scaling Theory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宋体" pitchFamily="2" charset="-122"/>
              </a:rPr>
              <a:t>17.2 Short-Channel Effects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宋体" pitchFamily="2" charset="-122"/>
              </a:rPr>
              <a:t>17.3 MOS Device Models</a:t>
            </a:r>
          </a:p>
          <a:p>
            <a:pPr>
              <a:spcBef>
                <a:spcPct val="20000"/>
              </a:spcBef>
            </a:pPr>
            <a:endParaRPr lang="en-US" altLang="zh-CN" b="1">
              <a:ea typeface="宋体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85A5C1-3BA3-4ABE-B4D8-D0C48C5B050B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 of ideal scaling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658813"/>
            <a:ext cx="8229600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659347"/>
            <a:ext cx="8229600" cy="5860515"/>
          </a:xfrm>
          <a:prstGeom prst="rect">
            <a:avLst/>
          </a:prstGeom>
          <a:blipFill rotWithShape="0">
            <a:blip r:embed="rId2"/>
            <a:stretch>
              <a:fillRect l="-667" t="-416" r="-741"/>
            </a:stretch>
          </a:blipFill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  <p:pic>
        <p:nvPicPr>
          <p:cNvPr id="24581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0513" y="658813"/>
            <a:ext cx="20494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9825" y="985838"/>
            <a:ext cx="21621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C2609E-DA70-41DB-83E1-2E42CB4AB18C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Short-Channel Effects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57200" y="658813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713" y="752475"/>
            <a:ext cx="8229600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sz="2000" b="1" dirty="0" smtClean="0">
                <a:cs typeface="+mn-cs"/>
              </a:rPr>
              <a:t>In order to appreciate the need for sophisticated device models, we briefly study some of the phenomena that manifest themselves for short channels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sz="2000" b="1" dirty="0" smtClean="0">
                <a:cs typeface="+mn-cs"/>
              </a:rPr>
              <a:t>Small-geometry effects arise because five factors deviate the scaling from the ideal scenario:</a:t>
            </a:r>
          </a:p>
          <a:p>
            <a:pPr marL="0" indent="0" algn="just">
              <a:spcBef>
                <a:spcPct val="20000"/>
              </a:spcBef>
              <a:defRPr/>
            </a:pPr>
            <a:endParaRPr lang="en-US" sz="2000" b="1" dirty="0" smtClean="0">
              <a:cs typeface="+mn-cs"/>
            </a:endParaRP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000" b="1" dirty="0">
                <a:cs typeface="+mn-cs"/>
              </a:rPr>
              <a:t>	</a:t>
            </a:r>
            <a:r>
              <a:rPr lang="en-US" sz="2000" b="1" dirty="0" smtClean="0">
                <a:cs typeface="+mn-cs"/>
              </a:rPr>
              <a:t>(1) The electric fields tend to increase because the supply         	     voltage has not scaled proportionally.</a:t>
            </a: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000" b="1" dirty="0" smtClean="0">
                <a:cs typeface="+mn-cs"/>
              </a:rPr>
              <a:t>	(2) The built-in potential term </a:t>
            </a:r>
            <a:r>
              <a:rPr lang="el-GR" sz="2000" b="1" dirty="0" smtClean="0">
                <a:cs typeface="+mn-cs"/>
              </a:rPr>
              <a:t>Φ</a:t>
            </a:r>
            <a:r>
              <a:rPr lang="en-US" sz="1400" b="1" dirty="0" smtClean="0">
                <a:cs typeface="+mn-cs"/>
              </a:rPr>
              <a:t>B</a:t>
            </a:r>
            <a:r>
              <a:rPr lang="en-US" sz="2000" b="1" dirty="0" smtClean="0">
                <a:cs typeface="+mn-cs"/>
              </a:rPr>
              <a:t> is neither 	  	     	      scalable nor negligible.</a:t>
            </a: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000" b="1" dirty="0">
                <a:cs typeface="+mn-cs"/>
              </a:rPr>
              <a:t>	</a:t>
            </a:r>
            <a:r>
              <a:rPr lang="en-US" sz="2000" b="1" dirty="0" smtClean="0">
                <a:cs typeface="+mn-cs"/>
              </a:rPr>
              <a:t>(3) The depth of S/D junctions cannot be reduced easily. </a:t>
            </a: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	(4) The mobility decreases as the substrate doping 	    	      increases. </a:t>
            </a: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000" b="1" dirty="0">
                <a:cs typeface="+mn-cs"/>
              </a:rPr>
              <a:t>	</a:t>
            </a:r>
            <a:r>
              <a:rPr lang="en-US" sz="2000" b="1" dirty="0" smtClean="0">
                <a:cs typeface="+mn-cs"/>
              </a:rPr>
              <a:t>(5) The subthreshold slope (described below) is not 		      scalable.</a:t>
            </a:r>
            <a:endParaRPr lang="en-US" sz="2000" b="1" dirty="0"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D0D877-AA5F-44BB-AAF3-6518756C3AA9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Voltage Variation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8925" y="752475"/>
            <a:ext cx="8229600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sz="2000" b="1" dirty="0" smtClean="0">
                <a:cs typeface="+mn-cs"/>
              </a:rPr>
              <a:t>The choice of the threshold voltage is based on the device performance in typical circuit applications.</a:t>
            </a:r>
          </a:p>
          <a:p>
            <a:pPr marL="0" indent="0" algn="just">
              <a:spcBef>
                <a:spcPct val="20000"/>
              </a:spcBef>
              <a:defRPr/>
            </a:pPr>
            <a:endParaRPr lang="en-US" sz="2000" b="1" dirty="0" smtClean="0">
              <a:cs typeface="+mn-cs"/>
            </a:endParaRP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sz="2000" b="1" dirty="0" smtClean="0">
                <a:cs typeface="+mn-cs"/>
              </a:rPr>
              <a:t> The upper bound is roughly equal to </a:t>
            </a:r>
            <a:r>
              <a:rPr lang="en-US" sz="2000" b="1" i="1" dirty="0" smtClean="0">
                <a:cs typeface="+mn-cs"/>
              </a:rPr>
              <a:t>V</a:t>
            </a:r>
            <a:r>
              <a:rPr lang="en-US" sz="1200" b="1" i="1" dirty="0" smtClean="0">
                <a:cs typeface="+mn-cs"/>
              </a:rPr>
              <a:t>DD </a:t>
            </a:r>
            <a:r>
              <a:rPr lang="en-US" sz="2000" b="1" i="1" dirty="0" smtClean="0">
                <a:cs typeface="+mn-cs"/>
              </a:rPr>
              <a:t>/4</a:t>
            </a:r>
            <a:r>
              <a:rPr lang="en-US" sz="2000" b="1" dirty="0" smtClean="0">
                <a:cs typeface="+mn-cs"/>
              </a:rPr>
              <a:t> to avoid degrading the speed of digital CMOS gates. 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endParaRPr lang="en-US" sz="2000" b="1" dirty="0">
              <a:cs typeface="+mn-cs"/>
            </a:endParaRP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sz="2000" b="1" dirty="0" smtClean="0">
                <a:cs typeface="+mn-cs"/>
              </a:rPr>
              <a:t>The lower bound is determined by several factors: </a:t>
            </a: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000" b="1" dirty="0" smtClean="0">
                <a:cs typeface="+mn-cs"/>
              </a:rPr>
              <a:t>     (1) the subthreshold behavior.</a:t>
            </a:r>
            <a:endParaRPr lang="en-US" sz="2000" b="1" dirty="0">
              <a:cs typeface="+mn-cs"/>
            </a:endParaRP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000" b="1" dirty="0" smtClean="0">
                <a:cs typeface="+mn-cs"/>
              </a:rPr>
              <a:t>     (2) variation with temperature and process. </a:t>
            </a: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  (3)dependence upon the channel length.</a:t>
            </a:r>
          </a:p>
          <a:p>
            <a:pPr marL="0" indent="0" algn="just">
              <a:spcBef>
                <a:spcPct val="20000"/>
              </a:spcBef>
              <a:defRPr/>
            </a:pPr>
            <a:endParaRPr lang="en-US" sz="2000" b="1" dirty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cs typeface="+mn-cs"/>
              </a:rPr>
              <a:t>Let us first consider the subthreshold behavior.</a:t>
            </a:r>
          </a:p>
          <a:p>
            <a:pPr marL="0" indent="0" algn="l">
              <a:spcBef>
                <a:spcPct val="20000"/>
              </a:spcBef>
              <a:defRPr/>
            </a:pPr>
            <a:endParaRPr lang="en-US" sz="2000" b="1" dirty="0">
              <a:cs typeface="+mn-cs"/>
            </a:endParaRPr>
          </a:p>
          <a:p>
            <a:pPr marL="0" indent="0" algn="l">
              <a:spcBef>
                <a:spcPct val="20000"/>
              </a:spcBef>
              <a:defRPr/>
            </a:pPr>
            <a:endParaRPr lang="en-US" sz="2000" b="1" dirty="0"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F83E1C-D65D-4354-8FB6-832CFEA77D92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Subthreshold behavior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8925" y="752475"/>
            <a:ext cx="8229600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sz="2000" b="1" dirty="0" smtClean="0">
                <a:cs typeface="+mn-cs"/>
              </a:rPr>
              <a:t>For long-channel devices, the subthreshold drain current can be expressed as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endParaRPr lang="en-US" sz="2000" b="1" dirty="0">
              <a:cs typeface="+mn-cs"/>
            </a:endParaRP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         where                                     , denotes the capacitance of the depletion region under the gate area,                                                .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cs typeface="+mn-cs"/>
              </a:rPr>
              <a:t>This equation reveals two interesting properties :  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cs typeface="+mn-cs"/>
              </a:rPr>
              <a:t>First, as </a:t>
            </a:r>
            <a:r>
              <a:rPr lang="en-US" sz="2000" b="1" i="1" dirty="0" smtClean="0">
                <a:cs typeface="+mn-cs"/>
              </a:rPr>
              <a:t>V</a:t>
            </a:r>
            <a:r>
              <a:rPr lang="en-US" sz="1400" b="1" i="1" dirty="0" smtClean="0">
                <a:cs typeface="+mn-cs"/>
              </a:rPr>
              <a:t>DS</a:t>
            </a:r>
            <a:r>
              <a:rPr lang="en-US" sz="1400" b="1" dirty="0" smtClean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exceeds a few </a:t>
            </a:r>
            <a:r>
              <a:rPr lang="en-US" sz="2000" b="1" i="1" dirty="0" smtClean="0">
                <a:cs typeface="+mn-cs"/>
              </a:rPr>
              <a:t>V</a:t>
            </a:r>
            <a:r>
              <a:rPr lang="en-US" sz="1400" b="1" i="1" dirty="0" smtClean="0">
                <a:cs typeface="+mn-cs"/>
              </a:rPr>
              <a:t>T </a:t>
            </a:r>
            <a:r>
              <a:rPr lang="en-US" sz="2000" b="1" i="1" dirty="0" smtClean="0">
                <a:cs typeface="+mn-cs"/>
              </a:rPr>
              <a:t>, I</a:t>
            </a:r>
            <a:r>
              <a:rPr lang="en-US" sz="1400" b="1" i="1" dirty="0" smtClean="0">
                <a:cs typeface="+mn-cs"/>
              </a:rPr>
              <a:t>D </a:t>
            </a:r>
            <a:r>
              <a:rPr lang="en-US" sz="2000" b="1" dirty="0" smtClean="0">
                <a:cs typeface="+mn-cs"/>
              </a:rPr>
              <a:t>becomes independent of the drain-source voltage.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cs typeface="+mn-cs"/>
              </a:rPr>
              <a:t>Second, under this condition the slope of I</a:t>
            </a:r>
            <a:r>
              <a:rPr lang="en-US" sz="1400" b="1" dirty="0" smtClean="0">
                <a:cs typeface="+mn-cs"/>
              </a:rPr>
              <a:t>D </a:t>
            </a:r>
            <a:r>
              <a:rPr lang="en-US" sz="2000" b="1" dirty="0" smtClean="0">
                <a:cs typeface="+mn-cs"/>
              </a:rPr>
              <a:t>on a logarithmic scale equals </a:t>
            </a:r>
            <a:endParaRPr lang="en-US" sz="2000" b="1" dirty="0">
              <a:cs typeface="+mn-cs"/>
            </a:endParaRPr>
          </a:p>
          <a:p>
            <a:pPr marL="0" indent="0" algn="l">
              <a:spcBef>
                <a:spcPct val="20000"/>
              </a:spcBef>
              <a:defRPr/>
            </a:pPr>
            <a:endParaRPr lang="en-US" sz="2000" b="1" dirty="0">
              <a:cs typeface="+mn-cs"/>
            </a:endParaRP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81175"/>
            <a:ext cx="548163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63" y="2640013"/>
            <a:ext cx="25479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7763" y="3076575"/>
            <a:ext cx="32194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6838" y="5521325"/>
            <a:ext cx="3103562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C2B647-19EA-4E4E-A3D5-6A39836E5EE8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Subthreshold behavior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88925" y="752475"/>
            <a:ext cx="8229600" cy="576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The inverse of this quantity (slope of I</a:t>
            </a:r>
            <a:r>
              <a:rPr lang="en-US" sz="1400" b="1"/>
              <a:t>D </a:t>
            </a:r>
            <a:r>
              <a:rPr lang="en-US" sz="2000" b="1"/>
              <a:t>on a logarithmic scale)  is usually called the “subthreshold slope”,</a:t>
            </a:r>
            <a:r>
              <a:rPr lang="en-US" sz="2000" b="1" i="1"/>
              <a:t> S</a:t>
            </a:r>
            <a:r>
              <a:rPr lang="en-US" sz="2000" b="1"/>
              <a:t>: 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In order to turn off the transistor by lowering V</a:t>
            </a:r>
            <a:r>
              <a:rPr lang="en-US" sz="1400" b="1"/>
              <a:t>GS</a:t>
            </a:r>
            <a:r>
              <a:rPr lang="en-US" sz="2000" b="1"/>
              <a:t> below V</a:t>
            </a:r>
            <a:r>
              <a:rPr lang="en-US" sz="1400" b="1"/>
              <a:t>TH</a:t>
            </a:r>
            <a:r>
              <a:rPr lang="en-US" sz="2000" b="1"/>
              <a:t>, </a:t>
            </a:r>
            <a:r>
              <a:rPr lang="en-US" sz="2000" b="1" i="1"/>
              <a:t>S</a:t>
            </a:r>
            <a:r>
              <a:rPr lang="en-US" sz="2000" b="1"/>
              <a:t> must be as small as possible, i.e., </a:t>
            </a:r>
            <a:r>
              <a:rPr lang="en-US" sz="2000" i="1"/>
              <a:t>Cd / Cox </a:t>
            </a:r>
            <a:r>
              <a:rPr lang="en-US" sz="2000" b="1"/>
              <a:t>must be minimized.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The relatively constant magnitude of </a:t>
            </a:r>
            <a:r>
              <a:rPr lang="en-US" sz="2000" b="1" i="1"/>
              <a:t>S</a:t>
            </a:r>
            <a:r>
              <a:rPr lang="en-US" sz="2000" b="1"/>
              <a:t> severely limits the scaling of the threshold voltage.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For example :  A subthreshold slope of 80 mV/dec imposes a lower bound of 400 mV for V</a:t>
            </a:r>
            <a:r>
              <a:rPr lang="en-US" sz="1400" b="1"/>
              <a:t>TH </a:t>
            </a:r>
            <a:r>
              <a:rPr lang="en-US" sz="2000" b="1"/>
              <a:t> if the “off current” must be roughly five orders of magnitude lower than the “on current.”</a:t>
            </a:r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1568450"/>
            <a:ext cx="3440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2F8FE8-DF90-48B6-BB45-4A9D0ABFE81F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Subthreshold behavior</a:t>
            </a:r>
          </a:p>
        </p:txBody>
      </p:sp>
      <p:sp>
        <p:nvSpPr>
          <p:cNvPr id="4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89440" y="753038"/>
            <a:ext cx="8229600" cy="5766825"/>
          </a:xfrm>
          <a:prstGeom prst="rect">
            <a:avLst/>
          </a:prstGeom>
          <a:blipFill rotWithShape="0">
            <a:blip r:embed="rId2"/>
            <a:stretch>
              <a:fillRect l="-667" t="-529" r="-815"/>
            </a:stretch>
          </a:blipFill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74BBEE9-81DE-48E9-B841-C71D1303DA28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 of channel length on threshold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8925" y="752475"/>
            <a:ext cx="8229600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cs typeface="+mn-cs"/>
              </a:rPr>
              <a:t>An </a:t>
            </a:r>
            <a:r>
              <a:rPr lang="en-US" sz="2000" b="1" dirty="0">
                <a:cs typeface="+mn-cs"/>
              </a:rPr>
              <a:t>interesting phenomenon observed in scaled transistors is the dependence of the </a:t>
            </a:r>
            <a:r>
              <a:rPr lang="en-US" sz="2000" b="1" dirty="0" smtClean="0">
                <a:cs typeface="+mn-cs"/>
              </a:rPr>
              <a:t>threshold voltage </a:t>
            </a:r>
            <a:r>
              <a:rPr lang="en-US" sz="2000" b="1" dirty="0">
                <a:cs typeface="+mn-cs"/>
              </a:rPr>
              <a:t>on the channel </a:t>
            </a:r>
            <a:r>
              <a:rPr lang="en-US" sz="2000" b="1" dirty="0" smtClean="0">
                <a:cs typeface="+mn-cs"/>
              </a:rPr>
              <a:t>length.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cs typeface="+mn-cs"/>
              </a:rPr>
              <a:t>As shown in </a:t>
            </a:r>
            <a:r>
              <a:rPr lang="en-US" sz="2000" b="1" dirty="0" smtClean="0">
                <a:cs typeface="+mn-cs"/>
              </a:rPr>
              <a:t>the figure, </a:t>
            </a:r>
            <a:r>
              <a:rPr lang="en-US" sz="2000" b="1" dirty="0">
                <a:cs typeface="+mn-cs"/>
              </a:rPr>
              <a:t>transistors fabricated on the same </a:t>
            </a:r>
            <a:r>
              <a:rPr lang="en-US" sz="2000" b="1" dirty="0" smtClean="0">
                <a:cs typeface="+mn-cs"/>
              </a:rPr>
              <a:t>wafer but </a:t>
            </a:r>
            <a:r>
              <a:rPr lang="en-US" sz="2000" b="1" dirty="0">
                <a:cs typeface="+mn-cs"/>
              </a:rPr>
              <a:t>with different lengths yield </a:t>
            </a:r>
            <a:r>
              <a:rPr lang="en-US" sz="2000" b="1" dirty="0" smtClean="0">
                <a:cs typeface="+mn-cs"/>
              </a:rPr>
              <a:t>lower </a:t>
            </a:r>
            <a:r>
              <a:rPr lang="en-US" sz="2000" b="1" i="1" dirty="0" smtClean="0">
                <a:cs typeface="+mn-cs"/>
              </a:rPr>
              <a:t>V</a:t>
            </a:r>
            <a:r>
              <a:rPr lang="en-US" sz="1400" b="1" i="1" dirty="0" smtClean="0">
                <a:cs typeface="+mn-cs"/>
              </a:rPr>
              <a:t>TH</a:t>
            </a:r>
            <a:r>
              <a:rPr lang="en-US" sz="2000" b="1" dirty="0" smtClean="0">
                <a:cs typeface="+mn-cs"/>
              </a:rPr>
              <a:t> as </a:t>
            </a:r>
            <a:r>
              <a:rPr lang="en-US" sz="2000" b="1" i="1" dirty="0" smtClean="0">
                <a:cs typeface="+mn-cs"/>
              </a:rPr>
              <a:t>L</a:t>
            </a:r>
            <a:r>
              <a:rPr lang="en-US" sz="2000" b="1" dirty="0" smtClean="0">
                <a:cs typeface="+mn-cs"/>
              </a:rPr>
              <a:t> decreases</a:t>
            </a:r>
            <a:r>
              <a:rPr lang="en-US" sz="2000" b="1" dirty="0">
                <a:cs typeface="+mn-cs"/>
              </a:rPr>
              <a:t>. </a:t>
            </a:r>
            <a:endParaRPr lang="en-US" sz="2000" b="1" dirty="0" smtClean="0">
              <a:cs typeface="+mn-cs"/>
            </a:endParaRPr>
          </a:p>
          <a:p>
            <a:pPr marL="0" indent="0" algn="just">
              <a:spcBef>
                <a:spcPct val="20000"/>
              </a:spcBef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cs typeface="+mn-cs"/>
              </a:rPr>
              <a:t>This </a:t>
            </a:r>
            <a:r>
              <a:rPr lang="en-US" sz="2000" b="1" dirty="0">
                <a:cs typeface="+mn-cs"/>
              </a:rPr>
              <a:t>is because the depletion regions associated with the source and drain junctions protrude into the channel area </a:t>
            </a:r>
            <a:r>
              <a:rPr lang="en-US" sz="2000" b="1" dirty="0" smtClean="0">
                <a:cs typeface="+mn-cs"/>
              </a:rPr>
              <a:t>considerably, thereby </a:t>
            </a:r>
            <a:r>
              <a:rPr lang="en-US" sz="2000" b="1" dirty="0">
                <a:cs typeface="+mn-cs"/>
              </a:rPr>
              <a:t>reducing the immobile charge that must be imaged by the charge on the gate</a:t>
            </a:r>
            <a:endParaRPr lang="en-US" sz="2000" b="1" dirty="0" smtClean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7575" y="1468438"/>
            <a:ext cx="4189413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F5D3CC-5075-4487-B369-1532C82B093D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 of channel length on threshold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8925" y="752475"/>
            <a:ext cx="8229600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>
              <a:spcBef>
                <a:spcPct val="20000"/>
              </a:spcBef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+mn-cs"/>
            </a:endParaRPr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425" y="769938"/>
            <a:ext cx="70866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41325" y="769938"/>
            <a:ext cx="8229600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Part of the immobile charge in the substrate is now imaged by the charge inside the source and drain areas rather than by the charge on the gate. 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As a result, the gate voltage required to create an inversion layer decreases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Since the channel length cannot be controlled accurately during fabrication, this effect introduces additional variations in </a:t>
            </a:r>
            <a:r>
              <a:rPr lang="en-US" sz="2000" b="1" i="1"/>
              <a:t>V</a:t>
            </a:r>
            <a:r>
              <a:rPr lang="en-US" sz="1400" b="1" i="1"/>
              <a:t>TH.</a:t>
            </a:r>
            <a:endParaRPr lang="en-US" sz="2000" b="1" i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6908A-7F32-4D54-B91A-DB2C3B78E7FA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Drain-induced barrier lowering (DIBL)</a:t>
            </a:r>
          </a:p>
        </p:txBody>
      </p:sp>
      <p:sp>
        <p:nvSpPr>
          <p:cNvPr id="4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199" y="3604251"/>
            <a:ext cx="8416345" cy="2915612"/>
          </a:xfrm>
          <a:prstGeom prst="rect">
            <a:avLst/>
          </a:prstGeom>
          <a:blipFill rotWithShape="0">
            <a:blip r:embed="rId2"/>
            <a:stretch>
              <a:fillRect l="-797" t="-1253" r="-1303"/>
            </a:stretch>
          </a:blipFill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  <p:pic>
        <p:nvPicPr>
          <p:cNvPr id="3277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725" y="679450"/>
            <a:ext cx="8191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B40D90-870D-4CD2-BB72-DC898AF73A36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Reverse Short-Channel Effect </a:t>
            </a: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457200" y="2703513"/>
            <a:ext cx="8416925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just">
              <a:spcBef>
                <a:spcPct val="20000"/>
              </a:spcBef>
              <a:buFontTx/>
              <a:buChar char="•"/>
            </a:pPr>
            <a:r>
              <a:rPr lang="en-US" sz="2200" b="1"/>
              <a:t>In nanometer CMOS technologies, the threshold voltage decreases as the channel length increases from its minimum value.</a:t>
            </a:r>
          </a:p>
          <a:p>
            <a:pPr marL="177800" indent="-177800" algn="just">
              <a:spcBef>
                <a:spcPct val="20000"/>
              </a:spcBef>
              <a:buFontTx/>
              <a:buChar char="•"/>
            </a:pPr>
            <a:r>
              <a:rPr lang="en-US" sz="2200" b="1"/>
              <a:t>Let us consider the cross section of a modern device, shown in the figure, wherein a “halo” implant of heavy doping surrounds the source and drain junctions. </a:t>
            </a:r>
          </a:p>
          <a:p>
            <a:pPr marL="177800" indent="-177800" algn="just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 algn="just">
              <a:spcBef>
                <a:spcPct val="20000"/>
              </a:spcBef>
              <a:buFontTx/>
              <a:buChar char="•"/>
            </a:pPr>
            <a:r>
              <a:rPr lang="en-US" sz="2200" b="1"/>
              <a:t>This implant reduces the penetration of the drain depletion region into the channel area, thereby improving the device characteristics.</a:t>
            </a: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785813"/>
            <a:ext cx="5191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0524B5-0C93-4A16-9C0A-B472F65C2368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817563"/>
            <a:ext cx="8229600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l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200" dirty="0" smtClean="0">
                <a:cs typeface="+mn-cs"/>
              </a:rPr>
              <a:t>The square-law characteristics derived for MOSFETs provide moderate accuracies for devices with minimum channel lengths of greater than several microns.</a:t>
            </a:r>
          </a:p>
          <a:p>
            <a:pPr marL="0" indent="0">
              <a:buFontTx/>
              <a:buNone/>
              <a:defRPr/>
            </a:pPr>
            <a:endParaRPr lang="en-US" sz="2200" dirty="0" smtClean="0">
              <a:cs typeface="+mn-cs"/>
            </a:endParaRPr>
          </a:p>
          <a:p>
            <a:pPr>
              <a:defRPr/>
            </a:pPr>
            <a:r>
              <a:rPr lang="en-US" sz="2200" dirty="0" smtClean="0">
                <a:cs typeface="+mn-cs"/>
              </a:rPr>
              <a:t>As device dimensions continue to scale down, reaching below 12 nm, higher order effects necessitate more complex models.</a:t>
            </a:r>
          </a:p>
          <a:p>
            <a:pPr>
              <a:defRPr/>
            </a:pPr>
            <a:endParaRPr lang="en-US" sz="2200" dirty="0" smtClean="0">
              <a:cs typeface="+mn-cs"/>
            </a:endParaRPr>
          </a:p>
          <a:p>
            <a:pPr>
              <a:defRPr/>
            </a:pPr>
            <a:r>
              <a:rPr lang="en-US" sz="2200" dirty="0" smtClean="0">
                <a:cs typeface="+mn-cs"/>
              </a:rPr>
              <a:t>Our objective here is to provide a basic understanding of short-channel effects and review some of the SPICE models developed to reflect such phenomena.</a:t>
            </a:r>
          </a:p>
          <a:p>
            <a:pPr>
              <a:defRPr/>
            </a:pPr>
            <a:endParaRPr lang="en-US" sz="2200" dirty="0" smtClean="0">
              <a:cs typeface="+mn-cs"/>
            </a:endParaRPr>
          </a:p>
          <a:p>
            <a:pPr>
              <a:defRPr/>
            </a:pPr>
            <a:r>
              <a:rPr lang="en-US" sz="2200" dirty="0" smtClean="0">
                <a:cs typeface="+mn-cs"/>
              </a:rPr>
              <a:t>We first describe the ideal scaling theory of MOS transistors. Next, we study short-channel effects.</a:t>
            </a:r>
          </a:p>
          <a:p>
            <a:pPr>
              <a:defRPr/>
            </a:pPr>
            <a:endParaRPr lang="en-US" sz="2200" dirty="0" smtClean="0">
              <a:cs typeface="+mn-cs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360363" y="817563"/>
            <a:ext cx="8216900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57656A-2299-4066-9822-AC03B601D1D3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Reverse Short-Channel Effect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3538" y="835025"/>
            <a:ext cx="8416925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en-US" sz="2200" b="1" dirty="0">
                <a:cs typeface="+mn-cs"/>
              </a:rPr>
              <a:t>T</a:t>
            </a:r>
            <a:r>
              <a:rPr lang="en-US" sz="2200" b="1" dirty="0" smtClean="0">
                <a:cs typeface="+mn-cs"/>
              </a:rPr>
              <a:t>he </a:t>
            </a:r>
            <a:r>
              <a:rPr lang="en-US" sz="2200" b="1" dirty="0">
                <a:cs typeface="+mn-cs"/>
              </a:rPr>
              <a:t>threshold voltage is a function of the substrate </a:t>
            </a:r>
            <a:r>
              <a:rPr lang="en-US" sz="2200" b="1" dirty="0" smtClean="0">
                <a:cs typeface="+mn-cs"/>
              </a:rPr>
              <a:t>doping level, </a:t>
            </a:r>
            <a:r>
              <a:rPr lang="en-US" sz="2200" b="1" i="1" dirty="0" smtClean="0">
                <a:cs typeface="+mn-cs"/>
              </a:rPr>
              <a:t>N</a:t>
            </a:r>
            <a:r>
              <a:rPr lang="en-US" sz="1600" b="1" i="1" dirty="0" smtClean="0">
                <a:cs typeface="+mn-cs"/>
              </a:rPr>
              <a:t>sub</a:t>
            </a:r>
            <a:r>
              <a:rPr lang="en-US" sz="2200" b="1" dirty="0" smtClean="0">
                <a:cs typeface="+mn-cs"/>
              </a:rPr>
              <a:t>. We have</a:t>
            </a: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200" b="1" dirty="0">
                <a:cs typeface="+mn-cs"/>
              </a:rPr>
              <a:t> </a:t>
            </a:r>
            <a:r>
              <a:rPr lang="en-US" sz="2200" b="1" dirty="0" smtClean="0">
                <a:cs typeface="+mn-cs"/>
              </a:rPr>
              <a:t>  </a:t>
            </a:r>
          </a:p>
          <a:p>
            <a:pPr algn="just">
              <a:spcBef>
                <a:spcPct val="20000"/>
              </a:spcBef>
              <a:buFontTx/>
              <a:buChar char="•"/>
              <a:defRPr/>
            </a:pPr>
            <a:endParaRPr lang="en-US" sz="2200" b="1" dirty="0">
              <a:cs typeface="+mn-cs"/>
            </a:endParaRP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200" b="1" dirty="0" smtClean="0">
                <a:cs typeface="+mn-cs"/>
              </a:rPr>
              <a:t>       where both  			      and </a:t>
            </a:r>
          </a:p>
          <a:p>
            <a:pPr marL="0" indent="0" algn="just">
              <a:spcBef>
                <a:spcPct val="20000"/>
              </a:spcBef>
              <a:defRPr/>
            </a:pPr>
            <a:r>
              <a:rPr lang="en-US" sz="2200" b="1" dirty="0">
                <a:cs typeface="+mn-cs"/>
              </a:rPr>
              <a:t>increase </a:t>
            </a:r>
            <a:r>
              <a:rPr lang="en-US" sz="2200" b="1" dirty="0" smtClean="0">
                <a:cs typeface="+mn-cs"/>
              </a:rPr>
              <a:t>as </a:t>
            </a:r>
            <a:r>
              <a:rPr lang="en-US" sz="2200" b="1" i="1" dirty="0" smtClean="0">
                <a:cs typeface="+mn-cs"/>
              </a:rPr>
              <a:t>N</a:t>
            </a:r>
            <a:r>
              <a:rPr lang="en-US" sz="1600" b="1" i="1" dirty="0" smtClean="0">
                <a:cs typeface="+mn-cs"/>
              </a:rPr>
              <a:t>sub </a:t>
            </a:r>
            <a:r>
              <a:rPr lang="en-US" sz="2200" b="1" dirty="0" smtClean="0">
                <a:cs typeface="+mn-cs"/>
              </a:rPr>
              <a:t>increases.</a:t>
            </a:r>
          </a:p>
          <a:p>
            <a:pPr marL="0" indent="0" algn="just">
              <a:spcBef>
                <a:spcPct val="20000"/>
              </a:spcBef>
              <a:defRPr/>
            </a:pPr>
            <a:endParaRPr lang="en-US" sz="2200" b="1" dirty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cs typeface="+mn-cs"/>
              </a:rPr>
              <a:t>Due to the nonuniform substrate doping along the </a:t>
            </a:r>
            <a:r>
              <a:rPr lang="en-US" sz="2200" b="1" dirty="0" smtClean="0">
                <a:cs typeface="+mn-cs"/>
              </a:rPr>
              <a:t>channel </a:t>
            </a:r>
            <a:r>
              <a:rPr lang="en-US" sz="2200" b="1" dirty="0">
                <a:cs typeface="+mn-cs"/>
              </a:rPr>
              <a:t>the “local” </a:t>
            </a:r>
            <a:r>
              <a:rPr lang="en-US" sz="2200" b="1" dirty="0" smtClean="0">
                <a:cs typeface="+mn-cs"/>
              </a:rPr>
              <a:t>threshold voltage </a:t>
            </a:r>
            <a:r>
              <a:rPr lang="en-US" sz="2200" b="1" dirty="0">
                <a:cs typeface="+mn-cs"/>
              </a:rPr>
              <a:t>also varies from the source to the </a:t>
            </a:r>
            <a:r>
              <a:rPr lang="en-US" sz="2200" b="1" dirty="0" smtClean="0">
                <a:cs typeface="+mn-cs"/>
              </a:rPr>
              <a:t>drain.</a:t>
            </a:r>
          </a:p>
          <a:p>
            <a:pPr marL="0" indent="0" algn="just">
              <a:spcBef>
                <a:spcPct val="20000"/>
              </a:spcBef>
              <a:defRPr/>
            </a:pPr>
            <a:endParaRPr lang="en-US" sz="2200" b="1" dirty="0" smtClean="0"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cs typeface="+mn-cs"/>
              </a:rPr>
              <a:t>We can take the average along the channel to obtain an overall threshold for a given device structure</a:t>
            </a:r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9838" y="1476375"/>
            <a:ext cx="321151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9838" y="2408238"/>
            <a:ext cx="28638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8863" y="2381250"/>
            <a:ext cx="24574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C57214-01BC-441F-BF31-5113ACD9442B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Mobility Degradation</a:t>
            </a:r>
          </a:p>
        </p:txBody>
      </p:sp>
      <p:sp>
        <p:nvSpPr>
          <p:cNvPr id="4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3827" y="835292"/>
            <a:ext cx="8416345" cy="5565508"/>
          </a:xfrm>
          <a:prstGeom prst="rect">
            <a:avLst/>
          </a:prstGeom>
          <a:blipFill rotWithShape="0">
            <a:blip r:embed="rId2"/>
            <a:stretch>
              <a:fillRect l="-870" t="-657" r="-1014"/>
            </a:stretch>
          </a:blipFill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8888" y="4498975"/>
            <a:ext cx="34083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8FA251-F032-49D8-AF6F-4ECBF1A7B693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Mobility Degradation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3538" y="835025"/>
            <a:ext cx="8416925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  <a:defRPr/>
            </a:pPr>
            <a:r>
              <a:rPr lang="en-US" sz="2200" b="1" dirty="0" smtClean="0">
                <a:cs typeface="+mn-cs"/>
              </a:rPr>
              <a:t>In </a:t>
            </a:r>
            <a:r>
              <a:rPr lang="en-US" sz="2200" b="1" dirty="0">
                <a:cs typeface="+mn-cs"/>
              </a:rPr>
              <a:t>addition to lowering the current capability and </a:t>
            </a:r>
            <a:r>
              <a:rPr lang="en-US" sz="2200" b="1" dirty="0" smtClean="0">
                <a:cs typeface="+mn-cs"/>
              </a:rPr>
              <a:t>transconductance of MOSFETs, mobility degradation </a:t>
            </a:r>
            <a:r>
              <a:rPr lang="en-US" sz="2200" b="1" dirty="0">
                <a:cs typeface="+mn-cs"/>
              </a:rPr>
              <a:t>deviates the I/V characteristic from the simple square-law </a:t>
            </a:r>
            <a:r>
              <a:rPr lang="en-US" sz="2200" b="1" dirty="0" smtClean="0">
                <a:cs typeface="+mn-cs"/>
              </a:rPr>
              <a:t>behavior.</a:t>
            </a: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endParaRPr lang="en-US" sz="2200" b="1" dirty="0">
              <a:cs typeface="+mn-cs"/>
            </a:endParaRP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endParaRPr lang="en-US" sz="2200" b="1" dirty="0" smtClean="0">
              <a:cs typeface="+mn-cs"/>
            </a:endParaRP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r>
              <a:rPr lang="en-US" sz="2200" b="1" dirty="0" smtClean="0">
                <a:cs typeface="+mn-cs"/>
              </a:rPr>
              <a:t>And assuming                             , we obtain </a:t>
            </a: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endParaRPr lang="en-US" sz="2200" b="1" dirty="0" smtClean="0">
              <a:cs typeface="+mn-cs"/>
            </a:endParaRP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endParaRPr lang="en-US" sz="2200" b="1" dirty="0">
              <a:cs typeface="+mn-cs"/>
            </a:endParaRP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endParaRPr lang="en-US" sz="2200" b="1" dirty="0" smtClean="0">
              <a:cs typeface="+mn-cs"/>
            </a:endParaRP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endParaRPr lang="en-US" sz="2200" b="1" dirty="0">
              <a:cs typeface="+mn-cs"/>
            </a:endParaRP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r>
              <a:rPr lang="en-US" sz="2200" b="1" dirty="0">
                <a:cs typeface="+mn-cs"/>
              </a:rPr>
              <a:t>This is a rough approximation but it reveals the existence of higher harmonics in the </a:t>
            </a:r>
            <a:r>
              <a:rPr lang="en-US" sz="2200" b="1" dirty="0" smtClean="0">
                <a:cs typeface="+mn-cs"/>
              </a:rPr>
              <a:t>drain current</a:t>
            </a:r>
            <a:r>
              <a:rPr lang="en-US" sz="2200" b="1" dirty="0">
                <a:cs typeface="+mn-cs"/>
              </a:rPr>
              <a:t>.</a:t>
            </a: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r>
              <a:rPr lang="en-US" sz="2200" b="1" dirty="0">
                <a:cs typeface="+mn-cs"/>
              </a:rPr>
              <a:t>The mobility degradation with the vertical field affects the device transconductance as well</a:t>
            </a:r>
            <a:endParaRPr lang="en-US" sz="2200" b="1" dirty="0" smtClean="0">
              <a:cs typeface="+mn-cs"/>
            </a:endParaRPr>
          </a:p>
          <a:p>
            <a:pPr marL="0" indent="0" algn="l">
              <a:spcBef>
                <a:spcPct val="20000"/>
              </a:spcBef>
              <a:defRPr/>
            </a:pPr>
            <a:r>
              <a:rPr lang="en-US" sz="2200" b="1" i="1" dirty="0" smtClean="0">
                <a:cs typeface="+mn-cs"/>
              </a:rPr>
              <a:t>  </a:t>
            </a:r>
            <a:endParaRPr lang="en-US" sz="2200" b="1" i="1" dirty="0">
              <a:cs typeface="+mn-cs"/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2041525"/>
            <a:ext cx="51212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9388" y="3082925"/>
            <a:ext cx="2060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1763" y="3443288"/>
            <a:ext cx="653097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318A3D-2DA8-4B40-9C50-5EF490D12504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Velocity Saturation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3538" y="835025"/>
            <a:ext cx="8416925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The mobility of carriers also depends on the lateral electric field in the channel, beginning to drop as the field reaches levels of 1 V/</a:t>
            </a:r>
            <a:r>
              <a:rPr lang="en-US" sz="2200" b="1">
                <a:latin typeface="Cambria Math" pitchFamily="18" charset="0"/>
              </a:rPr>
              <a:t>𝞵</a:t>
            </a:r>
            <a:r>
              <a:rPr lang="en-US" sz="2200" b="1"/>
              <a:t>m.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Since the carrier velocity </a:t>
            </a:r>
            <a:r>
              <a:rPr lang="en-US" sz="2200" b="1" i="1"/>
              <a:t>v=</a:t>
            </a:r>
            <a:r>
              <a:rPr lang="en-US" sz="2200" b="1" i="1">
                <a:latin typeface="Cambria Math" pitchFamily="18" charset="0"/>
              </a:rPr>
              <a:t> </a:t>
            </a:r>
            <a:r>
              <a:rPr lang="en-US" sz="2200" b="1">
                <a:latin typeface="Cambria Math" pitchFamily="18" charset="0"/>
              </a:rPr>
              <a:t>𝞵 </a:t>
            </a:r>
            <a:r>
              <a:rPr lang="en-US" sz="2200" b="1" i="1"/>
              <a:t>E, </a:t>
            </a:r>
            <a:r>
              <a:rPr lang="en-US" sz="2200" b="1"/>
              <a:t>we note that v approaches a saturated value, about 10</a:t>
            </a:r>
            <a:r>
              <a:rPr lang="en-US" sz="2200" b="1">
                <a:latin typeface="Cambria Math" pitchFamily="18" charset="0"/>
              </a:rPr>
              <a:t>⁷</a:t>
            </a:r>
            <a:r>
              <a:rPr lang="en-US" sz="2200" b="1"/>
              <a:t>cm/s, for sufficiently high fields.</a:t>
            </a:r>
          </a:p>
          <a:p>
            <a:pPr marL="177800" indent="-177800">
              <a:spcBef>
                <a:spcPct val="20000"/>
              </a:spcBef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In the extreme case, where carriers experience velocity saturation along the entire channel,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Interestingly, the current is linearly proportional to the overdrive voltage and does not depend on the length</a:t>
            </a:r>
          </a:p>
          <a:p>
            <a:pPr marL="177800" indent="-177800">
              <a:spcBef>
                <a:spcPct val="20000"/>
              </a:spcBef>
            </a:pPr>
            <a:r>
              <a:rPr lang="en-US" sz="2200" b="1"/>
              <a:t>           </a:t>
            </a:r>
          </a:p>
        </p:txBody>
      </p:sp>
      <p:pic>
        <p:nvPicPr>
          <p:cNvPr id="3789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4163" y="3870325"/>
            <a:ext cx="36703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354CA9-C32D-4FDC-83B3-B5609690C548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Velocity Saturation</a:t>
            </a:r>
          </a:p>
        </p:txBody>
      </p:sp>
      <p:pic>
        <p:nvPicPr>
          <p:cNvPr id="3891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075" y="835025"/>
            <a:ext cx="42481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63538" y="835025"/>
            <a:ext cx="8416925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2200" b="1"/>
          </a:p>
          <a:p>
            <a:pPr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200" b="1" i="1"/>
              <a:t>I</a:t>
            </a:r>
            <a:r>
              <a:rPr lang="en-US" sz="1400" b="1" i="1"/>
              <a:t>D</a:t>
            </a:r>
            <a:r>
              <a:rPr lang="en-US" sz="2200" b="1" i="1"/>
              <a:t>-V</a:t>
            </a:r>
            <a:r>
              <a:rPr lang="en-US" sz="1400" b="1" i="1"/>
              <a:t>DS</a:t>
            </a:r>
            <a:r>
              <a:rPr lang="en-US" sz="2200" b="1"/>
              <a:t> characteristics of devices with </a:t>
            </a:r>
            <a:r>
              <a:rPr lang="en-US" sz="2200" b="1" i="1"/>
              <a:t>L&lt;</a:t>
            </a:r>
            <a:r>
              <a:rPr lang="en-US" sz="2200" b="1"/>
              <a:t>1</a:t>
            </a:r>
            <a:r>
              <a:rPr lang="en-US" sz="2200" b="1">
                <a:latin typeface="Cambria Math" pitchFamily="18" charset="0"/>
              </a:rPr>
              <a:t>𝞵</a:t>
            </a:r>
            <a:r>
              <a:rPr lang="en-US" sz="2200" b="1"/>
              <a:t>m reveal velocity saturation because equal increments in (</a:t>
            </a:r>
            <a:r>
              <a:rPr lang="en-US" sz="2200" b="1" i="1"/>
              <a:t>V</a:t>
            </a:r>
            <a:r>
              <a:rPr lang="en-US" sz="1400" b="1" i="1"/>
              <a:t>GS</a:t>
            </a:r>
            <a:r>
              <a:rPr lang="en-US" sz="2200" b="1" i="1"/>
              <a:t>-V</a:t>
            </a:r>
            <a:r>
              <a:rPr lang="en-US" sz="1400" b="1" i="1"/>
              <a:t>TH</a:t>
            </a:r>
            <a:r>
              <a:rPr lang="en-US" sz="2200" b="1"/>
              <a:t>) result in roughly equal increments in </a:t>
            </a:r>
            <a:r>
              <a:rPr lang="en-US" sz="2200" b="1" i="1"/>
              <a:t>I</a:t>
            </a:r>
            <a:r>
              <a:rPr lang="en-US" sz="1400" b="1" i="1"/>
              <a:t>D</a:t>
            </a:r>
            <a:r>
              <a:rPr lang="en-US" sz="1400" b="1"/>
              <a:t> </a:t>
            </a:r>
            <a:r>
              <a:rPr lang="en-US" sz="2200" b="1"/>
              <a:t>.</a:t>
            </a:r>
          </a:p>
          <a:p>
            <a:pPr>
              <a:spcBef>
                <a:spcPct val="20000"/>
              </a:spcBef>
            </a:pPr>
            <a:endParaRPr lang="en-US" sz="2200" b="1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200" b="1"/>
              <a:t> We also note that </a:t>
            </a:r>
            <a:r>
              <a:rPr lang="en-US" sz="2200" b="1" i="1"/>
              <a:t>g</a:t>
            </a:r>
            <a:r>
              <a:rPr lang="en-US" sz="1600" b="1" i="1"/>
              <a:t>m </a:t>
            </a:r>
            <a:r>
              <a:rPr lang="en-US" sz="2200" b="1" i="1"/>
              <a:t>= V</a:t>
            </a:r>
            <a:r>
              <a:rPr lang="en-US" sz="1400" b="1" i="1"/>
              <a:t>sat </a:t>
            </a:r>
            <a:r>
              <a:rPr lang="en-US" sz="2200" b="1" i="1"/>
              <a:t>W C</a:t>
            </a:r>
            <a:r>
              <a:rPr lang="en-US" sz="1400" b="1" i="1"/>
              <a:t>ox</a:t>
            </a:r>
            <a:r>
              <a:rPr lang="en-US" sz="2200" b="1"/>
              <a:t>, concluding that the transconductance is a weak function of the drain current and channel length in the velocity-saturation regime.</a:t>
            </a:r>
            <a:r>
              <a:rPr lang="en-US" sz="1400" b="1"/>
              <a:t>     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FA8877-157B-4B36-A6B8-F4CC51B71BF0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 of Velocity Saturation</a:t>
            </a:r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179388" y="649288"/>
            <a:ext cx="8416925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An important consequence is that, as V</a:t>
            </a:r>
            <a:r>
              <a:rPr lang="en-US" sz="1200" b="1"/>
              <a:t>GS</a:t>
            </a:r>
            <a:r>
              <a:rPr lang="en-US" sz="2000" b="1"/>
              <a:t> increases, the drain current saturates well before pinch-off occurs.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 As shown in the figure carriers reach velocity saturation if </a:t>
            </a:r>
            <a:r>
              <a:rPr lang="en-US" sz="2000" b="1" i="1"/>
              <a:t>V</a:t>
            </a:r>
            <a:r>
              <a:rPr lang="en-US" sz="1200" b="1" i="1"/>
              <a:t>DS</a:t>
            </a:r>
            <a:r>
              <a:rPr lang="en-US" sz="2000" b="1"/>
              <a:t> exceeds </a:t>
            </a:r>
            <a:r>
              <a:rPr lang="en-US" sz="2000" b="1" i="1"/>
              <a:t>V</a:t>
            </a:r>
            <a:r>
              <a:rPr lang="en-US" sz="1200" b="1" i="1"/>
              <a:t>D0</a:t>
            </a:r>
            <a:r>
              <a:rPr lang="en-US" sz="2000" b="1" i="1"/>
              <a:t> &lt; V</a:t>
            </a:r>
            <a:r>
              <a:rPr lang="en-US" sz="1200" b="1" i="1"/>
              <a:t>GS</a:t>
            </a:r>
            <a:r>
              <a:rPr lang="en-US" sz="2000" b="1" i="1"/>
              <a:t> - V</a:t>
            </a:r>
            <a:r>
              <a:rPr lang="en-US" sz="1200" b="1" i="1"/>
              <a:t>TH</a:t>
            </a:r>
            <a:r>
              <a:rPr lang="en-US" sz="2000" b="1"/>
              <a:t>,  yielding a constant current quite lower than that obtained if the device saturated for   </a:t>
            </a:r>
            <a:r>
              <a:rPr lang="en-US" sz="2000" b="1" i="1"/>
              <a:t>V</a:t>
            </a:r>
            <a:r>
              <a:rPr lang="en-US" sz="1100" b="1" i="1"/>
              <a:t>DS </a:t>
            </a:r>
            <a:r>
              <a:rPr lang="en-US" sz="2000" b="1" i="1"/>
              <a:t>&gt; V</a:t>
            </a:r>
            <a:r>
              <a:rPr lang="en-US" sz="1200" b="1" i="1"/>
              <a:t>GS</a:t>
            </a:r>
            <a:r>
              <a:rPr lang="en-US" sz="2000" b="1" i="1"/>
              <a:t>- V</a:t>
            </a:r>
            <a:r>
              <a:rPr lang="en-US" sz="1200" b="1" i="1"/>
              <a:t>TH </a:t>
            </a:r>
            <a:r>
              <a:rPr lang="en-US" sz="1200" b="1"/>
              <a:t>.</a:t>
            </a:r>
            <a:r>
              <a:rPr lang="en-US" sz="900" b="1"/>
              <a:t>                 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="1"/>
              <a:t>Since an increment in </a:t>
            </a:r>
            <a:r>
              <a:rPr lang="en-US" sz="2000" b="1" i="1"/>
              <a:t>V</a:t>
            </a:r>
            <a:r>
              <a:rPr lang="en-US" sz="1400" b="1" i="1"/>
              <a:t>GS</a:t>
            </a:r>
            <a:r>
              <a:rPr lang="en-US" sz="2000" b="1"/>
              <a:t> gives a smaller increment for </a:t>
            </a:r>
            <a:r>
              <a:rPr lang="en-US" sz="2000" b="1" i="1"/>
              <a:t>I</a:t>
            </a:r>
            <a:r>
              <a:rPr lang="en-US" sz="1200" b="1" i="1"/>
              <a:t>D </a:t>
            </a:r>
            <a:r>
              <a:rPr lang="en-US" sz="2000" b="1"/>
              <a:t>when velocity saturation occurs, the transconductance is also lower than that predicted </a:t>
            </a:r>
            <a:r>
              <a:rPr lang="en-US" sz="2200" b="1"/>
              <a:t>by the square law</a:t>
            </a: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3844925"/>
            <a:ext cx="8205788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B6A9E3-9705-49A0-AC57-640EE1DA7506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Velocity Saturation Equations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9388" y="649288"/>
            <a:ext cx="8416925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A compact and versatile equation developed to represent velocity saturation (in the saturation region) is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000" b="1"/>
          </a:p>
          <a:p>
            <a:pPr marL="342900" indent="-342900">
              <a:spcBef>
                <a:spcPct val="20000"/>
              </a:spcBef>
            </a:pPr>
            <a:r>
              <a:rPr lang="en-US" sz="2200" b="1"/>
              <a:t>       Where </a:t>
            </a:r>
            <a:r>
              <a:rPr lang="en-US" sz="2200" b="1">
                <a:latin typeface="Cambria Math" pitchFamily="18" charset="0"/>
              </a:rPr>
              <a:t>𝞵</a:t>
            </a:r>
            <a:r>
              <a:rPr lang="en-US" sz="1400" b="1" i="1"/>
              <a:t>eff</a:t>
            </a:r>
            <a:r>
              <a:rPr lang="en-US" sz="2200" b="1"/>
              <a:t> is given by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Equation for the drain-source voltage at the onset of premature saturation is given by 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 If </a:t>
            </a:r>
            <a:r>
              <a:rPr lang="en-US" sz="2200" b="1" i="1"/>
              <a:t>L</a:t>
            </a:r>
            <a:r>
              <a:rPr lang="en-US" sz="2200" b="1"/>
              <a:t> or </a:t>
            </a:r>
            <a:r>
              <a:rPr lang="en-US" sz="2200" b="1" i="1"/>
              <a:t>V</a:t>
            </a:r>
            <a:r>
              <a:rPr lang="en-US" sz="1600" b="1" i="1"/>
              <a:t>sat</a:t>
            </a:r>
            <a:r>
              <a:rPr lang="en-US" sz="2200" b="1"/>
              <a:t> is large, the expression for </a:t>
            </a:r>
            <a:r>
              <a:rPr lang="en-US" sz="2200" b="1" i="1"/>
              <a:t>I</a:t>
            </a:r>
            <a:r>
              <a:rPr lang="en-US" sz="1400" b="1" i="1"/>
              <a:t>D</a:t>
            </a:r>
            <a:r>
              <a:rPr lang="en-US" sz="2200" b="1"/>
              <a:t> reduces to the square-law relationship.</a:t>
            </a:r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2025" y="1352550"/>
            <a:ext cx="3760788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508250"/>
            <a:ext cx="34099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8900" y="4208463"/>
            <a:ext cx="3886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0CAB78-D9AD-4A86-A069-26038366D298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Velocity Saturation Equations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179388" y="649288"/>
            <a:ext cx="8507412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If the overdrive voltage is so small that the denominator of the equation for </a:t>
            </a:r>
            <a:r>
              <a:rPr lang="en-US" sz="2200" b="1" i="1"/>
              <a:t>I</a:t>
            </a:r>
            <a:r>
              <a:rPr lang="en-US" sz="1400" b="1" i="1"/>
              <a:t>D</a:t>
            </a:r>
            <a:r>
              <a:rPr lang="en-US" sz="2200" b="1"/>
              <a:t> is approximated as  2</a:t>
            </a:r>
            <a:r>
              <a:rPr lang="en-US" sz="2200" b="1" i="1"/>
              <a:t>V</a:t>
            </a:r>
            <a:r>
              <a:rPr lang="en-US" sz="1600" b="1" i="1"/>
              <a:t>sat</a:t>
            </a:r>
            <a:r>
              <a:rPr lang="en-US" sz="2200" b="1" i="1"/>
              <a:t> L </a:t>
            </a:r>
            <a:r>
              <a:rPr lang="en-US" sz="2200" b="1"/>
              <a:t>/</a:t>
            </a:r>
            <a:r>
              <a:rPr lang="en-US" sz="2200" b="1">
                <a:latin typeface="Cambria Math" pitchFamily="18" charset="0"/>
              </a:rPr>
              <a:t>𝞵</a:t>
            </a:r>
            <a:r>
              <a:rPr lang="en-US" sz="1400" b="1"/>
              <a:t>eff  </a:t>
            </a:r>
            <a:r>
              <a:rPr lang="en-US" sz="2200" b="1"/>
              <a:t>and         </a:t>
            </a:r>
            <a:r>
              <a:rPr lang="en-US" sz="2200" b="1">
                <a:latin typeface="Cambria Math" pitchFamily="18" charset="0"/>
              </a:rPr>
              <a:t>𝞵</a:t>
            </a:r>
            <a:r>
              <a:rPr lang="en-US" sz="1400" b="1">
                <a:latin typeface="Cambria Math" pitchFamily="18" charset="0"/>
              </a:rPr>
              <a:t>eff</a:t>
            </a:r>
            <a:r>
              <a:rPr lang="en-US" sz="2200" b="1">
                <a:latin typeface="Cambria Math" pitchFamily="18" charset="0"/>
              </a:rPr>
              <a:t> </a:t>
            </a:r>
            <a:r>
              <a:rPr lang="en-US" sz="2200" b="1" i="1"/>
              <a:t>=</a:t>
            </a:r>
            <a:r>
              <a:rPr lang="en-US" sz="2200" b="1">
                <a:latin typeface="Cambria Math" pitchFamily="18" charset="0"/>
              </a:rPr>
              <a:t> </a:t>
            </a:r>
            <a:r>
              <a:rPr lang="en-US" sz="2200" b="1"/>
              <a:t>𝞵</a:t>
            </a:r>
            <a:r>
              <a:rPr lang="en-US" sz="2200" b="1">
                <a:latin typeface="Cambria Math" pitchFamily="18" charset="0"/>
              </a:rPr>
              <a:t>₀</a:t>
            </a:r>
            <a:r>
              <a:rPr lang="en-US" sz="2200" b="1"/>
              <a:t>, then the device still follows the square-law behavior even if </a:t>
            </a:r>
            <a:r>
              <a:rPr lang="en-US" sz="2200" b="1" i="1"/>
              <a:t>L</a:t>
            </a:r>
            <a:r>
              <a:rPr lang="en-US" sz="2200" b="1"/>
              <a:t> is relatively small.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The equation for </a:t>
            </a:r>
            <a:r>
              <a:rPr lang="en-US" sz="2200" b="1" i="1"/>
              <a:t>I</a:t>
            </a:r>
            <a:r>
              <a:rPr lang="en-US" sz="1400" b="1" i="1"/>
              <a:t>D</a:t>
            </a:r>
            <a:r>
              <a:rPr lang="en-US" sz="2200" b="1"/>
              <a:t>  (in the velocity saturation regime) can be further simplified to yield additional results. Substituting for 𝞵</a:t>
            </a:r>
            <a:r>
              <a:rPr lang="en-US" sz="1400" b="1"/>
              <a:t>eff</a:t>
            </a:r>
            <a:r>
              <a:rPr lang="en-US" sz="2200" b="1"/>
              <a:t> , we have 	 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3582988"/>
            <a:ext cx="6221412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BBDC9F-EF84-47E8-A35F-D5A916CFB91A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Hot Carrier Effects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9388" y="649288"/>
            <a:ext cx="8507412" cy="56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cs typeface="+mn-cs"/>
              </a:rPr>
              <a:t>While </a:t>
            </a:r>
            <a:r>
              <a:rPr lang="en-US" sz="2200" b="1" dirty="0">
                <a:cs typeface="+mn-cs"/>
              </a:rPr>
              <a:t>the </a:t>
            </a:r>
            <a:r>
              <a:rPr lang="en-US" sz="2200" b="1" dirty="0" smtClean="0">
                <a:cs typeface="+mn-cs"/>
              </a:rPr>
              <a:t>average velocity </a:t>
            </a:r>
            <a:r>
              <a:rPr lang="en-US" sz="2200" b="1" dirty="0">
                <a:cs typeface="+mn-cs"/>
              </a:rPr>
              <a:t>of carriers saturates at high fields, the </a:t>
            </a:r>
            <a:r>
              <a:rPr lang="en-US" sz="2200" b="1" dirty="0" smtClean="0">
                <a:cs typeface="+mn-cs"/>
              </a:rPr>
              <a:t>instantaneous velocity </a:t>
            </a:r>
            <a:r>
              <a:rPr lang="en-US" sz="2200" b="1" dirty="0">
                <a:cs typeface="+mn-cs"/>
              </a:rPr>
              <a:t>and hence the kinetic energy of the carriers continue to increase, especially as </a:t>
            </a:r>
            <a:r>
              <a:rPr lang="en-US" sz="2200" b="1" dirty="0" smtClean="0">
                <a:cs typeface="+mn-cs"/>
              </a:rPr>
              <a:t>they accelerate </a:t>
            </a:r>
            <a:r>
              <a:rPr lang="en-US" sz="2200" b="1" dirty="0">
                <a:cs typeface="+mn-cs"/>
              </a:rPr>
              <a:t>towards the drain</a:t>
            </a:r>
            <a:r>
              <a:rPr lang="en-US" sz="2200" b="1" dirty="0" smtClean="0">
                <a:cs typeface="+mn-cs"/>
              </a:rPr>
              <a:t>.</a:t>
            </a:r>
          </a:p>
          <a:p>
            <a:pPr marL="0" indent="0" algn="l">
              <a:spcBef>
                <a:spcPct val="20000"/>
              </a:spcBef>
              <a:defRPr/>
            </a:pPr>
            <a:r>
              <a:rPr lang="en-US" sz="2200" b="1" dirty="0" smtClean="0">
                <a:cs typeface="+mn-cs"/>
              </a:rPr>
              <a:t>     -  </a:t>
            </a:r>
            <a:r>
              <a:rPr lang="en-US" sz="2200" b="1" dirty="0">
                <a:cs typeface="+mn-cs"/>
              </a:rPr>
              <a:t>These are called “hot” </a:t>
            </a:r>
            <a:r>
              <a:rPr lang="en-US" sz="2200" b="1" dirty="0" smtClean="0">
                <a:cs typeface="+mn-cs"/>
              </a:rPr>
              <a:t>carriers.</a:t>
            </a:r>
          </a:p>
          <a:p>
            <a:pPr marL="0" indent="0" algn="l">
              <a:spcBef>
                <a:spcPct val="20000"/>
              </a:spcBef>
              <a:defRPr/>
            </a:pPr>
            <a:endParaRPr lang="en-US" sz="2200" b="1" dirty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cs typeface="+mn-cs"/>
              </a:rPr>
              <a:t>In the vicinity of the drain region, hot carriers may “hit” the silicon atoms at high </a:t>
            </a:r>
            <a:r>
              <a:rPr lang="en-US" sz="2200" b="1" dirty="0" smtClean="0">
                <a:cs typeface="+mn-cs"/>
              </a:rPr>
              <a:t>speeds, thereby </a:t>
            </a:r>
            <a:r>
              <a:rPr lang="en-US" sz="2200" b="1" dirty="0">
                <a:cs typeface="+mn-cs"/>
              </a:rPr>
              <a:t>creating impact ionization. As a result, new electrons and holes are generated, with </a:t>
            </a:r>
            <a:r>
              <a:rPr lang="en-US" sz="2200" b="1" dirty="0" smtClean="0">
                <a:cs typeface="+mn-cs"/>
              </a:rPr>
              <a:t>the electrons </a:t>
            </a:r>
            <a:r>
              <a:rPr lang="en-US" sz="2200" b="1" dirty="0">
                <a:cs typeface="+mn-cs"/>
              </a:rPr>
              <a:t>absorbed by the drain and the holes by the substrate. Thus, a finite </a:t>
            </a:r>
            <a:r>
              <a:rPr lang="en-US" sz="2200" b="1" dirty="0" smtClean="0">
                <a:cs typeface="+mn-cs"/>
              </a:rPr>
              <a:t>drain-substrate current appears.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cs typeface="+mn-cs"/>
              </a:rPr>
              <a:t>Also, if the carriers acquire a very high energy, they may be injected into </a:t>
            </a:r>
            <a:r>
              <a:rPr lang="en-US" sz="2200" b="1" dirty="0" smtClean="0">
                <a:cs typeface="+mn-cs"/>
              </a:rPr>
              <a:t>the gate </a:t>
            </a:r>
            <a:r>
              <a:rPr lang="en-US" sz="2200" b="1" dirty="0">
                <a:cs typeface="+mn-cs"/>
              </a:rPr>
              <a:t>oxide and even flow out the gate terminal, introducing a gate </a:t>
            </a:r>
            <a:r>
              <a:rPr lang="en-US" sz="2200" b="1" dirty="0" smtClean="0">
                <a:cs typeface="+mn-cs"/>
              </a:rPr>
              <a:t>current.</a:t>
            </a:r>
            <a:endParaRPr lang="en-US" sz="2200" b="1" dirty="0"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4E98A9-423D-4D44-9C96-2A44EF385E45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Impedance Variation with V</a:t>
            </a:r>
            <a:r>
              <a:rPr lang="en-US" sz="1800" smtClean="0"/>
              <a:t>DS</a:t>
            </a:r>
          </a:p>
        </p:txBody>
      </p:sp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179388" y="649288"/>
            <a:ext cx="8507412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As </a:t>
            </a:r>
            <a:r>
              <a:rPr lang="en-US" sz="2200" b="1" i="1"/>
              <a:t>V</a:t>
            </a:r>
            <a:r>
              <a:rPr lang="en-US" sz="1400" b="1" i="1"/>
              <a:t>DS</a:t>
            </a:r>
            <a:r>
              <a:rPr lang="en-US" sz="2200" b="1"/>
              <a:t> increases and the pinch-off point moves toward the source, the rate at which the depletion region around the source becomes wider decreases, resulting in a higher incremental output impedance.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38" y="2606675"/>
            <a:ext cx="65817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767371-FF12-4176-80B6-184ED020D263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Scaling Theory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817563"/>
            <a:ext cx="8229600" cy="219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l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200" dirty="0" smtClean="0">
                <a:cs typeface="+mn-cs"/>
              </a:rPr>
              <a:t>The two principal reasons for the dominance of CMOS technology in today’s semiconductor industry are the zero static power dissipation of CMOS logic and the scalability of MOSFETs.</a:t>
            </a:r>
          </a:p>
          <a:p>
            <a:pPr>
              <a:defRPr/>
            </a:pPr>
            <a:endParaRPr lang="en-US" sz="2200" dirty="0" smtClean="0">
              <a:cs typeface="+mn-cs"/>
            </a:endParaRPr>
          </a:p>
          <a:p>
            <a:pPr>
              <a:defRPr/>
            </a:pPr>
            <a:r>
              <a:rPr lang="en-US" sz="2200" dirty="0" smtClean="0">
                <a:cs typeface="+mn-cs"/>
              </a:rPr>
              <a:t>The ideal scaling theory follows three rules: 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sz="2000" dirty="0" smtClean="0">
                <a:cs typeface="+mn-cs"/>
              </a:rPr>
              <a:t>reduce all lateral and vertical dimensions by </a:t>
            </a:r>
            <a:r>
              <a:rPr lang="el-GR" sz="2000" dirty="0" smtClean="0">
                <a:cs typeface="+mn-cs"/>
              </a:rPr>
              <a:t>α</a:t>
            </a:r>
            <a:r>
              <a:rPr lang="en-US" sz="2000" dirty="0" smtClean="0">
                <a:cs typeface="+mn-cs"/>
              </a:rPr>
              <a:t> (&gt;1)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sz="2000" dirty="0" smtClean="0">
                <a:cs typeface="+mn-cs"/>
              </a:rPr>
              <a:t>reduce the threshold voltage and the supply voltage by </a:t>
            </a:r>
            <a:r>
              <a:rPr lang="el-GR" sz="2000" dirty="0" smtClean="0">
                <a:cs typeface="+mn-cs"/>
              </a:rPr>
              <a:t>α</a:t>
            </a:r>
            <a:endParaRPr lang="en-US" sz="2000" dirty="0" smtClean="0">
              <a:cs typeface="+mn-cs"/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en-US" sz="2000" dirty="0" smtClean="0">
                <a:cs typeface="+mn-cs"/>
              </a:rPr>
              <a:t>increase all of the doping levels by </a:t>
            </a:r>
            <a:r>
              <a:rPr lang="el-GR" sz="2200" dirty="0" smtClean="0">
                <a:cs typeface="+mn-cs"/>
              </a:rPr>
              <a:t>α</a:t>
            </a:r>
            <a:r>
              <a:rPr lang="en-US" sz="2200" dirty="0" smtClean="0">
                <a:cs typeface="+mn-cs"/>
              </a:rPr>
              <a:t/>
            </a:r>
            <a:br>
              <a:rPr lang="en-US" sz="2200" dirty="0" smtClean="0">
                <a:cs typeface="+mn-cs"/>
              </a:rPr>
            </a:br>
            <a:endParaRPr lang="en-US" sz="2200" dirty="0" smtClean="0">
              <a:cs typeface="+mn-cs"/>
            </a:endParaRP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4352925"/>
            <a:ext cx="74930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647B0A-A1C1-42B0-BB29-CEC47B9C1CF7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Impedance Variation with V</a:t>
            </a:r>
            <a:r>
              <a:rPr lang="en-US" sz="1800" smtClean="0"/>
              <a:t>DS</a:t>
            </a:r>
            <a:endParaRPr lang="en-US" smtClean="0"/>
          </a:p>
        </p:txBody>
      </p:sp>
      <p:pic>
        <p:nvPicPr>
          <p:cNvPr id="4505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95350"/>
            <a:ext cx="40386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457200" y="2846388"/>
            <a:ext cx="845502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In this regime, the output impedance can be approximated as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Where </a:t>
            </a:r>
            <a:r>
              <a:rPr lang="en-US" sz="2200" b="1" i="1"/>
              <a:t>V</a:t>
            </a:r>
            <a:r>
              <a:rPr lang="en-US" sz="1400" b="1" i="1"/>
              <a:t>D</a:t>
            </a:r>
            <a:r>
              <a:rPr lang="en-US" sz="2200" b="1"/>
              <a:t>,</a:t>
            </a:r>
            <a:r>
              <a:rPr lang="en-US" sz="1600" b="1" i="1"/>
              <a:t>sat</a:t>
            </a:r>
            <a:r>
              <a:rPr lang="en-US" sz="2200" b="1"/>
              <a:t> is the drain-source voltage at the onset of pinch-off.</a:t>
            </a:r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3968750"/>
            <a:ext cx="43053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487AA9-020E-47BB-86EF-1FBC8B5108C1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Impedance Variation with V</a:t>
            </a:r>
            <a:r>
              <a:rPr lang="en-US" sz="1800" smtClean="0"/>
              <a:t>DS</a:t>
            </a:r>
            <a:endParaRPr lang="en-US" smtClean="0"/>
          </a:p>
        </p:txBody>
      </p:sp>
      <p:pic>
        <p:nvPicPr>
          <p:cNvPr id="46083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6138" y="701675"/>
            <a:ext cx="465772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3333750"/>
            <a:ext cx="8455025" cy="31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In In short-channel devices, as VDS increases further, drain-induced barrier lowering becomes significant, reducing the threshold voltage and increasing the drain current.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This effect roughly cancels that expressed by </a:t>
            </a:r>
            <a:r>
              <a:rPr lang="en-US" sz="2200" b="1" i="1"/>
              <a:t>r</a:t>
            </a:r>
            <a:r>
              <a:rPr lang="en-US" sz="2200" b="1" i="1">
                <a:latin typeface="Cambria Math" pitchFamily="18" charset="0"/>
              </a:rPr>
              <a:t>₀</a:t>
            </a:r>
            <a:r>
              <a:rPr lang="en-US" sz="2200" b="1"/>
              <a:t>  equation, giving a relatively constant output impedance.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At sufficiently high drain voltages, impact ionization near the drain produces a large current (flowing from the drain into the substrate), in essence lowering </a:t>
            </a:r>
            <a:r>
              <a:rPr lang="en-US" sz="2200" b="1" i="1"/>
              <a:t>r</a:t>
            </a:r>
            <a:r>
              <a:rPr lang="en-US" sz="2200" b="1" i="1">
                <a:latin typeface="Cambria Math" pitchFamily="18" charset="0"/>
              </a:rPr>
              <a:t>₀.</a:t>
            </a:r>
            <a:endParaRPr lang="en-US" sz="2200" b="1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E9189F-56D1-4718-A0DA-5785DF4967B6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 Device Models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1775" y="644525"/>
            <a:ext cx="8667750" cy="55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cs typeface="+mn-cs"/>
              </a:rPr>
              <a:t>MOS </a:t>
            </a:r>
            <a:r>
              <a:rPr lang="en-US" sz="2200" b="1" dirty="0">
                <a:cs typeface="+mn-cs"/>
              </a:rPr>
              <a:t>device modeling continues to pose a challenge—especially for high-frequency operation.</a:t>
            </a:r>
            <a:r>
              <a:rPr lang="en-US" sz="2200" b="1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</a:p>
          <a:p>
            <a:pPr marL="0" indent="0" algn="l">
              <a:spcBef>
                <a:spcPct val="20000"/>
              </a:spcBef>
              <a:defRPr/>
            </a:pPr>
            <a:endParaRPr lang="en-US" sz="2200" b="1" i="1" dirty="0" smtClean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cs typeface="+mn-cs"/>
              </a:rPr>
              <a:t>Our objective is to develop a basic understanding of some of the models to the </a:t>
            </a:r>
            <a:r>
              <a:rPr lang="en-US" sz="2200" b="1" dirty="0" smtClean="0">
                <a:cs typeface="+mn-cs"/>
              </a:rPr>
              <a:t>extent necessary </a:t>
            </a:r>
            <a:r>
              <a:rPr lang="en-US" sz="2200" b="1" dirty="0">
                <a:cs typeface="+mn-cs"/>
              </a:rPr>
              <a:t>for </a:t>
            </a:r>
            <a:r>
              <a:rPr lang="en-US" sz="2200" b="1" dirty="0" smtClean="0">
                <a:cs typeface="+mn-cs"/>
              </a:rPr>
              <a:t>simulations.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b="1" dirty="0">
              <a:cs typeface="+mn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cs typeface="+mn-cs"/>
              </a:rPr>
              <a:t>The </a:t>
            </a:r>
            <a:r>
              <a:rPr lang="en-US" sz="2200" b="1" dirty="0">
                <a:cs typeface="+mn-cs"/>
              </a:rPr>
              <a:t>utility of a model is given by </a:t>
            </a:r>
            <a:r>
              <a:rPr lang="en-US" sz="2200" b="1" dirty="0" smtClean="0">
                <a:cs typeface="+mn-cs"/>
              </a:rPr>
              <a:t>the accuracy </a:t>
            </a:r>
            <a:r>
              <a:rPr lang="en-US" sz="2200" b="1" dirty="0">
                <a:cs typeface="+mn-cs"/>
              </a:rPr>
              <a:t>it provides in various regions of operation for different device dimensions, the </a:t>
            </a:r>
            <a:r>
              <a:rPr lang="en-US" sz="2200" b="1" dirty="0" smtClean="0">
                <a:cs typeface="+mn-cs"/>
              </a:rPr>
              <a:t>ease with </a:t>
            </a:r>
            <a:r>
              <a:rPr lang="en-US" sz="2200" b="1" dirty="0">
                <a:cs typeface="+mn-cs"/>
              </a:rPr>
              <a:t>which its parameters can be measured, and the efficiency that it allows in </a:t>
            </a:r>
            <a:r>
              <a:rPr lang="en-US" sz="2200" b="1" dirty="0" smtClean="0">
                <a:cs typeface="+mn-cs"/>
              </a:rPr>
              <a:t>simulations.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395031-9CD3-4677-BD08-F99815DB0B8E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1 Model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31775" y="644525"/>
            <a:ext cx="8667750" cy="587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Also known as the Shichman and Hodges Model and is based on the following equations: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Note that this model does not include subthreshold conduction or any short-channel effects.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Since in the simple model, C</a:t>
            </a:r>
            <a:r>
              <a:rPr lang="en-US" sz="1400" b="1"/>
              <a:t>GS</a:t>
            </a:r>
            <a:r>
              <a:rPr lang="en-US" sz="1600" b="1"/>
              <a:t> </a:t>
            </a:r>
            <a:r>
              <a:rPr lang="en-US" sz="2200" b="1"/>
              <a:t>abruptly changes from (2/3)</a:t>
            </a:r>
            <a:r>
              <a:rPr lang="en-US" sz="2200" b="1" i="1"/>
              <a:t>WLC</a:t>
            </a:r>
            <a:r>
              <a:rPr lang="en-US" sz="1800" b="1"/>
              <a:t>ox  </a:t>
            </a:r>
            <a:r>
              <a:rPr lang="en-US" sz="2200" b="1"/>
              <a:t>+ </a:t>
            </a:r>
            <a:r>
              <a:rPr lang="en-US" sz="2200" b="1" i="1"/>
              <a:t>WC</a:t>
            </a:r>
            <a:r>
              <a:rPr lang="en-US" sz="1800" b="1"/>
              <a:t>ov</a:t>
            </a:r>
            <a:r>
              <a:rPr lang="en-US" sz="2200" b="1"/>
              <a:t> in saturation to (1/2)</a:t>
            </a:r>
            <a:r>
              <a:rPr lang="en-US" sz="2200" b="1" i="1"/>
              <a:t>WLC</a:t>
            </a:r>
            <a:r>
              <a:rPr lang="en-US" sz="1800" b="1"/>
              <a:t>ox </a:t>
            </a:r>
            <a:r>
              <a:rPr lang="en-US" sz="2200" b="1"/>
              <a:t>+ </a:t>
            </a:r>
            <a:r>
              <a:rPr lang="en-US" sz="2200" b="1" i="1"/>
              <a:t>Wc</a:t>
            </a:r>
            <a:r>
              <a:rPr lang="en-US" sz="1800" b="1"/>
              <a:t>ov </a:t>
            </a:r>
            <a:r>
              <a:rPr lang="en-US" sz="2200" b="1"/>
              <a:t>in the triode region  most computation algorithms experience          convergence difficulties here.</a:t>
            </a:r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575" y="1468438"/>
            <a:ext cx="78041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575" y="2881313"/>
            <a:ext cx="6111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BB1B9F-09A6-45CF-892C-1F01FD14D569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1 Model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31775" y="644525"/>
            <a:ext cx="8667750" cy="587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C</a:t>
            </a:r>
            <a:r>
              <a:rPr lang="en-US" sz="1400" b="1"/>
              <a:t>GS</a:t>
            </a:r>
            <a:r>
              <a:rPr lang="en-US" sz="2200" b="1"/>
              <a:t> and C</a:t>
            </a:r>
            <a:r>
              <a:rPr lang="en-US" sz="1400" b="1"/>
              <a:t>GD</a:t>
            </a:r>
            <a:r>
              <a:rPr lang="en-US" sz="2200" b="1"/>
              <a:t> in the triode region are formulated as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We note that if the device operates at the edge of saturation, </a:t>
            </a:r>
            <a:r>
              <a:rPr lang="en-US" sz="2200" b="1" i="1"/>
              <a:t>V</a:t>
            </a:r>
            <a:r>
              <a:rPr lang="en-US" sz="1400" b="1" i="1"/>
              <a:t>GS </a:t>
            </a:r>
            <a:r>
              <a:rPr lang="en-US" sz="2200" b="1" i="1"/>
              <a:t>- V</a:t>
            </a:r>
            <a:r>
              <a:rPr lang="en-US" sz="1400" b="1" i="1"/>
              <a:t>DS</a:t>
            </a:r>
            <a:r>
              <a:rPr lang="en-US" sz="2200" b="1" i="1"/>
              <a:t>=V</a:t>
            </a:r>
            <a:r>
              <a:rPr lang="en-US" sz="1400" b="1" i="1"/>
              <a:t>TH</a:t>
            </a:r>
            <a:r>
              <a:rPr lang="en-US" sz="2200" b="1" i="1"/>
              <a:t>, C</a:t>
            </a:r>
            <a:r>
              <a:rPr lang="en-US" sz="1400" b="1" i="1"/>
              <a:t>GS </a:t>
            </a:r>
            <a:r>
              <a:rPr lang="en-US" sz="2200" b="1"/>
              <a:t>= (2/3)WLC</a:t>
            </a:r>
            <a:r>
              <a:rPr lang="en-US" sz="1600" b="1"/>
              <a:t>ox </a:t>
            </a:r>
            <a:r>
              <a:rPr lang="en-US" sz="2200" b="1"/>
              <a:t>+ WC</a:t>
            </a:r>
            <a:r>
              <a:rPr lang="en-US" sz="1600" b="1"/>
              <a:t>ov</a:t>
            </a:r>
            <a:r>
              <a:rPr lang="en-US" sz="2200" b="1"/>
              <a:t>,  and C</a:t>
            </a:r>
            <a:r>
              <a:rPr lang="en-US" sz="1400" b="1"/>
              <a:t>GD </a:t>
            </a:r>
            <a:r>
              <a:rPr lang="en-US" sz="2200" b="1"/>
              <a:t>= WC</a:t>
            </a:r>
            <a:r>
              <a:rPr lang="en-US" sz="1600" b="1"/>
              <a:t>ov</a:t>
            </a: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Thus, the capacitance values change continuously from one region to another.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The Level 1 model maintains reasonable I/V accuracy for channel lengths as small as roughly 4</a:t>
            </a:r>
            <a:r>
              <a:rPr lang="en-US" sz="2200" b="1">
                <a:latin typeface="Cambria Math" pitchFamily="18" charset="0"/>
              </a:rPr>
              <a:t>𝞵</a:t>
            </a:r>
            <a:r>
              <a:rPr lang="en-US" sz="2200" b="1"/>
              <a:t>m, but it still predicts the output impedance of transistors in saturation quite poorly.</a:t>
            </a:r>
          </a:p>
        </p:txBody>
      </p:sp>
      <p:pic>
        <p:nvPicPr>
          <p:cNvPr id="4915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613" y="1165225"/>
            <a:ext cx="625951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029EFF-1C47-4715-8BE0-08AD126409E8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2 Model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31775" y="644525"/>
            <a:ext cx="8667750" cy="587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The Level 1 model began to manifest its shortcomings as channel lengths fell below approximately 4</a:t>
            </a:r>
            <a:r>
              <a:rPr lang="en-US" sz="2200" b="1">
                <a:latin typeface="Cambria Math" pitchFamily="18" charset="0"/>
              </a:rPr>
              <a:t>𝞵</a:t>
            </a:r>
            <a:r>
              <a:rPr lang="en-US" sz="2200" b="1"/>
              <a:t>m. The Level 2 model was then developed to represent many high-order effects.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The assumption that we made in deriving the square-law characteristics was a constant threshold voltage along the channel.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This assumption is not correct even for long channel devices because the charge in the depletion region under the channel varies according to the local voltage.</a:t>
            </a:r>
          </a:p>
        </p:txBody>
      </p:sp>
      <p:pic>
        <p:nvPicPr>
          <p:cNvPr id="50180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3313" y="4260850"/>
            <a:ext cx="38862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DFDAC8-C5F1-48F4-A647-177DBD826597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2 Model</a:t>
            </a:r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199" y="656824"/>
            <a:ext cx="8467859" cy="5927777"/>
          </a:xfrm>
          <a:prstGeom prst="rect">
            <a:avLst/>
          </a:prstGeom>
          <a:blipFill rotWithShape="0">
            <a:blip r:embed="rId2"/>
            <a:stretch>
              <a:fillRect l="-936" t="-720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  <p:pic>
        <p:nvPicPr>
          <p:cNvPr id="5120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3521075"/>
            <a:ext cx="723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CE4F83-D264-4DF6-A739-3E3EF044FF4E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2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38" y="695325"/>
            <a:ext cx="8467725" cy="55578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Moreover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, for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small V</a:t>
            </a:r>
            <a:r>
              <a:rPr lang="en-US" sz="1400" b="1" dirty="0">
                <a:latin typeface="Arial" panose="020B0604020202020204" pitchFamily="34" charset="0"/>
                <a:cs typeface="+mn-cs"/>
              </a:rPr>
              <a:t>DS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, the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equation reduces to that of the Level 1 model, but for large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V</a:t>
            </a:r>
            <a:r>
              <a:rPr lang="en-US" sz="1400" b="1" dirty="0">
                <a:latin typeface="Arial" panose="020B0604020202020204" pitchFamily="34" charset="0"/>
                <a:cs typeface="+mn-cs"/>
              </a:rPr>
              <a:t>DS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drain current is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less than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that predicted by the square law. </a:t>
            </a: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It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can also be shown that the edge of the saturation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region is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given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by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In the saturation region, the drain current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is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	Where </a:t>
            </a:r>
            <a:r>
              <a:rPr lang="en-US" b="1" dirty="0" err="1">
                <a:latin typeface="Arial" panose="020B0604020202020204" pitchFamily="34" charset="0"/>
                <a:cs typeface="+mn-cs"/>
              </a:rPr>
              <a:t>I</a:t>
            </a:r>
            <a:r>
              <a:rPr lang="en-US" sz="1400" b="1" dirty="0" err="1">
                <a:latin typeface="Arial" panose="020B0604020202020204" pitchFamily="34" charset="0"/>
                <a:cs typeface="+mn-cs"/>
              </a:rPr>
              <a:t>D</a:t>
            </a:r>
            <a:r>
              <a:rPr lang="en-US" b="1" dirty="0" err="1">
                <a:latin typeface="Arial" panose="020B0604020202020204" pitchFamily="34" charset="0"/>
                <a:cs typeface="+mn-cs"/>
              </a:rPr>
              <a:t>,</a:t>
            </a:r>
            <a:r>
              <a:rPr lang="en-US" sz="1600" b="1" dirty="0" err="1">
                <a:latin typeface="Arial" panose="020B0604020202020204" pitchFamily="34" charset="0"/>
                <a:cs typeface="+mn-cs"/>
              </a:rPr>
              <a:t>sat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 is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calculated from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I</a:t>
            </a:r>
            <a:r>
              <a:rPr lang="en-US" sz="1400" b="1" dirty="0">
                <a:latin typeface="Arial" panose="020B0604020202020204" pitchFamily="34" charset="0"/>
                <a:cs typeface="+mn-cs"/>
              </a:rPr>
              <a:t>D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 for V</a:t>
            </a:r>
            <a:r>
              <a:rPr lang="en-US" sz="1600" b="1" dirty="0">
                <a:latin typeface="Arial" panose="020B0604020202020204" pitchFamily="34" charset="0"/>
                <a:cs typeface="+mn-cs"/>
              </a:rPr>
              <a:t>DS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 = </a:t>
            </a:r>
            <a:r>
              <a:rPr lang="en-US" b="1" dirty="0" err="1">
                <a:latin typeface="Arial" panose="020B0604020202020204" pitchFamily="34" charset="0"/>
                <a:cs typeface="+mn-cs"/>
              </a:rPr>
              <a:t>V</a:t>
            </a:r>
            <a:r>
              <a:rPr lang="en-US" sz="1400" b="1" dirty="0" err="1">
                <a:latin typeface="Arial" panose="020B0604020202020204" pitchFamily="34" charset="0"/>
                <a:cs typeface="+mn-cs"/>
              </a:rPr>
              <a:t>DS</a:t>
            </a:r>
            <a:r>
              <a:rPr lang="en-US" b="1" dirty="0" err="1">
                <a:latin typeface="Arial" panose="020B0604020202020204" pitchFamily="34" charset="0"/>
                <a:cs typeface="+mn-cs"/>
              </a:rPr>
              <a:t>,</a:t>
            </a:r>
            <a:r>
              <a:rPr lang="en-US" sz="1800" b="1" dirty="0" err="1">
                <a:latin typeface="Arial" panose="020B0604020202020204" pitchFamily="34" charset="0"/>
                <a:cs typeface="+mn-cs"/>
              </a:rPr>
              <a:t>sat</a:t>
            </a:r>
            <a:r>
              <a:rPr lang="en-US" sz="1800" b="1" dirty="0">
                <a:latin typeface="Arial" panose="020B0604020202020204" pitchFamily="34" charset="0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5222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138" y="3151188"/>
            <a:ext cx="71977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2225" y="4505325"/>
            <a:ext cx="2806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CB0308-C6D1-4A8A-AB19-C58D3CA46762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2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38" y="695325"/>
            <a:ext cx="8467725" cy="5780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Modeling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channel-length modulation or, more generally, the finite output impedance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has always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remained a difficult problem. Representing such phenomena by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only </a:t>
            </a:r>
            <a:r>
              <a:rPr lang="el-GR" b="1" dirty="0">
                <a:latin typeface="Arial" panose="020B0604020202020204" pitchFamily="34" charset="0"/>
                <a:cs typeface="+mn-cs"/>
              </a:rPr>
              <a:t>λ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 is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far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from accurate.</a:t>
            </a:r>
          </a:p>
          <a:p>
            <a:pPr>
              <a:spcBef>
                <a:spcPct val="20000"/>
              </a:spcBef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Using simple relationships for the depletion region of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a pn junction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, we can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write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 	Where </a:t>
            </a:r>
            <a:r>
              <a:rPr lang="en-US" b="1" i="1" dirty="0">
                <a:latin typeface="Arial" panose="020B0604020202020204" pitchFamily="34" charset="0"/>
                <a:cs typeface="+mn-cs"/>
              </a:rPr>
              <a:t>V</a:t>
            </a:r>
            <a:r>
              <a:rPr lang="en-US" sz="1400" b="1" dirty="0">
                <a:latin typeface="Arial" panose="020B0604020202020204" pitchFamily="34" charset="0"/>
                <a:cs typeface="+mn-cs"/>
              </a:rPr>
              <a:t>D,sat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 denotes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the pinch-off voltage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.</a:t>
            </a:r>
          </a:p>
          <a:p>
            <a:pPr>
              <a:spcBef>
                <a:spcPct val="20000"/>
              </a:spcBef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The principal difficulty in the above approach is that both the drain current and its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derivative are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discontinuous at the edge of the triode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region.</a:t>
            </a:r>
            <a:endParaRPr lang="en-US" b="1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5325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463" y="3463925"/>
            <a:ext cx="39909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F672B5-6B5B-46C1-8A01-BD4138EBF158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2 Model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38138" y="695325"/>
            <a:ext cx="8548687" cy="622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To resolve this issue, ∆L is actually obtained by a “fixed-up” equation: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Where V</a:t>
            </a:r>
            <a:r>
              <a:rPr lang="en-US" sz="1400" b="1"/>
              <a:t>1</a:t>
            </a:r>
            <a:r>
              <a:rPr lang="en-US" b="1"/>
              <a:t>=(V</a:t>
            </a:r>
            <a:r>
              <a:rPr lang="en-US" sz="1400" b="1"/>
              <a:t>DS</a:t>
            </a:r>
            <a:r>
              <a:rPr lang="en-US" b="1"/>
              <a:t> – V</a:t>
            </a:r>
            <a:r>
              <a:rPr lang="en-US" sz="1400" b="1"/>
              <a:t>D,sat</a:t>
            </a:r>
            <a:r>
              <a:rPr lang="en-US" b="1"/>
              <a:t>)/4. The channel-length modulation coefficient is  expressed as </a:t>
            </a:r>
            <a:r>
              <a:rPr lang="el-GR" b="1"/>
              <a:t>λ</a:t>
            </a:r>
            <a:r>
              <a:rPr lang="en-US" b="1"/>
              <a:t> =∆L/(L V</a:t>
            </a:r>
            <a:r>
              <a:rPr lang="en-US" sz="1400" b="1"/>
              <a:t>DS</a:t>
            </a:r>
            <a:r>
              <a:rPr lang="en-US" b="1"/>
              <a:t>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The Level 2 model also includes the degradation of the mobility with the vertical field in the channel. The mobility is calculated from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Where U</a:t>
            </a:r>
            <a:r>
              <a:rPr lang="en-US" sz="1600" b="1"/>
              <a:t>c</a:t>
            </a:r>
            <a:r>
              <a:rPr lang="en-US" b="1"/>
              <a:t> denotes the gate-channel critical electric field, U</a:t>
            </a:r>
            <a:r>
              <a:rPr lang="en-US" sz="1600" b="1"/>
              <a:t>t</a:t>
            </a:r>
            <a:r>
              <a:rPr lang="en-US" b="1"/>
              <a:t> is a fitting parameter between 0 and 0.5, and U</a:t>
            </a:r>
            <a:r>
              <a:rPr lang="en-US" sz="1600" b="1"/>
              <a:t>e</a:t>
            </a:r>
            <a:r>
              <a:rPr lang="en-US" b="1"/>
              <a:t> is an exponent in the vicinity of 0.15.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</p:txBody>
      </p:sp>
      <p:pic>
        <p:nvPicPr>
          <p:cNvPr id="5427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3675" y="1527175"/>
            <a:ext cx="3360738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4341813"/>
            <a:ext cx="475138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641986-1957-414F-8505-F6D0D140E107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Constant-field scaling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457200" y="817563"/>
            <a:ext cx="8229600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Since the dimensions and voltages scale together, all electric fields in the transistor remain constant, hence the name “constant-field scaling.”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Note that W, L, t</a:t>
            </a:r>
            <a:r>
              <a:rPr lang="en-US" sz="1800" b="1"/>
              <a:t>ox</a:t>
            </a:r>
            <a:r>
              <a:rPr lang="en-US" sz="2200" b="1"/>
              <a:t>, V</a:t>
            </a:r>
            <a:r>
              <a:rPr lang="en-US" sz="1600" b="1"/>
              <a:t>DD</a:t>
            </a:r>
            <a:r>
              <a:rPr lang="en-US" sz="2200" b="1"/>
              <a:t>, V</a:t>
            </a:r>
            <a:r>
              <a:rPr lang="en-US" sz="1600" b="1"/>
              <a:t>TH</a:t>
            </a:r>
            <a:r>
              <a:rPr lang="en-US" sz="2200" b="1"/>
              <a:t> and the depth and perimeter of the source and drain junctions scale down by </a:t>
            </a:r>
            <a:r>
              <a:rPr lang="el-GR" sz="2200" b="1"/>
              <a:t>α</a:t>
            </a:r>
            <a:r>
              <a:rPr lang="en-US" sz="2200" b="1"/>
              <a:t>.</a:t>
            </a:r>
            <a:br>
              <a:rPr lang="en-US" sz="2200" b="1"/>
            </a:br>
            <a:r>
              <a:rPr lang="en-US" sz="2200" b="1"/>
              <a:t> 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Saturation drain current of a square-law device after scaling :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338" y="3730625"/>
            <a:ext cx="6618287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7200" y="5424488"/>
            <a:ext cx="82296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We observe that the current capability of the transistor drops by a factor of </a:t>
            </a:r>
            <a:r>
              <a:rPr lang="el-GR" sz="2200" b="1"/>
              <a:t>α</a:t>
            </a:r>
            <a:r>
              <a:rPr lang="en-US" sz="2200" b="1"/>
              <a:t>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CDDC86-C3D8-4720-B735-97ADE2557849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2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38138" y="695325"/>
            <a:ext cx="8467725" cy="6518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subthreshold behavior implemented in the Level 2 model defines a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voltage V</a:t>
            </a:r>
            <a:r>
              <a:rPr lang="en-US" sz="1600" b="1" dirty="0">
                <a:latin typeface="Arial" panose="020B0604020202020204" pitchFamily="34" charset="0"/>
                <a:cs typeface="+mn-cs"/>
              </a:rPr>
              <a:t>on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as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   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     and N</a:t>
            </a:r>
            <a:r>
              <a:rPr lang="en-US" sz="1400" b="1" dirty="0">
                <a:latin typeface="Arial" panose="020B0604020202020204" pitchFamily="34" charset="0"/>
                <a:cs typeface="+mn-cs"/>
              </a:rPr>
              <a:t>FS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 is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an empirical constant.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drain current is then expressed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as: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   Where </a:t>
            </a:r>
            <a:r>
              <a:rPr lang="en-US" b="1" i="1" dirty="0">
                <a:latin typeface="Arial" panose="020B0604020202020204" pitchFamily="34" charset="0"/>
                <a:cs typeface="+mn-cs"/>
              </a:rPr>
              <a:t>I</a:t>
            </a:r>
            <a:r>
              <a:rPr lang="en-US" sz="1600" b="1" i="1" dirty="0">
                <a:latin typeface="Arial" panose="020B0604020202020204" pitchFamily="34" charset="0"/>
                <a:cs typeface="+mn-cs"/>
              </a:rPr>
              <a:t>on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 is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the drain current calculated in strong 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         inversion for V</a:t>
            </a:r>
            <a:r>
              <a:rPr lang="en-US" sz="1400" b="1" dirty="0">
                <a:latin typeface="Arial" panose="020B0604020202020204" pitchFamily="34" charset="0"/>
                <a:cs typeface="+mn-cs"/>
              </a:rPr>
              <a:t>GS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=V</a:t>
            </a:r>
            <a:r>
              <a:rPr lang="en-US" sz="1600" b="1" dirty="0">
                <a:latin typeface="Arial" panose="020B0604020202020204" pitchFamily="34" charset="0"/>
                <a:cs typeface="+mn-cs"/>
              </a:rPr>
              <a:t>on</a:t>
            </a:r>
            <a:r>
              <a:rPr lang="en-US" b="1" dirty="0">
                <a:latin typeface="Arial" panose="020B0604020202020204" pitchFamily="34" charset="0"/>
                <a:cs typeface="+mn-cs"/>
              </a:rPr>
              <a:t>.</a:t>
            </a:r>
            <a:endParaRPr lang="en-US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+mn-cs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5530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338" y="1765300"/>
            <a:ext cx="68611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5850" y="3886200"/>
            <a:ext cx="33686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BC3A00-6EC5-40B1-9256-D0C87C0092A5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2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075" y="3017838"/>
            <a:ext cx="8467725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An important drawback of this representation is the discontinuity in the slope of </a:t>
            </a:r>
            <a:r>
              <a:rPr lang="en-US" b="1" i="1"/>
              <a:t>I</a:t>
            </a:r>
            <a:r>
              <a:rPr lang="en-US" sz="1400" b="1" i="1"/>
              <a:t>D</a:t>
            </a:r>
            <a:r>
              <a:rPr lang="en-US" b="1"/>
              <a:t> as the device goes from the subthreshold region to strong inversion (as seen in the figure), leading to various difficulties and errors in simulation.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 Level 2 model provides reasonable I/V accuracy for wide, short devices in the saturation region with          L ≈ 0.7</a:t>
            </a:r>
            <a:r>
              <a:rPr lang="en-US" b="1">
                <a:latin typeface="Cambria Math" pitchFamily="18" charset="0"/>
              </a:rPr>
              <a:t>𝞵</a:t>
            </a:r>
            <a:r>
              <a:rPr lang="en-US" b="1"/>
              <a:t>m but it suffers from substantial error in representing the output impedance.</a:t>
            </a:r>
          </a:p>
          <a:p>
            <a:pPr marL="342900" indent="-342900">
              <a:spcBef>
                <a:spcPct val="20000"/>
              </a:spcBef>
            </a:pPr>
            <a:r>
              <a:rPr lang="en-US" b="1"/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</p:txBody>
      </p:sp>
      <p:pic>
        <p:nvPicPr>
          <p:cNvPr id="5632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7225" y="733425"/>
            <a:ext cx="4652963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10D1F0-B9C8-48E1-A138-4A4702031341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3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313" y="763588"/>
            <a:ext cx="8345487" cy="62976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The Level 3 model realization is somewhat similar to the Level 2 model, with some equations simplified and many empirical constants introduced to improve the accuracy for channel lengths as small as 1</a:t>
            </a:r>
            <a:r>
              <a:rPr lang="en-US" b="1">
                <a:latin typeface="Cambria Math" pitchFamily="18" charset="0"/>
              </a:rPr>
              <a:t>𝞵</a:t>
            </a:r>
            <a:r>
              <a:rPr lang="en-US" b="1"/>
              <a:t>m.</a:t>
            </a:r>
          </a:p>
          <a:p>
            <a:pPr marL="342900" indent="-342900">
              <a:spcBef>
                <a:spcPct val="20000"/>
              </a:spcBef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This model expresses the threshold voltage as: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</a:pPr>
            <a:r>
              <a:rPr lang="en-US" b="1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b="1"/>
              <a:t>	where F</a:t>
            </a:r>
            <a:r>
              <a:rPr lang="en-US" sz="1600" b="1"/>
              <a:t>s</a:t>
            </a:r>
            <a:r>
              <a:rPr lang="en-US" b="1"/>
              <a:t> and F</a:t>
            </a:r>
            <a:r>
              <a:rPr lang="en-US" sz="1600" b="1"/>
              <a:t>n</a:t>
            </a:r>
            <a:r>
              <a:rPr lang="en-US" b="1"/>
              <a:t> represent short-channel and narrow-channel effects respectively and </a:t>
            </a:r>
            <a:r>
              <a:rPr lang="en-US" b="1">
                <a:latin typeface="Cambria Math" pitchFamily="18" charset="0"/>
              </a:rPr>
              <a:t>𝞷 </a:t>
            </a:r>
            <a:r>
              <a:rPr lang="en-US" b="1"/>
              <a:t>models drain-induced barrier lowering (DIBL).</a:t>
            </a:r>
          </a:p>
          <a:p>
            <a:pPr marL="342900" indent="-342900">
              <a:spcBef>
                <a:spcPct val="20000"/>
              </a:spcBef>
            </a:pPr>
            <a:endParaRPr lang="en-US" b="1"/>
          </a:p>
          <a:p>
            <a:pPr marL="342900" indent="-342900">
              <a:spcBef>
                <a:spcPct val="20000"/>
              </a:spcBef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3459163"/>
            <a:ext cx="76993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88524D-0A97-4BBC-9FE2-F4AEB66FBFA9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3 Model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0955" y="763798"/>
            <a:ext cx="8345845" cy="5632311"/>
          </a:xfrm>
          <a:prstGeom prst="rect">
            <a:avLst/>
          </a:prstGeom>
          <a:blipFill rotWithShape="0">
            <a:blip r:embed="rId2"/>
            <a:stretch>
              <a:fillRect l="-1169" t="-758" r="-1315" b="-1515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  <p:pic>
        <p:nvPicPr>
          <p:cNvPr id="5837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1622425"/>
            <a:ext cx="24765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3263" y="1641475"/>
            <a:ext cx="320675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3788" y="4979988"/>
            <a:ext cx="74422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14CF20-9475-47B7-B4E3-3B978469E0E0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3 Model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41313" y="763588"/>
            <a:ext cx="8345487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Level 3 model, as with the Level 2 model, exhibits moderate accuracy for wide, short transistors but suffers from large errors for longer channels.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An important drawback of the Level 3 model is the discontinuity of the derivative of </a:t>
            </a:r>
            <a:r>
              <a:rPr lang="en-US" b="1" i="1"/>
              <a:t>I</a:t>
            </a:r>
            <a:r>
              <a:rPr lang="en-US" sz="1400" b="1" i="1"/>
              <a:t>D</a:t>
            </a:r>
            <a:r>
              <a:rPr lang="en-US" b="1"/>
              <a:t> with respect to </a:t>
            </a:r>
            <a:r>
              <a:rPr lang="en-US" b="1" i="1"/>
              <a:t>V</a:t>
            </a:r>
            <a:r>
              <a:rPr lang="en-US" sz="1400" b="1" i="1"/>
              <a:t>DS</a:t>
            </a:r>
            <a:r>
              <a:rPr lang="en-US" sz="1400" b="1"/>
              <a:t> </a:t>
            </a:r>
            <a:r>
              <a:rPr lang="en-US" b="1"/>
              <a:t>at the edge of the triode region, leading to large errors in the calculation of the output impedance.</a:t>
            </a:r>
          </a:p>
        </p:txBody>
      </p:sp>
      <p:pic>
        <p:nvPicPr>
          <p:cNvPr id="5939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1563" y="4186238"/>
            <a:ext cx="434498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2CFD24-C7A7-4C96-8B14-6E99510B87B9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BSIM Series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41313" y="763588"/>
            <a:ext cx="8345487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The philosophy behind the Level 1-3 models was to express the device behavior by means of equations that originated from the physical operation.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 BSIM adopted a different approach: numerous empirical parameters were added so as to simplify the equations—but at the cost of losing touch with the actual device operation.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An interesting feature of BSIM is the addition of a simple equation to represent the geometry dependence of many of the device parameters.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68A181-B3D5-4DB5-8FC4-C8BE3331A007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BSIM Series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0955" y="763798"/>
            <a:ext cx="8345845" cy="5886996"/>
          </a:xfrm>
          <a:prstGeom prst="rect">
            <a:avLst/>
          </a:prstGeom>
          <a:blipFill rotWithShape="0">
            <a:blip r:embed="rId2"/>
            <a:stretch>
              <a:fillRect l="-1169" t="-725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  <p:pic>
        <p:nvPicPr>
          <p:cNvPr id="6144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713" y="1177925"/>
            <a:ext cx="296068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3713" y="3467100"/>
            <a:ext cx="2900362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30DDC-44D1-4DB2-9389-13B33A50E68B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BSIM Series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41313" y="763588"/>
            <a:ext cx="8345487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/>
              <a:t>(2) the threshold voltage is modified for substrates with nonuniform doping.</a:t>
            </a:r>
          </a:p>
          <a:p>
            <a:pPr>
              <a:spcBef>
                <a:spcPct val="20000"/>
              </a:spcBef>
            </a:pPr>
            <a:endParaRPr lang="en-US" b="1"/>
          </a:p>
          <a:p>
            <a:pPr>
              <a:spcBef>
                <a:spcPct val="20000"/>
              </a:spcBef>
            </a:pPr>
            <a:r>
              <a:rPr lang="en-US" b="1"/>
              <a:t>(3) the currents in the weak and strong inversion regions are derived such that their values and first derivatives are continuous. </a:t>
            </a:r>
          </a:p>
          <a:p>
            <a:pPr>
              <a:spcBef>
                <a:spcPct val="20000"/>
              </a:spcBef>
            </a:pPr>
            <a:endParaRPr lang="en-US" b="1"/>
          </a:p>
          <a:p>
            <a:pPr>
              <a:spcBef>
                <a:spcPct val="20000"/>
              </a:spcBef>
            </a:pPr>
            <a:r>
              <a:rPr lang="en-US" b="1"/>
              <a:t>(4) to simplify the drain current equations, new expressions are devised for velocity saturation, dependence of mobility upon the lateral field, and the saturation voltage.	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A761BB-768F-4816-BC52-9FB702FE77B9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BSIM2 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41313" y="763588"/>
            <a:ext cx="8345487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The next model in the BSIM series is BSIM2. Requiring approximately 70 parameters, this version employs new expressions for mobility, drain current, and subthreshold conduction.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It also represents the output impedance more accurately by incorporating both channel-length modulation and drain-induced barrier lowering.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b="1"/>
              <a:t>For short, narrow transistors, BSIM2 suffers from large errors in the triode region and even substantial “kinks” in the saturation region.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EE8689-755A-426A-9C9A-760CE73560E7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BSIM3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41313" y="763588"/>
            <a:ext cx="8345487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The trend in BSIM and BSIM2, namely, expressing the device behavior by means of empirical equations that bear little relation to the physical phenomena, eventually created difficulties in modeling short-channel devices.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Consequently, the next generation, BSIM3, has returned to the physical principles of device operation while maintaining many of the useful features of BSIM and BSIM2.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BSIM3 itself has rapidly gone through several versions, requiring approximately 180 parameters in the third one.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BSIM3 provides reasonable accuracy for subthreshold and strong inversion operation while still suffers from large errors in predicting the output impedance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4DC928-206A-4BD9-BAF0-78EE600E9E92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Scaling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457200" y="817563"/>
            <a:ext cx="8229600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The advantage of scaling lies in the reduction of capacitances and power dissipation. 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The total channel capacitance is :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25" y="1971675"/>
            <a:ext cx="3598863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363913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177800" indent="-177800" algn="l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200" dirty="0" smtClean="0">
                <a:cs typeface="+mn-cs"/>
              </a:rPr>
              <a:t>To calculate the source/drain junction capacitance, we first analyze the effect of ideal scaling on the total width of the depletion region. </a:t>
            </a:r>
          </a:p>
          <a:p>
            <a:pPr>
              <a:defRPr/>
            </a:pPr>
            <a:r>
              <a:rPr lang="en-US" sz="2200" dirty="0" smtClean="0">
                <a:cs typeface="+mn-cs"/>
              </a:rPr>
              <a:t>Recall that this width is given by :</a:t>
            </a:r>
          </a:p>
          <a:p>
            <a:pPr marL="0" indent="0">
              <a:buFontTx/>
              <a:buNone/>
              <a:defRPr/>
            </a:pPr>
            <a:endParaRPr lang="en-US" sz="2200" dirty="0" smtClean="0">
              <a:cs typeface="+mn-cs"/>
            </a:endParaRPr>
          </a:p>
          <a:p>
            <a:pPr>
              <a:defRPr/>
            </a:pPr>
            <a:endParaRPr lang="en-US" sz="2200" dirty="0" smtClean="0">
              <a:cs typeface="+mn-cs"/>
            </a:endParaRPr>
          </a:p>
        </p:txBody>
      </p:sp>
      <p:pic>
        <p:nvPicPr>
          <p:cNvPr id="19462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3425" y="4776788"/>
            <a:ext cx="4943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57200" y="5672138"/>
            <a:ext cx="8229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200" b="1"/>
              <a:t>Where N</a:t>
            </a:r>
            <a:r>
              <a:rPr lang="en-US" sz="1600" b="1"/>
              <a:t>A</a:t>
            </a:r>
            <a:r>
              <a:rPr lang="en-US" sz="2200" b="1"/>
              <a:t> and N</a:t>
            </a:r>
            <a:r>
              <a:rPr lang="en-US" sz="1600" b="1"/>
              <a:t>D</a:t>
            </a:r>
            <a:r>
              <a:rPr lang="en-US" sz="2200" b="1"/>
              <a:t> denote the doping levels of the two sides of the junction.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ABCC2C-FF34-4353-9CCE-D320C9F6994D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313" y="763588"/>
            <a:ext cx="8345487" cy="5983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In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addition to the Level 1-3 models and the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four generations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of BSIM, a number of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other MOS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models have been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introduced.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Among these, HSPICE Level 28, MOS9, and the </a:t>
            </a:r>
            <a:r>
              <a:rPr lang="en-US" sz="2200" b="1" dirty="0" err="1">
                <a:latin typeface="Arial" panose="020B0604020202020204" pitchFamily="34" charset="0"/>
                <a:cs typeface="+mn-cs"/>
              </a:rPr>
              <a:t>EnzKrummenacher-Vittoz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 (EKV) model are the most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notable.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For example, the HSPICE Level 28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model improves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the dependence of accuracy upon device dimensions by expressing the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parameters as: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Arial" panose="020B0604020202020204" pitchFamily="34" charset="0"/>
              <a:cs typeface="+mn-cs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	</a:t>
            </a:r>
          </a:p>
          <a:p>
            <a:pPr>
              <a:spcBef>
                <a:spcPct val="20000"/>
              </a:spcBef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	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Where </a:t>
            </a:r>
            <a:r>
              <a:rPr lang="en-US" sz="2200" b="1" dirty="0" err="1">
                <a:latin typeface="Arial" panose="020B0604020202020204" pitchFamily="34" charset="0"/>
                <a:cs typeface="+mn-cs"/>
              </a:rPr>
              <a:t>Lref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 and </a:t>
            </a:r>
            <a:r>
              <a:rPr lang="en-US" sz="2200" b="1" dirty="0" err="1">
                <a:latin typeface="Arial" panose="020B0604020202020204" pitchFamily="34" charset="0"/>
                <a:cs typeface="+mn-cs"/>
              </a:rPr>
              <a:t>Wref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 denote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the dimensions of a “reference” device, i.e., a transistor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whose characteristics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have been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measured.</a:t>
            </a:r>
          </a:p>
          <a:p>
            <a:pPr>
              <a:spcBef>
                <a:spcPct val="20000"/>
              </a:spcBef>
              <a:defRPr/>
            </a:pPr>
            <a:endParaRPr lang="en-US" sz="2200" b="1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6554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44975"/>
            <a:ext cx="81137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4C6865-2AEC-484B-988A-0204FEE66454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Charge and Capacitance Modeling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41313" y="763588"/>
            <a:ext cx="8345487" cy="557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The simple gate capacitance model described for the Level 1 model, called the Meyer capacitance model, suffers from many shortcomings even for long-channel devices.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In transient SPICE analyses, such a model does not conserve charge (!), thereby introducing errors in the simulation.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A periodic rectangular waveform applied to a voltage divider consisting of an ideal capacitor and a MOSFET experiences “droop” at the output because in every period some charge at node X is lost.</a:t>
            </a:r>
          </a:p>
        </p:txBody>
      </p:sp>
      <p:pic>
        <p:nvPicPr>
          <p:cNvPr id="665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7925" y="2909888"/>
            <a:ext cx="4995863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EF678B-C413-4647-9CA6-122AFF8AC51E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Charge and Capacitance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313" y="763588"/>
            <a:ext cx="8345487" cy="5780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This voltage droop effect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arises from the calculation of charge by integrating capacitor voltages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with respect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to time, an operation that accumulates small errors in the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simulation.</a:t>
            </a:r>
            <a:endParaRPr lang="en-US" sz="2200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To minimize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this type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of error, the simulation algorithm can be modified such that it first computes the charge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in the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inversion layer and the depletion region and subsequently partitions the charge among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the device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capacitances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.</a:t>
            </a:r>
          </a:p>
          <a:p>
            <a:pPr>
              <a:spcBef>
                <a:spcPct val="20000"/>
              </a:spcBef>
              <a:defRPr/>
            </a:pPr>
            <a:endParaRPr lang="en-US" sz="2200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Another issue in the Meyer charge model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 is as follows -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The assumption that in triode region C</a:t>
            </a:r>
            <a:r>
              <a:rPr lang="en-US" sz="1400" b="1" dirty="0">
                <a:latin typeface="Arial" panose="020B0604020202020204" pitchFamily="34" charset="0"/>
                <a:cs typeface="+mn-cs"/>
              </a:rPr>
              <a:t>GS </a:t>
            </a:r>
            <a:r>
              <a:rPr lang="en-US" sz="2000" b="1" dirty="0">
                <a:latin typeface="Arial" panose="020B0604020202020204" pitchFamily="34" charset="0"/>
                <a:cs typeface="+mn-cs"/>
              </a:rPr>
              <a:t>=</a:t>
            </a:r>
            <a:r>
              <a:rPr lang="en-US" sz="2000" b="1" dirty="0">
                <a:latin typeface="Arial" panose="020B0604020202020204" pitchFamily="34" charset="0"/>
                <a:cs typeface="+mn-cs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+mn-cs"/>
              </a:rPr>
              <a:t>C</a:t>
            </a:r>
            <a:r>
              <a:rPr lang="en-US" sz="1400" b="1" dirty="0">
                <a:latin typeface="Arial" panose="020B0604020202020204" pitchFamily="34" charset="0"/>
                <a:cs typeface="+mn-cs"/>
              </a:rPr>
              <a:t>GD </a:t>
            </a:r>
            <a:r>
              <a:rPr lang="en-US" sz="2000" b="1" dirty="0">
                <a:latin typeface="Arial" panose="020B0604020202020204" pitchFamily="34" charset="0"/>
                <a:cs typeface="+mn-cs"/>
              </a:rPr>
              <a:t>=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(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1/2)</a:t>
            </a:r>
            <a:r>
              <a:rPr lang="en-US" sz="2200" b="1" i="1" dirty="0" err="1">
                <a:latin typeface="Arial" panose="020B0604020202020204" pitchFamily="34" charset="0"/>
                <a:cs typeface="+mn-cs"/>
              </a:rPr>
              <a:t>WLC</a:t>
            </a:r>
            <a:r>
              <a:rPr lang="en-US" sz="1800" b="1" dirty="0" err="1">
                <a:latin typeface="Arial" panose="020B0604020202020204" pitchFamily="34" charset="0"/>
                <a:cs typeface="+mn-cs"/>
              </a:rPr>
              <a:t>ox</a:t>
            </a:r>
            <a:r>
              <a:rPr lang="en-US" sz="1800" b="1" dirty="0">
                <a:latin typeface="Arial" panose="020B0604020202020204" pitchFamily="34" charset="0"/>
                <a:cs typeface="+mn-cs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+ </a:t>
            </a:r>
            <a:r>
              <a:rPr lang="en-US" sz="2200" b="1" i="1" dirty="0">
                <a:latin typeface="Arial" panose="020B0604020202020204" pitchFamily="34" charset="0"/>
                <a:cs typeface="+mn-cs"/>
              </a:rPr>
              <a:t>Wc</a:t>
            </a:r>
            <a:r>
              <a:rPr lang="en-US" sz="1800" b="1" dirty="0">
                <a:latin typeface="Arial" panose="020B0604020202020204" pitchFamily="34" charset="0"/>
                <a:cs typeface="+mn-cs"/>
              </a:rPr>
              <a:t>ov </a:t>
            </a:r>
            <a:r>
              <a:rPr lang="en-US" sz="1800" b="1" dirty="0">
                <a:latin typeface="Arial" panose="020B0604020202020204" pitchFamily="34" charset="0"/>
                <a:cs typeface="+mn-cs"/>
              </a:rPr>
              <a:t>,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and in saturation region 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C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GS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=</a:t>
            </a:r>
            <a:r>
              <a:rPr lang="en-US" sz="1800" b="1" dirty="0">
                <a:latin typeface="Arial" panose="020B0604020202020204" pitchFamily="34" charset="0"/>
                <a:cs typeface="+mn-cs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(2/3)</a:t>
            </a:r>
            <a:r>
              <a:rPr lang="en-US" sz="2200" b="1" i="1" dirty="0" err="1">
                <a:latin typeface="Arial" panose="020B0604020202020204" pitchFamily="34" charset="0"/>
                <a:cs typeface="+mn-cs"/>
              </a:rPr>
              <a:t>WLC</a:t>
            </a:r>
            <a:r>
              <a:rPr lang="en-US" sz="1800" b="1" dirty="0" err="1">
                <a:latin typeface="Arial" panose="020B0604020202020204" pitchFamily="34" charset="0"/>
                <a:cs typeface="+mn-cs"/>
              </a:rPr>
              <a:t>ox</a:t>
            </a:r>
            <a:r>
              <a:rPr lang="en-US" sz="1800" b="1" dirty="0">
                <a:latin typeface="Arial" panose="020B0604020202020204" pitchFamily="34" charset="0"/>
                <a:cs typeface="+mn-cs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+ </a:t>
            </a:r>
            <a:r>
              <a:rPr lang="en-US" sz="2200" b="1" i="1" dirty="0">
                <a:latin typeface="Arial" panose="020B0604020202020204" pitchFamily="34" charset="0"/>
                <a:cs typeface="+mn-cs"/>
              </a:rPr>
              <a:t>Wc</a:t>
            </a:r>
            <a:r>
              <a:rPr lang="en-US" sz="1800" b="1" dirty="0">
                <a:latin typeface="Arial" panose="020B0604020202020204" pitchFamily="34" charset="0"/>
                <a:cs typeface="+mn-cs"/>
              </a:rPr>
              <a:t>ov </a:t>
            </a:r>
            <a:r>
              <a:rPr lang="en-US" sz="1800" b="1" dirty="0">
                <a:latin typeface="Arial" panose="020B0604020202020204" pitchFamily="34" charset="0"/>
                <a:cs typeface="+mn-cs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and</a:t>
            </a:r>
            <a:r>
              <a:rPr lang="en-US" sz="1800" b="1" dirty="0">
                <a:latin typeface="Arial" panose="020B0604020202020204" pitchFamily="34" charset="0"/>
                <a:cs typeface="+mn-c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C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GD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= </a:t>
            </a:r>
            <a:r>
              <a:rPr lang="en-US" sz="2200" b="1" i="1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Wc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ov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is inaccurate for short channel devices, requiring flexible partitioning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for ease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of curve fitting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BA775C-7D1E-480E-8F27-512C5611C45A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Temperature Dependence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41313" y="763588"/>
            <a:ext cx="8345487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Many parameters of MOS transistors vary with temperature, making it difficult to maintain a reasonable fit between measured and simulated behavior across a wide temperature range.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200" b="1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In the Level 1-3 models as well as BSIM and BSIM2, the following parameters have temperature dependence: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/>
              <a:t>V</a:t>
            </a:r>
            <a:r>
              <a:rPr lang="en-US" sz="1400" b="1"/>
              <a:t>TH</a:t>
            </a:r>
            <a:r>
              <a:rPr lang="en-US" sz="2200" b="1"/>
              <a:t>, built-in potential of S/D junctions, the intrinsic carrier concentration of silicon (</a:t>
            </a:r>
            <a:r>
              <a:rPr lang="en-US" b="1"/>
              <a:t>n</a:t>
            </a:r>
            <a:r>
              <a:rPr lang="en-US" sz="1400" b="1"/>
              <a:t>i</a:t>
            </a:r>
            <a:r>
              <a:rPr lang="en-US" sz="2200" b="1"/>
              <a:t>), the bandgap energy (E</a:t>
            </a:r>
            <a:r>
              <a:rPr lang="en-US" sz="1800" b="1"/>
              <a:t>g</a:t>
            </a:r>
            <a:r>
              <a:rPr lang="en-US" sz="2200" b="1"/>
              <a:t>), and the mobility. Most equations are empirical, e.g.,</a:t>
            </a:r>
          </a:p>
        </p:txBody>
      </p:sp>
      <p:pic>
        <p:nvPicPr>
          <p:cNvPr id="6861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0538" y="4614863"/>
            <a:ext cx="3127375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A55539-B228-48C1-B8EE-7E2734E15EC4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Corners</a:t>
            </a:r>
          </a:p>
        </p:txBody>
      </p:sp>
      <p:pic>
        <p:nvPicPr>
          <p:cNvPr id="6963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744538"/>
            <a:ext cx="4581525" cy="24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38688" y="638175"/>
            <a:ext cx="4122737" cy="5780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Unlike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bipolar transistors, MOSFETs suffer from substantial parameter variations from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wafer to wafer.</a:t>
            </a:r>
          </a:p>
          <a:p>
            <a:pPr>
              <a:spcBef>
                <a:spcPct val="20000"/>
              </a:spcBef>
              <a:defRPr/>
            </a:pPr>
            <a:endParaRPr lang="en-US" sz="2200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Process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engineers guarantee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a performance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envelope for the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devices.</a:t>
            </a:r>
          </a:p>
          <a:p>
            <a:pPr>
              <a:spcBef>
                <a:spcPct val="20000"/>
              </a:spcBef>
              <a:defRPr/>
            </a:pPr>
            <a:endParaRPr lang="en-US" sz="2200" b="1" dirty="0">
              <a:latin typeface="Arial" panose="020B0604020202020204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+mn-cs"/>
              </a:rPr>
              <a:t>The idea is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to constrain the speed envelope of the NMOS and PMOS transistors to a rectangle </a:t>
            </a:r>
            <a:r>
              <a:rPr lang="en-US" sz="2200" b="1" dirty="0">
                <a:latin typeface="Arial" panose="020B0604020202020204" pitchFamily="34" charset="0"/>
                <a:cs typeface="+mn-cs"/>
              </a:rPr>
              <a:t>defined by four corners – called process corners.</a:t>
            </a:r>
            <a:endParaRPr lang="en-US" sz="2200" b="1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6963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16338"/>
            <a:ext cx="5118100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1AB59B-5CA2-41B5-82F2-AEA9B22527C4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Depletion region capacitance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837126"/>
            <a:ext cx="8229599" cy="5473521"/>
          </a:xfrm>
          <a:prstGeom prst="rect">
            <a:avLst/>
          </a:prstGeom>
          <a:blipFill rotWithShape="0">
            <a:blip r:embed="rId2"/>
            <a:stretch>
              <a:fillRect l="-815" t="-557" r="-519" b="-2227"/>
            </a:stretch>
          </a:blip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anchor="b"/>
          <a:lstStyle/>
          <a:p>
            <a:pPr algn="ctr"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9463" y="1439863"/>
            <a:ext cx="11874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6913" y="1408113"/>
            <a:ext cx="22225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0213" y="3297238"/>
            <a:ext cx="4584700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3654F6-9885-458F-9D03-2A9E62F74794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S/D junction capacitances</a:t>
            </a:r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681038"/>
            <a:ext cx="6837363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23850" y="2865438"/>
            <a:ext cx="8229600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000" b="1"/>
              <a:t>The bottom-plate capacitance of the S/D junction (per unit area), C</a:t>
            </a:r>
            <a:r>
              <a:rPr lang="en-US" sz="1400" b="1"/>
              <a:t>j</a:t>
            </a:r>
            <a:r>
              <a:rPr lang="en-US" sz="2000" b="1"/>
              <a:t>, increases by a factor of </a:t>
            </a:r>
            <a:r>
              <a:rPr lang="el-GR" sz="2000" b="1"/>
              <a:t>α</a:t>
            </a:r>
            <a:r>
              <a:rPr lang="en-US" sz="2000" b="1"/>
              <a:t>. 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000" b="1"/>
              <a:t>The sidewall capacitance(per unit width), C</a:t>
            </a:r>
            <a:r>
              <a:rPr lang="en-US" sz="1400" b="1"/>
              <a:t>jsw </a:t>
            </a:r>
            <a:r>
              <a:rPr lang="en-US" sz="2000" b="1"/>
              <a:t>remains constant, as the depth of the junction is reduced by </a:t>
            </a:r>
            <a:r>
              <a:rPr lang="el-GR" sz="2000" b="1"/>
              <a:t>α</a:t>
            </a:r>
            <a:r>
              <a:rPr lang="en-US" sz="2000" b="1"/>
              <a:t>.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0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0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0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0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0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en-US" sz="2000" b="1"/>
              <a:t>All of the capacitances therefore decrease by the scaling factor.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  <a:p>
            <a:pPr marL="177800" indent="-177800">
              <a:spcBef>
                <a:spcPct val="20000"/>
              </a:spcBef>
              <a:buFontTx/>
              <a:buChar char="•"/>
            </a:pPr>
            <a:endParaRPr lang="en-US" sz="2200" b="1"/>
          </a:p>
        </p:txBody>
      </p:sp>
      <p:pic>
        <p:nvPicPr>
          <p:cNvPr id="21509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4443413"/>
            <a:ext cx="6075363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B8AE85-57A7-4992-9149-C40355E56F9A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Delay</a:t>
            </a:r>
          </a:p>
        </p:txBody>
      </p:sp>
      <p:sp>
        <p:nvSpPr>
          <p:cNvPr id="4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6713" y="753038"/>
            <a:ext cx="8229600" cy="5766825"/>
          </a:xfrm>
          <a:prstGeom prst="rect">
            <a:avLst/>
          </a:prstGeom>
          <a:blipFill rotWithShape="0">
            <a:blip r:embed="rId2"/>
            <a:stretch>
              <a:fillRect l="-963" t="-529" b="-106"/>
            </a:stretch>
          </a:blipFill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850" y="1374775"/>
            <a:ext cx="3309938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6175" y="4676775"/>
            <a:ext cx="50831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6925" y="1225550"/>
            <a:ext cx="24574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D85E41-9317-43EC-B0B1-06FB21CD221C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 of ideal scaling</a:t>
            </a:r>
          </a:p>
        </p:txBody>
      </p:sp>
      <p:sp>
        <p:nvSpPr>
          <p:cNvPr id="4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6713" y="753038"/>
            <a:ext cx="8229600" cy="5766825"/>
          </a:xfrm>
          <a:prstGeom prst="rect">
            <a:avLst/>
          </a:prstGeom>
          <a:blipFill rotWithShape="0">
            <a:blip r:embed="rId2"/>
            <a:stretch>
              <a:fillRect l="-667" t="-529" r="-815"/>
            </a:stretch>
          </a:blipFill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0" hangingPunct="0">
              <a:defRPr/>
            </a:pPr>
            <a:r>
              <a:rPr lang="en-US">
                <a:noFill/>
                <a:latin typeface="Arial" panose="020B0604020202020204" pitchFamily="34" charset="0"/>
                <a:cs typeface="+mn-cs"/>
              </a:rPr>
              <a:t> 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413" y="1200150"/>
            <a:ext cx="4894262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" y="4691063"/>
            <a:ext cx="82486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CC0000"/>
          </a:solidFill>
          <a:prstDash val="sysDot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CC0000"/>
          </a:solidFill>
          <a:prstDash val="sysDot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29158</TotalTime>
  <Words>3058</Words>
  <Application>Microsoft Office PowerPoint</Application>
  <PresentationFormat>On-screen Show (4:3)</PresentationFormat>
  <Paragraphs>432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Tahoma</vt:lpstr>
      <vt:lpstr>Times New Roman</vt:lpstr>
      <vt:lpstr>Arial Unicode MS</vt:lpstr>
      <vt:lpstr>Bookman Old Style</vt:lpstr>
      <vt:lpstr>宋体</vt:lpstr>
      <vt:lpstr>Cambria Math</vt:lpstr>
      <vt:lpstr>Default Design</vt:lpstr>
      <vt:lpstr>Default Design</vt:lpstr>
      <vt:lpstr>Slide 1</vt:lpstr>
      <vt:lpstr>Background</vt:lpstr>
      <vt:lpstr>Scaling Theory</vt:lpstr>
      <vt:lpstr>Constant-field scaling</vt:lpstr>
      <vt:lpstr>Advantages of Scaling</vt:lpstr>
      <vt:lpstr>Depletion region capacitance</vt:lpstr>
      <vt:lpstr>S/D junction capacitances</vt:lpstr>
      <vt:lpstr>Delay</vt:lpstr>
      <vt:lpstr>Effect of ideal scaling</vt:lpstr>
      <vt:lpstr>Effect of ideal scaling</vt:lpstr>
      <vt:lpstr>Short-Channel Effects</vt:lpstr>
      <vt:lpstr>Threshold Voltage Variation</vt:lpstr>
      <vt:lpstr>Subthreshold behavior</vt:lpstr>
      <vt:lpstr>Subthreshold behavior</vt:lpstr>
      <vt:lpstr>Subthreshold behavior</vt:lpstr>
      <vt:lpstr>Effect of channel length on threshold</vt:lpstr>
      <vt:lpstr>Effect of channel length on threshold</vt:lpstr>
      <vt:lpstr>Drain-induced barrier lowering (DIBL)</vt:lpstr>
      <vt:lpstr>Reverse Short-Channel Effect </vt:lpstr>
      <vt:lpstr>Reverse Short-Channel Effect </vt:lpstr>
      <vt:lpstr>Mobility Degradation</vt:lpstr>
      <vt:lpstr>Mobility Degradation</vt:lpstr>
      <vt:lpstr>Velocity Saturation</vt:lpstr>
      <vt:lpstr>Velocity Saturation</vt:lpstr>
      <vt:lpstr>Effect of Velocity Saturation</vt:lpstr>
      <vt:lpstr>Velocity Saturation Equations</vt:lpstr>
      <vt:lpstr>Velocity Saturation Equations</vt:lpstr>
      <vt:lpstr>Hot Carrier Effects</vt:lpstr>
      <vt:lpstr>Output Impedance Variation with VDS</vt:lpstr>
      <vt:lpstr>Output Impedance Variation with VDS</vt:lpstr>
      <vt:lpstr>Output Impedance Variation with VDS</vt:lpstr>
      <vt:lpstr>MOS Device Models</vt:lpstr>
      <vt:lpstr>Level 1 Model</vt:lpstr>
      <vt:lpstr>Level 1 Model</vt:lpstr>
      <vt:lpstr>Level 2 Model</vt:lpstr>
      <vt:lpstr>Level 2 Model</vt:lpstr>
      <vt:lpstr>Level 2 Model</vt:lpstr>
      <vt:lpstr>Level 2 Model</vt:lpstr>
      <vt:lpstr>Level 2 Model</vt:lpstr>
      <vt:lpstr>Level 2 Model</vt:lpstr>
      <vt:lpstr>Level 2 Model</vt:lpstr>
      <vt:lpstr>Level 3 Model</vt:lpstr>
      <vt:lpstr>Level 3 Model</vt:lpstr>
      <vt:lpstr>Level 3 Model</vt:lpstr>
      <vt:lpstr>BSIM Series</vt:lpstr>
      <vt:lpstr>BSIM Series</vt:lpstr>
      <vt:lpstr>BSIM Series</vt:lpstr>
      <vt:lpstr>BSIM2 </vt:lpstr>
      <vt:lpstr>BSIM3</vt:lpstr>
      <vt:lpstr>Other Models</vt:lpstr>
      <vt:lpstr>Charge and Capacitance Modeling</vt:lpstr>
      <vt:lpstr>Charge and Capacitance Modeling</vt:lpstr>
      <vt:lpstr>Temperature Dependence</vt:lpstr>
      <vt:lpstr>Process Corners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Ashutosh Verma</dc:creator>
  <cp:lastModifiedBy>Behzad Razavi</cp:lastModifiedBy>
  <cp:revision>713</cp:revision>
  <dcterms:created xsi:type="dcterms:W3CDTF">2007-03-01T20:27:54Z</dcterms:created>
  <dcterms:modified xsi:type="dcterms:W3CDTF">2016-02-19T17:33:03Z</dcterms:modified>
</cp:coreProperties>
</file>