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907" r:id="rId2"/>
    <p:sldId id="908" r:id="rId3"/>
    <p:sldId id="909" r:id="rId4"/>
    <p:sldId id="910" r:id="rId5"/>
    <p:sldId id="911" r:id="rId6"/>
    <p:sldId id="912" r:id="rId7"/>
    <p:sldId id="913" r:id="rId8"/>
    <p:sldId id="914" r:id="rId9"/>
    <p:sldId id="915" r:id="rId10"/>
    <p:sldId id="916" r:id="rId11"/>
    <p:sldId id="917" r:id="rId12"/>
    <p:sldId id="918" r:id="rId13"/>
    <p:sldId id="919" r:id="rId14"/>
    <p:sldId id="920" r:id="rId15"/>
    <p:sldId id="1003" r:id="rId16"/>
    <p:sldId id="921" r:id="rId17"/>
    <p:sldId id="922" r:id="rId18"/>
    <p:sldId id="923" r:id="rId19"/>
    <p:sldId id="924" r:id="rId20"/>
    <p:sldId id="925" r:id="rId21"/>
    <p:sldId id="926" r:id="rId22"/>
    <p:sldId id="927" r:id="rId23"/>
    <p:sldId id="928" r:id="rId24"/>
    <p:sldId id="929" r:id="rId25"/>
    <p:sldId id="930" r:id="rId26"/>
    <p:sldId id="931" r:id="rId27"/>
    <p:sldId id="932" r:id="rId28"/>
    <p:sldId id="933" r:id="rId29"/>
    <p:sldId id="934" r:id="rId30"/>
    <p:sldId id="935" r:id="rId31"/>
    <p:sldId id="936" r:id="rId32"/>
    <p:sldId id="937" r:id="rId33"/>
    <p:sldId id="938" r:id="rId34"/>
    <p:sldId id="939" r:id="rId35"/>
    <p:sldId id="940" r:id="rId36"/>
    <p:sldId id="941" r:id="rId37"/>
    <p:sldId id="942" r:id="rId38"/>
    <p:sldId id="943" r:id="rId39"/>
    <p:sldId id="944" r:id="rId40"/>
    <p:sldId id="945" r:id="rId41"/>
    <p:sldId id="946" r:id="rId42"/>
    <p:sldId id="947" r:id="rId43"/>
    <p:sldId id="948" r:id="rId44"/>
    <p:sldId id="949" r:id="rId45"/>
    <p:sldId id="950" r:id="rId46"/>
    <p:sldId id="951" r:id="rId47"/>
    <p:sldId id="952" r:id="rId48"/>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0000FF"/>
    <a:srgbClr val="000066"/>
    <a:srgbClr val="CC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864" autoAdjust="0"/>
    <p:restoredTop sz="99603" autoAdjust="0"/>
  </p:normalViewPr>
  <p:slideViewPr>
    <p:cSldViewPr snapToGrid="0">
      <p:cViewPr varScale="1">
        <p:scale>
          <a:sx n="86" d="100"/>
          <a:sy n="86" d="100"/>
        </p:scale>
        <p:origin x="1819"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4160838"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l" defTabSz="954088" eaLnBrk="1" hangingPunct="1">
              <a:defRPr sz="1200">
                <a:latin typeface="Arial" panose="020B0604020202020204" pitchFamily="34" charset="0"/>
                <a:cs typeface="+mn-cs"/>
              </a:defRPr>
            </a:lvl1pPr>
          </a:lstStyle>
          <a:p>
            <a:pPr>
              <a:defRPr/>
            </a:pPr>
            <a:endParaRPr lang="en-US"/>
          </a:p>
        </p:txBody>
      </p:sp>
      <p:sp>
        <p:nvSpPr>
          <p:cNvPr id="86019" name="Rectangle 3"/>
          <p:cNvSpPr>
            <a:spLocks noGrp="1" noChangeArrowheads="1"/>
          </p:cNvSpPr>
          <p:nvPr>
            <p:ph type="dt" sz="quarter" idx="1"/>
          </p:nvPr>
        </p:nvSpPr>
        <p:spPr bwMode="auto">
          <a:xfrm>
            <a:off x="5435600" y="0"/>
            <a:ext cx="4164013"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r" defTabSz="954088" eaLnBrk="1" hangingPunct="1">
              <a:defRPr sz="1200">
                <a:latin typeface="Arial" panose="020B0604020202020204" pitchFamily="34" charset="0"/>
                <a:cs typeface="+mn-cs"/>
              </a:defRPr>
            </a:lvl1pPr>
          </a:lstStyle>
          <a:p>
            <a:pPr>
              <a:defRPr/>
            </a:pPr>
            <a:endParaRPr lang="en-US"/>
          </a:p>
        </p:txBody>
      </p:sp>
      <p:sp>
        <p:nvSpPr>
          <p:cNvPr id="86020" name="Rectangle 4"/>
          <p:cNvSpPr>
            <a:spLocks noGrp="1" noChangeArrowheads="1"/>
          </p:cNvSpPr>
          <p:nvPr>
            <p:ph type="ftr" sz="quarter" idx="2"/>
          </p:nvPr>
        </p:nvSpPr>
        <p:spPr bwMode="auto">
          <a:xfrm>
            <a:off x="0" y="6946900"/>
            <a:ext cx="4160838"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l" defTabSz="954088" eaLnBrk="1" hangingPunct="1">
              <a:defRPr sz="1200">
                <a:latin typeface="Arial" panose="020B0604020202020204" pitchFamily="34" charset="0"/>
                <a:cs typeface="+mn-cs"/>
              </a:defRPr>
            </a:lvl1pPr>
          </a:lstStyle>
          <a:p>
            <a:pPr>
              <a:defRPr/>
            </a:pPr>
            <a:endParaRPr lang="en-US"/>
          </a:p>
        </p:txBody>
      </p:sp>
      <p:sp>
        <p:nvSpPr>
          <p:cNvPr id="86021" name="Rectangle 5"/>
          <p:cNvSpPr>
            <a:spLocks noGrp="1" noChangeArrowheads="1"/>
          </p:cNvSpPr>
          <p:nvPr>
            <p:ph type="sldNum" sz="quarter" idx="3"/>
          </p:nvPr>
        </p:nvSpPr>
        <p:spPr bwMode="auto">
          <a:xfrm>
            <a:off x="5435600" y="6946900"/>
            <a:ext cx="4164013"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r" defTabSz="954088" eaLnBrk="1" hangingPunct="1">
              <a:defRPr sz="1200">
                <a:latin typeface="Arial" panose="020B0604020202020204" pitchFamily="34" charset="0"/>
                <a:cs typeface="+mn-cs"/>
              </a:defRPr>
            </a:lvl1pPr>
          </a:lstStyle>
          <a:p>
            <a:pPr>
              <a:defRPr/>
            </a:pPr>
            <a:fld id="{C4C0928C-034F-4808-9B84-B768BE861C1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4160838"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l" defTabSz="954088" eaLnBrk="1" hangingPunct="1">
              <a:defRPr sz="1200">
                <a:latin typeface="Arial" panose="020B0604020202020204" pitchFamily="34" charset="0"/>
                <a:cs typeface="+mn-cs"/>
              </a:defRPr>
            </a:lvl1pPr>
          </a:lstStyle>
          <a:p>
            <a:pPr>
              <a:defRPr/>
            </a:pPr>
            <a:endParaRPr lang="en-US"/>
          </a:p>
        </p:txBody>
      </p:sp>
      <p:sp>
        <p:nvSpPr>
          <p:cNvPr id="94211" name="Rectangle 3"/>
          <p:cNvSpPr>
            <a:spLocks noGrp="1" noChangeArrowheads="1"/>
          </p:cNvSpPr>
          <p:nvPr>
            <p:ph type="dt" idx="1"/>
          </p:nvPr>
        </p:nvSpPr>
        <p:spPr bwMode="auto">
          <a:xfrm>
            <a:off x="5435600" y="0"/>
            <a:ext cx="4164013" cy="366713"/>
          </a:xfrm>
          <a:prstGeom prst="rect">
            <a:avLst/>
          </a:prstGeom>
          <a:noFill/>
          <a:ln>
            <a:noFill/>
          </a:ln>
          <a:effectLst/>
          <a:extLst/>
        </p:spPr>
        <p:txBody>
          <a:bodyPr vert="horz" wrap="square" lIns="95708" tIns="47853" rIns="95708" bIns="47853" numCol="1" anchor="t" anchorCtr="0" compatLnSpc="1">
            <a:prstTxWarp prst="textNoShape">
              <a:avLst/>
            </a:prstTxWarp>
          </a:bodyPr>
          <a:lstStyle>
            <a:lvl1pPr algn="r" defTabSz="954088" eaLnBrk="1" hangingPunct="1">
              <a:defRPr sz="1200">
                <a:latin typeface="Arial" panose="020B0604020202020204" pitchFamily="34"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974975" y="549275"/>
            <a:ext cx="3656013" cy="2741613"/>
          </a:xfrm>
          <a:prstGeom prst="rect">
            <a:avLst/>
          </a:prstGeom>
          <a:noFill/>
          <a:ln w="9525">
            <a:solidFill>
              <a:srgbClr val="000000"/>
            </a:solidFill>
            <a:miter lim="800000"/>
            <a:headEnd/>
            <a:tailEnd/>
          </a:ln>
        </p:spPr>
      </p:sp>
      <p:sp>
        <p:nvSpPr>
          <p:cNvPr id="94213" name="Rectangle 5"/>
          <p:cNvSpPr>
            <a:spLocks noGrp="1" noChangeArrowheads="1"/>
          </p:cNvSpPr>
          <p:nvPr>
            <p:ph type="body" sz="quarter" idx="3"/>
          </p:nvPr>
        </p:nvSpPr>
        <p:spPr bwMode="auto">
          <a:xfrm>
            <a:off x="958850" y="3475038"/>
            <a:ext cx="7683500" cy="3290887"/>
          </a:xfrm>
          <a:prstGeom prst="rect">
            <a:avLst/>
          </a:prstGeom>
          <a:noFill/>
          <a:ln>
            <a:noFill/>
          </a:ln>
          <a:effectLst/>
          <a:extLst/>
        </p:spPr>
        <p:txBody>
          <a:bodyPr vert="horz" wrap="square" lIns="95708" tIns="47853" rIns="95708" bIns="4785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4214" name="Rectangle 6"/>
          <p:cNvSpPr>
            <a:spLocks noGrp="1" noChangeArrowheads="1"/>
          </p:cNvSpPr>
          <p:nvPr>
            <p:ph type="ftr" sz="quarter" idx="4"/>
          </p:nvPr>
        </p:nvSpPr>
        <p:spPr bwMode="auto">
          <a:xfrm>
            <a:off x="0" y="6946900"/>
            <a:ext cx="4160838"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l" defTabSz="954088" eaLnBrk="1" hangingPunct="1">
              <a:defRPr sz="1200">
                <a:latin typeface="Arial" panose="020B0604020202020204" pitchFamily="34" charset="0"/>
                <a:cs typeface="+mn-cs"/>
              </a:defRPr>
            </a:lvl1pPr>
          </a:lstStyle>
          <a:p>
            <a:pPr>
              <a:defRPr/>
            </a:pPr>
            <a:endParaRPr lang="en-US"/>
          </a:p>
        </p:txBody>
      </p:sp>
      <p:sp>
        <p:nvSpPr>
          <p:cNvPr id="94215" name="Rectangle 7"/>
          <p:cNvSpPr>
            <a:spLocks noGrp="1" noChangeArrowheads="1"/>
          </p:cNvSpPr>
          <p:nvPr>
            <p:ph type="sldNum" sz="quarter" idx="5"/>
          </p:nvPr>
        </p:nvSpPr>
        <p:spPr bwMode="auto">
          <a:xfrm>
            <a:off x="5435600" y="6946900"/>
            <a:ext cx="4164013" cy="366713"/>
          </a:xfrm>
          <a:prstGeom prst="rect">
            <a:avLst/>
          </a:prstGeom>
          <a:noFill/>
          <a:ln>
            <a:noFill/>
          </a:ln>
          <a:effectLst/>
          <a:extLst/>
        </p:spPr>
        <p:txBody>
          <a:bodyPr vert="horz" wrap="square" lIns="95708" tIns="47853" rIns="95708" bIns="47853" numCol="1" anchor="b" anchorCtr="0" compatLnSpc="1">
            <a:prstTxWarp prst="textNoShape">
              <a:avLst/>
            </a:prstTxWarp>
          </a:bodyPr>
          <a:lstStyle>
            <a:lvl1pPr algn="r" defTabSz="954088" eaLnBrk="1" hangingPunct="1">
              <a:defRPr sz="1200">
                <a:latin typeface="Arial" panose="020B0604020202020204" pitchFamily="34" charset="0"/>
                <a:cs typeface="+mn-cs"/>
              </a:defRPr>
            </a:lvl1pPr>
          </a:lstStyle>
          <a:p>
            <a:pPr>
              <a:defRPr/>
            </a:pPr>
            <a:fld id="{C4588C86-3294-4A70-A629-3E443A36F2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09575" y="6613525"/>
            <a:ext cx="7869238" cy="228600"/>
          </a:xfrm>
          <a:prstGeom prst="rect">
            <a:avLst/>
          </a:prstGeom>
          <a:noFill/>
          <a:ln>
            <a:noFill/>
          </a:ln>
          <a:extLst/>
        </p:spPr>
        <p:txBody>
          <a:bodyPr wrap="none">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sz="900">
                <a:cs typeface="+mn-cs"/>
              </a:rPr>
              <a:t>Copyright © 2017 McGraw-Hill Education. All rights reserved. </a:t>
            </a:r>
            <a:r>
              <a:rPr lang="en-US" sz="900">
                <a:solidFill>
                  <a:srgbClr val="000000"/>
                </a:solidFill>
                <a:ea typeface="Arial Unicode MS" panose="020B0604020202020204" pitchFamily="34" charset="-128"/>
                <a:cs typeface="Arial Unicode MS" panose="020B0604020202020204" pitchFamily="34" charset="-128"/>
              </a:rPr>
              <a:t>No reproduction or distribution without the prior written consent of McGraw-Hill Education.</a:t>
            </a:r>
            <a:r>
              <a:rPr lang="en-US" sz="900">
                <a:cs typeface="+mn-cs"/>
              </a:rPr>
              <a:t> </a:t>
            </a:r>
            <a:endParaRPr lang="en-US">
              <a:cs typeface="+mn-cs"/>
            </a:endParaRPr>
          </a:p>
        </p:txBody>
      </p:sp>
      <p:sp>
        <p:nvSpPr>
          <p:cNvPr id="3074" name="Rectangle 2"/>
          <p:cNvSpPr>
            <a:spLocks noGrp="1" noChangeArrowheads="1"/>
          </p:cNvSpPr>
          <p:nvPr>
            <p:ph type="ctrTitle"/>
          </p:nvPr>
        </p:nvSpPr>
        <p:spPr>
          <a:xfrm>
            <a:off x="685800" y="2130425"/>
            <a:ext cx="7772400" cy="1470025"/>
          </a:xfrm>
        </p:spPr>
        <p:txBody>
          <a:bodyPr/>
          <a:lstStyle>
            <a:lvl1pPr>
              <a:defRPr sz="4000"/>
            </a:lvl1pPr>
          </a:lstStyle>
          <a:p>
            <a:pPr lvl="0"/>
            <a:r>
              <a:rPr lang="en-US" noProof="0"/>
              <a:t>Click to edit Master title style</a:t>
            </a:r>
          </a:p>
        </p:txBody>
      </p:sp>
      <p:sp>
        <p:nvSpPr>
          <p:cNvPr id="3075" name="Rectangle 3"/>
          <p:cNvSpPr>
            <a:spLocks noGrp="1" noChangeArrowheads="1"/>
          </p:cNvSpPr>
          <p:nvPr>
            <p:ph type="subTitle" idx="1"/>
          </p:nvPr>
        </p:nvSpPr>
        <p:spPr bwMode="auto">
          <a:xfrm>
            <a:off x="1371600" y="3886200"/>
            <a:ext cx="6400800" cy="1752600"/>
          </a:xfrm>
          <a:prstGeom prst="rect">
            <a:avLst/>
          </a:prstGeom>
          <a:noFill/>
          <a:extLst/>
        </p:spPr>
        <p:txBody>
          <a:bodyPr vert="horz" wrap="square" lIns="91440" tIns="45720" rIns="91440" bIns="45720" numCol="1" anchor="t" anchorCtr="0" compatLnSpc="1">
            <a:prstTxWarp prst="textNoShape">
              <a:avLst/>
            </a:prstTxWarp>
          </a:bodyPr>
          <a:lstStyle>
            <a:lvl1pPr marL="0" indent="0" algn="ctr">
              <a:buFontTx/>
              <a:buNone/>
              <a:defRPr/>
            </a:lvl1pPr>
          </a:lstStyle>
          <a:p>
            <a:pPr lvl="0"/>
            <a:r>
              <a:rPr lang="en-US" noProof="0"/>
              <a:t>Click to edit Master subtitle style</a:t>
            </a: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F8049A7-6710-425F-BFE4-F4E2EF690FB9}" type="slidenum">
              <a:rPr lang="en-US"/>
              <a:pPr>
                <a:defRPr/>
              </a:pPr>
              <a:t>‹#›</a:t>
            </a:fld>
            <a:endParaRPr lang="en-US"/>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750"/>
            <a:ext cx="2057400" cy="6208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750"/>
            <a:ext cx="6019800" cy="620871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26FCCC3-87EB-436B-8C45-EADB6ECC61F9}" type="slidenum">
              <a:rPr lang="en-US"/>
              <a:pPr>
                <a:defRPr/>
              </a:pPr>
              <a:t>‹#›</a:t>
            </a:fld>
            <a:endParaRPr lang="en-US"/>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104CE36-87AF-409B-A057-69212E2997DB}" type="slidenum">
              <a:rPr lang="en-US"/>
              <a:pPr>
                <a:defRPr/>
              </a:pPr>
              <a:t>‹#›</a:t>
            </a:fld>
            <a:endParaRPr lang="en-US"/>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B26C332-BDEA-44CB-9C47-B0BE3B23870A}" type="slidenum">
              <a:rPr lang="en-US"/>
              <a:pPr>
                <a:defRPr/>
              </a:pPr>
              <a:t>‹#›</a:t>
            </a:fld>
            <a:endParaRPr lang="en-US"/>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407D3192-A2E5-4DF1-A381-CE00810AB9BC}" type="slidenum">
              <a:rPr lang="en-US"/>
              <a:pPr>
                <a:defRPr/>
              </a:pPr>
              <a:t>‹#›</a:t>
            </a:fld>
            <a:endParaRPr 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D2B59D9-3615-4041-9A1B-A2BAF7F459D7}" type="slidenum">
              <a:rPr lang="en-US"/>
              <a:pPr>
                <a:defRPr/>
              </a:pPr>
              <a:t>‹#›</a:t>
            </a:fld>
            <a:endParaRPr lang="en-US"/>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F9881D8C-936C-4202-BF1B-4807EFD900C6}" type="slidenum">
              <a:rPr lang="en-US"/>
              <a:pPr>
                <a:defRPr/>
              </a:pPr>
              <a:t>‹#›</a:t>
            </a:fld>
            <a:endParaRPr lang="en-US"/>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17801E3-9A94-43A2-8CA2-39FAB98C4441}" type="slidenum">
              <a:rPr lang="en-US"/>
              <a:pPr>
                <a:defRPr/>
              </a:pPr>
              <a:t>‹#›</a:t>
            </a:fld>
            <a:endParaRPr lang="en-US"/>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78DC6CB-9796-4C83-9E0C-C93772DF57BE}" type="slidenum">
              <a:rPr lang="en-US"/>
              <a:pPr>
                <a:defRPr/>
              </a:pPr>
              <a:t>‹#›</a:t>
            </a:fld>
            <a:endParaRPr lang="en-US"/>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A8F71FE-3F65-41E3-A917-28C1321E89FB}" type="slidenum">
              <a:rPr lang="en-US"/>
              <a:pPr>
                <a:defRPr/>
              </a:pPr>
              <a:t>‹#›</a:t>
            </a:fld>
            <a:endParaRPr lang="en-US"/>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8177213" y="6519863"/>
            <a:ext cx="8382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cs typeface="+mn-cs"/>
              </a:defRPr>
            </a:lvl1pPr>
          </a:lstStyle>
          <a:p>
            <a:pPr>
              <a:defRPr/>
            </a:pPr>
            <a:fld id="{60D5E169-CDDE-4935-944C-96AF5B7135BF}" type="slidenum">
              <a:rPr lang="en-US"/>
              <a:pPr>
                <a:defRPr/>
              </a:pPr>
              <a:t>‹#›</a:t>
            </a:fld>
            <a:endParaRPr lang="en-US"/>
          </a:p>
        </p:txBody>
      </p:sp>
      <p:sp>
        <p:nvSpPr>
          <p:cNvPr id="1027" name="Rectangle 10"/>
          <p:cNvSpPr>
            <a:spLocks noChangeArrowheads="1"/>
          </p:cNvSpPr>
          <p:nvPr/>
        </p:nvSpPr>
        <p:spPr bwMode="auto">
          <a:xfrm>
            <a:off x="309563" y="550863"/>
            <a:ext cx="8610600" cy="76200"/>
          </a:xfrm>
          <a:prstGeom prst="rect">
            <a:avLst/>
          </a:prstGeom>
          <a:solidFill>
            <a:srgbClr val="FF0000"/>
          </a:solidFill>
          <a:ln w="3175">
            <a:solidFill>
              <a:srgbClr val="CC0000"/>
            </a:solidFill>
            <a:miter lim="800000"/>
            <a:headEnd/>
            <a:tailEnd/>
          </a:ln>
          <a:effectLst/>
          <a:extLst/>
        </p:spPr>
        <p:txBody>
          <a:bodyPr wrap="none" anchor="ct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atin typeface="Times New Roman" panose="02020603050405020304" pitchFamily="18" charset="0"/>
                <a:cs typeface="Times New Roman" panose="02020603050405020304" pitchFamily="18" charset="0"/>
              </a:rPr>
              <a:t> </a:t>
            </a:r>
          </a:p>
        </p:txBody>
      </p:sp>
      <p:sp>
        <p:nvSpPr>
          <p:cNvPr id="1028" name="Rectangle 11"/>
          <p:cNvSpPr>
            <a:spLocks noGrp="1" noChangeArrowheads="1"/>
          </p:cNvSpPr>
          <p:nvPr>
            <p:ph type="title"/>
          </p:nvPr>
        </p:nvSpPr>
        <p:spPr bwMode="auto">
          <a:xfrm>
            <a:off x="457200" y="-31750"/>
            <a:ext cx="8229600" cy="568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Box 15"/>
          <p:cNvSpPr txBox="1">
            <a:spLocks noChangeArrowheads="1"/>
          </p:cNvSpPr>
          <p:nvPr userDrawn="1"/>
        </p:nvSpPr>
        <p:spPr bwMode="auto">
          <a:xfrm>
            <a:off x="409575" y="6613525"/>
            <a:ext cx="7869238" cy="228600"/>
          </a:xfrm>
          <a:prstGeom prst="rect">
            <a:avLst/>
          </a:prstGeom>
          <a:noFill/>
          <a:ln>
            <a:noFill/>
          </a:ln>
          <a:extLst/>
        </p:spPr>
        <p:txBody>
          <a:bodyPr wrap="none">
            <a:spAutoFit/>
          </a:bodyPr>
          <a:lstStyle>
            <a:lvl1pPr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sz="900">
                <a:cs typeface="+mn-cs"/>
              </a:rPr>
              <a:t>Copyright © 2017 McGraw-Hill Education. All rights reserved. </a:t>
            </a:r>
            <a:r>
              <a:rPr lang="en-US" sz="900">
                <a:solidFill>
                  <a:srgbClr val="000000"/>
                </a:solidFill>
                <a:ea typeface="Arial Unicode MS" panose="020B0604020202020204" pitchFamily="34" charset="-128"/>
                <a:cs typeface="Arial Unicode MS" panose="020B0604020202020204" pitchFamily="34" charset="-128"/>
              </a:rPr>
              <a:t>No reproduction or distribution without the prior written consent of McGraw-Hill Education.</a:t>
            </a:r>
            <a:r>
              <a:rPr lang="en-US" sz="900">
                <a:cs typeface="+mn-cs"/>
              </a:rPr>
              <a:t> </a:t>
            </a:r>
            <a:endParaRPr lang="en-US">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
  </p:transition>
  <p:hf hdr="0" ftr="0" dt="0"/>
  <p:txStyles>
    <p:titleStyle>
      <a:lvl1pPr algn="ctr" rtl="0" eaLnBrk="0" fontAlgn="base" hangingPunct="0">
        <a:spcBef>
          <a:spcPct val="0"/>
        </a:spcBef>
        <a:spcAft>
          <a:spcPct val="0"/>
        </a:spcAft>
        <a:defRPr sz="3200" b="1" kern="1200">
          <a:solidFill>
            <a:srgbClr val="0000FF"/>
          </a:solidFill>
          <a:latin typeface="+mj-lt"/>
          <a:ea typeface="+mj-ea"/>
          <a:cs typeface="+mj-cs"/>
        </a:defRPr>
      </a:lvl1pPr>
      <a:lvl2pPr algn="ctr" rtl="0" eaLnBrk="0" fontAlgn="base" hangingPunct="0">
        <a:spcBef>
          <a:spcPct val="0"/>
        </a:spcBef>
        <a:spcAft>
          <a:spcPct val="0"/>
        </a:spcAft>
        <a:defRPr sz="3200" b="1">
          <a:solidFill>
            <a:srgbClr val="0000FF"/>
          </a:solidFill>
          <a:latin typeface="Tahoma" panose="020B0604030504040204" pitchFamily="34" charset="0"/>
        </a:defRPr>
      </a:lvl2pPr>
      <a:lvl3pPr algn="ctr" rtl="0" eaLnBrk="0" fontAlgn="base" hangingPunct="0">
        <a:spcBef>
          <a:spcPct val="0"/>
        </a:spcBef>
        <a:spcAft>
          <a:spcPct val="0"/>
        </a:spcAft>
        <a:defRPr sz="3200" b="1">
          <a:solidFill>
            <a:srgbClr val="0000FF"/>
          </a:solidFill>
          <a:latin typeface="Tahoma" panose="020B0604030504040204" pitchFamily="34" charset="0"/>
        </a:defRPr>
      </a:lvl3pPr>
      <a:lvl4pPr algn="ctr" rtl="0" eaLnBrk="0" fontAlgn="base" hangingPunct="0">
        <a:spcBef>
          <a:spcPct val="0"/>
        </a:spcBef>
        <a:spcAft>
          <a:spcPct val="0"/>
        </a:spcAft>
        <a:defRPr sz="3200" b="1">
          <a:solidFill>
            <a:srgbClr val="0000FF"/>
          </a:solidFill>
          <a:latin typeface="Tahoma" panose="020B0604030504040204" pitchFamily="34" charset="0"/>
        </a:defRPr>
      </a:lvl4pPr>
      <a:lvl5pPr algn="ctr" rtl="0" eaLnBrk="0" fontAlgn="base" hangingPunct="0">
        <a:spcBef>
          <a:spcPct val="0"/>
        </a:spcBef>
        <a:spcAft>
          <a:spcPct val="0"/>
        </a:spcAft>
        <a:defRPr sz="3200" b="1">
          <a:solidFill>
            <a:srgbClr val="0000FF"/>
          </a:solidFill>
          <a:latin typeface="Tahoma" panose="020B0604030504040204" pitchFamily="34" charset="0"/>
        </a:defRPr>
      </a:lvl5pPr>
      <a:lvl6pPr marL="457200" algn="ctr" rtl="0" fontAlgn="base">
        <a:spcBef>
          <a:spcPct val="0"/>
        </a:spcBef>
        <a:spcAft>
          <a:spcPct val="0"/>
        </a:spcAft>
        <a:defRPr sz="3200" b="1">
          <a:solidFill>
            <a:srgbClr val="0000FF"/>
          </a:solidFill>
          <a:latin typeface="Tahoma" panose="020B0604030504040204" pitchFamily="34" charset="0"/>
        </a:defRPr>
      </a:lvl6pPr>
      <a:lvl7pPr marL="914400" algn="ctr" rtl="0" fontAlgn="base">
        <a:spcBef>
          <a:spcPct val="0"/>
        </a:spcBef>
        <a:spcAft>
          <a:spcPct val="0"/>
        </a:spcAft>
        <a:defRPr sz="3200" b="1">
          <a:solidFill>
            <a:srgbClr val="0000FF"/>
          </a:solidFill>
          <a:latin typeface="Tahoma" panose="020B0604030504040204" pitchFamily="34" charset="0"/>
        </a:defRPr>
      </a:lvl7pPr>
      <a:lvl8pPr marL="1371600" algn="ctr" rtl="0" fontAlgn="base">
        <a:spcBef>
          <a:spcPct val="0"/>
        </a:spcBef>
        <a:spcAft>
          <a:spcPct val="0"/>
        </a:spcAft>
        <a:defRPr sz="3200" b="1">
          <a:solidFill>
            <a:srgbClr val="0000FF"/>
          </a:solidFill>
          <a:latin typeface="Tahoma" panose="020B0604030504040204" pitchFamily="34" charset="0"/>
        </a:defRPr>
      </a:lvl8pPr>
      <a:lvl9pPr marL="1828800" algn="ctr" rtl="0" fontAlgn="base">
        <a:spcBef>
          <a:spcPct val="0"/>
        </a:spcBef>
        <a:spcAft>
          <a:spcPct val="0"/>
        </a:spcAft>
        <a:defRPr sz="3200" b="1">
          <a:solidFill>
            <a:srgbClr val="0000FF"/>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2"/>
          <p:cNvSpPr>
            <a:spLocks noGrp="1"/>
          </p:cNvSpPr>
          <p:nvPr>
            <p:ph type="sldNum" sz="quarter" idx="10"/>
          </p:nvPr>
        </p:nvSpPr>
        <p:spPr>
          <a:noFill/>
          <a:ln>
            <a:miter lim="800000"/>
            <a:headEnd/>
            <a:tailEnd/>
          </a:ln>
        </p:spPr>
        <p:txBody>
          <a:bodyPr/>
          <a:lstStyle/>
          <a:p>
            <a:fld id="{011EFADF-B446-4D9A-B291-07A670C9E199}" type="slidenum">
              <a:rPr lang="en-US" smtClean="0">
                <a:latin typeface="Arial" charset="0"/>
                <a:cs typeface="Arial" charset="0"/>
              </a:rPr>
              <a:pPr/>
              <a:t>1</a:t>
            </a:fld>
            <a:endParaRPr lang="en-US">
              <a:latin typeface="Arial" charset="0"/>
              <a:cs typeface="Arial" charset="0"/>
            </a:endParaRPr>
          </a:p>
        </p:txBody>
      </p:sp>
      <p:sp>
        <p:nvSpPr>
          <p:cNvPr id="15362" name="Text Box 7"/>
          <p:cNvSpPr txBox="1">
            <a:spLocks noChangeArrowheads="1"/>
          </p:cNvSpPr>
          <p:nvPr/>
        </p:nvSpPr>
        <p:spPr bwMode="auto">
          <a:xfrm>
            <a:off x="701675" y="1728788"/>
            <a:ext cx="7740650" cy="1600200"/>
          </a:xfrm>
          <a:prstGeom prst="rect">
            <a:avLst/>
          </a:prstGeom>
          <a:noFill/>
          <a:ln w="9525">
            <a:noFill/>
            <a:miter lim="800000"/>
            <a:headEnd/>
            <a:tailEnd/>
          </a:ln>
        </p:spPr>
        <p:txBody>
          <a:bodyPr>
            <a:spAutoFit/>
          </a:bodyPr>
          <a:lstStyle/>
          <a:p>
            <a:pPr algn="ctr"/>
            <a:endParaRPr lang="en-US" b="1" i="1">
              <a:cs typeface="Times New Roman" pitchFamily="18" charset="0"/>
            </a:endParaRPr>
          </a:p>
          <a:p>
            <a:pPr algn="ctr"/>
            <a:endParaRPr lang="en-US" sz="2800" b="1" i="1">
              <a:cs typeface="Times New Roman" pitchFamily="18" charset="0"/>
            </a:endParaRPr>
          </a:p>
          <a:p>
            <a:pPr algn="ctr"/>
            <a:r>
              <a:rPr lang="en-US" sz="2800" b="1" i="1">
                <a:solidFill>
                  <a:srgbClr val="0000FF"/>
                </a:solidFill>
                <a:cs typeface="Times New Roman" pitchFamily="18" charset="0"/>
              </a:rPr>
              <a:t>Chapter 18: CMOS Processing Technology</a:t>
            </a:r>
            <a:endParaRPr lang="en-US" i="1">
              <a:cs typeface="Times New Roman" pitchFamily="18" charset="0"/>
            </a:endParaRPr>
          </a:p>
          <a:p>
            <a:pPr algn="ctr"/>
            <a:endParaRPr lang="en-US" sz="1800" b="1">
              <a:latin typeface="Bookman Old Style" pitchFamily="18" charset="0"/>
              <a:cs typeface="Times New Roman" pitchFamily="18" charset="0"/>
            </a:endParaRPr>
          </a:p>
        </p:txBody>
      </p:sp>
      <p:sp>
        <p:nvSpPr>
          <p:cNvPr id="6" name="Rectangle 3"/>
          <p:cNvSpPr>
            <a:spLocks noChangeArrowheads="1"/>
          </p:cNvSpPr>
          <p:nvPr/>
        </p:nvSpPr>
        <p:spPr bwMode="auto">
          <a:xfrm>
            <a:off x="2427288" y="3378200"/>
            <a:ext cx="5156200" cy="2286000"/>
          </a:xfrm>
          <a:prstGeom prst="rect">
            <a:avLst/>
          </a:prstGeom>
          <a:noFill/>
          <a:ln>
            <a:noFill/>
          </a:ln>
          <a:extLst/>
        </p:spPr>
        <p:txBody>
          <a:bodyPr/>
          <a:lstStyle>
            <a:lvl1pPr>
              <a:spcBef>
                <a:spcPct val="20000"/>
              </a:spcBef>
              <a:defRPr sz="24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400" b="1">
                <a:solidFill>
                  <a:schemeClr val="tx1"/>
                </a:solidFill>
                <a:latin typeface="Arial" panose="020B0604020202020204" pitchFamily="34" charset="0"/>
              </a:defRPr>
            </a:lvl3pPr>
            <a:lvl4pPr>
              <a:spcBef>
                <a:spcPct val="20000"/>
              </a:spcBef>
              <a:defRPr sz="2400" b="1">
                <a:solidFill>
                  <a:schemeClr val="tx1"/>
                </a:solidFill>
                <a:latin typeface="Arial" panose="020B0604020202020204" pitchFamily="34" charset="0"/>
              </a:defRPr>
            </a:lvl4pPr>
            <a:lvl5pPr>
              <a:spcBef>
                <a:spcPct val="20000"/>
              </a:spcBef>
              <a:defRPr sz="2400" b="1">
                <a:solidFill>
                  <a:schemeClr val="tx1"/>
                </a:solidFill>
                <a:latin typeface="Arial" panose="020B0604020202020204" pitchFamily="34" charset="0"/>
              </a:defRPr>
            </a:lvl5pPr>
            <a:lvl6pPr algn="ctr" fontAlgn="base">
              <a:spcBef>
                <a:spcPct val="20000"/>
              </a:spcBef>
              <a:spcAft>
                <a:spcPct val="0"/>
              </a:spcAft>
              <a:defRPr sz="2400" b="1">
                <a:solidFill>
                  <a:schemeClr val="tx1"/>
                </a:solidFill>
                <a:latin typeface="Arial" panose="020B0604020202020204" pitchFamily="34" charset="0"/>
              </a:defRPr>
            </a:lvl6pPr>
            <a:lvl7pPr algn="ctr" fontAlgn="base">
              <a:spcBef>
                <a:spcPct val="20000"/>
              </a:spcBef>
              <a:spcAft>
                <a:spcPct val="0"/>
              </a:spcAft>
              <a:defRPr sz="2400" b="1">
                <a:solidFill>
                  <a:schemeClr val="tx1"/>
                </a:solidFill>
                <a:latin typeface="Arial" panose="020B0604020202020204" pitchFamily="34" charset="0"/>
              </a:defRPr>
            </a:lvl7pPr>
            <a:lvl8pPr algn="ctr" fontAlgn="base">
              <a:spcBef>
                <a:spcPct val="20000"/>
              </a:spcBef>
              <a:spcAft>
                <a:spcPct val="0"/>
              </a:spcAft>
              <a:defRPr sz="2400" b="1">
                <a:solidFill>
                  <a:schemeClr val="tx1"/>
                </a:solidFill>
                <a:latin typeface="Arial" panose="020B0604020202020204" pitchFamily="34" charset="0"/>
              </a:defRPr>
            </a:lvl8pPr>
            <a:lvl9pPr algn="ctr" fontAlgn="base">
              <a:spcBef>
                <a:spcPct val="20000"/>
              </a:spcBef>
              <a:spcAft>
                <a:spcPct val="0"/>
              </a:spcAft>
              <a:defRPr sz="2400" b="1">
                <a:solidFill>
                  <a:schemeClr val="tx1"/>
                </a:solidFill>
                <a:latin typeface="Arial" panose="020B0604020202020204" pitchFamily="34" charset="0"/>
              </a:defRPr>
            </a:lvl9pPr>
          </a:lstStyle>
          <a:p>
            <a:pPr marL="342900" indent="-342900">
              <a:buFont typeface="Wingdings" panose="05000000000000000000" pitchFamily="2" charset="2"/>
              <a:buChar char="q"/>
              <a:defRPr/>
            </a:pPr>
            <a:r>
              <a:rPr lang="en-US" altLang="zh-CN" dirty="0">
                <a:ea typeface="宋体" panose="02010600030101010101" pitchFamily="2" charset="-122"/>
                <a:cs typeface="+mn-cs"/>
              </a:rPr>
              <a:t> Fabrication processes</a:t>
            </a:r>
          </a:p>
          <a:p>
            <a:pPr marL="342900" indent="-342900">
              <a:buFont typeface="Wingdings" panose="05000000000000000000" pitchFamily="2" charset="2"/>
              <a:buChar char="q"/>
              <a:defRPr/>
            </a:pPr>
            <a:r>
              <a:rPr lang="en-US" altLang="zh-CN" dirty="0">
                <a:ea typeface="宋体" panose="02010600030101010101" pitchFamily="2" charset="-122"/>
                <a:cs typeface="+mn-cs"/>
              </a:rPr>
              <a:t> CMOS fabrication </a:t>
            </a:r>
          </a:p>
          <a:p>
            <a:pPr marL="342900" indent="-342900">
              <a:buFont typeface="Wingdings" panose="05000000000000000000" pitchFamily="2" charset="2"/>
              <a:buChar char="q"/>
              <a:defRPr/>
            </a:pPr>
            <a:r>
              <a:rPr lang="en-US" altLang="zh-CN" dirty="0">
                <a:ea typeface="宋体" panose="02010600030101010101" pitchFamily="2" charset="-122"/>
                <a:cs typeface="+mn-cs"/>
              </a:rPr>
              <a:t> Passive devices.</a:t>
            </a:r>
          </a:p>
          <a:p>
            <a:pPr>
              <a:defRPr/>
            </a:pPr>
            <a:endParaRPr lang="en-US" altLang="zh-CN" dirty="0">
              <a:ea typeface="宋体" panose="02010600030101010101" pitchFamily="2" charset="-122"/>
              <a:cs typeface="+mn-cs"/>
            </a:endParaRPr>
          </a:p>
          <a:p>
            <a:pPr>
              <a:defRPr/>
            </a:pPr>
            <a:endParaRPr lang="en-US" altLang="zh-CN" dirty="0">
              <a:ea typeface="宋体" panose="02010600030101010101" pitchFamily="2" charset="-122"/>
              <a:cs typeface="+mn-cs"/>
            </a:endParaRPr>
          </a:p>
          <a:p>
            <a:pPr>
              <a:defRPr/>
            </a:pPr>
            <a:endParaRPr lang="en-US" altLang="zh-CN" dirty="0">
              <a:ea typeface="宋体" panose="02010600030101010101" pitchFamily="2" charset="-122"/>
              <a:cs typeface="+mn-cs"/>
            </a:endParaRPr>
          </a:p>
        </p:txBody>
      </p:sp>
    </p:spTree>
  </p:cSld>
  <p:clrMapOvr>
    <a:masterClrMapping/>
  </p:clrMapOvr>
  <p:transition>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2"/>
          <p:cNvSpPr>
            <a:spLocks noGrp="1"/>
          </p:cNvSpPr>
          <p:nvPr>
            <p:ph type="sldNum" sz="quarter" idx="10"/>
          </p:nvPr>
        </p:nvSpPr>
        <p:spPr>
          <a:noFill/>
          <a:ln>
            <a:miter lim="800000"/>
            <a:headEnd/>
            <a:tailEnd/>
          </a:ln>
        </p:spPr>
        <p:txBody>
          <a:bodyPr/>
          <a:lstStyle/>
          <a:p>
            <a:fld id="{9CFF2285-C47A-4E0E-8082-8609C31EC380}" type="slidenum">
              <a:rPr lang="en-US" smtClean="0">
                <a:latin typeface="Arial" charset="0"/>
                <a:cs typeface="Arial" charset="0"/>
              </a:rPr>
              <a:pPr/>
              <a:t>10</a:t>
            </a:fld>
            <a:endParaRPr lang="en-US">
              <a:latin typeface="Arial" charset="0"/>
              <a:cs typeface="Arial" charset="0"/>
            </a:endParaRPr>
          </a:p>
        </p:txBody>
      </p:sp>
      <p:sp>
        <p:nvSpPr>
          <p:cNvPr id="24578" name="Rectangle 2"/>
          <p:cNvSpPr>
            <a:spLocks noGrp="1" noChangeArrowheads="1"/>
          </p:cNvSpPr>
          <p:nvPr>
            <p:ph type="title"/>
          </p:nvPr>
        </p:nvSpPr>
        <p:spPr/>
        <p:txBody>
          <a:bodyPr/>
          <a:lstStyle/>
          <a:p>
            <a:pPr eaLnBrk="1" hangingPunct="1"/>
            <a:r>
              <a:rPr lang="en-US"/>
              <a:t>Oxidation</a:t>
            </a:r>
          </a:p>
        </p:txBody>
      </p:sp>
      <p:sp>
        <p:nvSpPr>
          <p:cNvPr id="4" name="Rectangle 6"/>
          <p:cNvSpPr>
            <a:spLocks noChangeArrowheads="1"/>
          </p:cNvSpPr>
          <p:nvPr/>
        </p:nvSpPr>
        <p:spPr bwMode="auto">
          <a:xfrm>
            <a:off x="212725" y="712788"/>
            <a:ext cx="8094663" cy="5637212"/>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buFontTx/>
              <a:buChar char="•"/>
              <a:defRPr/>
            </a:pPr>
            <a:r>
              <a:rPr lang="en-US" sz="2200" b="1" dirty="0">
                <a:cs typeface="+mn-cs"/>
              </a:rPr>
              <a:t>A unique property of silicon is that it can produce a very uniform oxide layer on the surface with little strain in the lattice, allowing the fabrication of gate oxide layers as thin as a few tens of angstroms (only several atomic layers).</a:t>
            </a:r>
          </a:p>
          <a:p>
            <a:pPr marL="0" indent="0" algn="l">
              <a:spcBef>
                <a:spcPct val="20000"/>
              </a:spcBef>
              <a:defRPr/>
            </a:pPr>
            <a:endParaRPr lang="en-US" sz="2200" b="1" dirty="0">
              <a:cs typeface="+mn-cs"/>
            </a:endParaRPr>
          </a:p>
          <a:p>
            <a:pPr algn="l">
              <a:spcBef>
                <a:spcPct val="20000"/>
              </a:spcBef>
              <a:buFontTx/>
              <a:buChar char="•"/>
              <a:defRPr/>
            </a:pPr>
            <a:r>
              <a:rPr lang="en-US" sz="2200" b="1" dirty="0">
                <a:cs typeface="+mn-cs"/>
              </a:rPr>
              <a:t>In areas between the devices, a thick layer of SiO2, called the “field oxide” (FOX) is grown, providing the foundation for interconnect lines that are formed in subsequent steps</a:t>
            </a:r>
          </a:p>
        </p:txBody>
      </p:sp>
      <p:pic>
        <p:nvPicPr>
          <p:cNvPr id="24580" name="Picture 2"/>
          <p:cNvPicPr>
            <a:picLocks noChangeAspect="1"/>
          </p:cNvPicPr>
          <p:nvPr/>
        </p:nvPicPr>
        <p:blipFill>
          <a:blip r:embed="rId2"/>
          <a:srcRect/>
          <a:stretch>
            <a:fillRect/>
          </a:stretch>
        </p:blipFill>
        <p:spPr bwMode="auto">
          <a:xfrm>
            <a:off x="1381125" y="4649788"/>
            <a:ext cx="5757863" cy="1700212"/>
          </a:xfrm>
          <a:prstGeom prst="rect">
            <a:avLst/>
          </a:prstGeom>
          <a:noFill/>
          <a:ln w="9525">
            <a:noFill/>
            <a:miter lim="800000"/>
            <a:headEnd/>
            <a:tailEnd/>
          </a:ln>
        </p:spPr>
      </p:pic>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2"/>
          <p:cNvSpPr>
            <a:spLocks noGrp="1"/>
          </p:cNvSpPr>
          <p:nvPr>
            <p:ph type="sldNum" sz="quarter" idx="10"/>
          </p:nvPr>
        </p:nvSpPr>
        <p:spPr>
          <a:noFill/>
          <a:ln>
            <a:miter lim="800000"/>
            <a:headEnd/>
            <a:tailEnd/>
          </a:ln>
        </p:spPr>
        <p:txBody>
          <a:bodyPr/>
          <a:lstStyle/>
          <a:p>
            <a:fld id="{380657AD-E942-41A9-BA78-AEA8AC4BFC46}" type="slidenum">
              <a:rPr lang="en-US" smtClean="0">
                <a:latin typeface="Arial" charset="0"/>
                <a:cs typeface="Arial" charset="0"/>
              </a:rPr>
              <a:pPr/>
              <a:t>11</a:t>
            </a:fld>
            <a:endParaRPr lang="en-US">
              <a:latin typeface="Arial" charset="0"/>
              <a:cs typeface="Arial" charset="0"/>
            </a:endParaRPr>
          </a:p>
        </p:txBody>
      </p:sp>
      <p:sp>
        <p:nvSpPr>
          <p:cNvPr id="25602" name="Rectangle 2"/>
          <p:cNvSpPr>
            <a:spLocks noGrp="1" noChangeArrowheads="1"/>
          </p:cNvSpPr>
          <p:nvPr>
            <p:ph type="title"/>
          </p:nvPr>
        </p:nvSpPr>
        <p:spPr/>
        <p:txBody>
          <a:bodyPr/>
          <a:lstStyle/>
          <a:p>
            <a:pPr eaLnBrk="1" hangingPunct="1"/>
            <a:r>
              <a:rPr lang="en-US"/>
              <a:t>Oxidation</a:t>
            </a:r>
          </a:p>
        </p:txBody>
      </p:sp>
      <p:sp>
        <p:nvSpPr>
          <p:cNvPr id="25603" name="Rectangle 6"/>
          <p:cNvSpPr>
            <a:spLocks noChangeArrowheads="1"/>
          </p:cNvSpPr>
          <p:nvPr/>
        </p:nvSpPr>
        <p:spPr bwMode="auto">
          <a:xfrm>
            <a:off x="212725" y="712788"/>
            <a:ext cx="8094663" cy="5637212"/>
          </a:xfrm>
          <a:prstGeom prst="rect">
            <a:avLst/>
          </a:prstGeom>
          <a:noFill/>
          <a:ln w="9525">
            <a:noFill/>
            <a:miter lim="800000"/>
            <a:headEnd/>
            <a:tailEnd/>
          </a:ln>
        </p:spPr>
        <p:txBody>
          <a:bodyPr/>
          <a:lstStyle/>
          <a:p>
            <a:pPr marL="177800" indent="-177800">
              <a:spcBef>
                <a:spcPct val="20000"/>
              </a:spcBef>
              <a:buFontTx/>
              <a:buChar char="•"/>
            </a:pPr>
            <a:r>
              <a:rPr lang="en-US" sz="2200" b="1"/>
              <a:t>Silicon dioxide is “grown” by placing the exposed silicon in an oxidizing atmosphere such as oxygen at a temperature around 1000</a:t>
            </a:r>
            <a:r>
              <a:rPr lang="en-US" sz="2200" b="1">
                <a:latin typeface="Cambria Math" pitchFamily="18" charset="0"/>
              </a:rPr>
              <a:t>⁰C. </a:t>
            </a:r>
          </a:p>
          <a:p>
            <a:pPr marL="177800" indent="-177800">
              <a:spcBef>
                <a:spcPct val="20000"/>
              </a:spcBef>
              <a:buFontTx/>
              <a:buChar char="•"/>
            </a:pPr>
            <a:endParaRPr lang="en-US" sz="2200" b="1">
              <a:latin typeface="Cambria Math" pitchFamily="18" charset="0"/>
            </a:endParaRPr>
          </a:p>
          <a:p>
            <a:pPr marL="177800" indent="-177800">
              <a:spcBef>
                <a:spcPct val="20000"/>
              </a:spcBef>
              <a:buFontTx/>
              <a:buChar char="•"/>
            </a:pPr>
            <a:r>
              <a:rPr lang="en-US" sz="2200" b="1"/>
              <a:t>Since the oxide thickness, t</a:t>
            </a:r>
            <a:r>
              <a:rPr lang="en-US" sz="1600" b="1"/>
              <a:t>ox</a:t>
            </a:r>
            <a:r>
              <a:rPr lang="en-US" sz="2200" b="1"/>
              <a:t>, determines both the current handling and reliability of the transistors, it must be controlled to within a few percent.</a:t>
            </a:r>
          </a:p>
          <a:p>
            <a:pPr marL="177800" indent="-177800">
              <a:spcBef>
                <a:spcPct val="20000"/>
              </a:spcBef>
              <a:buFontTx/>
              <a:buChar char="•"/>
            </a:pPr>
            <a:endParaRPr lang="en-US" sz="2200" b="1"/>
          </a:p>
          <a:p>
            <a:pPr marL="177800" indent="-177800">
              <a:spcBef>
                <a:spcPct val="20000"/>
              </a:spcBef>
              <a:buFontTx/>
              <a:buChar char="•"/>
            </a:pPr>
            <a:r>
              <a:rPr lang="en-US" sz="2200" b="1"/>
              <a:t>The “cleanness” of the silicon surface under the oxide affects the mobility of the charge carriers and thus the current drive, transconductance, and noise of the transistors.</a:t>
            </a:r>
          </a:p>
          <a:p>
            <a:pPr marL="177800" indent="-177800">
              <a:spcBef>
                <a:spcPct val="20000"/>
              </a:spcBef>
              <a:buFontTx/>
              <a:buChar char="•"/>
            </a:pPr>
            <a:endParaRPr lang="en-US" sz="2200" b="1"/>
          </a:p>
        </p:txBody>
      </p:sp>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2"/>
          <p:cNvSpPr>
            <a:spLocks noGrp="1"/>
          </p:cNvSpPr>
          <p:nvPr>
            <p:ph type="sldNum" sz="quarter" idx="10"/>
          </p:nvPr>
        </p:nvSpPr>
        <p:spPr>
          <a:noFill/>
          <a:ln>
            <a:miter lim="800000"/>
            <a:headEnd/>
            <a:tailEnd/>
          </a:ln>
        </p:spPr>
        <p:txBody>
          <a:bodyPr/>
          <a:lstStyle/>
          <a:p>
            <a:fld id="{174CE240-BF19-4B21-8724-06B2813CBB57}" type="slidenum">
              <a:rPr lang="en-US" smtClean="0">
                <a:latin typeface="Arial" charset="0"/>
                <a:cs typeface="Arial" charset="0"/>
              </a:rPr>
              <a:pPr/>
              <a:t>12</a:t>
            </a:fld>
            <a:endParaRPr lang="en-US">
              <a:latin typeface="Arial" charset="0"/>
              <a:cs typeface="Arial" charset="0"/>
            </a:endParaRPr>
          </a:p>
        </p:txBody>
      </p:sp>
      <p:sp>
        <p:nvSpPr>
          <p:cNvPr id="26626" name="Rectangle 2"/>
          <p:cNvSpPr>
            <a:spLocks noGrp="1" noChangeArrowheads="1"/>
          </p:cNvSpPr>
          <p:nvPr>
            <p:ph type="title"/>
          </p:nvPr>
        </p:nvSpPr>
        <p:spPr/>
        <p:txBody>
          <a:bodyPr/>
          <a:lstStyle/>
          <a:p>
            <a:pPr eaLnBrk="1" hangingPunct="1"/>
            <a:r>
              <a:rPr lang="en-US"/>
              <a:t>Ion Implantation</a:t>
            </a:r>
          </a:p>
        </p:txBody>
      </p:sp>
      <p:sp>
        <p:nvSpPr>
          <p:cNvPr id="26627" name="Rectangle 6"/>
          <p:cNvSpPr>
            <a:spLocks noChangeArrowheads="1"/>
          </p:cNvSpPr>
          <p:nvPr/>
        </p:nvSpPr>
        <p:spPr bwMode="auto">
          <a:xfrm>
            <a:off x="212725" y="712788"/>
            <a:ext cx="8094663" cy="5637212"/>
          </a:xfrm>
          <a:prstGeom prst="rect">
            <a:avLst/>
          </a:prstGeom>
          <a:noFill/>
          <a:ln w="9525">
            <a:noFill/>
            <a:miter lim="800000"/>
            <a:headEnd/>
            <a:tailEnd/>
          </a:ln>
        </p:spPr>
        <p:txBody>
          <a:bodyPr/>
          <a:lstStyle/>
          <a:p>
            <a:pPr marL="177800" indent="-177800">
              <a:spcBef>
                <a:spcPct val="20000"/>
              </a:spcBef>
              <a:buFontTx/>
              <a:buChar char="•"/>
            </a:pPr>
            <a:r>
              <a:rPr lang="en-US" sz="2200" b="1"/>
              <a:t>In many steps of fabrication, dopants must be selectively introduced into the wafer. </a:t>
            </a:r>
          </a:p>
          <a:p>
            <a:pPr marL="177800" indent="-177800">
              <a:spcBef>
                <a:spcPct val="20000"/>
              </a:spcBef>
              <a:buFontTx/>
              <a:buChar char="•"/>
            </a:pPr>
            <a:r>
              <a:rPr lang="en-US" sz="2200" b="1"/>
              <a:t>The most common method of introducing dopants is “ion implantation,” whereby the doping atoms are accelerated as a high-energy focused beam, hitting the surface of the wafer and penetrating the exposed areas</a:t>
            </a:r>
          </a:p>
        </p:txBody>
      </p:sp>
      <p:pic>
        <p:nvPicPr>
          <p:cNvPr id="26628" name="Picture 1"/>
          <p:cNvPicPr>
            <a:picLocks noChangeAspect="1"/>
          </p:cNvPicPr>
          <p:nvPr/>
        </p:nvPicPr>
        <p:blipFill>
          <a:blip r:embed="rId2"/>
          <a:srcRect/>
          <a:stretch>
            <a:fillRect/>
          </a:stretch>
        </p:blipFill>
        <p:spPr bwMode="auto">
          <a:xfrm>
            <a:off x="1852613" y="2876550"/>
            <a:ext cx="5149850" cy="3473450"/>
          </a:xfrm>
          <a:prstGeom prst="rect">
            <a:avLst/>
          </a:prstGeom>
          <a:noFill/>
          <a:ln w="9525">
            <a:noFill/>
            <a:miter lim="800000"/>
            <a:headEnd/>
            <a:tailEnd/>
          </a:ln>
        </p:spPr>
      </p:pic>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2"/>
          <p:cNvSpPr>
            <a:spLocks noGrp="1"/>
          </p:cNvSpPr>
          <p:nvPr>
            <p:ph type="sldNum" sz="quarter" idx="10"/>
          </p:nvPr>
        </p:nvSpPr>
        <p:spPr>
          <a:noFill/>
          <a:ln>
            <a:miter lim="800000"/>
            <a:headEnd/>
            <a:tailEnd/>
          </a:ln>
        </p:spPr>
        <p:txBody>
          <a:bodyPr/>
          <a:lstStyle/>
          <a:p>
            <a:fld id="{9A70FC71-BAF5-4DB3-9221-738A2D36817D}" type="slidenum">
              <a:rPr lang="en-US" smtClean="0">
                <a:latin typeface="Arial" charset="0"/>
                <a:cs typeface="Arial" charset="0"/>
              </a:rPr>
              <a:pPr/>
              <a:t>13</a:t>
            </a:fld>
            <a:endParaRPr lang="en-US">
              <a:latin typeface="Arial" charset="0"/>
              <a:cs typeface="Arial" charset="0"/>
            </a:endParaRPr>
          </a:p>
        </p:txBody>
      </p:sp>
      <p:sp>
        <p:nvSpPr>
          <p:cNvPr id="27650" name="Rectangle 2"/>
          <p:cNvSpPr>
            <a:spLocks noGrp="1" noChangeArrowheads="1"/>
          </p:cNvSpPr>
          <p:nvPr>
            <p:ph type="title"/>
          </p:nvPr>
        </p:nvSpPr>
        <p:spPr/>
        <p:txBody>
          <a:bodyPr/>
          <a:lstStyle/>
          <a:p>
            <a:pPr eaLnBrk="1" hangingPunct="1"/>
            <a:r>
              <a:rPr lang="en-US"/>
              <a:t>Ion Implantation</a:t>
            </a:r>
          </a:p>
        </p:txBody>
      </p:sp>
      <p:sp>
        <p:nvSpPr>
          <p:cNvPr id="27651" name="Rectangle 6"/>
          <p:cNvSpPr>
            <a:spLocks noChangeArrowheads="1"/>
          </p:cNvSpPr>
          <p:nvPr/>
        </p:nvSpPr>
        <p:spPr bwMode="auto">
          <a:xfrm>
            <a:off x="212725" y="712788"/>
            <a:ext cx="8094663" cy="5637212"/>
          </a:xfrm>
          <a:prstGeom prst="rect">
            <a:avLst/>
          </a:prstGeom>
          <a:noFill/>
          <a:ln w="9525">
            <a:noFill/>
            <a:miter lim="800000"/>
            <a:headEnd/>
            <a:tailEnd/>
          </a:ln>
        </p:spPr>
        <p:txBody>
          <a:bodyPr/>
          <a:lstStyle/>
          <a:p>
            <a:pPr marL="177800" indent="-177800">
              <a:spcBef>
                <a:spcPct val="20000"/>
              </a:spcBef>
              <a:buFontTx/>
              <a:buChar char="•"/>
            </a:pPr>
            <a:r>
              <a:rPr lang="en-US" sz="2200" b="1"/>
              <a:t>The doping level (dosage) is determined by the intensity and duration of the implantation, and the depth of the doped region is set by the energy of the beam.</a:t>
            </a:r>
          </a:p>
          <a:p>
            <a:pPr marL="177800" indent="-177800">
              <a:spcBef>
                <a:spcPct val="20000"/>
              </a:spcBef>
              <a:buFontTx/>
              <a:buChar char="•"/>
            </a:pPr>
            <a:endParaRPr lang="en-US" sz="2200" b="1"/>
          </a:p>
          <a:p>
            <a:pPr marL="177800" indent="-177800">
              <a:spcBef>
                <a:spcPct val="20000"/>
              </a:spcBef>
              <a:buFontTx/>
              <a:buChar char="•"/>
            </a:pPr>
            <a:r>
              <a:rPr lang="en-US" sz="2200" b="1"/>
              <a:t>With a high energy, the peak of the doping concentration in fact occurs well below the surface, thereby creating a “retrograde” profile.</a:t>
            </a:r>
          </a:p>
          <a:p>
            <a:pPr marL="177800" indent="-177800">
              <a:spcBef>
                <a:spcPct val="20000"/>
              </a:spcBef>
              <a:buFontTx/>
              <a:buChar char="•"/>
            </a:pPr>
            <a:endParaRPr lang="en-US" sz="2200" b="1"/>
          </a:p>
          <a:p>
            <a:pPr marL="177800" indent="-177800">
              <a:spcBef>
                <a:spcPct val="20000"/>
              </a:spcBef>
              <a:buFontTx/>
              <a:buChar char="•"/>
            </a:pPr>
            <a:r>
              <a:rPr lang="en-US" sz="2200" b="1"/>
              <a:t>Such a profile is desirable for the n-well because it establishes a low resistivity near the bottom, reducing susceptibility to latch-up (to be discussed later), and a low doping level at the surface, decreasing the S/D junction capacitance of PMOS devices.</a:t>
            </a:r>
          </a:p>
        </p:txBody>
      </p:sp>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2"/>
          <p:cNvSpPr>
            <a:spLocks noGrp="1"/>
          </p:cNvSpPr>
          <p:nvPr>
            <p:ph type="sldNum" sz="quarter" idx="10"/>
          </p:nvPr>
        </p:nvSpPr>
        <p:spPr>
          <a:noFill/>
          <a:ln>
            <a:miter lim="800000"/>
            <a:headEnd/>
            <a:tailEnd/>
          </a:ln>
        </p:spPr>
        <p:txBody>
          <a:bodyPr/>
          <a:lstStyle/>
          <a:p>
            <a:fld id="{229463DA-074D-4375-A88F-A09262AD7722}" type="slidenum">
              <a:rPr lang="en-US" smtClean="0">
                <a:latin typeface="Arial" charset="0"/>
                <a:cs typeface="Arial" charset="0"/>
              </a:rPr>
              <a:pPr/>
              <a:t>14</a:t>
            </a:fld>
            <a:endParaRPr lang="en-US">
              <a:latin typeface="Arial" charset="0"/>
              <a:cs typeface="Arial" charset="0"/>
            </a:endParaRPr>
          </a:p>
        </p:txBody>
      </p:sp>
      <p:sp>
        <p:nvSpPr>
          <p:cNvPr id="28674" name="Rectangle 2"/>
          <p:cNvSpPr>
            <a:spLocks noGrp="1" noChangeArrowheads="1"/>
          </p:cNvSpPr>
          <p:nvPr>
            <p:ph type="title"/>
          </p:nvPr>
        </p:nvSpPr>
        <p:spPr/>
        <p:txBody>
          <a:bodyPr/>
          <a:lstStyle/>
          <a:p>
            <a:pPr eaLnBrk="1" hangingPunct="1"/>
            <a:r>
              <a:rPr lang="en-US"/>
              <a:t>Channel-stop Implant.</a:t>
            </a:r>
          </a:p>
        </p:txBody>
      </p:sp>
      <p:sp>
        <p:nvSpPr>
          <p:cNvPr id="6" name="Rectangle 6"/>
          <p:cNvSpPr>
            <a:spLocks noChangeArrowheads="1"/>
          </p:cNvSpPr>
          <p:nvPr/>
        </p:nvSpPr>
        <p:spPr bwMode="auto">
          <a:xfrm>
            <a:off x="292100" y="5245100"/>
            <a:ext cx="8558213" cy="1223963"/>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buFontTx/>
              <a:buChar char="•"/>
              <a:defRPr/>
            </a:pPr>
            <a:r>
              <a:rPr lang="en-US" sz="2200" b="1" dirty="0">
                <a:cs typeface="+mn-cs"/>
              </a:rPr>
              <a:t>Another important application of implantation is to create “channel-stop” regions between transistors.</a:t>
            </a:r>
          </a:p>
          <a:p>
            <a:pPr marL="0" indent="0" algn="l">
              <a:spcBef>
                <a:spcPct val="20000"/>
              </a:spcBef>
              <a:defRPr/>
            </a:pPr>
            <a:endParaRPr lang="en-US" sz="2200" b="1" dirty="0">
              <a:cs typeface="+mn-cs"/>
            </a:endParaRPr>
          </a:p>
        </p:txBody>
      </p:sp>
      <p:pic>
        <p:nvPicPr>
          <p:cNvPr id="28676" name="Picture 3"/>
          <p:cNvPicPr>
            <a:picLocks noChangeAspect="1"/>
          </p:cNvPicPr>
          <p:nvPr/>
        </p:nvPicPr>
        <p:blipFill>
          <a:blip r:embed="rId2"/>
          <a:srcRect/>
          <a:stretch>
            <a:fillRect/>
          </a:stretch>
        </p:blipFill>
        <p:spPr bwMode="auto">
          <a:xfrm>
            <a:off x="1479550" y="720725"/>
            <a:ext cx="5372100" cy="4340225"/>
          </a:xfrm>
          <a:prstGeom prst="rect">
            <a:avLst/>
          </a:prstGeom>
          <a:noFill/>
          <a:ln w="9525">
            <a:noFill/>
            <a:miter lim="800000"/>
            <a:headEnd/>
            <a:tailEnd/>
          </a:ln>
        </p:spPr>
      </p:pic>
    </p:spTree>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t>Channel-stop Implant.</a:t>
            </a:r>
          </a:p>
        </p:txBody>
      </p:sp>
      <p:sp>
        <p:nvSpPr>
          <p:cNvPr id="29698" name="Slide Number Placeholder 2"/>
          <p:cNvSpPr>
            <a:spLocks noGrp="1"/>
          </p:cNvSpPr>
          <p:nvPr>
            <p:ph type="sldNum" sz="quarter" idx="10"/>
          </p:nvPr>
        </p:nvSpPr>
        <p:spPr>
          <a:noFill/>
          <a:ln>
            <a:miter lim="800000"/>
            <a:headEnd/>
            <a:tailEnd/>
          </a:ln>
        </p:spPr>
        <p:txBody>
          <a:bodyPr/>
          <a:lstStyle/>
          <a:p>
            <a:fld id="{FB20EB71-2925-44B8-8DAC-C272060C7497}" type="slidenum">
              <a:rPr lang="en-US" smtClean="0">
                <a:latin typeface="Arial" charset="0"/>
                <a:cs typeface="Arial" charset="0"/>
              </a:rPr>
              <a:pPr/>
              <a:t>15</a:t>
            </a:fld>
            <a:endParaRPr lang="en-US">
              <a:latin typeface="Arial" charset="0"/>
              <a:cs typeface="Arial" charset="0"/>
            </a:endParaRPr>
          </a:p>
        </p:txBody>
      </p:sp>
      <p:sp>
        <p:nvSpPr>
          <p:cNvPr id="4" name="Rectangle 6"/>
          <p:cNvSpPr>
            <a:spLocks noChangeArrowheads="1"/>
          </p:cNvSpPr>
          <p:nvPr/>
        </p:nvSpPr>
        <p:spPr bwMode="auto">
          <a:xfrm>
            <a:off x="236538" y="1074738"/>
            <a:ext cx="8547100" cy="544512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Interestingly, the two n+ regions and the FOX form a MOS transistor having a thick gate oxide (as in the figure)</a:t>
            </a:r>
          </a:p>
          <a:p>
            <a:pPr marL="0" indent="0">
              <a:spcBef>
                <a:spcPct val="20000"/>
              </a:spcBef>
              <a:defRPr/>
            </a:pPr>
            <a:endParaRPr lang="en-US" sz="2200" b="1" dirty="0">
              <a:cs typeface="+mn-cs"/>
            </a:endParaRPr>
          </a:p>
          <a:p>
            <a:pPr>
              <a:spcBef>
                <a:spcPct val="20000"/>
              </a:spcBef>
              <a:buFontTx/>
              <a:buChar char="•"/>
              <a:defRPr/>
            </a:pPr>
            <a:r>
              <a:rPr lang="en-US" sz="2200" b="1" dirty="0">
                <a:cs typeface="+mn-cs"/>
              </a:rPr>
              <a:t>With a sufficiently positive potential on the interconnect line, this transistor may turn on slightly, creating a leakage path between M1 and M2. </a:t>
            </a:r>
          </a:p>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To resolve this issue, a channel-stop implant is performed before the field oxide deposition.</a:t>
            </a:r>
          </a:p>
        </p:txBody>
      </p:sp>
    </p:spTree>
  </p:cSld>
  <p:clrMapOvr>
    <a:masterClrMapping/>
  </p:clrMapOvr>
  <p:transition>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2"/>
          <p:cNvSpPr>
            <a:spLocks noGrp="1"/>
          </p:cNvSpPr>
          <p:nvPr>
            <p:ph type="sldNum" sz="quarter" idx="10"/>
          </p:nvPr>
        </p:nvSpPr>
        <p:spPr>
          <a:noFill/>
          <a:ln>
            <a:miter lim="800000"/>
            <a:headEnd/>
            <a:tailEnd/>
          </a:ln>
        </p:spPr>
        <p:txBody>
          <a:bodyPr/>
          <a:lstStyle/>
          <a:p>
            <a:fld id="{46E40F0F-3643-4498-B355-0E218DF8178F}" type="slidenum">
              <a:rPr lang="en-US" smtClean="0">
                <a:latin typeface="Arial" charset="0"/>
                <a:cs typeface="Arial" charset="0"/>
              </a:rPr>
              <a:pPr/>
              <a:t>16</a:t>
            </a:fld>
            <a:endParaRPr lang="en-US">
              <a:latin typeface="Arial" charset="0"/>
              <a:cs typeface="Arial" charset="0"/>
            </a:endParaRPr>
          </a:p>
        </p:txBody>
      </p:sp>
      <p:sp>
        <p:nvSpPr>
          <p:cNvPr id="30722" name="Rectangle 2"/>
          <p:cNvSpPr>
            <a:spLocks noGrp="1" noChangeArrowheads="1"/>
          </p:cNvSpPr>
          <p:nvPr>
            <p:ph type="title"/>
          </p:nvPr>
        </p:nvSpPr>
        <p:spPr/>
        <p:txBody>
          <a:bodyPr/>
          <a:lstStyle/>
          <a:p>
            <a:pPr eaLnBrk="1" hangingPunct="1"/>
            <a:r>
              <a:rPr lang="en-US"/>
              <a:t>Channeling</a:t>
            </a:r>
          </a:p>
        </p:txBody>
      </p:sp>
      <p:pic>
        <p:nvPicPr>
          <p:cNvPr id="30723" name="Picture 1"/>
          <p:cNvPicPr>
            <a:picLocks noChangeAspect="1"/>
          </p:cNvPicPr>
          <p:nvPr/>
        </p:nvPicPr>
        <p:blipFill>
          <a:blip r:embed="rId2"/>
          <a:srcRect/>
          <a:stretch>
            <a:fillRect/>
          </a:stretch>
        </p:blipFill>
        <p:spPr bwMode="auto">
          <a:xfrm>
            <a:off x="593725" y="754063"/>
            <a:ext cx="8093075" cy="2490787"/>
          </a:xfrm>
          <a:prstGeom prst="rect">
            <a:avLst/>
          </a:prstGeom>
          <a:noFill/>
          <a:ln w="9525">
            <a:noFill/>
            <a:miter lim="800000"/>
            <a:headEnd/>
            <a:tailEnd/>
          </a:ln>
        </p:spPr>
      </p:pic>
      <p:sp>
        <p:nvSpPr>
          <p:cNvPr id="30724" name="Rectangle 6"/>
          <p:cNvSpPr>
            <a:spLocks noChangeArrowheads="1"/>
          </p:cNvSpPr>
          <p:nvPr/>
        </p:nvSpPr>
        <p:spPr bwMode="auto">
          <a:xfrm>
            <a:off x="141288" y="3502025"/>
            <a:ext cx="8874125" cy="3273425"/>
          </a:xfrm>
          <a:prstGeom prst="rect">
            <a:avLst/>
          </a:prstGeom>
          <a:noFill/>
          <a:ln w="9525">
            <a:noFill/>
            <a:miter lim="800000"/>
            <a:headEnd/>
            <a:tailEnd/>
          </a:ln>
        </p:spPr>
        <p:txBody>
          <a:bodyPr/>
          <a:lstStyle/>
          <a:p>
            <a:pPr marL="177800" indent="-177800">
              <a:spcBef>
                <a:spcPct val="20000"/>
              </a:spcBef>
              <a:buFontTx/>
              <a:buChar char="•"/>
            </a:pPr>
            <a:r>
              <a:rPr lang="en-US" sz="2200" b="1"/>
              <a:t>An interesting phenomenon in ion implantation is “channeling.” As shown in Figure, if the implant beam is aligned with the crystal axis, the ions penetrate the wafer to a great depth.</a:t>
            </a:r>
          </a:p>
          <a:p>
            <a:pPr marL="177800" indent="-177800">
              <a:spcBef>
                <a:spcPct val="20000"/>
              </a:spcBef>
              <a:buFontTx/>
              <a:buChar char="•"/>
            </a:pPr>
            <a:endParaRPr lang="en-US" sz="2200" b="1"/>
          </a:p>
          <a:p>
            <a:pPr marL="177800" indent="-177800">
              <a:spcBef>
                <a:spcPct val="20000"/>
              </a:spcBef>
              <a:buFontTx/>
              <a:buChar char="•"/>
            </a:pPr>
            <a:r>
              <a:rPr lang="en-US" sz="2200" b="1"/>
              <a:t>For this reason, the implant (or the wafer) is tilted by 7–9</a:t>
            </a:r>
            <a:r>
              <a:rPr lang="en-US" sz="2200" b="1">
                <a:latin typeface="Cambria Math" pitchFamily="18" charset="0"/>
              </a:rPr>
              <a:t>⁰,</a:t>
            </a:r>
            <a:r>
              <a:rPr lang="en-US" sz="2200" b="1"/>
              <a:t> avoiding such an alignment and ensuring a predictable profile.</a:t>
            </a:r>
          </a:p>
        </p:txBody>
      </p:sp>
      <p:sp>
        <p:nvSpPr>
          <p:cNvPr id="2" name="文字方塊 1">
            <a:extLst>
              <a:ext uri="{FF2B5EF4-FFF2-40B4-BE49-F238E27FC236}">
                <a16:creationId xmlns:a16="http://schemas.microsoft.com/office/drawing/2014/main" id="{FA30229B-38E0-4F5A-BC92-0B7EC3B3553C}"/>
              </a:ext>
            </a:extLst>
          </p:cNvPr>
          <p:cNvSpPr txBox="1"/>
          <p:nvPr/>
        </p:nvSpPr>
        <p:spPr>
          <a:xfrm>
            <a:off x="7347972" y="5065931"/>
            <a:ext cx="1338828" cy="323165"/>
          </a:xfrm>
          <a:prstGeom prst="rect">
            <a:avLst/>
          </a:prstGeom>
          <a:noFill/>
        </p:spPr>
        <p:txBody>
          <a:bodyPr wrap="none" rtlCol="0">
            <a:spAutoFit/>
          </a:bodyPr>
          <a:lstStyle/>
          <a:p>
            <a:r>
              <a:rPr lang="zh-TW" altLang="en-US" sz="1500" b="1">
                <a:solidFill>
                  <a:srgbClr val="FF0000"/>
                </a:solidFill>
              </a:rPr>
              <a:t>一邊轉一邊打</a:t>
            </a:r>
          </a:p>
        </p:txBody>
      </p:sp>
    </p:spTree>
  </p:cSld>
  <p:clrMapOvr>
    <a:masterClrMapping/>
  </p:clrMapOvr>
  <p:transition>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2"/>
          <p:cNvSpPr>
            <a:spLocks noGrp="1"/>
          </p:cNvSpPr>
          <p:nvPr>
            <p:ph type="sldNum" sz="quarter" idx="10"/>
          </p:nvPr>
        </p:nvSpPr>
        <p:spPr>
          <a:noFill/>
          <a:ln>
            <a:miter lim="800000"/>
            <a:headEnd/>
            <a:tailEnd/>
          </a:ln>
        </p:spPr>
        <p:txBody>
          <a:bodyPr/>
          <a:lstStyle/>
          <a:p>
            <a:fld id="{D4318944-C2E1-4F35-9079-BDA7BBB72350}" type="slidenum">
              <a:rPr lang="en-US" smtClean="0">
                <a:latin typeface="Arial" charset="0"/>
                <a:cs typeface="Arial" charset="0"/>
              </a:rPr>
              <a:pPr/>
              <a:t>17</a:t>
            </a:fld>
            <a:endParaRPr lang="en-US">
              <a:latin typeface="Arial" charset="0"/>
              <a:cs typeface="Arial" charset="0"/>
            </a:endParaRPr>
          </a:p>
        </p:txBody>
      </p:sp>
      <p:sp>
        <p:nvSpPr>
          <p:cNvPr id="31746" name="Rectangle 2"/>
          <p:cNvSpPr>
            <a:spLocks noGrp="1" noChangeArrowheads="1"/>
          </p:cNvSpPr>
          <p:nvPr>
            <p:ph type="title"/>
          </p:nvPr>
        </p:nvSpPr>
        <p:spPr/>
        <p:txBody>
          <a:bodyPr/>
          <a:lstStyle/>
          <a:p>
            <a:pPr eaLnBrk="1" hangingPunct="1"/>
            <a:r>
              <a:rPr lang="en-US"/>
              <a:t>Deposition</a:t>
            </a:r>
          </a:p>
        </p:txBody>
      </p:sp>
      <p:sp>
        <p:nvSpPr>
          <p:cNvPr id="31747" name="Rectangle 6"/>
          <p:cNvSpPr>
            <a:spLocks noChangeArrowheads="1"/>
          </p:cNvSpPr>
          <p:nvPr/>
        </p:nvSpPr>
        <p:spPr bwMode="auto">
          <a:xfrm>
            <a:off x="269875" y="668338"/>
            <a:ext cx="8642350" cy="5851525"/>
          </a:xfrm>
          <a:prstGeom prst="rect">
            <a:avLst/>
          </a:prstGeom>
          <a:noFill/>
          <a:ln w="9525">
            <a:noFill/>
            <a:miter lim="800000"/>
            <a:headEnd/>
            <a:tailEnd/>
          </a:ln>
        </p:spPr>
        <p:txBody>
          <a:bodyPr/>
          <a:lstStyle/>
          <a:p>
            <a:pPr marL="177800" indent="-177800">
              <a:spcBef>
                <a:spcPct val="20000"/>
              </a:spcBef>
              <a:buFontTx/>
              <a:buChar char="•"/>
            </a:pPr>
            <a:r>
              <a:rPr lang="en-US" sz="2200" b="1"/>
              <a:t>As suggested by the structures in the layers, device fabrication requires the deposition of various materials. </a:t>
            </a:r>
          </a:p>
          <a:p>
            <a:pPr marL="177800" indent="-177800">
              <a:spcBef>
                <a:spcPct val="20000"/>
              </a:spcBef>
              <a:buFontTx/>
              <a:buChar char="•"/>
            </a:pPr>
            <a:endParaRPr lang="en-US" sz="2200" b="1"/>
          </a:p>
          <a:p>
            <a:pPr marL="177800" indent="-177800">
              <a:spcBef>
                <a:spcPct val="20000"/>
              </a:spcBef>
              <a:buFontTx/>
              <a:buChar char="•"/>
            </a:pPr>
            <a:r>
              <a:rPr lang="en-US" sz="2200" b="1"/>
              <a:t>Examples include polysilicon, dielectric materials separating interconnect layers, and metal layers serving as interconnects.</a:t>
            </a:r>
          </a:p>
          <a:p>
            <a:pPr marL="177800" indent="-177800">
              <a:spcBef>
                <a:spcPct val="20000"/>
              </a:spcBef>
              <a:buFontTx/>
              <a:buChar char="•"/>
            </a:pPr>
            <a:endParaRPr lang="en-US" sz="2200" b="1"/>
          </a:p>
          <a:p>
            <a:pPr marL="177800" indent="-177800">
              <a:spcBef>
                <a:spcPct val="20000"/>
              </a:spcBef>
              <a:buFontTx/>
              <a:buChar char="•"/>
            </a:pPr>
            <a:r>
              <a:rPr lang="en-US" sz="2200" b="1"/>
              <a:t>A common method of forming polysilicon on thick dielectric layers is “chemical vapor deposition” (CVD), whereby wafers are placed in a furnace filled with a gas that creates the desired material through a chemical reaction.</a:t>
            </a:r>
          </a:p>
          <a:p>
            <a:pPr marL="177800" indent="-177800">
              <a:spcBef>
                <a:spcPct val="20000"/>
              </a:spcBef>
              <a:buFontTx/>
              <a:buChar char="•"/>
            </a:pPr>
            <a:endParaRPr lang="en-US" sz="2200" b="1"/>
          </a:p>
          <a:p>
            <a:pPr marL="177800" indent="-177800">
              <a:spcBef>
                <a:spcPct val="20000"/>
              </a:spcBef>
              <a:buFontTx/>
              <a:buChar char="•"/>
            </a:pPr>
            <a:r>
              <a:rPr lang="en-US" sz="2200" b="1"/>
              <a:t>In modern processes, CVD is performed at a low pressure to achieve more uniformity.</a:t>
            </a:r>
          </a:p>
          <a:p>
            <a:pPr marL="177800" indent="-177800">
              <a:spcBef>
                <a:spcPct val="20000"/>
              </a:spcBef>
              <a:buFontTx/>
              <a:buChar char="•"/>
            </a:pPr>
            <a:endParaRPr lang="en-US" sz="2200" b="1"/>
          </a:p>
        </p:txBody>
      </p:sp>
    </p:spTree>
  </p:cSld>
  <p:clrMapOvr>
    <a:masterClrMapping/>
  </p:clrMapOvr>
  <p:transition>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2"/>
          <p:cNvSpPr>
            <a:spLocks noGrp="1"/>
          </p:cNvSpPr>
          <p:nvPr>
            <p:ph type="sldNum" sz="quarter" idx="10"/>
          </p:nvPr>
        </p:nvSpPr>
        <p:spPr>
          <a:noFill/>
          <a:ln>
            <a:miter lim="800000"/>
            <a:headEnd/>
            <a:tailEnd/>
          </a:ln>
        </p:spPr>
        <p:txBody>
          <a:bodyPr/>
          <a:lstStyle/>
          <a:p>
            <a:fld id="{06AD058E-EA48-42B2-A3BD-4CEADC40275C}" type="slidenum">
              <a:rPr lang="en-US" smtClean="0">
                <a:latin typeface="Arial" charset="0"/>
                <a:cs typeface="Arial" charset="0"/>
              </a:rPr>
              <a:pPr/>
              <a:t>18</a:t>
            </a:fld>
            <a:endParaRPr lang="en-US">
              <a:latin typeface="Arial" charset="0"/>
              <a:cs typeface="Arial" charset="0"/>
            </a:endParaRPr>
          </a:p>
        </p:txBody>
      </p:sp>
      <p:sp>
        <p:nvSpPr>
          <p:cNvPr id="32770" name="Rectangle 2"/>
          <p:cNvSpPr>
            <a:spLocks noGrp="1" noChangeArrowheads="1"/>
          </p:cNvSpPr>
          <p:nvPr>
            <p:ph type="title"/>
          </p:nvPr>
        </p:nvSpPr>
        <p:spPr/>
        <p:txBody>
          <a:bodyPr/>
          <a:lstStyle/>
          <a:p>
            <a:pPr eaLnBrk="1" hangingPunct="1"/>
            <a:r>
              <a:rPr lang="en-US"/>
              <a:t>Etching</a:t>
            </a:r>
          </a:p>
        </p:txBody>
      </p:sp>
      <p:sp>
        <p:nvSpPr>
          <p:cNvPr id="32771" name="Rectangle 6"/>
          <p:cNvSpPr>
            <a:spLocks noChangeArrowheads="1"/>
          </p:cNvSpPr>
          <p:nvPr/>
        </p:nvSpPr>
        <p:spPr bwMode="auto">
          <a:xfrm>
            <a:off x="269875" y="668338"/>
            <a:ext cx="8642350" cy="5851525"/>
          </a:xfrm>
          <a:prstGeom prst="rect">
            <a:avLst/>
          </a:prstGeom>
          <a:noFill/>
          <a:ln w="9525">
            <a:noFill/>
            <a:miter lim="800000"/>
            <a:headEnd/>
            <a:tailEnd/>
          </a:ln>
        </p:spPr>
        <p:txBody>
          <a:bodyPr/>
          <a:lstStyle/>
          <a:p>
            <a:pPr marL="177800" indent="-177800">
              <a:spcBef>
                <a:spcPct val="20000"/>
              </a:spcBef>
              <a:buFontTx/>
              <a:buChar char="•"/>
            </a:pPr>
            <a:r>
              <a:rPr lang="en-US" sz="2200" b="1"/>
              <a:t>The etching of the materials is also a crucial step. Structures with very small dimensions must be etched with high precision.</a:t>
            </a:r>
          </a:p>
          <a:p>
            <a:pPr marL="177800" indent="-177800">
              <a:spcBef>
                <a:spcPct val="20000"/>
              </a:spcBef>
              <a:buFontTx/>
              <a:buChar char="•"/>
            </a:pPr>
            <a:endParaRPr lang="en-US" sz="2200" b="1"/>
          </a:p>
          <a:p>
            <a:pPr marL="177800" indent="-177800">
              <a:spcBef>
                <a:spcPct val="20000"/>
              </a:spcBef>
              <a:buFontTx/>
              <a:buChar char="•"/>
            </a:pPr>
            <a:r>
              <a:rPr lang="en-US" sz="2200" b="1"/>
              <a:t>Depending on the speed, accuracy, and selectivity required in the etching step, and the type of material to be etched, one of these methods may be used:</a:t>
            </a:r>
          </a:p>
          <a:p>
            <a:pPr marL="177800" indent="-177800">
              <a:lnSpc>
                <a:spcPct val="150000"/>
              </a:lnSpc>
              <a:spcBef>
                <a:spcPct val="20000"/>
              </a:spcBef>
              <a:buFontTx/>
              <a:buChar char="•"/>
            </a:pPr>
            <a:r>
              <a:rPr lang="en-US" sz="2200" b="1"/>
              <a:t>(1)“wet” etching, i.e., placing the wafer in a chemical liquid (low precision)</a:t>
            </a:r>
          </a:p>
          <a:p>
            <a:pPr marL="177800" indent="-177800">
              <a:lnSpc>
                <a:spcPct val="150000"/>
              </a:lnSpc>
              <a:spcBef>
                <a:spcPct val="20000"/>
              </a:spcBef>
              <a:buFontTx/>
              <a:buChar char="•"/>
            </a:pPr>
            <a:r>
              <a:rPr lang="en-US" sz="2200" b="1"/>
              <a:t>(2) “plasma” etching, i.e., bombarding the wafer with a plasma gas (high precision) </a:t>
            </a:r>
          </a:p>
          <a:p>
            <a:pPr marL="177800" indent="-177800">
              <a:lnSpc>
                <a:spcPct val="150000"/>
              </a:lnSpc>
              <a:spcBef>
                <a:spcPct val="20000"/>
              </a:spcBef>
              <a:buFontTx/>
              <a:buChar char="•"/>
            </a:pPr>
            <a:r>
              <a:rPr lang="en-US" sz="2200" b="1"/>
              <a:t>(3) reactive ion etching (RIE), where ions produced in a gas bombard the wafer.</a:t>
            </a:r>
          </a:p>
        </p:txBody>
      </p:sp>
      <p:sp>
        <p:nvSpPr>
          <p:cNvPr id="5" name="文字方塊 4">
            <a:extLst>
              <a:ext uri="{FF2B5EF4-FFF2-40B4-BE49-F238E27FC236}">
                <a16:creationId xmlns:a16="http://schemas.microsoft.com/office/drawing/2014/main" id="{6F5F2857-361D-466A-B098-DAC880770096}"/>
              </a:ext>
            </a:extLst>
          </p:cNvPr>
          <p:cNvSpPr txBox="1"/>
          <p:nvPr/>
        </p:nvSpPr>
        <p:spPr>
          <a:xfrm>
            <a:off x="3233172" y="4968275"/>
            <a:ext cx="2359760" cy="369332"/>
          </a:xfrm>
          <a:prstGeom prst="rect">
            <a:avLst/>
          </a:prstGeom>
          <a:noFill/>
        </p:spPr>
        <p:txBody>
          <a:bodyPr wrap="square" rtlCol="0">
            <a:spAutoFit/>
          </a:bodyPr>
          <a:lstStyle/>
          <a:p>
            <a:r>
              <a:rPr lang="zh-TW" altLang="en-US" sz="1800" b="1">
                <a:solidFill>
                  <a:srgbClr val="FF0000"/>
                </a:solidFill>
              </a:rPr>
              <a:t> </a:t>
            </a:r>
            <a:r>
              <a:rPr lang="en-US" altLang="zh-TW" sz="1800" b="1">
                <a:solidFill>
                  <a:srgbClr val="FF0000"/>
                </a:solidFill>
              </a:rPr>
              <a:t>---</a:t>
            </a:r>
            <a:r>
              <a:rPr lang="zh-TW" altLang="en-US" sz="1800" b="1">
                <a:solidFill>
                  <a:srgbClr val="FF0000"/>
                </a:solidFill>
              </a:rPr>
              <a:t> </a:t>
            </a:r>
            <a:r>
              <a:rPr lang="en-US" altLang="zh-TW" sz="1800" b="1">
                <a:solidFill>
                  <a:srgbClr val="FF0000"/>
                </a:solidFill>
              </a:rPr>
              <a:t>dry etching</a:t>
            </a:r>
            <a:endParaRPr lang="zh-TW" altLang="en-US" sz="1800" b="1">
              <a:solidFill>
                <a:srgbClr val="FF0000"/>
              </a:solidFill>
            </a:endParaRPr>
          </a:p>
        </p:txBody>
      </p:sp>
      <p:sp>
        <p:nvSpPr>
          <p:cNvPr id="6" name="文字方塊 5">
            <a:extLst>
              <a:ext uri="{FF2B5EF4-FFF2-40B4-BE49-F238E27FC236}">
                <a16:creationId xmlns:a16="http://schemas.microsoft.com/office/drawing/2014/main" id="{53DB2366-E48C-42FD-B4F7-DC0E17DD3256}"/>
              </a:ext>
            </a:extLst>
          </p:cNvPr>
          <p:cNvSpPr txBox="1"/>
          <p:nvPr/>
        </p:nvSpPr>
        <p:spPr>
          <a:xfrm>
            <a:off x="3233172" y="6004996"/>
            <a:ext cx="2359760" cy="369332"/>
          </a:xfrm>
          <a:prstGeom prst="rect">
            <a:avLst/>
          </a:prstGeom>
          <a:noFill/>
        </p:spPr>
        <p:txBody>
          <a:bodyPr wrap="square" rtlCol="0">
            <a:spAutoFit/>
          </a:bodyPr>
          <a:lstStyle/>
          <a:p>
            <a:r>
              <a:rPr lang="zh-TW" altLang="en-US" sz="1800" b="1">
                <a:solidFill>
                  <a:srgbClr val="FF0000"/>
                </a:solidFill>
              </a:rPr>
              <a:t> </a:t>
            </a:r>
            <a:r>
              <a:rPr lang="en-US" altLang="zh-TW" sz="1800" b="1">
                <a:solidFill>
                  <a:srgbClr val="FF0000"/>
                </a:solidFill>
              </a:rPr>
              <a:t>---</a:t>
            </a:r>
            <a:r>
              <a:rPr lang="zh-TW" altLang="en-US" sz="1800" b="1">
                <a:solidFill>
                  <a:srgbClr val="FF0000"/>
                </a:solidFill>
              </a:rPr>
              <a:t> </a:t>
            </a:r>
            <a:r>
              <a:rPr lang="en-US" altLang="zh-TW" sz="1800" b="1">
                <a:solidFill>
                  <a:srgbClr val="FF0000"/>
                </a:solidFill>
              </a:rPr>
              <a:t>dry etching</a:t>
            </a:r>
            <a:endParaRPr lang="zh-TW" altLang="en-US" sz="1800" b="1">
              <a:solidFill>
                <a:srgbClr val="FF0000"/>
              </a:solidFill>
            </a:endParaRPr>
          </a:p>
        </p:txBody>
      </p:sp>
    </p:spTree>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2"/>
          <p:cNvSpPr>
            <a:spLocks noGrp="1"/>
          </p:cNvSpPr>
          <p:nvPr>
            <p:ph type="sldNum" sz="quarter" idx="10"/>
          </p:nvPr>
        </p:nvSpPr>
        <p:spPr>
          <a:noFill/>
          <a:ln>
            <a:miter lim="800000"/>
            <a:headEnd/>
            <a:tailEnd/>
          </a:ln>
        </p:spPr>
        <p:txBody>
          <a:bodyPr/>
          <a:lstStyle/>
          <a:p>
            <a:fld id="{D0733D0F-B7C9-4C38-A91E-B79F529DE14E}" type="slidenum">
              <a:rPr lang="en-US" smtClean="0">
                <a:latin typeface="Arial" charset="0"/>
                <a:cs typeface="Arial" charset="0"/>
              </a:rPr>
              <a:pPr/>
              <a:t>19</a:t>
            </a:fld>
            <a:endParaRPr lang="en-US">
              <a:latin typeface="Arial" charset="0"/>
              <a:cs typeface="Arial" charset="0"/>
            </a:endParaRPr>
          </a:p>
        </p:txBody>
      </p:sp>
      <p:sp>
        <p:nvSpPr>
          <p:cNvPr id="33794" name="Rectangle 2"/>
          <p:cNvSpPr>
            <a:spLocks noGrp="1" noChangeArrowheads="1"/>
          </p:cNvSpPr>
          <p:nvPr>
            <p:ph type="title"/>
          </p:nvPr>
        </p:nvSpPr>
        <p:spPr/>
        <p:txBody>
          <a:bodyPr/>
          <a:lstStyle/>
          <a:p>
            <a:pPr eaLnBrk="1" hangingPunct="1"/>
            <a:r>
              <a:rPr lang="en-US"/>
              <a:t>Device Fabrication</a:t>
            </a:r>
          </a:p>
        </p:txBody>
      </p:sp>
      <p:sp>
        <p:nvSpPr>
          <p:cNvPr id="4" name="Rectangle 6"/>
          <p:cNvSpPr>
            <a:spLocks noChangeArrowheads="1"/>
          </p:cNvSpPr>
          <p:nvPr/>
        </p:nvSpPr>
        <p:spPr bwMode="auto">
          <a:xfrm>
            <a:off x="269875" y="668338"/>
            <a:ext cx="8642350" cy="585152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With the processing operations described in the previous section, we now study the fabrication sequence and device structures in typical CMOS technologies. </a:t>
            </a:r>
          </a:p>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We consider three categories: </a:t>
            </a:r>
          </a:p>
          <a:p>
            <a:pPr marL="342900" indent="-342900">
              <a:spcBef>
                <a:spcPct val="20000"/>
              </a:spcBef>
              <a:buFont typeface="Arial" panose="020B0604020202020204" pitchFamily="34" charset="0"/>
              <a:buChar char="•"/>
              <a:defRPr/>
            </a:pPr>
            <a:r>
              <a:rPr lang="en-US" sz="2200" b="1" dirty="0">
                <a:cs typeface="+mn-cs"/>
              </a:rPr>
              <a:t>Active devices –</a:t>
            </a:r>
          </a:p>
          <a:p>
            <a:pPr marL="0" indent="0">
              <a:lnSpc>
                <a:spcPct val="150000"/>
              </a:lnSpc>
              <a:spcBef>
                <a:spcPct val="20000"/>
              </a:spcBef>
              <a:defRPr/>
            </a:pPr>
            <a:r>
              <a:rPr lang="en-US" sz="2200" b="1" dirty="0">
                <a:cs typeface="+mn-cs"/>
              </a:rPr>
              <a:t> 	 We study the basic </a:t>
            </a:r>
            <a:r>
              <a:rPr lang="en-US" sz="2200" b="1" dirty="0">
                <a:solidFill>
                  <a:srgbClr val="FF0000"/>
                </a:solidFill>
                <a:cs typeface="+mn-cs"/>
              </a:rPr>
              <a:t>transistor</a:t>
            </a:r>
            <a:r>
              <a:rPr lang="en-US" sz="2200" b="1" dirty="0">
                <a:cs typeface="+mn-cs"/>
              </a:rPr>
              <a:t> fabrication and related back-end processing.</a:t>
            </a:r>
          </a:p>
          <a:p>
            <a:pPr marL="342900" indent="-342900">
              <a:lnSpc>
                <a:spcPct val="150000"/>
              </a:lnSpc>
              <a:spcBef>
                <a:spcPct val="20000"/>
              </a:spcBef>
              <a:buFont typeface="Arial" panose="020B0604020202020204" pitchFamily="34" charset="0"/>
              <a:buChar char="•"/>
              <a:defRPr/>
            </a:pPr>
            <a:r>
              <a:rPr lang="en-US" sz="2200" b="1" dirty="0">
                <a:cs typeface="+mn-cs"/>
              </a:rPr>
              <a:t>Passive devices –</a:t>
            </a:r>
          </a:p>
          <a:p>
            <a:pPr marL="0" indent="0">
              <a:lnSpc>
                <a:spcPct val="150000"/>
              </a:lnSpc>
              <a:spcBef>
                <a:spcPct val="20000"/>
              </a:spcBef>
              <a:defRPr/>
            </a:pPr>
            <a:r>
              <a:rPr lang="en-US" sz="2200" b="1" dirty="0">
                <a:cs typeface="+mn-cs"/>
              </a:rPr>
              <a:t>	 CMOS resistors and capacitors.  </a:t>
            </a:r>
          </a:p>
          <a:p>
            <a:pPr marL="342900" indent="-342900">
              <a:lnSpc>
                <a:spcPct val="150000"/>
              </a:lnSpc>
              <a:spcBef>
                <a:spcPct val="20000"/>
              </a:spcBef>
              <a:buFont typeface="Arial" panose="020B0604020202020204" pitchFamily="34" charset="0"/>
              <a:buChar char="•"/>
              <a:defRPr/>
            </a:pPr>
            <a:r>
              <a:rPr lang="en-US" sz="2200" b="1" dirty="0">
                <a:cs typeface="+mn-cs"/>
              </a:rPr>
              <a:t>Interconnects.</a:t>
            </a:r>
          </a:p>
          <a:p>
            <a:pPr>
              <a:spcBef>
                <a:spcPct val="20000"/>
              </a:spcBef>
              <a:buFontTx/>
              <a:buChar char="•"/>
              <a:defRPr/>
            </a:pPr>
            <a:endParaRPr lang="en-US" sz="2200" b="1" dirty="0">
              <a:cs typeface="+mn-cs"/>
            </a:endParaRPr>
          </a:p>
          <a:p>
            <a:pPr marL="0" indent="0">
              <a:spcBef>
                <a:spcPct val="20000"/>
              </a:spcBef>
              <a:defRPr/>
            </a:pPr>
            <a:endParaRPr lang="en-US" sz="2200" b="1" dirty="0">
              <a:cs typeface="+mn-cs"/>
            </a:endParaRPr>
          </a:p>
        </p:txBody>
      </p:sp>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ln>
            <a:miter lim="800000"/>
            <a:headEnd/>
            <a:tailEnd/>
          </a:ln>
        </p:spPr>
        <p:txBody>
          <a:bodyPr/>
          <a:lstStyle/>
          <a:p>
            <a:fld id="{07C9C499-E2B7-4C59-81FA-E2A36C16BF3E}" type="slidenum">
              <a:rPr lang="en-US" smtClean="0">
                <a:latin typeface="Arial" charset="0"/>
                <a:cs typeface="Arial" charset="0"/>
              </a:rPr>
              <a:pPr/>
              <a:t>2</a:t>
            </a:fld>
            <a:endParaRPr lang="en-US">
              <a:latin typeface="Arial" charset="0"/>
              <a:cs typeface="Arial" charset="0"/>
            </a:endParaRPr>
          </a:p>
        </p:txBody>
      </p:sp>
      <p:sp>
        <p:nvSpPr>
          <p:cNvPr id="16386" name="Rectangle 2"/>
          <p:cNvSpPr>
            <a:spLocks noGrp="1" noChangeArrowheads="1"/>
          </p:cNvSpPr>
          <p:nvPr>
            <p:ph type="title"/>
          </p:nvPr>
        </p:nvSpPr>
        <p:spPr/>
        <p:txBody>
          <a:bodyPr/>
          <a:lstStyle/>
          <a:p>
            <a:pPr eaLnBrk="1" hangingPunct="1"/>
            <a:r>
              <a:rPr lang="en-US"/>
              <a:t>General Considerations</a:t>
            </a:r>
          </a:p>
        </p:txBody>
      </p:sp>
      <p:sp>
        <p:nvSpPr>
          <p:cNvPr id="16387" name="Rectangle 6"/>
          <p:cNvSpPr>
            <a:spLocks noChangeArrowheads="1"/>
          </p:cNvSpPr>
          <p:nvPr/>
        </p:nvSpPr>
        <p:spPr bwMode="auto">
          <a:xfrm>
            <a:off x="5429250" y="2170113"/>
            <a:ext cx="3379788" cy="4349750"/>
          </a:xfrm>
          <a:prstGeom prst="rect">
            <a:avLst/>
          </a:prstGeom>
          <a:noFill/>
          <a:ln w="9525">
            <a:noFill/>
            <a:miter lim="800000"/>
            <a:headEnd/>
            <a:tailEnd/>
          </a:ln>
        </p:spPr>
        <p:txBody>
          <a:bodyPr/>
          <a:lstStyle/>
          <a:p>
            <a:pPr marL="177800" indent="-177800">
              <a:spcBef>
                <a:spcPct val="20000"/>
              </a:spcBef>
              <a:buFontTx/>
              <a:buChar char="•"/>
            </a:pPr>
            <a:r>
              <a:rPr lang="en-US" sz="2200" b="1"/>
              <a:t>A p-type substrate (wafer) serves as the foundation upon which n-wells, source/drain regions, gate dielectric, polysilicon, n-well, substrate ties, and metal interconnects are built.</a:t>
            </a:r>
          </a:p>
        </p:txBody>
      </p:sp>
      <p:sp>
        <p:nvSpPr>
          <p:cNvPr id="16388" name="Rectangle 6"/>
          <p:cNvSpPr>
            <a:spLocks noChangeArrowheads="1"/>
          </p:cNvSpPr>
          <p:nvPr/>
        </p:nvSpPr>
        <p:spPr bwMode="auto">
          <a:xfrm>
            <a:off x="346075" y="693738"/>
            <a:ext cx="8669338" cy="2422525"/>
          </a:xfrm>
          <a:prstGeom prst="rect">
            <a:avLst/>
          </a:prstGeom>
          <a:noFill/>
          <a:ln w="9525">
            <a:noFill/>
            <a:miter lim="800000"/>
            <a:headEnd/>
            <a:tailEnd/>
          </a:ln>
        </p:spPr>
        <p:txBody>
          <a:bodyPr/>
          <a:lstStyle/>
          <a:p>
            <a:pPr marL="177800" indent="-177800">
              <a:spcBef>
                <a:spcPct val="20000"/>
              </a:spcBef>
              <a:buFontTx/>
              <a:buChar char="•"/>
            </a:pPr>
            <a:r>
              <a:rPr lang="en-US" sz="2200" b="1"/>
              <a:t>Before delving into a detailed study of fabrication, it is instructive to consider the basic structure of NMOS and PMOS transistors and predict the required processing steps.</a:t>
            </a:r>
          </a:p>
        </p:txBody>
      </p:sp>
      <p:pic>
        <p:nvPicPr>
          <p:cNvPr id="16389" name="Picture 4"/>
          <p:cNvPicPr>
            <a:picLocks noChangeAspect="1"/>
          </p:cNvPicPr>
          <p:nvPr/>
        </p:nvPicPr>
        <p:blipFill>
          <a:blip r:embed="rId2"/>
          <a:srcRect/>
          <a:stretch>
            <a:fillRect/>
          </a:stretch>
        </p:blipFill>
        <p:spPr bwMode="auto">
          <a:xfrm>
            <a:off x="457200" y="2170113"/>
            <a:ext cx="4972050" cy="4086225"/>
          </a:xfrm>
          <a:prstGeom prst="rect">
            <a:avLst/>
          </a:prstGeom>
          <a:noFill/>
          <a:ln w="9525">
            <a:noFill/>
            <a:miter lim="800000"/>
            <a:headEnd/>
            <a:tailEnd/>
          </a:ln>
        </p:spPr>
      </p:pic>
    </p:spTree>
  </p:cSld>
  <p:clrMapOvr>
    <a:masterClrMapping/>
  </p:clrMapOvr>
  <p:transition>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2"/>
          <p:cNvSpPr>
            <a:spLocks noGrp="1"/>
          </p:cNvSpPr>
          <p:nvPr>
            <p:ph type="sldNum" sz="quarter" idx="10"/>
          </p:nvPr>
        </p:nvSpPr>
        <p:spPr>
          <a:noFill/>
          <a:ln>
            <a:miter lim="800000"/>
            <a:headEnd/>
            <a:tailEnd/>
          </a:ln>
        </p:spPr>
        <p:txBody>
          <a:bodyPr/>
          <a:lstStyle/>
          <a:p>
            <a:fld id="{D7B2A020-F7AC-4BE9-8915-3BB52F9793A2}" type="slidenum">
              <a:rPr lang="en-US" smtClean="0">
                <a:latin typeface="Arial" charset="0"/>
                <a:cs typeface="Arial" charset="0"/>
              </a:rPr>
              <a:pPr/>
              <a:t>20</a:t>
            </a:fld>
            <a:endParaRPr lang="en-US">
              <a:latin typeface="Arial" charset="0"/>
              <a:cs typeface="Arial" charset="0"/>
            </a:endParaRPr>
          </a:p>
        </p:txBody>
      </p:sp>
      <p:sp>
        <p:nvSpPr>
          <p:cNvPr id="34818" name="Rectangle 2"/>
          <p:cNvSpPr>
            <a:spLocks noGrp="1" noChangeArrowheads="1"/>
          </p:cNvSpPr>
          <p:nvPr>
            <p:ph type="title"/>
          </p:nvPr>
        </p:nvSpPr>
        <p:spPr/>
        <p:txBody>
          <a:bodyPr/>
          <a:lstStyle/>
          <a:p>
            <a:pPr eaLnBrk="1" hangingPunct="1"/>
            <a:r>
              <a:rPr lang="en-US"/>
              <a:t>MOS Fabrication Sequence</a:t>
            </a:r>
          </a:p>
        </p:txBody>
      </p:sp>
      <p:sp>
        <p:nvSpPr>
          <p:cNvPr id="34819" name="Rectangle 6"/>
          <p:cNvSpPr>
            <a:spLocks noChangeArrowheads="1"/>
          </p:cNvSpPr>
          <p:nvPr/>
        </p:nvSpPr>
        <p:spPr bwMode="auto">
          <a:xfrm>
            <a:off x="457200" y="2913063"/>
            <a:ext cx="8429625" cy="2971800"/>
          </a:xfrm>
          <a:prstGeom prst="rect">
            <a:avLst/>
          </a:prstGeom>
          <a:noFill/>
          <a:ln w="9525">
            <a:noFill/>
            <a:miter lim="800000"/>
            <a:headEnd/>
            <a:tailEnd/>
          </a:ln>
        </p:spPr>
        <p:txBody>
          <a:bodyPr/>
          <a:lstStyle/>
          <a:p>
            <a:pPr>
              <a:spcBef>
                <a:spcPct val="20000"/>
              </a:spcBef>
            </a:pPr>
            <a:r>
              <a:rPr lang="en-US" sz="2200" b="1"/>
              <a:t>(a) The fabrication begins with a p-type silicon wafer approximately 1 mm thick. Following cleaning and polishing steps, a thin layer of silicon dioxide is grown as a protective coating on top of the wafer.</a:t>
            </a:r>
          </a:p>
          <a:p>
            <a:pPr>
              <a:spcBef>
                <a:spcPct val="20000"/>
              </a:spcBef>
            </a:pPr>
            <a:endParaRPr lang="en-US" sz="2200" b="1"/>
          </a:p>
          <a:p>
            <a:pPr>
              <a:spcBef>
                <a:spcPct val="20000"/>
              </a:spcBef>
            </a:pPr>
            <a:r>
              <a:rPr lang="en-US" sz="2200" b="1"/>
              <a:t>(b) Next, to create then-wells, a lithography sequence consisting of photoresist deposition, exposure to UV light using the n-well mask, and selective etching is carried out and then-wells are implanted. </a:t>
            </a:r>
          </a:p>
          <a:p>
            <a:pPr>
              <a:spcBef>
                <a:spcPct val="20000"/>
              </a:spcBef>
            </a:pPr>
            <a:endParaRPr lang="en-US" sz="2200" b="1"/>
          </a:p>
        </p:txBody>
      </p:sp>
      <p:pic>
        <p:nvPicPr>
          <p:cNvPr id="34820" name="Picture 3"/>
          <p:cNvPicPr>
            <a:picLocks noChangeAspect="1"/>
          </p:cNvPicPr>
          <p:nvPr/>
        </p:nvPicPr>
        <p:blipFill>
          <a:blip r:embed="rId2"/>
          <a:srcRect/>
          <a:stretch>
            <a:fillRect/>
          </a:stretch>
        </p:blipFill>
        <p:spPr bwMode="auto">
          <a:xfrm>
            <a:off x="454025" y="749300"/>
            <a:ext cx="8432800" cy="1903413"/>
          </a:xfrm>
          <a:prstGeom prst="rect">
            <a:avLst/>
          </a:prstGeom>
          <a:noFill/>
          <a:ln w="9525">
            <a:noFill/>
            <a:miter lim="800000"/>
            <a:headEnd/>
            <a:tailEnd/>
          </a:ln>
        </p:spPr>
      </p:pic>
    </p:spTree>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2"/>
          <p:cNvSpPr>
            <a:spLocks noGrp="1"/>
          </p:cNvSpPr>
          <p:nvPr>
            <p:ph type="sldNum" sz="quarter" idx="10"/>
          </p:nvPr>
        </p:nvSpPr>
        <p:spPr>
          <a:noFill/>
          <a:ln>
            <a:miter lim="800000"/>
            <a:headEnd/>
            <a:tailEnd/>
          </a:ln>
        </p:spPr>
        <p:txBody>
          <a:bodyPr/>
          <a:lstStyle/>
          <a:p>
            <a:fld id="{55B4B5AE-0DCD-42EE-991D-E3D0F409C99E}" type="slidenum">
              <a:rPr lang="en-US" smtClean="0">
                <a:latin typeface="Arial" charset="0"/>
                <a:cs typeface="Arial" charset="0"/>
              </a:rPr>
              <a:pPr/>
              <a:t>21</a:t>
            </a:fld>
            <a:endParaRPr lang="en-US">
              <a:latin typeface="Arial" charset="0"/>
              <a:cs typeface="Arial" charset="0"/>
            </a:endParaRPr>
          </a:p>
        </p:txBody>
      </p:sp>
      <p:sp>
        <p:nvSpPr>
          <p:cNvPr id="35842" name="Rectangle 2"/>
          <p:cNvSpPr>
            <a:spLocks noGrp="1" noChangeArrowheads="1"/>
          </p:cNvSpPr>
          <p:nvPr>
            <p:ph type="title"/>
          </p:nvPr>
        </p:nvSpPr>
        <p:spPr/>
        <p:txBody>
          <a:bodyPr/>
          <a:lstStyle/>
          <a:p>
            <a:pPr eaLnBrk="1" hangingPunct="1"/>
            <a:r>
              <a:rPr lang="en-US"/>
              <a:t>MOS Fabrication Sequence</a:t>
            </a:r>
          </a:p>
        </p:txBody>
      </p:sp>
      <p:sp>
        <p:nvSpPr>
          <p:cNvPr id="35843" name="Rectangle 6"/>
          <p:cNvSpPr>
            <a:spLocks noChangeArrowheads="1"/>
          </p:cNvSpPr>
          <p:nvPr/>
        </p:nvSpPr>
        <p:spPr bwMode="auto">
          <a:xfrm>
            <a:off x="269875" y="747713"/>
            <a:ext cx="8745538" cy="5772150"/>
          </a:xfrm>
          <a:prstGeom prst="rect">
            <a:avLst/>
          </a:prstGeom>
          <a:noFill/>
          <a:ln w="9525">
            <a:noFill/>
            <a:miter lim="800000"/>
            <a:headEnd/>
            <a:tailEnd/>
          </a:ln>
        </p:spPr>
        <p:txBody>
          <a:bodyPr/>
          <a:lstStyle/>
          <a:p>
            <a:pPr>
              <a:spcBef>
                <a:spcPct val="20000"/>
              </a:spcBef>
            </a:pPr>
            <a:endParaRPr lang="en-US" sz="2200" b="1"/>
          </a:p>
          <a:p>
            <a:pPr>
              <a:spcBef>
                <a:spcPct val="20000"/>
              </a:spcBef>
            </a:pPr>
            <a:endParaRPr lang="en-US" sz="2200" b="1"/>
          </a:p>
        </p:txBody>
      </p:sp>
      <p:pic>
        <p:nvPicPr>
          <p:cNvPr id="35844" name="Picture 1"/>
          <p:cNvPicPr>
            <a:picLocks noChangeAspect="1"/>
          </p:cNvPicPr>
          <p:nvPr/>
        </p:nvPicPr>
        <p:blipFill>
          <a:blip r:embed="rId2"/>
          <a:srcRect/>
          <a:stretch>
            <a:fillRect/>
          </a:stretch>
        </p:blipFill>
        <p:spPr bwMode="auto">
          <a:xfrm>
            <a:off x="269875" y="747713"/>
            <a:ext cx="8566150" cy="2381250"/>
          </a:xfrm>
          <a:prstGeom prst="rect">
            <a:avLst/>
          </a:prstGeom>
          <a:noFill/>
          <a:ln w="9525">
            <a:noFill/>
            <a:miter lim="800000"/>
            <a:headEnd/>
            <a:tailEnd/>
          </a:ln>
        </p:spPr>
      </p:pic>
      <p:sp>
        <p:nvSpPr>
          <p:cNvPr id="35845" name="Rectangle 6"/>
          <p:cNvSpPr>
            <a:spLocks noChangeArrowheads="1"/>
          </p:cNvSpPr>
          <p:nvPr/>
        </p:nvSpPr>
        <p:spPr bwMode="auto">
          <a:xfrm>
            <a:off x="428625" y="3128963"/>
            <a:ext cx="8428038" cy="3390900"/>
          </a:xfrm>
          <a:prstGeom prst="rect">
            <a:avLst/>
          </a:prstGeom>
          <a:noFill/>
          <a:ln w="9525">
            <a:noFill/>
            <a:miter lim="800000"/>
            <a:headEnd/>
            <a:tailEnd/>
          </a:ln>
        </p:spPr>
        <p:txBody>
          <a:bodyPr/>
          <a:lstStyle/>
          <a:p>
            <a:pPr>
              <a:spcBef>
                <a:spcPct val="20000"/>
              </a:spcBef>
            </a:pPr>
            <a:r>
              <a:rPr lang="en-US" sz="2200" b="1"/>
              <a:t>(c) The remaining photoresist and oxide layers are then removed in this step.</a:t>
            </a:r>
          </a:p>
          <a:p>
            <a:pPr>
              <a:spcBef>
                <a:spcPct val="20000"/>
              </a:spcBef>
            </a:pPr>
            <a:endParaRPr lang="en-US" sz="2200" b="1"/>
          </a:p>
          <a:p>
            <a:pPr>
              <a:spcBef>
                <a:spcPct val="20000"/>
              </a:spcBef>
            </a:pPr>
            <a:r>
              <a:rPr lang="en-US" sz="2200" b="1"/>
              <a:t>(d) At this point in the sequence, a stack consisting of a silicon oxide layer, a silicon nitride (Si3N4), and appositive photoresist layer is created.</a:t>
            </a:r>
          </a:p>
          <a:p>
            <a:pPr>
              <a:spcBef>
                <a:spcPct val="20000"/>
              </a:spcBef>
            </a:pPr>
            <a:r>
              <a:rPr lang="en-US" sz="2200" b="1"/>
              <a:t>Subsequently, the channel-stop implant is performed, the photoresist is removed, and a thick oxide layer is grown in the exposed silicon areas, producing the the field oxide</a:t>
            </a:r>
          </a:p>
        </p:txBody>
      </p:sp>
    </p:spTree>
  </p:cSld>
  <p:clrMapOvr>
    <a:masterClrMapping/>
  </p:clrMapOvr>
  <p:transition>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2"/>
          <p:cNvSpPr>
            <a:spLocks noGrp="1"/>
          </p:cNvSpPr>
          <p:nvPr>
            <p:ph type="sldNum" sz="quarter" idx="10"/>
          </p:nvPr>
        </p:nvSpPr>
        <p:spPr>
          <a:noFill/>
          <a:ln>
            <a:miter lim="800000"/>
            <a:headEnd/>
            <a:tailEnd/>
          </a:ln>
        </p:spPr>
        <p:txBody>
          <a:bodyPr/>
          <a:lstStyle/>
          <a:p>
            <a:fld id="{8A971840-0580-4E30-869A-B3B42535AB35}" type="slidenum">
              <a:rPr lang="en-US" smtClean="0">
                <a:latin typeface="Arial" charset="0"/>
                <a:cs typeface="Arial" charset="0"/>
              </a:rPr>
              <a:pPr/>
              <a:t>22</a:t>
            </a:fld>
            <a:endParaRPr lang="en-US">
              <a:latin typeface="Arial" charset="0"/>
              <a:cs typeface="Arial" charset="0"/>
            </a:endParaRPr>
          </a:p>
        </p:txBody>
      </p:sp>
      <p:sp>
        <p:nvSpPr>
          <p:cNvPr id="36866" name="Rectangle 2"/>
          <p:cNvSpPr>
            <a:spLocks noGrp="1" noChangeArrowheads="1"/>
          </p:cNvSpPr>
          <p:nvPr>
            <p:ph type="title"/>
          </p:nvPr>
        </p:nvSpPr>
        <p:spPr/>
        <p:txBody>
          <a:bodyPr/>
          <a:lstStyle/>
          <a:p>
            <a:pPr eaLnBrk="1" hangingPunct="1"/>
            <a:r>
              <a:rPr lang="en-US"/>
              <a:t>MOS Fabrication Sequence</a:t>
            </a:r>
          </a:p>
        </p:txBody>
      </p:sp>
      <p:pic>
        <p:nvPicPr>
          <p:cNvPr id="36867" name="Picture 1"/>
          <p:cNvPicPr>
            <a:picLocks noChangeAspect="1"/>
          </p:cNvPicPr>
          <p:nvPr/>
        </p:nvPicPr>
        <p:blipFill>
          <a:blip r:embed="rId2"/>
          <a:srcRect/>
          <a:stretch>
            <a:fillRect/>
          </a:stretch>
        </p:blipFill>
        <p:spPr bwMode="auto">
          <a:xfrm>
            <a:off x="249238" y="752475"/>
            <a:ext cx="8647112" cy="2119313"/>
          </a:xfrm>
          <a:prstGeom prst="rect">
            <a:avLst/>
          </a:prstGeom>
          <a:noFill/>
          <a:ln w="9525">
            <a:noFill/>
            <a:miter lim="800000"/>
            <a:headEnd/>
            <a:tailEnd/>
          </a:ln>
        </p:spPr>
      </p:pic>
      <p:sp>
        <p:nvSpPr>
          <p:cNvPr id="36868" name="Rectangle 6"/>
          <p:cNvSpPr>
            <a:spLocks noChangeArrowheads="1"/>
          </p:cNvSpPr>
          <p:nvPr/>
        </p:nvSpPr>
        <p:spPr bwMode="auto">
          <a:xfrm>
            <a:off x="357188" y="3128963"/>
            <a:ext cx="8429625" cy="3390900"/>
          </a:xfrm>
          <a:prstGeom prst="rect">
            <a:avLst/>
          </a:prstGeom>
          <a:noFill/>
          <a:ln w="9525">
            <a:noFill/>
            <a:miter lim="800000"/>
            <a:headEnd/>
            <a:tailEnd/>
          </a:ln>
        </p:spPr>
        <p:txBody>
          <a:bodyPr/>
          <a:lstStyle/>
          <a:p>
            <a:pPr>
              <a:spcBef>
                <a:spcPct val="20000"/>
              </a:spcBef>
            </a:pPr>
            <a:r>
              <a:rPr lang="en-US" sz="2200" b="1"/>
              <a:t>(e) The protective nitride and oxide layers are then removed thereby exposing all areas where transistors are to be formed.</a:t>
            </a:r>
          </a:p>
          <a:p>
            <a:pPr>
              <a:spcBef>
                <a:spcPct val="20000"/>
              </a:spcBef>
            </a:pPr>
            <a:endParaRPr lang="en-US" sz="2200" b="1"/>
          </a:p>
          <a:p>
            <a:pPr>
              <a:spcBef>
                <a:spcPct val="20000"/>
              </a:spcBef>
            </a:pPr>
            <a:r>
              <a:rPr lang="en-US" sz="2200" b="1"/>
              <a:t>(f) The next step involves the growth of the gate oxide, a critical operation requiring slow, low-pressure CVD</a:t>
            </a:r>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2"/>
          <p:cNvSpPr>
            <a:spLocks noGrp="1"/>
          </p:cNvSpPr>
          <p:nvPr>
            <p:ph type="sldNum" sz="quarter" idx="10"/>
          </p:nvPr>
        </p:nvSpPr>
        <p:spPr>
          <a:noFill/>
          <a:ln>
            <a:miter lim="800000"/>
            <a:headEnd/>
            <a:tailEnd/>
          </a:ln>
        </p:spPr>
        <p:txBody>
          <a:bodyPr/>
          <a:lstStyle/>
          <a:p>
            <a:fld id="{B56919D6-AC6B-4AD7-8B29-75431BE41210}" type="slidenum">
              <a:rPr lang="en-US" smtClean="0">
                <a:latin typeface="Arial" charset="0"/>
                <a:cs typeface="Arial" charset="0"/>
              </a:rPr>
              <a:pPr/>
              <a:t>23</a:t>
            </a:fld>
            <a:endParaRPr lang="en-US">
              <a:latin typeface="Arial" charset="0"/>
              <a:cs typeface="Arial" charset="0"/>
            </a:endParaRPr>
          </a:p>
        </p:txBody>
      </p:sp>
      <p:sp>
        <p:nvSpPr>
          <p:cNvPr id="37890" name="Rectangle 2"/>
          <p:cNvSpPr>
            <a:spLocks noGrp="1" noChangeArrowheads="1"/>
          </p:cNvSpPr>
          <p:nvPr>
            <p:ph type="title"/>
          </p:nvPr>
        </p:nvSpPr>
        <p:spPr/>
        <p:txBody>
          <a:bodyPr/>
          <a:lstStyle/>
          <a:p>
            <a:pPr eaLnBrk="1" hangingPunct="1"/>
            <a:r>
              <a:rPr lang="en-US"/>
              <a:t>MOS Fabrication Sequence</a:t>
            </a:r>
          </a:p>
        </p:txBody>
      </p:sp>
      <p:sp>
        <p:nvSpPr>
          <p:cNvPr id="37891" name="Rectangle 6"/>
          <p:cNvSpPr>
            <a:spLocks noChangeArrowheads="1"/>
          </p:cNvSpPr>
          <p:nvPr/>
        </p:nvSpPr>
        <p:spPr bwMode="auto">
          <a:xfrm>
            <a:off x="588963" y="5156200"/>
            <a:ext cx="8329612" cy="1484313"/>
          </a:xfrm>
          <a:prstGeom prst="rect">
            <a:avLst/>
          </a:prstGeom>
          <a:noFill/>
          <a:ln w="9525">
            <a:noFill/>
            <a:miter lim="800000"/>
            <a:headEnd/>
            <a:tailEnd/>
          </a:ln>
        </p:spPr>
        <p:txBody>
          <a:bodyPr/>
          <a:lstStyle/>
          <a:p>
            <a:pPr>
              <a:spcBef>
                <a:spcPct val="20000"/>
              </a:spcBef>
            </a:pPr>
            <a:r>
              <a:rPr lang="en-US" sz="2200" b="1"/>
              <a:t>(g) With the gate oxide in place, the polysilicon layer is deposited and the “poly mask” lithography is carried out, resulting in the structure shown in figure(g).</a:t>
            </a:r>
          </a:p>
        </p:txBody>
      </p:sp>
      <p:pic>
        <p:nvPicPr>
          <p:cNvPr id="37892" name="Picture 1"/>
          <p:cNvPicPr>
            <a:picLocks noChangeAspect="1"/>
          </p:cNvPicPr>
          <p:nvPr/>
        </p:nvPicPr>
        <p:blipFill>
          <a:blip r:embed="rId2"/>
          <a:srcRect/>
          <a:stretch>
            <a:fillRect/>
          </a:stretch>
        </p:blipFill>
        <p:spPr bwMode="auto">
          <a:xfrm>
            <a:off x="228600" y="658813"/>
            <a:ext cx="8786813" cy="4224337"/>
          </a:xfrm>
          <a:prstGeom prst="rect">
            <a:avLst/>
          </a:prstGeom>
          <a:noFill/>
          <a:ln w="9525">
            <a:noFill/>
            <a:miter lim="800000"/>
            <a:headEnd/>
            <a:tailEnd/>
          </a:ln>
        </p:spPr>
      </p:pic>
    </p:spTree>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2"/>
          <p:cNvSpPr>
            <a:spLocks noGrp="1"/>
          </p:cNvSpPr>
          <p:nvPr>
            <p:ph type="sldNum" sz="quarter" idx="10"/>
          </p:nvPr>
        </p:nvSpPr>
        <p:spPr>
          <a:noFill/>
          <a:ln>
            <a:miter lim="800000"/>
            <a:headEnd/>
            <a:tailEnd/>
          </a:ln>
        </p:spPr>
        <p:txBody>
          <a:bodyPr/>
          <a:lstStyle/>
          <a:p>
            <a:fld id="{2F86639B-12CE-4BC7-AC33-DA51C30700AD}" type="slidenum">
              <a:rPr lang="en-US" smtClean="0">
                <a:latin typeface="Arial" charset="0"/>
                <a:cs typeface="Arial" charset="0"/>
              </a:rPr>
              <a:pPr/>
              <a:t>24</a:t>
            </a:fld>
            <a:endParaRPr lang="en-US">
              <a:latin typeface="Arial" charset="0"/>
              <a:cs typeface="Arial" charset="0"/>
            </a:endParaRPr>
          </a:p>
        </p:txBody>
      </p:sp>
      <p:sp>
        <p:nvSpPr>
          <p:cNvPr id="38914" name="Rectangle 2"/>
          <p:cNvSpPr>
            <a:spLocks noGrp="1" noChangeArrowheads="1"/>
          </p:cNvSpPr>
          <p:nvPr>
            <p:ph type="title"/>
          </p:nvPr>
        </p:nvSpPr>
        <p:spPr/>
        <p:txBody>
          <a:bodyPr/>
          <a:lstStyle/>
          <a:p>
            <a:pPr eaLnBrk="1" hangingPunct="1"/>
            <a:r>
              <a:rPr lang="en-US"/>
              <a:t>MOS Fabrication Sequence</a:t>
            </a:r>
          </a:p>
        </p:txBody>
      </p:sp>
      <p:sp>
        <p:nvSpPr>
          <p:cNvPr id="4" name="Rectangle 6"/>
          <p:cNvSpPr>
            <a:spLocks noChangeArrowheads="1"/>
          </p:cNvSpPr>
          <p:nvPr/>
        </p:nvSpPr>
        <p:spPr bwMode="auto">
          <a:xfrm>
            <a:off x="269875" y="644525"/>
            <a:ext cx="8648700" cy="5995988"/>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indent="0">
              <a:spcBef>
                <a:spcPct val="20000"/>
              </a:spcBef>
              <a:defRPr/>
            </a:pPr>
            <a:r>
              <a:rPr lang="en-US" sz="2200" b="1" dirty="0">
                <a:cs typeface="+mn-cs"/>
              </a:rPr>
              <a:t>(h) and (</a:t>
            </a:r>
            <a:r>
              <a:rPr lang="en-US" sz="2200" b="1" dirty="0" err="1">
                <a:cs typeface="+mn-cs"/>
              </a:rPr>
              <a:t>i</a:t>
            </a:r>
            <a:r>
              <a:rPr lang="en-US" sz="2200" b="1" dirty="0">
                <a:cs typeface="+mn-cs"/>
              </a:rPr>
              <a:t>) In the next step, the source/drain junctions of the transistors and the substrate and n-well ties are formed by ion implantation.</a:t>
            </a:r>
          </a:p>
          <a:p>
            <a:pPr marL="0" indent="0">
              <a:spcBef>
                <a:spcPct val="20000"/>
              </a:spcBef>
              <a:defRPr/>
            </a:pPr>
            <a:r>
              <a:rPr lang="en-US" sz="2200" b="1" dirty="0">
                <a:cs typeface="+mn-cs"/>
              </a:rPr>
              <a:t>This step requires a “source/drain mask” and two lithography sequences.</a:t>
            </a:r>
          </a:p>
          <a:p>
            <a:pPr marL="342900" indent="-342900">
              <a:spcBef>
                <a:spcPct val="20000"/>
              </a:spcBef>
              <a:buFont typeface="Arial" panose="020B0604020202020204" pitchFamily="34" charset="0"/>
              <a:buChar char="•"/>
              <a:defRPr/>
            </a:pPr>
            <a:r>
              <a:rPr lang="en-US" sz="2200" b="1" dirty="0">
                <a:cs typeface="+mn-cs"/>
              </a:rPr>
              <a:t>The first sequence incorporates a negative photoresist, exposing the areas to receive an n+ implant (the S/D junctions of NMOS transistors and the n-well ties).</a:t>
            </a:r>
          </a:p>
          <a:p>
            <a:pPr marL="0" indent="0">
              <a:spcBef>
                <a:spcPct val="20000"/>
              </a:spcBef>
              <a:defRPr/>
            </a:pPr>
            <a:endParaRPr lang="en-US" sz="2200" b="1" dirty="0">
              <a:cs typeface="+mn-cs"/>
            </a:endParaRPr>
          </a:p>
          <a:p>
            <a:pPr marL="342900" indent="-342900">
              <a:spcBef>
                <a:spcPct val="20000"/>
              </a:spcBef>
              <a:buFont typeface="Arial" panose="020B0604020202020204" pitchFamily="34" charset="0"/>
              <a:buChar char="•"/>
              <a:defRPr/>
            </a:pPr>
            <a:r>
              <a:rPr lang="en-US" sz="2200" b="1" dirty="0">
                <a:cs typeface="+mn-cs"/>
              </a:rPr>
              <a:t> In the second sequence [Figure(</a:t>
            </a:r>
            <a:r>
              <a:rPr lang="en-US" sz="2200" b="1" dirty="0" err="1">
                <a:cs typeface="+mn-cs"/>
              </a:rPr>
              <a:t>i</a:t>
            </a:r>
            <a:r>
              <a:rPr lang="en-US" sz="2200" b="1" dirty="0">
                <a:cs typeface="+mn-cs"/>
              </a:rPr>
              <a:t>)], the same mask and a positive photoresist are used, exposing the areas to receive a  p+ implant (the S/D junctions of PMOS transistors and the substrate ties)</a:t>
            </a:r>
          </a:p>
          <a:p>
            <a:pPr marL="342900" indent="-342900">
              <a:spcBef>
                <a:spcPct val="20000"/>
              </a:spcBef>
              <a:buFont typeface="Arial" panose="020B0604020202020204" pitchFamily="34" charset="0"/>
              <a:buChar char="•"/>
              <a:defRPr/>
            </a:pPr>
            <a:r>
              <a:rPr lang="en-US" sz="2200" b="1" dirty="0">
                <a:cs typeface="+mn-cs"/>
              </a:rPr>
              <a:t>This step completes the fabrication of the basic transistors.</a:t>
            </a:r>
          </a:p>
          <a:p>
            <a:pPr marL="0" indent="0">
              <a:spcBef>
                <a:spcPct val="20000"/>
              </a:spcBef>
              <a:defRPr/>
            </a:pPr>
            <a:endParaRPr lang="en-US" sz="2200" b="1" dirty="0">
              <a:cs typeface="+mn-cs"/>
            </a:endParaRPr>
          </a:p>
        </p:txBody>
      </p:sp>
    </p:spTree>
  </p:cSld>
  <p:clrMapOvr>
    <a:masterClrMapping/>
  </p:clrMapOvr>
  <p:transition>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2"/>
          <p:cNvSpPr>
            <a:spLocks noGrp="1"/>
          </p:cNvSpPr>
          <p:nvPr>
            <p:ph type="sldNum" sz="quarter" idx="10"/>
          </p:nvPr>
        </p:nvSpPr>
        <p:spPr>
          <a:noFill/>
          <a:ln>
            <a:miter lim="800000"/>
            <a:headEnd/>
            <a:tailEnd/>
          </a:ln>
        </p:spPr>
        <p:txBody>
          <a:bodyPr/>
          <a:lstStyle/>
          <a:p>
            <a:fld id="{DB0025E3-E8D3-4794-A806-661B6BB02C13}" type="slidenum">
              <a:rPr lang="en-US" smtClean="0">
                <a:latin typeface="Arial" charset="0"/>
                <a:cs typeface="Arial" charset="0"/>
              </a:rPr>
              <a:pPr/>
              <a:t>25</a:t>
            </a:fld>
            <a:endParaRPr lang="en-US">
              <a:latin typeface="Arial" charset="0"/>
              <a:cs typeface="Arial" charset="0"/>
            </a:endParaRPr>
          </a:p>
        </p:txBody>
      </p:sp>
      <p:sp>
        <p:nvSpPr>
          <p:cNvPr id="39938" name="Rectangle 2"/>
          <p:cNvSpPr>
            <a:spLocks noGrp="1" noChangeArrowheads="1"/>
          </p:cNvSpPr>
          <p:nvPr>
            <p:ph type="title"/>
          </p:nvPr>
        </p:nvSpPr>
        <p:spPr/>
        <p:txBody>
          <a:bodyPr/>
          <a:lstStyle/>
          <a:p>
            <a:pPr eaLnBrk="1" hangingPunct="1"/>
            <a:r>
              <a:rPr lang="en-US"/>
              <a:t>MOS Fabrication Sequence</a:t>
            </a:r>
          </a:p>
        </p:txBody>
      </p:sp>
      <p:pic>
        <p:nvPicPr>
          <p:cNvPr id="39939" name="Picture 1"/>
          <p:cNvPicPr>
            <a:picLocks noChangeAspect="1"/>
          </p:cNvPicPr>
          <p:nvPr/>
        </p:nvPicPr>
        <p:blipFill>
          <a:blip r:embed="rId2"/>
          <a:srcRect/>
          <a:stretch>
            <a:fillRect/>
          </a:stretch>
        </p:blipFill>
        <p:spPr bwMode="auto">
          <a:xfrm>
            <a:off x="1438275" y="644525"/>
            <a:ext cx="6365875" cy="3819525"/>
          </a:xfrm>
          <a:prstGeom prst="rect">
            <a:avLst/>
          </a:prstGeom>
          <a:noFill/>
          <a:ln w="9525">
            <a:noFill/>
            <a:miter lim="800000"/>
            <a:headEnd/>
            <a:tailEnd/>
          </a:ln>
        </p:spPr>
      </p:pic>
      <p:sp>
        <p:nvSpPr>
          <p:cNvPr id="39940" name="Rectangle 6"/>
          <p:cNvSpPr>
            <a:spLocks noChangeArrowheads="1"/>
          </p:cNvSpPr>
          <p:nvPr/>
        </p:nvSpPr>
        <p:spPr bwMode="auto">
          <a:xfrm>
            <a:off x="347663" y="4537075"/>
            <a:ext cx="8655050" cy="2116138"/>
          </a:xfrm>
          <a:prstGeom prst="rect">
            <a:avLst/>
          </a:prstGeom>
          <a:noFill/>
          <a:ln w="9525">
            <a:noFill/>
            <a:miter lim="800000"/>
            <a:headEnd/>
            <a:tailEnd/>
          </a:ln>
        </p:spPr>
        <p:txBody>
          <a:bodyPr/>
          <a:lstStyle/>
          <a:p>
            <a:pPr marL="342900" indent="-342900">
              <a:spcBef>
                <a:spcPct val="20000"/>
              </a:spcBef>
              <a:buFont typeface="Arial" charset="0"/>
              <a:buChar char="•"/>
            </a:pPr>
            <a:r>
              <a:rPr lang="en-US" sz="2200" b="1"/>
              <a:t>The source/drain junctions are formed after the gate oxide and polysilicon for the following reason:</a:t>
            </a:r>
          </a:p>
          <a:p>
            <a:pPr marL="342900" indent="-342900">
              <a:spcBef>
                <a:spcPct val="20000"/>
              </a:spcBef>
              <a:buFont typeface="Arial" charset="0"/>
              <a:buChar char="•"/>
            </a:pPr>
            <a:r>
              <a:rPr lang="en-US" sz="2200" b="1"/>
              <a:t> Suppose, as depicted in Figure(a), these junctions are created first. Then, the alignment of the gate poly mask with respect to the S/D areas becomes extremely critical.</a:t>
            </a:r>
          </a:p>
        </p:txBody>
      </p:sp>
      <p:sp>
        <p:nvSpPr>
          <p:cNvPr id="8" name="文字方塊 7">
            <a:extLst>
              <a:ext uri="{FF2B5EF4-FFF2-40B4-BE49-F238E27FC236}">
                <a16:creationId xmlns:a16="http://schemas.microsoft.com/office/drawing/2014/main" id="{A60DE6DF-99F9-4B02-9A9A-4C4E053A5343}"/>
              </a:ext>
            </a:extLst>
          </p:cNvPr>
          <p:cNvSpPr txBox="1"/>
          <p:nvPr/>
        </p:nvSpPr>
        <p:spPr>
          <a:xfrm>
            <a:off x="7210397" y="956840"/>
            <a:ext cx="2359760" cy="923330"/>
          </a:xfrm>
          <a:prstGeom prst="rect">
            <a:avLst/>
          </a:prstGeom>
          <a:noFill/>
        </p:spPr>
        <p:txBody>
          <a:bodyPr wrap="square" rtlCol="0">
            <a:spAutoFit/>
          </a:bodyPr>
          <a:lstStyle/>
          <a:p>
            <a:r>
              <a:rPr lang="zh-TW" altLang="en-US" sz="1800" b="1">
                <a:solidFill>
                  <a:srgbClr val="FF0000"/>
                </a:solidFill>
              </a:rPr>
              <a:t>解決方法：</a:t>
            </a:r>
            <a:endParaRPr lang="en-US" altLang="zh-TW" sz="1800" b="1">
              <a:solidFill>
                <a:srgbClr val="FF0000"/>
              </a:solidFill>
            </a:endParaRPr>
          </a:p>
          <a:p>
            <a:r>
              <a:rPr lang="zh-TW" altLang="en-US" sz="1800" b="1">
                <a:solidFill>
                  <a:srgbClr val="FF0000"/>
                </a:solidFill>
              </a:rPr>
              <a:t>先長</a:t>
            </a:r>
            <a:r>
              <a:rPr lang="en-US" altLang="zh-TW" sz="1800" b="1">
                <a:solidFill>
                  <a:srgbClr val="FF0000"/>
                </a:solidFill>
              </a:rPr>
              <a:t>Poly Gate</a:t>
            </a:r>
          </a:p>
          <a:p>
            <a:r>
              <a:rPr lang="zh-TW" altLang="en-US" sz="1800" b="1">
                <a:solidFill>
                  <a:srgbClr val="FF0000"/>
                </a:solidFill>
              </a:rPr>
              <a:t>再打</a:t>
            </a:r>
            <a:r>
              <a:rPr lang="en-US" altLang="zh-TW" sz="1800" b="1">
                <a:solidFill>
                  <a:srgbClr val="FF0000"/>
                </a:solidFill>
              </a:rPr>
              <a:t>implement </a:t>
            </a:r>
            <a:endParaRPr lang="zh-TW" altLang="en-US" sz="1800" b="1">
              <a:solidFill>
                <a:srgbClr val="FF0000"/>
              </a:solidFill>
            </a:endParaRPr>
          </a:p>
        </p:txBody>
      </p:sp>
    </p:spTree>
  </p:cSld>
  <p:clrMapOvr>
    <a:masterClrMapping/>
  </p:clrMapOvr>
  <p:transition>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2"/>
          <p:cNvSpPr>
            <a:spLocks noGrp="1"/>
          </p:cNvSpPr>
          <p:nvPr>
            <p:ph type="sldNum" sz="quarter" idx="10"/>
          </p:nvPr>
        </p:nvSpPr>
        <p:spPr>
          <a:noFill/>
          <a:ln>
            <a:miter lim="800000"/>
            <a:headEnd/>
            <a:tailEnd/>
          </a:ln>
        </p:spPr>
        <p:txBody>
          <a:bodyPr/>
          <a:lstStyle/>
          <a:p>
            <a:fld id="{385E0854-D1E2-4D14-AC10-E8E66242920B}" type="slidenum">
              <a:rPr lang="en-US" smtClean="0">
                <a:latin typeface="Arial" charset="0"/>
                <a:cs typeface="Arial" charset="0"/>
              </a:rPr>
              <a:pPr/>
              <a:t>26</a:t>
            </a:fld>
            <a:endParaRPr lang="en-US">
              <a:latin typeface="Arial" charset="0"/>
              <a:cs typeface="Arial" charset="0"/>
            </a:endParaRPr>
          </a:p>
        </p:txBody>
      </p:sp>
      <p:sp>
        <p:nvSpPr>
          <p:cNvPr id="40962" name="Rectangle 2"/>
          <p:cNvSpPr>
            <a:spLocks noGrp="1" noChangeArrowheads="1"/>
          </p:cNvSpPr>
          <p:nvPr>
            <p:ph type="title"/>
          </p:nvPr>
        </p:nvSpPr>
        <p:spPr/>
        <p:txBody>
          <a:bodyPr/>
          <a:lstStyle/>
          <a:p>
            <a:pPr eaLnBrk="1" hangingPunct="1"/>
            <a:r>
              <a:rPr lang="en-US"/>
              <a:t>Back-End Processing </a:t>
            </a:r>
          </a:p>
        </p:txBody>
      </p:sp>
      <p:sp>
        <p:nvSpPr>
          <p:cNvPr id="4" name="Rectangle 3"/>
          <p:cNvSpPr>
            <a:spLocks noChangeArrowheads="1"/>
          </p:cNvSpPr>
          <p:nvPr/>
        </p:nvSpPr>
        <p:spPr bwMode="auto">
          <a:xfrm>
            <a:off x="244475" y="674688"/>
            <a:ext cx="8655050" cy="584517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342900" indent="-342900">
              <a:spcBef>
                <a:spcPct val="20000"/>
              </a:spcBef>
              <a:buFont typeface="Arial" panose="020B0604020202020204" pitchFamily="34" charset="0"/>
              <a:buChar char="•"/>
              <a:defRPr/>
            </a:pPr>
            <a:r>
              <a:rPr lang="en-US" sz="2200" b="1" dirty="0">
                <a:cs typeface="+mn-cs"/>
              </a:rPr>
              <a:t>With the basic transistors fabricated, the wafers must next undergo “back-end” processing, a sequence primarily providing various electrical connections on the chip through contacts and wires.</a:t>
            </a:r>
          </a:p>
          <a:p>
            <a:pPr marL="342900" indent="-342900">
              <a:spcBef>
                <a:spcPct val="20000"/>
              </a:spcBef>
              <a:buFont typeface="Arial" panose="020B0604020202020204" pitchFamily="34" charset="0"/>
              <a:buChar char="•"/>
              <a:defRPr/>
            </a:pPr>
            <a:endParaRPr lang="en-US" sz="2200" b="1" dirty="0">
              <a:cs typeface="+mn-cs"/>
            </a:endParaRPr>
          </a:p>
          <a:p>
            <a:pPr marL="342900" indent="-342900">
              <a:spcBef>
                <a:spcPct val="20000"/>
              </a:spcBef>
              <a:buFont typeface="Arial" panose="020B0604020202020204" pitchFamily="34" charset="0"/>
              <a:buChar char="•"/>
              <a:defRPr/>
            </a:pPr>
            <a:r>
              <a:rPr lang="en-US" sz="2200" b="1" dirty="0">
                <a:cs typeface="+mn-cs"/>
              </a:rPr>
              <a:t>The first step in this sequence is “silicidation”. </a:t>
            </a:r>
          </a:p>
          <a:p>
            <a:pPr marL="342900" indent="-342900">
              <a:spcBef>
                <a:spcPct val="20000"/>
              </a:spcBef>
              <a:buFont typeface="Arial" panose="020B0604020202020204" pitchFamily="34" charset="0"/>
              <a:buChar char="•"/>
              <a:defRPr/>
            </a:pPr>
            <a:endParaRPr lang="en-US" sz="2200" b="1" dirty="0">
              <a:cs typeface="+mn-cs"/>
            </a:endParaRPr>
          </a:p>
          <a:p>
            <a:pPr marL="342900" indent="-342900">
              <a:spcBef>
                <a:spcPct val="20000"/>
              </a:spcBef>
              <a:buFont typeface="Arial" panose="020B0604020202020204" pitchFamily="34" charset="0"/>
              <a:buChar char="•"/>
              <a:defRPr/>
            </a:pPr>
            <a:r>
              <a:rPr lang="en-US" sz="2200" b="1" dirty="0">
                <a:cs typeface="+mn-cs"/>
              </a:rPr>
              <a:t>Since the sheet resistance of doped polysilicon and S/D regions is typically several tens of ohms per square, it is desirable to reduce their resistance by about an order of magnitude.</a:t>
            </a:r>
          </a:p>
          <a:p>
            <a:pPr marL="0" indent="0">
              <a:spcBef>
                <a:spcPct val="20000"/>
              </a:spcBef>
              <a:defRPr/>
            </a:pPr>
            <a:endParaRPr lang="en-US" sz="2200" b="1" dirty="0">
              <a:cs typeface="+mn-cs"/>
            </a:endParaRPr>
          </a:p>
        </p:txBody>
      </p:sp>
    </p:spTree>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2"/>
          <p:cNvSpPr>
            <a:spLocks noGrp="1"/>
          </p:cNvSpPr>
          <p:nvPr>
            <p:ph type="sldNum" sz="quarter" idx="10"/>
          </p:nvPr>
        </p:nvSpPr>
        <p:spPr>
          <a:noFill/>
          <a:ln>
            <a:miter lim="800000"/>
            <a:headEnd/>
            <a:tailEnd/>
          </a:ln>
        </p:spPr>
        <p:txBody>
          <a:bodyPr/>
          <a:lstStyle/>
          <a:p>
            <a:fld id="{70C757C6-7CC7-49D2-B136-29909225512B}" type="slidenum">
              <a:rPr lang="en-US" smtClean="0">
                <a:latin typeface="Arial" charset="0"/>
                <a:cs typeface="Arial" charset="0"/>
              </a:rPr>
              <a:pPr/>
              <a:t>27</a:t>
            </a:fld>
            <a:endParaRPr lang="en-US">
              <a:latin typeface="Arial" charset="0"/>
              <a:cs typeface="Arial" charset="0"/>
            </a:endParaRPr>
          </a:p>
        </p:txBody>
      </p:sp>
      <p:sp>
        <p:nvSpPr>
          <p:cNvPr id="41986" name="Rectangle 2"/>
          <p:cNvSpPr>
            <a:spLocks noGrp="1" noChangeArrowheads="1"/>
          </p:cNvSpPr>
          <p:nvPr>
            <p:ph type="title"/>
          </p:nvPr>
        </p:nvSpPr>
        <p:spPr/>
        <p:txBody>
          <a:bodyPr/>
          <a:lstStyle/>
          <a:p>
            <a:pPr eaLnBrk="1" hangingPunct="1"/>
            <a:r>
              <a:rPr lang="en-US"/>
              <a:t>Silicidation</a:t>
            </a:r>
          </a:p>
        </p:txBody>
      </p:sp>
      <p:pic>
        <p:nvPicPr>
          <p:cNvPr id="41987" name="Picture 1"/>
          <p:cNvPicPr>
            <a:picLocks noChangeAspect="1"/>
          </p:cNvPicPr>
          <p:nvPr/>
        </p:nvPicPr>
        <p:blipFill>
          <a:blip r:embed="rId2"/>
          <a:srcRect/>
          <a:stretch>
            <a:fillRect/>
          </a:stretch>
        </p:blipFill>
        <p:spPr bwMode="auto">
          <a:xfrm>
            <a:off x="341313" y="744538"/>
            <a:ext cx="4422775" cy="3016250"/>
          </a:xfrm>
          <a:prstGeom prst="rect">
            <a:avLst/>
          </a:prstGeom>
          <a:noFill/>
          <a:ln w="9525">
            <a:noFill/>
            <a:miter lim="800000"/>
            <a:headEnd/>
            <a:tailEnd/>
          </a:ln>
        </p:spPr>
      </p:pic>
      <p:sp>
        <p:nvSpPr>
          <p:cNvPr id="41988" name="Rectangle 4"/>
          <p:cNvSpPr>
            <a:spLocks noChangeArrowheads="1"/>
          </p:cNvSpPr>
          <p:nvPr/>
        </p:nvSpPr>
        <p:spPr bwMode="auto">
          <a:xfrm>
            <a:off x="4764088" y="744538"/>
            <a:ext cx="4251325" cy="3698875"/>
          </a:xfrm>
          <a:prstGeom prst="rect">
            <a:avLst/>
          </a:prstGeom>
          <a:noFill/>
          <a:ln w="9525">
            <a:noFill/>
            <a:miter lim="800000"/>
            <a:headEnd/>
            <a:tailEnd/>
          </a:ln>
        </p:spPr>
        <p:txBody>
          <a:bodyPr/>
          <a:lstStyle/>
          <a:p>
            <a:pPr>
              <a:spcBef>
                <a:spcPct val="20000"/>
              </a:spcBef>
            </a:pPr>
            <a:endParaRPr lang="en-US" sz="2200" b="1"/>
          </a:p>
        </p:txBody>
      </p:sp>
      <p:sp>
        <p:nvSpPr>
          <p:cNvPr id="6" name="Rectangle 6"/>
          <p:cNvSpPr>
            <a:spLocks noChangeArrowheads="1"/>
          </p:cNvSpPr>
          <p:nvPr/>
        </p:nvSpPr>
        <p:spPr bwMode="auto">
          <a:xfrm>
            <a:off x="4764088" y="744538"/>
            <a:ext cx="4122737" cy="320992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Silicidation accomplishes this(reduction in resistance) by covering the polysilicon layer and active areas (S/D regions and substrate and n-well ties) with a thin layer of a highly conductive material, e.g</a:t>
            </a:r>
            <a:r>
              <a:rPr lang="en-US" sz="2200" b="1">
                <a:cs typeface="+mn-cs"/>
              </a:rPr>
              <a:t>., titanium</a:t>
            </a:r>
            <a:r>
              <a:rPr lang="zh-TW" altLang="en-US" sz="2200" b="1">
                <a:cs typeface="+mn-cs"/>
              </a:rPr>
              <a:t> </a:t>
            </a:r>
            <a:r>
              <a:rPr lang="en-US" altLang="zh-TW" sz="2200" b="1">
                <a:solidFill>
                  <a:srgbClr val="FF0000"/>
                </a:solidFill>
                <a:cs typeface="+mn-cs"/>
              </a:rPr>
              <a:t>(</a:t>
            </a:r>
            <a:r>
              <a:rPr lang="zh-TW" altLang="en-US" sz="2200" b="1">
                <a:solidFill>
                  <a:srgbClr val="FF0000"/>
                </a:solidFill>
                <a:cs typeface="+mn-cs"/>
              </a:rPr>
              <a:t>鈦</a:t>
            </a:r>
            <a:r>
              <a:rPr lang="en-US" altLang="zh-TW" sz="2200" b="1">
                <a:solidFill>
                  <a:srgbClr val="FF0000"/>
                </a:solidFill>
                <a:cs typeface="+mn-cs"/>
              </a:rPr>
              <a:t>)</a:t>
            </a:r>
            <a:r>
              <a:rPr lang="en-US" sz="2200" b="1">
                <a:solidFill>
                  <a:srgbClr val="FF0000"/>
                </a:solidFill>
                <a:cs typeface="+mn-cs"/>
              </a:rPr>
              <a:t> </a:t>
            </a:r>
            <a:r>
              <a:rPr lang="en-US" sz="2200" b="1" dirty="0">
                <a:cs typeface="+mn-cs"/>
              </a:rPr>
              <a:t>silicide </a:t>
            </a:r>
            <a:r>
              <a:rPr lang="en-US" sz="2200" b="1">
                <a:cs typeface="+mn-cs"/>
              </a:rPr>
              <a:t>or tungsten</a:t>
            </a:r>
            <a:r>
              <a:rPr lang="zh-TW" altLang="en-US" sz="2200" b="1">
                <a:cs typeface="+mn-cs"/>
              </a:rPr>
              <a:t> </a:t>
            </a:r>
            <a:r>
              <a:rPr lang="en-US" altLang="zh-TW" sz="2200" b="1">
                <a:solidFill>
                  <a:srgbClr val="FF0000"/>
                </a:solidFill>
                <a:cs typeface="+mn-cs"/>
              </a:rPr>
              <a:t>(</a:t>
            </a:r>
            <a:r>
              <a:rPr lang="zh-TW" altLang="en-US" sz="2200" b="1">
                <a:solidFill>
                  <a:srgbClr val="FF0000"/>
                </a:solidFill>
                <a:cs typeface="+mn-cs"/>
              </a:rPr>
              <a:t>鎢</a:t>
            </a:r>
            <a:r>
              <a:rPr lang="en-US" altLang="zh-TW" sz="2200" b="1">
                <a:solidFill>
                  <a:srgbClr val="FF0000"/>
                </a:solidFill>
                <a:cs typeface="+mn-cs"/>
              </a:rPr>
              <a:t>)</a:t>
            </a:r>
            <a:endParaRPr lang="en-US" sz="2200" b="1" dirty="0">
              <a:solidFill>
                <a:srgbClr val="FF0000"/>
              </a:solidFill>
              <a:cs typeface="+mn-cs"/>
            </a:endParaRPr>
          </a:p>
          <a:p>
            <a:pPr>
              <a:spcBef>
                <a:spcPct val="20000"/>
              </a:spcBef>
              <a:buFontTx/>
              <a:buChar char="•"/>
              <a:defRPr/>
            </a:pPr>
            <a:endParaRPr lang="en-US" sz="2200" b="1" dirty="0">
              <a:cs typeface="+mn-cs"/>
            </a:endParaRPr>
          </a:p>
          <a:p>
            <a:pPr marL="0" indent="0">
              <a:spcBef>
                <a:spcPct val="20000"/>
              </a:spcBef>
              <a:defRPr/>
            </a:pPr>
            <a:endParaRPr lang="en-US" sz="2200" b="1" dirty="0">
              <a:cs typeface="+mn-cs"/>
            </a:endParaRPr>
          </a:p>
        </p:txBody>
      </p:sp>
      <p:sp>
        <p:nvSpPr>
          <p:cNvPr id="7" name="Rectangle 6"/>
          <p:cNvSpPr>
            <a:spLocks noChangeArrowheads="1"/>
          </p:cNvSpPr>
          <p:nvPr/>
        </p:nvSpPr>
        <p:spPr bwMode="auto">
          <a:xfrm>
            <a:off x="457200" y="4160838"/>
            <a:ext cx="8429625" cy="235902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This step in fact begins with creating an “oxide spacer” at the edges of the polysilicon gate such that the deposition of the silicide becomes a self-aligned process as well.</a:t>
            </a:r>
          </a:p>
          <a:p>
            <a:pPr marL="0" indent="0">
              <a:spcBef>
                <a:spcPct val="20000"/>
              </a:spcBef>
              <a:defRPr/>
            </a:pPr>
            <a:endParaRPr lang="en-US" sz="2200" b="1" dirty="0">
              <a:cs typeface="+mn-cs"/>
            </a:endParaRPr>
          </a:p>
          <a:p>
            <a:pPr>
              <a:spcBef>
                <a:spcPct val="20000"/>
              </a:spcBef>
              <a:buFontTx/>
              <a:buChar char="•"/>
              <a:defRPr/>
            </a:pPr>
            <a:r>
              <a:rPr lang="en-US" sz="2200" b="1" dirty="0">
                <a:cs typeface="+mn-cs"/>
              </a:rPr>
              <a:t>Without the spacer, the silicide layer on the gate may be shorted to that on the source/drain.</a:t>
            </a:r>
          </a:p>
          <a:p>
            <a:pPr marL="0" indent="0">
              <a:spcBef>
                <a:spcPct val="20000"/>
              </a:spcBef>
              <a:defRPr/>
            </a:pPr>
            <a:endParaRPr lang="en-US" sz="2200" b="1" dirty="0">
              <a:cs typeface="+mn-cs"/>
            </a:endParaRPr>
          </a:p>
        </p:txBody>
      </p:sp>
      <p:sp>
        <p:nvSpPr>
          <p:cNvPr id="8" name="文字方塊 7">
            <a:extLst>
              <a:ext uri="{FF2B5EF4-FFF2-40B4-BE49-F238E27FC236}">
                <a16:creationId xmlns:a16="http://schemas.microsoft.com/office/drawing/2014/main" id="{40419E65-F4CD-423C-8813-8A95F607FCD8}"/>
              </a:ext>
            </a:extLst>
          </p:cNvPr>
          <p:cNvSpPr txBox="1"/>
          <p:nvPr/>
        </p:nvSpPr>
        <p:spPr>
          <a:xfrm>
            <a:off x="-2111863" y="757885"/>
            <a:ext cx="2359760" cy="369332"/>
          </a:xfrm>
          <a:prstGeom prst="rect">
            <a:avLst/>
          </a:prstGeom>
          <a:noFill/>
        </p:spPr>
        <p:txBody>
          <a:bodyPr wrap="square" rtlCol="0">
            <a:spAutoFit/>
          </a:bodyPr>
          <a:lstStyle/>
          <a:p>
            <a:r>
              <a:rPr lang="en-US" altLang="zh-TW" sz="1800" b="1">
                <a:solidFill>
                  <a:srgbClr val="FF0000"/>
                </a:solidFill>
              </a:rPr>
              <a:t>50 ohm / square</a:t>
            </a:r>
            <a:endParaRPr lang="zh-TW" altLang="en-US" sz="1800" b="1">
              <a:solidFill>
                <a:srgbClr val="FF0000"/>
              </a:solidFill>
            </a:endParaRPr>
          </a:p>
        </p:txBody>
      </p:sp>
      <p:cxnSp>
        <p:nvCxnSpPr>
          <p:cNvPr id="3" name="直線單箭頭接點 2">
            <a:extLst>
              <a:ext uri="{FF2B5EF4-FFF2-40B4-BE49-F238E27FC236}">
                <a16:creationId xmlns:a16="http://schemas.microsoft.com/office/drawing/2014/main" id="{01BEBD93-0B88-4829-84E7-9232267EE2AC}"/>
              </a:ext>
            </a:extLst>
          </p:cNvPr>
          <p:cNvCxnSpPr>
            <a:cxnSpLocks/>
          </p:cNvCxnSpPr>
          <p:nvPr/>
        </p:nvCxnSpPr>
        <p:spPr bwMode="auto">
          <a:xfrm flipH="1" flipV="1">
            <a:off x="-88577" y="942552"/>
            <a:ext cx="754402" cy="392628"/>
          </a:xfrm>
          <a:prstGeom prst="straightConnector1">
            <a:avLst/>
          </a:prstGeom>
          <a:noFill/>
          <a:ln w="19050" cap="flat" cmpd="sng" algn="ctr">
            <a:solidFill>
              <a:srgbClr val="CC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a:extLst>
              <a:ext uri="{FF2B5EF4-FFF2-40B4-BE49-F238E27FC236}">
                <a16:creationId xmlns:a16="http://schemas.microsoft.com/office/drawing/2014/main" id="{EEF45FAA-F26C-459E-8478-FF02FD12918E}"/>
              </a:ext>
            </a:extLst>
          </p:cNvPr>
          <p:cNvSpPr txBox="1"/>
          <p:nvPr/>
        </p:nvSpPr>
        <p:spPr>
          <a:xfrm>
            <a:off x="-1902560" y="1805296"/>
            <a:ext cx="2359760" cy="369332"/>
          </a:xfrm>
          <a:prstGeom prst="rect">
            <a:avLst/>
          </a:prstGeom>
          <a:noFill/>
        </p:spPr>
        <p:txBody>
          <a:bodyPr wrap="square" rtlCol="0">
            <a:spAutoFit/>
          </a:bodyPr>
          <a:lstStyle/>
          <a:p>
            <a:r>
              <a:rPr lang="en-US" altLang="zh-TW" sz="1800" b="1">
                <a:solidFill>
                  <a:srgbClr val="FF0000"/>
                </a:solidFill>
              </a:rPr>
              <a:t>1k ohm / square</a:t>
            </a:r>
            <a:endParaRPr lang="zh-TW" altLang="en-US" sz="1800" b="1">
              <a:solidFill>
                <a:srgbClr val="FF0000"/>
              </a:solidFill>
            </a:endParaRPr>
          </a:p>
        </p:txBody>
      </p:sp>
      <p:cxnSp>
        <p:nvCxnSpPr>
          <p:cNvPr id="14" name="直線單箭頭接點 13">
            <a:extLst>
              <a:ext uri="{FF2B5EF4-FFF2-40B4-BE49-F238E27FC236}">
                <a16:creationId xmlns:a16="http://schemas.microsoft.com/office/drawing/2014/main" id="{8A26CD11-500B-4003-9F0E-E1FEC7C19266}"/>
              </a:ext>
            </a:extLst>
          </p:cNvPr>
          <p:cNvCxnSpPr>
            <a:cxnSpLocks/>
          </p:cNvCxnSpPr>
          <p:nvPr/>
        </p:nvCxnSpPr>
        <p:spPr bwMode="auto">
          <a:xfrm flipH="1">
            <a:off x="62144" y="1735230"/>
            <a:ext cx="3053919" cy="254732"/>
          </a:xfrm>
          <a:prstGeom prst="straightConnector1">
            <a:avLst/>
          </a:prstGeom>
          <a:noFill/>
          <a:ln w="19050" cap="flat" cmpd="sng" algn="ctr">
            <a:solidFill>
              <a:srgbClr val="CC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字方塊 16">
            <a:extLst>
              <a:ext uri="{FF2B5EF4-FFF2-40B4-BE49-F238E27FC236}">
                <a16:creationId xmlns:a16="http://schemas.microsoft.com/office/drawing/2014/main" id="{B3230327-C9AA-444C-82B3-8A0B6CF98A55}"/>
              </a:ext>
            </a:extLst>
          </p:cNvPr>
          <p:cNvSpPr txBox="1"/>
          <p:nvPr/>
        </p:nvSpPr>
        <p:spPr>
          <a:xfrm>
            <a:off x="4872582" y="3859838"/>
            <a:ext cx="4599892" cy="369332"/>
          </a:xfrm>
          <a:prstGeom prst="rect">
            <a:avLst/>
          </a:prstGeom>
          <a:noFill/>
        </p:spPr>
        <p:txBody>
          <a:bodyPr wrap="square" rtlCol="0">
            <a:spAutoFit/>
          </a:bodyPr>
          <a:lstStyle/>
          <a:p>
            <a:r>
              <a:rPr lang="zh-TW" altLang="en-US" sz="1800" b="1">
                <a:solidFill>
                  <a:srgbClr val="FF0000"/>
                </a:solidFill>
              </a:rPr>
              <a:t>降低接點電阻  </a:t>
            </a:r>
            <a:r>
              <a:rPr lang="en-US" altLang="zh-TW" sz="1800" b="1">
                <a:solidFill>
                  <a:srgbClr val="FF0000"/>
                </a:solidFill>
              </a:rPr>
              <a:t>50 ohm -&gt;</a:t>
            </a:r>
            <a:r>
              <a:rPr lang="zh-TW" altLang="en-US" sz="1800" b="1">
                <a:solidFill>
                  <a:srgbClr val="FF0000"/>
                </a:solidFill>
              </a:rPr>
              <a:t> </a:t>
            </a:r>
            <a:r>
              <a:rPr lang="en-US" altLang="zh-TW" sz="1800" b="1">
                <a:solidFill>
                  <a:srgbClr val="FF0000"/>
                </a:solidFill>
              </a:rPr>
              <a:t>1ohm  / square</a:t>
            </a:r>
            <a:endParaRPr lang="zh-TW" altLang="en-US" sz="1800" b="1">
              <a:solidFill>
                <a:srgbClr val="FF0000"/>
              </a:solidFill>
            </a:endParaRPr>
          </a:p>
        </p:txBody>
      </p:sp>
    </p:spTree>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2"/>
          <p:cNvSpPr>
            <a:spLocks noGrp="1"/>
          </p:cNvSpPr>
          <p:nvPr>
            <p:ph type="sldNum" sz="quarter" idx="10"/>
          </p:nvPr>
        </p:nvSpPr>
        <p:spPr>
          <a:noFill/>
          <a:ln>
            <a:miter lim="800000"/>
            <a:headEnd/>
            <a:tailEnd/>
          </a:ln>
        </p:spPr>
        <p:txBody>
          <a:bodyPr/>
          <a:lstStyle/>
          <a:p>
            <a:fld id="{95FCA60F-06B5-42AA-B898-B3073D882367}" type="slidenum">
              <a:rPr lang="en-US" smtClean="0">
                <a:latin typeface="Arial" charset="0"/>
                <a:cs typeface="Arial" charset="0"/>
              </a:rPr>
              <a:pPr/>
              <a:t>28</a:t>
            </a:fld>
            <a:endParaRPr lang="en-US">
              <a:latin typeface="Arial" charset="0"/>
              <a:cs typeface="Arial" charset="0"/>
            </a:endParaRPr>
          </a:p>
        </p:txBody>
      </p:sp>
      <p:sp>
        <p:nvSpPr>
          <p:cNvPr id="43010" name="Rectangle 2"/>
          <p:cNvSpPr>
            <a:spLocks noGrp="1" noChangeArrowheads="1"/>
          </p:cNvSpPr>
          <p:nvPr>
            <p:ph type="title"/>
          </p:nvPr>
        </p:nvSpPr>
        <p:spPr/>
        <p:txBody>
          <a:bodyPr/>
          <a:lstStyle/>
          <a:p>
            <a:pPr eaLnBrk="1" hangingPunct="1"/>
            <a:r>
              <a:rPr lang="en-US"/>
              <a:t>Contact and metal fabrication</a:t>
            </a:r>
          </a:p>
        </p:txBody>
      </p:sp>
      <p:sp>
        <p:nvSpPr>
          <p:cNvPr id="4" name="Rectangle 3"/>
          <p:cNvSpPr>
            <a:spLocks noChangeArrowheads="1"/>
          </p:cNvSpPr>
          <p:nvPr/>
        </p:nvSpPr>
        <p:spPr bwMode="auto">
          <a:xfrm>
            <a:off x="5907088" y="661988"/>
            <a:ext cx="3108325" cy="585787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The next step in back-end processing is to produce contact windows on top of polysilicon and active regions.</a:t>
            </a:r>
          </a:p>
          <a:p>
            <a:pPr marL="0" indent="0">
              <a:spcBef>
                <a:spcPct val="20000"/>
              </a:spcBef>
              <a:defRPr/>
            </a:pPr>
            <a:endParaRPr lang="en-US" sz="2200" b="1" dirty="0">
              <a:cs typeface="+mn-cs"/>
            </a:endParaRPr>
          </a:p>
        </p:txBody>
      </p:sp>
      <p:pic>
        <p:nvPicPr>
          <p:cNvPr id="43012" name="Picture 2"/>
          <p:cNvPicPr>
            <a:picLocks noChangeAspect="1"/>
          </p:cNvPicPr>
          <p:nvPr/>
        </p:nvPicPr>
        <p:blipFill>
          <a:blip r:embed="rId2"/>
          <a:srcRect/>
          <a:stretch>
            <a:fillRect/>
          </a:stretch>
        </p:blipFill>
        <p:spPr bwMode="auto">
          <a:xfrm>
            <a:off x="309563" y="661988"/>
            <a:ext cx="5597525" cy="5857875"/>
          </a:xfrm>
          <a:prstGeom prst="rect">
            <a:avLst/>
          </a:prstGeom>
          <a:noFill/>
          <a:ln w="9525">
            <a:noFill/>
            <a:miter lim="800000"/>
            <a:headEnd/>
            <a:tailEnd/>
          </a:ln>
        </p:spPr>
      </p:pic>
      <p:sp>
        <p:nvSpPr>
          <p:cNvPr id="6" name="文字方塊 5">
            <a:extLst>
              <a:ext uri="{FF2B5EF4-FFF2-40B4-BE49-F238E27FC236}">
                <a16:creationId xmlns:a16="http://schemas.microsoft.com/office/drawing/2014/main" id="{565C4810-1899-4BB4-AAE1-268570750392}"/>
              </a:ext>
            </a:extLst>
          </p:cNvPr>
          <p:cNvSpPr txBox="1"/>
          <p:nvPr/>
        </p:nvSpPr>
        <p:spPr>
          <a:xfrm>
            <a:off x="2925903" y="846507"/>
            <a:ext cx="2359760" cy="369332"/>
          </a:xfrm>
          <a:prstGeom prst="rect">
            <a:avLst/>
          </a:prstGeom>
          <a:noFill/>
        </p:spPr>
        <p:txBody>
          <a:bodyPr wrap="square" rtlCol="0">
            <a:spAutoFit/>
          </a:bodyPr>
          <a:lstStyle/>
          <a:p>
            <a:r>
              <a:rPr lang="zh-TW" altLang="en-US" sz="1800" b="1">
                <a:solidFill>
                  <a:srgbClr val="FF0000"/>
                </a:solidFill>
              </a:rPr>
              <a:t>用光阻液擋住 做洞</a:t>
            </a:r>
          </a:p>
        </p:txBody>
      </p:sp>
      <p:sp>
        <p:nvSpPr>
          <p:cNvPr id="7" name="文字方塊 6">
            <a:extLst>
              <a:ext uri="{FF2B5EF4-FFF2-40B4-BE49-F238E27FC236}">
                <a16:creationId xmlns:a16="http://schemas.microsoft.com/office/drawing/2014/main" id="{9C5F84F6-7517-49C6-A90C-36C8E8F644D7}"/>
              </a:ext>
            </a:extLst>
          </p:cNvPr>
          <p:cNvSpPr txBox="1"/>
          <p:nvPr/>
        </p:nvSpPr>
        <p:spPr>
          <a:xfrm>
            <a:off x="1027604" y="2481479"/>
            <a:ext cx="5115744" cy="369332"/>
          </a:xfrm>
          <a:prstGeom prst="rect">
            <a:avLst/>
          </a:prstGeom>
          <a:noFill/>
        </p:spPr>
        <p:txBody>
          <a:bodyPr wrap="square" rtlCol="0">
            <a:spAutoFit/>
          </a:bodyPr>
          <a:lstStyle/>
          <a:p>
            <a:r>
              <a:rPr lang="en-US" altLang="zh-TW" sz="1800" b="1">
                <a:solidFill>
                  <a:srgbClr val="FF0000"/>
                </a:solidFill>
              </a:rPr>
              <a:t>Ex.</a:t>
            </a:r>
            <a:r>
              <a:rPr lang="zh-TW" altLang="en-US" sz="1800" b="1">
                <a:solidFill>
                  <a:srgbClr val="FF0000"/>
                </a:solidFill>
              </a:rPr>
              <a:t> 用熱蒸鍍 先整面鍍完 再把要斷的地方斷開</a:t>
            </a:r>
          </a:p>
        </p:txBody>
      </p:sp>
      <p:sp>
        <p:nvSpPr>
          <p:cNvPr id="8" name="文字方塊 7">
            <a:extLst>
              <a:ext uri="{FF2B5EF4-FFF2-40B4-BE49-F238E27FC236}">
                <a16:creationId xmlns:a16="http://schemas.microsoft.com/office/drawing/2014/main" id="{7FA690D5-FF6E-4A08-B021-20657FE2D828}"/>
              </a:ext>
            </a:extLst>
          </p:cNvPr>
          <p:cNvSpPr txBox="1"/>
          <p:nvPr/>
        </p:nvSpPr>
        <p:spPr>
          <a:xfrm>
            <a:off x="3728621" y="4007190"/>
            <a:ext cx="5834109"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sz="1800" b="1">
                <a:solidFill>
                  <a:srgbClr val="FF0000"/>
                </a:solidFill>
              </a:rPr>
              <a:t>光打入小洞中，容易產生繞射現象 故需精準</a:t>
            </a:r>
            <a:endParaRPr lang="en-US" altLang="zh-TW" sz="1800" b="1">
              <a:solidFill>
                <a:srgbClr val="FF0000"/>
              </a:solidFill>
            </a:endParaRPr>
          </a:p>
          <a:p>
            <a:r>
              <a:rPr lang="zh-TW" altLang="en-US" sz="1800" b="1">
                <a:solidFill>
                  <a:srgbClr val="FF0000"/>
                </a:solidFill>
              </a:rPr>
              <a:t>    控制洞的大小與光的波長</a:t>
            </a:r>
            <a:r>
              <a:rPr lang="en-US" altLang="zh-TW" sz="1800" b="1">
                <a:solidFill>
                  <a:srgbClr val="FF0000"/>
                </a:solidFill>
              </a:rPr>
              <a:t>(</a:t>
            </a:r>
            <a:r>
              <a:rPr lang="zh-TW" altLang="en-US" sz="1800" b="1">
                <a:solidFill>
                  <a:srgbClr val="FF0000"/>
                </a:solidFill>
              </a:rPr>
              <a:t>光的波長要比洞小</a:t>
            </a:r>
            <a:r>
              <a:rPr lang="en-US" altLang="zh-TW" sz="1800" b="1">
                <a:solidFill>
                  <a:srgbClr val="FF0000"/>
                </a:solidFill>
              </a:rPr>
              <a:t>)</a:t>
            </a:r>
            <a:endParaRPr lang="zh-TW" altLang="en-US" sz="1800" b="1">
              <a:solidFill>
                <a:srgbClr val="FF0000"/>
              </a:solidFill>
            </a:endParaRPr>
          </a:p>
        </p:txBody>
      </p:sp>
      <p:sp>
        <p:nvSpPr>
          <p:cNvPr id="9" name="文字方塊 8">
            <a:extLst>
              <a:ext uri="{FF2B5EF4-FFF2-40B4-BE49-F238E27FC236}">
                <a16:creationId xmlns:a16="http://schemas.microsoft.com/office/drawing/2014/main" id="{9EF7D0A6-56F7-4D1C-89DD-2DB9BE7E1541}"/>
              </a:ext>
            </a:extLst>
          </p:cNvPr>
          <p:cNvSpPr txBox="1"/>
          <p:nvPr/>
        </p:nvSpPr>
        <p:spPr>
          <a:xfrm>
            <a:off x="-2725945" y="3730191"/>
            <a:ext cx="5834109" cy="923330"/>
          </a:xfrm>
          <a:prstGeom prst="rect">
            <a:avLst/>
          </a:prstGeom>
          <a:noFill/>
        </p:spPr>
        <p:txBody>
          <a:bodyPr wrap="square" rtlCol="0">
            <a:spAutoFit/>
          </a:bodyPr>
          <a:lstStyle/>
          <a:p>
            <a:r>
              <a:rPr lang="zh-TW" altLang="en-US" sz="1800" b="1">
                <a:solidFill>
                  <a:srgbClr val="FF0000"/>
                </a:solidFill>
              </a:rPr>
              <a:t>低電場係數的材料</a:t>
            </a:r>
            <a:endParaRPr lang="en-US" altLang="zh-TW" sz="1800" b="1">
              <a:solidFill>
                <a:srgbClr val="FF0000"/>
              </a:solidFill>
            </a:endParaRPr>
          </a:p>
          <a:p>
            <a:r>
              <a:rPr lang="en-US" altLang="zh-TW" sz="1800" b="1">
                <a:solidFill>
                  <a:srgbClr val="FF0000"/>
                </a:solidFill>
              </a:rPr>
              <a:t>(Low k </a:t>
            </a:r>
            <a:r>
              <a:rPr lang="zh-TW" altLang="en-US" sz="1800" b="1">
                <a:solidFill>
                  <a:srgbClr val="FF0000"/>
                </a:solidFill>
              </a:rPr>
              <a:t>材料</a:t>
            </a:r>
            <a:r>
              <a:rPr lang="en-US" altLang="zh-TW" sz="1800" b="1">
                <a:solidFill>
                  <a:srgbClr val="FF0000"/>
                </a:solidFill>
              </a:rPr>
              <a:t>)</a:t>
            </a:r>
          </a:p>
          <a:p>
            <a:r>
              <a:rPr lang="zh-TW" altLang="en-US" sz="1800" b="1">
                <a:solidFill>
                  <a:srgbClr val="FF0000"/>
                </a:solidFill>
              </a:rPr>
              <a:t>防止寄生電容情況過於嚴重</a:t>
            </a:r>
          </a:p>
        </p:txBody>
      </p:sp>
      <p:sp>
        <p:nvSpPr>
          <p:cNvPr id="11" name="文字方塊 10">
            <a:extLst>
              <a:ext uri="{FF2B5EF4-FFF2-40B4-BE49-F238E27FC236}">
                <a16:creationId xmlns:a16="http://schemas.microsoft.com/office/drawing/2014/main" id="{B679323F-70BC-472C-B38B-DBB0D1A6EE89}"/>
              </a:ext>
            </a:extLst>
          </p:cNvPr>
          <p:cNvSpPr txBox="1"/>
          <p:nvPr/>
        </p:nvSpPr>
        <p:spPr>
          <a:xfrm>
            <a:off x="-2459855" y="4962604"/>
            <a:ext cx="5834109" cy="923330"/>
          </a:xfrm>
          <a:prstGeom prst="rect">
            <a:avLst/>
          </a:prstGeom>
          <a:noFill/>
        </p:spPr>
        <p:txBody>
          <a:bodyPr wrap="square" rtlCol="0">
            <a:spAutoFit/>
          </a:bodyPr>
          <a:lstStyle/>
          <a:p>
            <a:r>
              <a:rPr lang="zh-TW" altLang="en-US" sz="1800" b="1">
                <a:solidFill>
                  <a:srgbClr val="FF0000"/>
                </a:solidFill>
              </a:rPr>
              <a:t>高電場係數的材料</a:t>
            </a:r>
            <a:endParaRPr lang="en-US" altLang="zh-TW" sz="1800" b="1">
              <a:solidFill>
                <a:srgbClr val="FF0000"/>
              </a:solidFill>
            </a:endParaRPr>
          </a:p>
          <a:p>
            <a:r>
              <a:rPr lang="en-US" altLang="zh-TW" sz="1800" b="1">
                <a:solidFill>
                  <a:srgbClr val="FF0000"/>
                </a:solidFill>
              </a:rPr>
              <a:t>(high k </a:t>
            </a:r>
            <a:r>
              <a:rPr lang="zh-TW" altLang="en-US" sz="1800" b="1">
                <a:solidFill>
                  <a:srgbClr val="FF0000"/>
                </a:solidFill>
              </a:rPr>
              <a:t>材料</a:t>
            </a:r>
            <a:r>
              <a:rPr lang="en-US" altLang="zh-TW" sz="1800" b="1">
                <a:solidFill>
                  <a:srgbClr val="FF0000"/>
                </a:solidFill>
              </a:rPr>
              <a:t>)</a:t>
            </a:r>
          </a:p>
          <a:p>
            <a:r>
              <a:rPr lang="zh-TW" altLang="en-US" sz="1800" b="1">
                <a:solidFill>
                  <a:srgbClr val="FF0000"/>
                </a:solidFill>
              </a:rPr>
              <a:t>電晶體特性才會好</a:t>
            </a:r>
            <a:endParaRPr lang="en-US" altLang="zh-TW" sz="1800" b="1">
              <a:solidFill>
                <a:srgbClr val="FF0000"/>
              </a:solidFill>
            </a:endParaRPr>
          </a:p>
        </p:txBody>
      </p:sp>
      <p:cxnSp>
        <p:nvCxnSpPr>
          <p:cNvPr id="12" name="直線單箭頭接點 11">
            <a:extLst>
              <a:ext uri="{FF2B5EF4-FFF2-40B4-BE49-F238E27FC236}">
                <a16:creationId xmlns:a16="http://schemas.microsoft.com/office/drawing/2014/main" id="{FED592BA-DB7A-48FC-B5F7-4E38A63378E9}"/>
              </a:ext>
            </a:extLst>
          </p:cNvPr>
          <p:cNvCxnSpPr/>
          <p:nvPr/>
        </p:nvCxnSpPr>
        <p:spPr bwMode="auto">
          <a:xfrm flipH="1" flipV="1">
            <a:off x="500854" y="4223672"/>
            <a:ext cx="526750" cy="534759"/>
          </a:xfrm>
          <a:prstGeom prst="straightConnector1">
            <a:avLst/>
          </a:prstGeom>
          <a:noFill/>
          <a:ln w="381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單箭頭接點 15">
            <a:extLst>
              <a:ext uri="{FF2B5EF4-FFF2-40B4-BE49-F238E27FC236}">
                <a16:creationId xmlns:a16="http://schemas.microsoft.com/office/drawing/2014/main" id="{D48E333B-A9E9-4EA5-99F7-A7890B49E12A}"/>
              </a:ext>
            </a:extLst>
          </p:cNvPr>
          <p:cNvCxnSpPr>
            <a:cxnSpLocks/>
          </p:cNvCxnSpPr>
          <p:nvPr/>
        </p:nvCxnSpPr>
        <p:spPr bwMode="auto">
          <a:xfrm flipH="1">
            <a:off x="-237754" y="5173636"/>
            <a:ext cx="1216967" cy="250633"/>
          </a:xfrm>
          <a:prstGeom prst="straightConnector1">
            <a:avLst/>
          </a:prstGeom>
          <a:noFill/>
          <a:ln w="381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2"/>
          <p:cNvSpPr>
            <a:spLocks noGrp="1"/>
          </p:cNvSpPr>
          <p:nvPr>
            <p:ph type="sldNum" sz="quarter" idx="10"/>
          </p:nvPr>
        </p:nvSpPr>
        <p:spPr>
          <a:noFill/>
          <a:ln>
            <a:miter lim="800000"/>
            <a:headEnd/>
            <a:tailEnd/>
          </a:ln>
        </p:spPr>
        <p:txBody>
          <a:bodyPr/>
          <a:lstStyle/>
          <a:p>
            <a:fld id="{7E431F2E-0279-459C-9D10-C4D73BAC7E06}" type="slidenum">
              <a:rPr lang="en-US" smtClean="0">
                <a:latin typeface="Arial" charset="0"/>
                <a:cs typeface="Arial" charset="0"/>
              </a:rPr>
              <a:pPr/>
              <a:t>29</a:t>
            </a:fld>
            <a:endParaRPr lang="en-US">
              <a:latin typeface="Arial" charset="0"/>
              <a:cs typeface="Arial" charset="0"/>
            </a:endParaRPr>
          </a:p>
        </p:txBody>
      </p:sp>
      <p:sp>
        <p:nvSpPr>
          <p:cNvPr id="44034" name="Rectangle 2"/>
          <p:cNvSpPr>
            <a:spLocks noGrp="1" noChangeArrowheads="1"/>
          </p:cNvSpPr>
          <p:nvPr>
            <p:ph type="title"/>
          </p:nvPr>
        </p:nvSpPr>
        <p:spPr/>
        <p:txBody>
          <a:bodyPr/>
          <a:lstStyle/>
          <a:p>
            <a:pPr eaLnBrk="1" hangingPunct="1"/>
            <a:r>
              <a:rPr lang="en-US"/>
              <a:t>Contact and metal fabrication</a:t>
            </a:r>
          </a:p>
        </p:txBody>
      </p:sp>
      <p:sp>
        <p:nvSpPr>
          <p:cNvPr id="44035" name="Rectangle 3"/>
          <p:cNvSpPr>
            <a:spLocks noChangeArrowheads="1"/>
          </p:cNvSpPr>
          <p:nvPr/>
        </p:nvSpPr>
        <p:spPr bwMode="auto">
          <a:xfrm>
            <a:off x="292100" y="814388"/>
            <a:ext cx="8582025" cy="5857875"/>
          </a:xfrm>
          <a:prstGeom prst="rect">
            <a:avLst/>
          </a:prstGeom>
          <a:noFill/>
          <a:ln w="9525">
            <a:noFill/>
            <a:miter lim="800000"/>
            <a:headEnd/>
            <a:tailEnd/>
          </a:ln>
        </p:spPr>
        <p:txBody>
          <a:bodyPr/>
          <a:lstStyle/>
          <a:p>
            <a:pPr marL="177800" indent="-177800">
              <a:spcBef>
                <a:spcPct val="20000"/>
              </a:spcBef>
              <a:buFontTx/>
              <a:buChar char="•"/>
            </a:pPr>
            <a:r>
              <a:rPr lang="en-US" sz="2200" b="1"/>
              <a:t>This is carried out by first covering the wafer with a relatively thick (0.3- to 0.5-</a:t>
            </a:r>
            <a:r>
              <a:rPr lang="en-US" sz="2200" b="1">
                <a:latin typeface="Cambria Math" pitchFamily="18" charset="0"/>
              </a:rPr>
              <a:t>𝞵</a:t>
            </a:r>
            <a:r>
              <a:rPr lang="en-US" sz="2200" b="1"/>
              <a:t>m) layer of oxide and subsequently performing a lithography sequence using the “contact mask.” </a:t>
            </a:r>
          </a:p>
          <a:p>
            <a:pPr marL="177800" indent="-177800">
              <a:spcBef>
                <a:spcPct val="20000"/>
              </a:spcBef>
              <a:buFontTx/>
              <a:buChar char="•"/>
            </a:pPr>
            <a:r>
              <a:rPr lang="en-US" sz="2200" b="1"/>
              <a:t>The contact holes are then created by plasma etching [Figure(a)].</a:t>
            </a:r>
          </a:p>
          <a:p>
            <a:pPr marL="177800" indent="-177800">
              <a:spcBef>
                <a:spcPct val="20000"/>
              </a:spcBef>
              <a:buFontTx/>
              <a:buChar char="•"/>
            </a:pPr>
            <a:endParaRPr lang="en-US" sz="2200" b="1"/>
          </a:p>
          <a:p>
            <a:pPr marL="177800" indent="-177800">
              <a:spcBef>
                <a:spcPct val="20000"/>
              </a:spcBef>
              <a:buFontTx/>
              <a:buChar char="•"/>
            </a:pPr>
            <a:r>
              <a:rPr lang="en-US" sz="2200" b="1"/>
              <a:t>Following contact windows, the first layer of metal interconnect (called “metal 1”) (using aluminum or copper) is deposited over the entire wafer. </a:t>
            </a:r>
          </a:p>
          <a:p>
            <a:pPr marL="177800" indent="-177800">
              <a:spcBef>
                <a:spcPct val="20000"/>
              </a:spcBef>
              <a:buFontTx/>
              <a:buChar char="•"/>
            </a:pPr>
            <a:r>
              <a:rPr lang="en-US" sz="2200" b="1"/>
              <a:t>A lithography sequence using the “metal 1 mask” is then carried out and the metal layer is selectively etched [Figure(b)].</a:t>
            </a:r>
          </a:p>
          <a:p>
            <a:pPr marL="177800" indent="-177800">
              <a:spcBef>
                <a:spcPct val="20000"/>
              </a:spcBef>
              <a:buFontTx/>
              <a:buChar char="•"/>
            </a:pPr>
            <a:r>
              <a:rPr lang="en-US" sz="2200" b="1"/>
              <a:t>The higher levels of interconnect are fabricated using the same procedure [Figure(c)].</a:t>
            </a:r>
          </a:p>
        </p:txBody>
      </p:sp>
    </p:spTree>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2"/>
          <p:cNvSpPr>
            <a:spLocks noGrp="1"/>
          </p:cNvSpPr>
          <p:nvPr>
            <p:ph type="sldNum" sz="quarter" idx="10"/>
          </p:nvPr>
        </p:nvSpPr>
        <p:spPr>
          <a:noFill/>
          <a:ln>
            <a:miter lim="800000"/>
            <a:headEnd/>
            <a:tailEnd/>
          </a:ln>
        </p:spPr>
        <p:txBody>
          <a:bodyPr/>
          <a:lstStyle/>
          <a:p>
            <a:fld id="{9D419084-03BB-47A8-A167-2D98EB1E1F6B}" type="slidenum">
              <a:rPr lang="en-US" smtClean="0">
                <a:latin typeface="Arial" charset="0"/>
                <a:cs typeface="Arial" charset="0"/>
              </a:rPr>
              <a:pPr/>
              <a:t>3</a:t>
            </a:fld>
            <a:endParaRPr lang="en-US">
              <a:latin typeface="Arial" charset="0"/>
              <a:cs typeface="Arial" charset="0"/>
            </a:endParaRPr>
          </a:p>
        </p:txBody>
      </p:sp>
      <p:sp>
        <p:nvSpPr>
          <p:cNvPr id="17410" name="Rectangle 2"/>
          <p:cNvSpPr>
            <a:spLocks noGrp="1" noChangeArrowheads="1"/>
          </p:cNvSpPr>
          <p:nvPr>
            <p:ph type="title"/>
          </p:nvPr>
        </p:nvSpPr>
        <p:spPr/>
        <p:txBody>
          <a:bodyPr/>
          <a:lstStyle/>
          <a:p>
            <a:pPr eaLnBrk="1" hangingPunct="1"/>
            <a:r>
              <a:rPr lang="en-US"/>
              <a:t>CMOS processes</a:t>
            </a:r>
          </a:p>
        </p:txBody>
      </p:sp>
      <p:sp>
        <p:nvSpPr>
          <p:cNvPr id="4" name="Rectangle 6"/>
          <p:cNvSpPr>
            <a:spLocks noChangeArrowheads="1"/>
          </p:cNvSpPr>
          <p:nvPr/>
        </p:nvSpPr>
        <p:spPr bwMode="auto">
          <a:xfrm>
            <a:off x="346075" y="693738"/>
            <a:ext cx="8669338" cy="5826125"/>
          </a:xfrm>
          <a:prstGeom prst="rect">
            <a:avLst/>
          </a:prstGeom>
          <a:noFill/>
          <a:ln>
            <a:noFill/>
          </a:ln>
          <a:effectLst/>
          <a:extLst/>
        </p:spPr>
        <p:txBody>
          <a:bodyPr/>
          <a:lstStyle>
            <a:lvl1pPr marL="177800" indent="-177800" algn="l">
              <a:spcBef>
                <a:spcPct val="20000"/>
              </a:spcBef>
              <a:buChar char="•"/>
              <a:defRPr sz="2400" b="1">
                <a:solidFill>
                  <a:schemeClr val="tx1"/>
                </a:solidFill>
                <a:latin typeface="Arial" panose="020B0604020202020204" pitchFamily="34" charset="0"/>
              </a:defRPr>
            </a:lvl1pPr>
            <a:lvl2pPr marL="742950" indent="-285750" algn="l">
              <a:spcBef>
                <a:spcPct val="20000"/>
              </a:spcBef>
              <a:buChar char="–"/>
              <a:defRPr sz="2400" b="1">
                <a:solidFill>
                  <a:schemeClr val="tx1"/>
                </a:solidFill>
                <a:latin typeface="Arial" panose="020B0604020202020204" pitchFamily="34" charset="0"/>
              </a:defRPr>
            </a:lvl2pPr>
            <a:lvl3pPr marL="1143000" indent="-228600" algn="l">
              <a:spcBef>
                <a:spcPct val="20000"/>
              </a:spcBef>
              <a:buChar char="•"/>
              <a:defRPr sz="2400" b="1">
                <a:solidFill>
                  <a:schemeClr val="tx1"/>
                </a:solidFill>
                <a:latin typeface="Arial" panose="020B0604020202020204" pitchFamily="34" charset="0"/>
              </a:defRPr>
            </a:lvl3pPr>
            <a:lvl4pPr marL="1600200" indent="-228600" algn="l">
              <a:spcBef>
                <a:spcPct val="20000"/>
              </a:spcBef>
              <a:buChar char="–"/>
              <a:defRPr sz="2400" b="1">
                <a:solidFill>
                  <a:schemeClr val="tx1"/>
                </a:solidFill>
                <a:latin typeface="Arial" panose="020B0604020202020204" pitchFamily="34" charset="0"/>
              </a:defRPr>
            </a:lvl4pPr>
            <a:lvl5pPr marL="2057400" indent="-228600" algn="l">
              <a:spcBef>
                <a:spcPct val="20000"/>
              </a:spcBef>
              <a:buChar char="»"/>
              <a:defRPr sz="2400" b="1">
                <a:solidFill>
                  <a:schemeClr val="tx1"/>
                </a:solidFill>
                <a:latin typeface="Arial" panose="020B0604020202020204" pitchFamily="34" charset="0"/>
              </a:defRPr>
            </a:lvl5pPr>
            <a:lvl6pPr marL="2514600" indent="-228600" fontAlgn="base">
              <a:spcBef>
                <a:spcPct val="20000"/>
              </a:spcBef>
              <a:spcAft>
                <a:spcPct val="0"/>
              </a:spcAft>
              <a:buChar char="»"/>
              <a:defRPr sz="2400" b="1">
                <a:solidFill>
                  <a:schemeClr val="tx1"/>
                </a:solidFill>
                <a:latin typeface="Arial" panose="020B0604020202020204" pitchFamily="34" charset="0"/>
              </a:defRPr>
            </a:lvl6pPr>
            <a:lvl7pPr marL="2971800" indent="-228600" fontAlgn="base">
              <a:spcBef>
                <a:spcPct val="20000"/>
              </a:spcBef>
              <a:spcAft>
                <a:spcPct val="0"/>
              </a:spcAft>
              <a:buChar char="»"/>
              <a:defRPr sz="2400" b="1">
                <a:solidFill>
                  <a:schemeClr val="tx1"/>
                </a:solidFill>
                <a:latin typeface="Arial" panose="020B0604020202020204" pitchFamily="34" charset="0"/>
              </a:defRPr>
            </a:lvl7pPr>
            <a:lvl8pPr marL="3429000" indent="-228600" fontAlgn="base">
              <a:spcBef>
                <a:spcPct val="20000"/>
              </a:spcBef>
              <a:spcAft>
                <a:spcPct val="0"/>
              </a:spcAft>
              <a:buChar char="»"/>
              <a:defRPr sz="2400" b="1">
                <a:solidFill>
                  <a:schemeClr val="tx1"/>
                </a:solidFill>
                <a:latin typeface="Arial" panose="020B0604020202020204" pitchFamily="34" charset="0"/>
              </a:defRPr>
            </a:lvl8pPr>
            <a:lvl9pPr marL="3886200" indent="-228600" fontAlgn="base">
              <a:spcBef>
                <a:spcPct val="20000"/>
              </a:spcBef>
              <a:spcAft>
                <a:spcPct val="0"/>
              </a:spcAft>
              <a:buChar char="»"/>
              <a:defRPr sz="2400" b="1">
                <a:solidFill>
                  <a:schemeClr val="tx1"/>
                </a:solidFill>
                <a:latin typeface="Arial" panose="020B0604020202020204" pitchFamily="34" charset="0"/>
              </a:defRPr>
            </a:lvl9pPr>
          </a:lstStyle>
          <a:p>
            <a:pPr>
              <a:defRPr/>
            </a:pPr>
            <a:r>
              <a:rPr lang="en-US" sz="2200" dirty="0">
                <a:cs typeface="+mn-cs"/>
              </a:rPr>
              <a:t>Considering both the side view and the top view, we may raise the following questions:</a:t>
            </a:r>
          </a:p>
          <a:p>
            <a:pPr marL="0" indent="0">
              <a:buFontTx/>
              <a:buNone/>
              <a:defRPr/>
            </a:pPr>
            <a:r>
              <a:rPr lang="en-US" sz="2200" dirty="0">
                <a:cs typeface="+mn-cs"/>
              </a:rPr>
              <a:t>(1)How are various regions defined so accurately.</a:t>
            </a:r>
          </a:p>
          <a:p>
            <a:pPr marL="0" indent="0">
              <a:buFontTx/>
              <a:buNone/>
              <a:defRPr/>
            </a:pPr>
            <a:endParaRPr lang="en-US" sz="2200" dirty="0">
              <a:cs typeface="+mn-cs"/>
            </a:endParaRPr>
          </a:p>
          <a:p>
            <a:pPr marL="0" indent="0">
              <a:buFontTx/>
              <a:buNone/>
              <a:defRPr/>
            </a:pPr>
            <a:r>
              <a:rPr lang="en-US" sz="2200" dirty="0">
                <a:cs typeface="+mn-cs"/>
              </a:rPr>
              <a:t>(2) How are then-wells and S/D regions built.</a:t>
            </a:r>
          </a:p>
          <a:p>
            <a:pPr marL="0" indent="0">
              <a:buFontTx/>
              <a:buNone/>
              <a:defRPr/>
            </a:pPr>
            <a:endParaRPr lang="en-US" sz="2200" dirty="0">
              <a:cs typeface="+mn-cs"/>
            </a:endParaRPr>
          </a:p>
          <a:p>
            <a:pPr marL="0" indent="0">
              <a:buFontTx/>
              <a:buNone/>
              <a:defRPr/>
            </a:pPr>
            <a:r>
              <a:rPr lang="en-US" sz="2200" dirty="0">
                <a:cs typeface="+mn-cs"/>
              </a:rPr>
              <a:t>(3)How are the gate oxide and polysilicon fabricated.</a:t>
            </a:r>
          </a:p>
          <a:p>
            <a:pPr marL="0" indent="0">
              <a:buFontTx/>
              <a:buNone/>
              <a:defRPr/>
            </a:pPr>
            <a:endParaRPr lang="en-US" sz="2200" dirty="0">
              <a:cs typeface="+mn-cs"/>
            </a:endParaRPr>
          </a:p>
          <a:p>
            <a:pPr marL="0" indent="0">
              <a:buFontTx/>
              <a:buNone/>
              <a:defRPr/>
            </a:pPr>
            <a:r>
              <a:rPr lang="en-US" sz="2200" dirty="0">
                <a:cs typeface="+mn-cs"/>
              </a:rPr>
              <a:t>(4) How are the gate oxide and polysilicon aligned with</a:t>
            </a:r>
          </a:p>
          <a:p>
            <a:pPr marL="0" indent="0">
              <a:buFontTx/>
              <a:buNone/>
              <a:defRPr/>
            </a:pPr>
            <a:r>
              <a:rPr lang="en-US" sz="2200" dirty="0">
                <a:cs typeface="+mn-cs"/>
              </a:rPr>
              <a:t>the S/D regions.</a:t>
            </a:r>
          </a:p>
          <a:p>
            <a:pPr marL="0" indent="0">
              <a:buFontTx/>
              <a:buNone/>
              <a:defRPr/>
            </a:pPr>
            <a:endParaRPr lang="en-US" sz="2200" dirty="0">
              <a:cs typeface="+mn-cs"/>
            </a:endParaRPr>
          </a:p>
          <a:p>
            <a:pPr marL="0" indent="0">
              <a:buFontTx/>
              <a:buNone/>
              <a:defRPr/>
            </a:pPr>
            <a:r>
              <a:rPr lang="en-US" sz="2200" dirty="0">
                <a:cs typeface="+mn-cs"/>
              </a:rPr>
              <a:t>(5) How are the contact windows created.</a:t>
            </a:r>
          </a:p>
          <a:p>
            <a:pPr marL="0" indent="0">
              <a:buFontTx/>
              <a:buNone/>
              <a:defRPr/>
            </a:pPr>
            <a:endParaRPr lang="en-US" sz="2200" dirty="0">
              <a:cs typeface="+mn-cs"/>
            </a:endParaRPr>
          </a:p>
          <a:p>
            <a:pPr marL="0" indent="0">
              <a:buFontTx/>
              <a:buNone/>
              <a:defRPr/>
            </a:pPr>
            <a:r>
              <a:rPr lang="en-US" sz="2200" dirty="0">
                <a:cs typeface="+mn-cs"/>
              </a:rPr>
              <a:t>(6) How are the metal interconnect layers deposited.</a:t>
            </a:r>
          </a:p>
        </p:txBody>
      </p:sp>
    </p:spTree>
  </p:cSld>
  <p:clrMapOvr>
    <a:masterClrMapping/>
  </p:clrMapOvr>
  <p:transition>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2"/>
          <p:cNvSpPr>
            <a:spLocks noGrp="1"/>
          </p:cNvSpPr>
          <p:nvPr>
            <p:ph type="sldNum" sz="quarter" idx="10"/>
          </p:nvPr>
        </p:nvSpPr>
        <p:spPr>
          <a:noFill/>
          <a:ln>
            <a:miter lim="800000"/>
            <a:headEnd/>
            <a:tailEnd/>
          </a:ln>
        </p:spPr>
        <p:txBody>
          <a:bodyPr/>
          <a:lstStyle/>
          <a:p>
            <a:fld id="{4EE0FE0F-A42E-41F2-83E6-F04C41611398}" type="slidenum">
              <a:rPr lang="en-US" smtClean="0">
                <a:latin typeface="Arial" charset="0"/>
                <a:cs typeface="Arial" charset="0"/>
              </a:rPr>
              <a:pPr/>
              <a:t>30</a:t>
            </a:fld>
            <a:endParaRPr lang="en-US">
              <a:latin typeface="Arial" charset="0"/>
              <a:cs typeface="Arial" charset="0"/>
            </a:endParaRPr>
          </a:p>
        </p:txBody>
      </p:sp>
      <p:sp>
        <p:nvSpPr>
          <p:cNvPr id="45058" name="Rectangle 2"/>
          <p:cNvSpPr>
            <a:spLocks noGrp="1" noChangeArrowheads="1"/>
          </p:cNvSpPr>
          <p:nvPr>
            <p:ph type="title"/>
          </p:nvPr>
        </p:nvSpPr>
        <p:spPr/>
        <p:txBody>
          <a:bodyPr/>
          <a:lstStyle/>
          <a:p>
            <a:pPr eaLnBrk="1" hangingPunct="1"/>
            <a:r>
              <a:rPr lang="en-US"/>
              <a:t>Contact and metal fabrication</a:t>
            </a:r>
          </a:p>
        </p:txBody>
      </p:sp>
      <p:sp>
        <p:nvSpPr>
          <p:cNvPr id="4" name="Rectangle 3"/>
          <p:cNvSpPr>
            <a:spLocks noChangeArrowheads="1"/>
          </p:cNvSpPr>
          <p:nvPr/>
        </p:nvSpPr>
        <p:spPr bwMode="auto">
          <a:xfrm>
            <a:off x="292100" y="814388"/>
            <a:ext cx="8582025" cy="585787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For each additional metal layer, two masks are required: </a:t>
            </a:r>
          </a:p>
          <a:p>
            <a:pPr marL="0" indent="0">
              <a:spcBef>
                <a:spcPct val="20000"/>
              </a:spcBef>
              <a:defRPr/>
            </a:pPr>
            <a:r>
              <a:rPr lang="en-US" sz="2200" b="1" dirty="0">
                <a:cs typeface="+mn-cs"/>
              </a:rPr>
              <a:t>   one for the contact windows and another for the metal itself.</a:t>
            </a:r>
          </a:p>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Thus, a CMOS process having five layers of metal contains 10 masks for the back end. </a:t>
            </a:r>
          </a:p>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The contact windows between metal layers are sometimes called “</a:t>
            </a:r>
            <a:r>
              <a:rPr lang="en-US" sz="2200" b="1" dirty="0" err="1">
                <a:cs typeface="+mn-cs"/>
              </a:rPr>
              <a:t>vias</a:t>
            </a:r>
            <a:r>
              <a:rPr lang="en-US" sz="2200" b="1" dirty="0">
                <a:cs typeface="+mn-cs"/>
              </a:rPr>
              <a:t>” to distinguish them from the first level of contacts to active areas and polysilicon</a:t>
            </a:r>
          </a:p>
        </p:txBody>
      </p:sp>
    </p:spTree>
  </p:cSld>
  <p:clrMapOvr>
    <a:masterClrMapping/>
  </p:clrMapOvr>
  <p:transition>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2"/>
          <p:cNvSpPr>
            <a:spLocks noGrp="1"/>
          </p:cNvSpPr>
          <p:nvPr>
            <p:ph type="sldNum" sz="quarter" idx="10"/>
          </p:nvPr>
        </p:nvSpPr>
        <p:spPr>
          <a:noFill/>
          <a:ln>
            <a:miter lim="800000"/>
            <a:headEnd/>
            <a:tailEnd/>
          </a:ln>
        </p:spPr>
        <p:txBody>
          <a:bodyPr/>
          <a:lstStyle/>
          <a:p>
            <a:fld id="{F56D9723-FD05-4BC6-AA54-3666C9F0F029}" type="slidenum">
              <a:rPr lang="en-US" smtClean="0">
                <a:latin typeface="Arial" charset="0"/>
                <a:cs typeface="Arial" charset="0"/>
              </a:rPr>
              <a:pPr/>
              <a:t>31</a:t>
            </a:fld>
            <a:endParaRPr lang="en-US">
              <a:latin typeface="Arial" charset="0"/>
              <a:cs typeface="Arial" charset="0"/>
            </a:endParaRPr>
          </a:p>
        </p:txBody>
      </p:sp>
      <p:sp>
        <p:nvSpPr>
          <p:cNvPr id="46082" name="Rectangle 2"/>
          <p:cNvSpPr>
            <a:spLocks noGrp="1" noChangeArrowheads="1"/>
          </p:cNvSpPr>
          <p:nvPr>
            <p:ph type="title"/>
          </p:nvPr>
        </p:nvSpPr>
        <p:spPr/>
        <p:txBody>
          <a:bodyPr/>
          <a:lstStyle/>
          <a:p>
            <a:pPr eaLnBrk="1" hangingPunct="1"/>
            <a:r>
              <a:rPr lang="en-US"/>
              <a:t>Contact spiking</a:t>
            </a:r>
          </a:p>
        </p:txBody>
      </p:sp>
      <p:pic>
        <p:nvPicPr>
          <p:cNvPr id="46083" name="Picture 1"/>
          <p:cNvPicPr>
            <a:picLocks noChangeAspect="1"/>
          </p:cNvPicPr>
          <p:nvPr/>
        </p:nvPicPr>
        <p:blipFill>
          <a:blip r:embed="rId2"/>
          <a:srcRect/>
          <a:stretch>
            <a:fillRect/>
          </a:stretch>
        </p:blipFill>
        <p:spPr bwMode="auto">
          <a:xfrm>
            <a:off x="290513" y="717550"/>
            <a:ext cx="6727825" cy="2489200"/>
          </a:xfrm>
          <a:prstGeom prst="rect">
            <a:avLst/>
          </a:prstGeom>
          <a:noFill/>
          <a:ln w="9525">
            <a:noFill/>
            <a:miter lim="800000"/>
            <a:headEnd/>
            <a:tailEnd/>
          </a:ln>
        </p:spPr>
      </p:pic>
      <p:sp>
        <p:nvSpPr>
          <p:cNvPr id="46084" name="Rectangle 4"/>
          <p:cNvSpPr>
            <a:spLocks noChangeArrowheads="1"/>
          </p:cNvSpPr>
          <p:nvPr/>
        </p:nvSpPr>
        <p:spPr bwMode="auto">
          <a:xfrm>
            <a:off x="290513" y="3387725"/>
            <a:ext cx="8583612" cy="3284538"/>
          </a:xfrm>
          <a:prstGeom prst="rect">
            <a:avLst/>
          </a:prstGeom>
          <a:noFill/>
          <a:ln w="9525">
            <a:noFill/>
            <a:miter lim="800000"/>
            <a:headEnd/>
            <a:tailEnd/>
          </a:ln>
        </p:spPr>
        <p:txBody>
          <a:bodyPr/>
          <a:lstStyle/>
          <a:p>
            <a:pPr marL="177800" indent="-177800">
              <a:spcBef>
                <a:spcPct val="20000"/>
              </a:spcBef>
              <a:buFontTx/>
              <a:buChar char="•"/>
            </a:pPr>
            <a:r>
              <a:rPr lang="en-US" sz="2200" b="1"/>
              <a:t>An interesting phenomenon related to large active areas is “contact spiking.” </a:t>
            </a:r>
          </a:p>
          <a:p>
            <a:pPr marL="177800" indent="-177800">
              <a:spcBef>
                <a:spcPct val="20000"/>
              </a:spcBef>
              <a:buFontTx/>
              <a:buChar char="•"/>
            </a:pPr>
            <a:r>
              <a:rPr lang="en-US" sz="2200" b="1"/>
              <a:t>If a large contact window allows aluminum to touch the active area, then, as depicted in figure(a), the metal may “eat” and penetrate the doped region, eventually crossing the junction to the bulk and shorting the diode.</a:t>
            </a:r>
          </a:p>
          <a:p>
            <a:pPr marL="177800" indent="-177800">
              <a:spcBef>
                <a:spcPct val="20000"/>
              </a:spcBef>
              <a:buFontTx/>
              <a:buChar char="•"/>
            </a:pPr>
            <a:r>
              <a:rPr lang="en-US" sz="2200" b="1"/>
              <a:t>With small windows, on the other hand, this effect is avoided [Figure(b)].</a:t>
            </a:r>
          </a:p>
        </p:txBody>
      </p:sp>
    </p:spTree>
  </p:cSld>
  <p:clrMapOvr>
    <a:masterClrMapping/>
  </p:clrMapOvr>
  <p:transition>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2"/>
          <p:cNvSpPr>
            <a:spLocks noGrp="1"/>
          </p:cNvSpPr>
          <p:nvPr>
            <p:ph type="sldNum" sz="quarter" idx="10"/>
          </p:nvPr>
        </p:nvSpPr>
        <p:spPr>
          <a:noFill/>
          <a:ln>
            <a:miter lim="800000"/>
            <a:headEnd/>
            <a:tailEnd/>
          </a:ln>
        </p:spPr>
        <p:txBody>
          <a:bodyPr/>
          <a:lstStyle/>
          <a:p>
            <a:fld id="{A2EE874D-F750-4252-92A8-CD2D18047667}" type="slidenum">
              <a:rPr lang="en-US" smtClean="0">
                <a:latin typeface="Arial" charset="0"/>
                <a:cs typeface="Arial" charset="0"/>
              </a:rPr>
              <a:pPr/>
              <a:t>32</a:t>
            </a:fld>
            <a:endParaRPr lang="en-US">
              <a:latin typeface="Arial" charset="0"/>
              <a:cs typeface="Arial" charset="0"/>
            </a:endParaRPr>
          </a:p>
        </p:txBody>
      </p:sp>
      <p:sp>
        <p:nvSpPr>
          <p:cNvPr id="47106" name="Rectangle 2"/>
          <p:cNvSpPr>
            <a:spLocks noGrp="1" noChangeArrowheads="1"/>
          </p:cNvSpPr>
          <p:nvPr>
            <p:ph type="title"/>
          </p:nvPr>
        </p:nvSpPr>
        <p:spPr/>
        <p:txBody>
          <a:bodyPr/>
          <a:lstStyle/>
          <a:p>
            <a:pPr eaLnBrk="1" hangingPunct="1"/>
            <a:r>
              <a:rPr lang="en-US"/>
              <a:t>Passive Devices</a:t>
            </a:r>
          </a:p>
        </p:txBody>
      </p:sp>
      <p:sp>
        <p:nvSpPr>
          <p:cNvPr id="47107" name="Rectangle 3"/>
          <p:cNvSpPr>
            <a:spLocks noChangeArrowheads="1"/>
          </p:cNvSpPr>
          <p:nvPr/>
        </p:nvSpPr>
        <p:spPr bwMode="auto">
          <a:xfrm>
            <a:off x="279400" y="695325"/>
            <a:ext cx="8407400" cy="5824538"/>
          </a:xfrm>
          <a:prstGeom prst="rect">
            <a:avLst/>
          </a:prstGeom>
          <a:noFill/>
          <a:ln w="9525">
            <a:noFill/>
            <a:miter lim="800000"/>
            <a:headEnd/>
            <a:tailEnd/>
          </a:ln>
        </p:spPr>
        <p:txBody>
          <a:bodyPr/>
          <a:lstStyle/>
          <a:p>
            <a:pPr marL="177800" indent="-177800">
              <a:spcBef>
                <a:spcPct val="20000"/>
              </a:spcBef>
              <a:buFontTx/>
              <a:buChar char="•"/>
            </a:pPr>
            <a:r>
              <a:rPr lang="en-US" sz="2200" b="1"/>
              <a:t>Passive components such as resistors and capacitors find wide usage in analog design, making it desirable to add these devices to standard CMOS technologies.</a:t>
            </a:r>
          </a:p>
          <a:p>
            <a:pPr marL="177800" indent="-177800">
              <a:spcBef>
                <a:spcPct val="20000"/>
              </a:spcBef>
              <a:buFontTx/>
              <a:buChar char="•"/>
            </a:pPr>
            <a:endParaRPr lang="en-US" sz="2200" b="1"/>
          </a:p>
          <a:p>
            <a:pPr marL="177800" indent="-177800">
              <a:spcBef>
                <a:spcPct val="20000"/>
              </a:spcBef>
              <a:buFontTx/>
              <a:buChar char="•"/>
            </a:pPr>
            <a:r>
              <a:rPr lang="en-US" sz="2200" b="1"/>
              <a:t>In practice, however, CMOS processes target primarily digital applications and hence provide only NMOS and PMOS transistors.</a:t>
            </a:r>
          </a:p>
          <a:p>
            <a:pPr marL="177800" indent="-177800">
              <a:spcBef>
                <a:spcPct val="20000"/>
              </a:spcBef>
              <a:buFontTx/>
              <a:buChar char="•"/>
            </a:pPr>
            <a:endParaRPr lang="en-US" sz="2200" b="1"/>
          </a:p>
          <a:p>
            <a:pPr marL="177800" indent="-177800">
              <a:spcBef>
                <a:spcPct val="20000"/>
              </a:spcBef>
              <a:buFontTx/>
              <a:buChar char="•"/>
            </a:pPr>
            <a:r>
              <a:rPr lang="en-US" sz="2200" b="1"/>
              <a:t>If a digital CMOS process is to be used for analog design, we must seek structures that can serve as passive components. </a:t>
            </a:r>
          </a:p>
          <a:p>
            <a:pPr marL="177800" indent="-177800">
              <a:spcBef>
                <a:spcPct val="20000"/>
              </a:spcBef>
              <a:buFontTx/>
              <a:buChar char="•"/>
            </a:pPr>
            <a:r>
              <a:rPr lang="en-US" sz="2200" b="1"/>
              <a:t>The principal issue in using such structures is the variability of the component value from wafer to wafer because the process flow does not assume such structures are used in circuits.</a:t>
            </a:r>
          </a:p>
        </p:txBody>
      </p:sp>
    </p:spTree>
  </p:cSld>
  <p:clrMapOvr>
    <a:masterClrMapping/>
  </p:clrMapOvr>
  <p:transition>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2"/>
          <p:cNvSpPr>
            <a:spLocks noGrp="1"/>
          </p:cNvSpPr>
          <p:nvPr>
            <p:ph type="sldNum" sz="quarter" idx="10"/>
          </p:nvPr>
        </p:nvSpPr>
        <p:spPr>
          <a:noFill/>
          <a:ln>
            <a:miter lim="800000"/>
            <a:headEnd/>
            <a:tailEnd/>
          </a:ln>
        </p:spPr>
        <p:txBody>
          <a:bodyPr/>
          <a:lstStyle/>
          <a:p>
            <a:fld id="{B79EF140-FB24-4B04-989D-330B1766F5CC}" type="slidenum">
              <a:rPr lang="en-US" smtClean="0">
                <a:latin typeface="Arial" charset="0"/>
                <a:cs typeface="Arial" charset="0"/>
              </a:rPr>
              <a:pPr/>
              <a:t>33</a:t>
            </a:fld>
            <a:endParaRPr lang="en-US">
              <a:latin typeface="Arial" charset="0"/>
              <a:cs typeface="Arial" charset="0"/>
            </a:endParaRPr>
          </a:p>
        </p:txBody>
      </p:sp>
      <p:sp>
        <p:nvSpPr>
          <p:cNvPr id="48130" name="Rectangle 2"/>
          <p:cNvSpPr>
            <a:spLocks noGrp="1" noChangeArrowheads="1"/>
          </p:cNvSpPr>
          <p:nvPr>
            <p:ph type="title"/>
          </p:nvPr>
        </p:nvSpPr>
        <p:spPr/>
        <p:txBody>
          <a:bodyPr/>
          <a:lstStyle/>
          <a:p>
            <a:pPr eaLnBrk="1" hangingPunct="1"/>
            <a:r>
              <a:rPr lang="en-US"/>
              <a:t>Resistors </a:t>
            </a:r>
          </a:p>
        </p:txBody>
      </p:sp>
      <p:pic>
        <p:nvPicPr>
          <p:cNvPr id="48131" name="Picture 1"/>
          <p:cNvPicPr>
            <a:picLocks noChangeAspect="1"/>
          </p:cNvPicPr>
          <p:nvPr/>
        </p:nvPicPr>
        <p:blipFill>
          <a:blip r:embed="rId2"/>
          <a:srcRect/>
          <a:stretch>
            <a:fillRect/>
          </a:stretch>
        </p:blipFill>
        <p:spPr bwMode="auto">
          <a:xfrm>
            <a:off x="303213" y="700088"/>
            <a:ext cx="3208337" cy="3627437"/>
          </a:xfrm>
          <a:prstGeom prst="rect">
            <a:avLst/>
          </a:prstGeom>
          <a:noFill/>
          <a:ln w="9525">
            <a:noFill/>
            <a:miter lim="800000"/>
            <a:headEnd/>
            <a:tailEnd/>
          </a:ln>
        </p:spPr>
      </p:pic>
      <p:sp>
        <p:nvSpPr>
          <p:cNvPr id="48132" name="Rectangle 4"/>
          <p:cNvSpPr>
            <a:spLocks noChangeArrowheads="1"/>
          </p:cNvSpPr>
          <p:nvPr/>
        </p:nvSpPr>
        <p:spPr bwMode="auto">
          <a:xfrm>
            <a:off x="3511550" y="700088"/>
            <a:ext cx="5503863" cy="3627437"/>
          </a:xfrm>
          <a:prstGeom prst="rect">
            <a:avLst/>
          </a:prstGeom>
          <a:noFill/>
          <a:ln w="9525">
            <a:noFill/>
            <a:miter lim="800000"/>
            <a:headEnd/>
            <a:tailEnd/>
          </a:ln>
        </p:spPr>
        <p:txBody>
          <a:bodyPr/>
          <a:lstStyle/>
          <a:p>
            <a:pPr marL="177800" indent="-177800">
              <a:spcBef>
                <a:spcPct val="20000"/>
              </a:spcBef>
              <a:buFontTx/>
              <a:buChar char="•"/>
            </a:pPr>
            <a:r>
              <a:rPr lang="en-US" sz="2200" b="1"/>
              <a:t>A CMOS process may be modified so as to provide resistors suited to analog design.</a:t>
            </a:r>
          </a:p>
          <a:p>
            <a:pPr marL="177800" indent="-177800">
              <a:spcBef>
                <a:spcPct val="20000"/>
              </a:spcBef>
              <a:buFontTx/>
              <a:buChar char="•"/>
            </a:pPr>
            <a:endParaRPr lang="en-US" sz="2200" b="1"/>
          </a:p>
          <a:p>
            <a:pPr marL="177800" indent="-177800">
              <a:spcBef>
                <a:spcPct val="20000"/>
              </a:spcBef>
              <a:buFontTx/>
              <a:buChar char="•"/>
            </a:pPr>
            <a:r>
              <a:rPr lang="en-US" sz="2200" b="1"/>
              <a:t> A common method is to selectively “block” the silicide layer that is deposited on top of the polysilicon, thereby creating a region having the resistivity of the doped polysilicon.</a:t>
            </a:r>
          </a:p>
        </p:txBody>
      </p:sp>
      <p:sp>
        <p:nvSpPr>
          <p:cNvPr id="48133" name="Rectangle 4"/>
          <p:cNvSpPr>
            <a:spLocks noChangeArrowheads="1"/>
          </p:cNvSpPr>
          <p:nvPr/>
        </p:nvSpPr>
        <p:spPr bwMode="auto">
          <a:xfrm>
            <a:off x="303213" y="4491038"/>
            <a:ext cx="8609012" cy="2028825"/>
          </a:xfrm>
          <a:prstGeom prst="rect">
            <a:avLst/>
          </a:prstGeom>
          <a:noFill/>
          <a:ln w="9525">
            <a:noFill/>
            <a:miter lim="800000"/>
            <a:headEnd/>
            <a:tailEnd/>
          </a:ln>
        </p:spPr>
        <p:txBody>
          <a:bodyPr/>
          <a:lstStyle/>
          <a:p>
            <a:pPr marL="177800" indent="-177800">
              <a:spcBef>
                <a:spcPct val="20000"/>
              </a:spcBef>
              <a:buFontTx/>
              <a:buChar char="•"/>
            </a:pPr>
            <a:r>
              <a:rPr lang="en-US" sz="2200" b="1"/>
              <a:t>A The use of silicide on the two ends of the resistor in the figure results in a much lower contact resistance than that obtained by directly connecting the metal layer to doped polysilicon.</a:t>
            </a:r>
          </a:p>
        </p:txBody>
      </p:sp>
      <p:sp>
        <p:nvSpPr>
          <p:cNvPr id="8" name="文字方塊 7">
            <a:extLst>
              <a:ext uri="{FF2B5EF4-FFF2-40B4-BE49-F238E27FC236}">
                <a16:creationId xmlns:a16="http://schemas.microsoft.com/office/drawing/2014/main" id="{722A67AD-6DB4-4ACA-B744-898894F0ACF4}"/>
              </a:ext>
            </a:extLst>
          </p:cNvPr>
          <p:cNvSpPr txBox="1"/>
          <p:nvPr/>
        </p:nvSpPr>
        <p:spPr>
          <a:xfrm>
            <a:off x="6307415" y="1365071"/>
            <a:ext cx="5834109" cy="1200329"/>
          </a:xfrm>
          <a:prstGeom prst="rect">
            <a:avLst/>
          </a:prstGeom>
          <a:noFill/>
        </p:spPr>
        <p:txBody>
          <a:bodyPr wrap="square" rtlCol="0">
            <a:spAutoFit/>
          </a:bodyPr>
          <a:lstStyle/>
          <a:p>
            <a:r>
              <a:rPr lang="en-US" altLang="zh-TW" sz="1800" b="1">
                <a:solidFill>
                  <a:srgbClr val="FF0000"/>
                </a:solidFill>
              </a:rPr>
              <a:t>Poly </a:t>
            </a:r>
            <a:r>
              <a:rPr lang="zh-TW" altLang="en-US" sz="1800" b="1">
                <a:solidFill>
                  <a:srgbClr val="FF0000"/>
                </a:solidFill>
              </a:rPr>
              <a:t>本身電阻率不高 </a:t>
            </a:r>
            <a:r>
              <a:rPr lang="en-US" altLang="zh-TW" sz="1800" b="1">
                <a:solidFill>
                  <a:srgbClr val="FF0000"/>
                </a:solidFill>
              </a:rPr>
              <a:t>(</a:t>
            </a:r>
            <a:r>
              <a:rPr lang="zh-TW" altLang="en-US" sz="1800" b="1">
                <a:solidFill>
                  <a:srgbClr val="FF0000"/>
                </a:solidFill>
              </a:rPr>
              <a:t> </a:t>
            </a:r>
            <a:r>
              <a:rPr lang="en-US" altLang="zh-TW" sz="1800" b="1">
                <a:solidFill>
                  <a:srgbClr val="FF0000"/>
                </a:solidFill>
              </a:rPr>
              <a:t>50</a:t>
            </a:r>
            <a:r>
              <a:rPr lang="zh-TW" altLang="en-US" sz="1800" b="1">
                <a:solidFill>
                  <a:srgbClr val="FF0000"/>
                </a:solidFill>
              </a:rPr>
              <a:t>、</a:t>
            </a:r>
            <a:r>
              <a:rPr lang="en-US" altLang="zh-TW" sz="1800" b="1">
                <a:solidFill>
                  <a:srgbClr val="FF0000"/>
                </a:solidFill>
              </a:rPr>
              <a:t>60</a:t>
            </a:r>
            <a:r>
              <a:rPr lang="zh-TW" altLang="en-US" sz="1800" b="1">
                <a:solidFill>
                  <a:srgbClr val="FF0000"/>
                </a:solidFill>
              </a:rPr>
              <a:t> </a:t>
            </a:r>
            <a:r>
              <a:rPr lang="en-US" altLang="zh-TW" sz="1800" b="1">
                <a:solidFill>
                  <a:srgbClr val="FF0000"/>
                </a:solidFill>
              </a:rPr>
              <a:t>ohm</a:t>
            </a:r>
            <a:r>
              <a:rPr lang="zh-TW" altLang="en-US" sz="1800" b="1">
                <a:solidFill>
                  <a:srgbClr val="FF0000"/>
                </a:solidFill>
              </a:rPr>
              <a:t> </a:t>
            </a:r>
            <a:r>
              <a:rPr lang="en-US" altLang="zh-TW" sz="1800" b="1">
                <a:solidFill>
                  <a:srgbClr val="FF0000"/>
                </a:solidFill>
              </a:rPr>
              <a:t>/</a:t>
            </a:r>
            <a:r>
              <a:rPr lang="zh-TW" altLang="en-US" sz="1800" b="1">
                <a:solidFill>
                  <a:srgbClr val="FF0000"/>
                </a:solidFill>
              </a:rPr>
              <a:t> </a:t>
            </a:r>
            <a:r>
              <a:rPr lang="en-US" altLang="zh-TW" sz="1800" b="1">
                <a:solidFill>
                  <a:srgbClr val="FF0000"/>
                </a:solidFill>
              </a:rPr>
              <a:t>square)</a:t>
            </a:r>
          </a:p>
          <a:p>
            <a:r>
              <a:rPr lang="zh-TW" altLang="en-US" sz="1800" b="1">
                <a:solidFill>
                  <a:srgbClr val="FF0000"/>
                </a:solidFill>
              </a:rPr>
              <a:t>故透過把它接成很長的一個長條塊</a:t>
            </a:r>
            <a:endParaRPr lang="en-US" altLang="zh-TW" sz="1800" b="1">
              <a:solidFill>
                <a:srgbClr val="FF0000"/>
              </a:solidFill>
            </a:endParaRPr>
          </a:p>
          <a:p>
            <a:r>
              <a:rPr lang="zh-TW" altLang="en-US" sz="1800" b="1">
                <a:solidFill>
                  <a:srgbClr val="FF0000"/>
                </a:solidFill>
              </a:rPr>
              <a:t>就可以提升整塊絕緣層的總電阻值</a:t>
            </a:r>
            <a:endParaRPr lang="en-US" altLang="zh-TW" sz="1800" b="1">
              <a:solidFill>
                <a:srgbClr val="FF0000"/>
              </a:solidFill>
            </a:endParaRPr>
          </a:p>
          <a:p>
            <a:endParaRPr lang="zh-TW" altLang="en-US" sz="1800" b="1">
              <a:solidFill>
                <a:srgbClr val="FF0000"/>
              </a:solidFill>
            </a:endParaRPr>
          </a:p>
        </p:txBody>
      </p:sp>
    </p:spTree>
  </p:cSld>
  <p:clrMapOvr>
    <a:masterClrMapping/>
  </p:clrMapOvr>
  <p:transition>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2"/>
          <p:cNvSpPr>
            <a:spLocks noGrp="1"/>
          </p:cNvSpPr>
          <p:nvPr>
            <p:ph type="sldNum" sz="quarter" idx="10"/>
          </p:nvPr>
        </p:nvSpPr>
        <p:spPr>
          <a:noFill/>
          <a:ln>
            <a:miter lim="800000"/>
            <a:headEnd/>
            <a:tailEnd/>
          </a:ln>
        </p:spPr>
        <p:txBody>
          <a:bodyPr/>
          <a:lstStyle/>
          <a:p>
            <a:fld id="{200C76B5-FDE3-4731-9B2D-35FF775A98A2}" type="slidenum">
              <a:rPr lang="en-US" smtClean="0">
                <a:latin typeface="Arial" charset="0"/>
                <a:cs typeface="Arial" charset="0"/>
              </a:rPr>
              <a:pPr/>
              <a:t>34</a:t>
            </a:fld>
            <a:endParaRPr lang="en-US">
              <a:latin typeface="Arial" charset="0"/>
              <a:cs typeface="Arial" charset="0"/>
            </a:endParaRPr>
          </a:p>
        </p:txBody>
      </p:sp>
      <p:sp>
        <p:nvSpPr>
          <p:cNvPr id="49154" name="Rectangle 2"/>
          <p:cNvSpPr>
            <a:spLocks noGrp="1" noChangeArrowheads="1"/>
          </p:cNvSpPr>
          <p:nvPr>
            <p:ph type="title"/>
          </p:nvPr>
        </p:nvSpPr>
        <p:spPr/>
        <p:txBody>
          <a:bodyPr/>
          <a:lstStyle/>
          <a:p>
            <a:pPr eaLnBrk="1" hangingPunct="1"/>
            <a:r>
              <a:rPr lang="en-US"/>
              <a:t>Resistors </a:t>
            </a:r>
          </a:p>
        </p:txBody>
      </p:sp>
      <p:sp>
        <p:nvSpPr>
          <p:cNvPr id="49155" name="Rectangle 4"/>
          <p:cNvSpPr>
            <a:spLocks noChangeArrowheads="1"/>
          </p:cNvSpPr>
          <p:nvPr/>
        </p:nvSpPr>
        <p:spPr bwMode="auto">
          <a:xfrm>
            <a:off x="303213" y="644525"/>
            <a:ext cx="8609012" cy="2136775"/>
          </a:xfrm>
          <a:prstGeom prst="rect">
            <a:avLst/>
          </a:prstGeom>
          <a:noFill/>
          <a:ln w="9525">
            <a:noFill/>
            <a:miter lim="800000"/>
            <a:headEnd/>
            <a:tailEnd/>
          </a:ln>
        </p:spPr>
        <p:txBody>
          <a:bodyPr/>
          <a:lstStyle/>
          <a:p>
            <a:pPr marL="177800" indent="-177800">
              <a:spcBef>
                <a:spcPct val="20000"/>
              </a:spcBef>
              <a:buFontTx/>
              <a:buChar char="•"/>
            </a:pPr>
            <a:r>
              <a:rPr lang="en-US" sz="2200" b="1"/>
              <a:t>For a given resistance, poly resistors typically exhibit much less capacitance to the substrate than other types on the order of 90 af/</a:t>
            </a:r>
            <a:r>
              <a:rPr lang="en-US" sz="2200" b="1">
                <a:latin typeface="Cambria Math" pitchFamily="18" charset="0"/>
              </a:rPr>
              <a:t>𝞵</a:t>
            </a:r>
            <a:r>
              <a:rPr lang="en-US" sz="2200" b="1"/>
              <a:t>m2 for the bottom plate capacitance and 100 af/</a:t>
            </a:r>
            <a:r>
              <a:rPr lang="en-US" sz="2200" b="1">
                <a:latin typeface="Cambria Math" pitchFamily="18" charset="0"/>
              </a:rPr>
              <a:t> 𝞵 </a:t>
            </a:r>
            <a:r>
              <a:rPr lang="en-US" sz="2200" b="1"/>
              <a:t>m for the fringing capacitance.</a:t>
            </a:r>
          </a:p>
          <a:p>
            <a:pPr marL="177800" indent="-177800">
              <a:spcBef>
                <a:spcPct val="20000"/>
              </a:spcBef>
              <a:buFontTx/>
              <a:buChar char="•"/>
            </a:pPr>
            <a:r>
              <a:rPr lang="en-US" sz="2200" b="1"/>
              <a:t>These resistors are quite linear, especially if they are long.</a:t>
            </a:r>
          </a:p>
        </p:txBody>
      </p:sp>
      <p:pic>
        <p:nvPicPr>
          <p:cNvPr id="49156" name="Picture 1"/>
          <p:cNvPicPr>
            <a:picLocks noChangeAspect="1"/>
          </p:cNvPicPr>
          <p:nvPr/>
        </p:nvPicPr>
        <p:blipFill>
          <a:blip r:embed="rId2"/>
          <a:srcRect/>
          <a:stretch>
            <a:fillRect/>
          </a:stretch>
        </p:blipFill>
        <p:spPr bwMode="auto">
          <a:xfrm>
            <a:off x="457200" y="2781300"/>
            <a:ext cx="3413125" cy="3335338"/>
          </a:xfrm>
          <a:prstGeom prst="rect">
            <a:avLst/>
          </a:prstGeom>
          <a:noFill/>
          <a:ln w="9525">
            <a:noFill/>
            <a:miter lim="800000"/>
            <a:headEnd/>
            <a:tailEnd/>
          </a:ln>
        </p:spPr>
      </p:pic>
      <p:sp>
        <p:nvSpPr>
          <p:cNvPr id="49157" name="Rectangle 4"/>
          <p:cNvSpPr>
            <a:spLocks noChangeArrowheads="1"/>
          </p:cNvSpPr>
          <p:nvPr/>
        </p:nvSpPr>
        <p:spPr bwMode="auto">
          <a:xfrm>
            <a:off x="3870325" y="2889250"/>
            <a:ext cx="5041900" cy="3630613"/>
          </a:xfrm>
          <a:prstGeom prst="rect">
            <a:avLst/>
          </a:prstGeom>
          <a:noFill/>
          <a:ln w="9525">
            <a:noFill/>
            <a:miter lim="800000"/>
            <a:headEnd/>
            <a:tailEnd/>
          </a:ln>
        </p:spPr>
        <p:txBody>
          <a:bodyPr/>
          <a:lstStyle/>
          <a:p>
            <a:pPr marL="177800" indent="-177800">
              <a:spcBef>
                <a:spcPct val="20000"/>
              </a:spcBef>
              <a:buFontTx/>
              <a:buChar char="•"/>
            </a:pPr>
            <a:r>
              <a:rPr lang="en-US" sz="2200" b="1"/>
              <a:t>In a purely digital process, silicided poly, silicided p+ or n + active areas, n-well, and metal layers can be used as resistors.  An n-well resistor can be formed as shown in the figure.</a:t>
            </a:r>
          </a:p>
          <a:p>
            <a:pPr marL="177800" indent="-177800">
              <a:spcBef>
                <a:spcPct val="20000"/>
              </a:spcBef>
              <a:buFontTx/>
              <a:buChar char="•"/>
            </a:pPr>
            <a:endParaRPr lang="en-US" sz="2200" b="1"/>
          </a:p>
          <a:p>
            <a:pPr marL="177800" indent="-177800">
              <a:spcBef>
                <a:spcPct val="20000"/>
              </a:spcBef>
              <a:buFontTx/>
              <a:buChar char="•"/>
            </a:pPr>
            <a:r>
              <a:rPr lang="en-US" sz="2200" b="1"/>
              <a:t>But, the n-well resistivity may vary by several tens of percent with process.</a:t>
            </a:r>
          </a:p>
        </p:txBody>
      </p:sp>
      <p:sp>
        <p:nvSpPr>
          <p:cNvPr id="7" name="文字方塊 6">
            <a:extLst>
              <a:ext uri="{FF2B5EF4-FFF2-40B4-BE49-F238E27FC236}">
                <a16:creationId xmlns:a16="http://schemas.microsoft.com/office/drawing/2014/main" id="{5F681D24-7DC7-4E14-8749-8205E2730B80}"/>
              </a:ext>
            </a:extLst>
          </p:cNvPr>
          <p:cNvSpPr txBox="1"/>
          <p:nvPr/>
        </p:nvSpPr>
        <p:spPr>
          <a:xfrm>
            <a:off x="-2761455" y="2378075"/>
            <a:ext cx="5834109" cy="1477328"/>
          </a:xfrm>
          <a:prstGeom prst="rect">
            <a:avLst/>
          </a:prstGeom>
          <a:noFill/>
        </p:spPr>
        <p:txBody>
          <a:bodyPr wrap="square" rtlCol="0">
            <a:spAutoFit/>
          </a:bodyPr>
          <a:lstStyle/>
          <a:p>
            <a:r>
              <a:rPr lang="zh-TW" altLang="en-US" sz="1800" b="1">
                <a:solidFill>
                  <a:srgbClr val="FF0000"/>
                </a:solidFill>
              </a:rPr>
              <a:t>比起此種電阻</a:t>
            </a:r>
            <a:endParaRPr lang="en-US" altLang="zh-TW" sz="1800" b="1">
              <a:solidFill>
                <a:srgbClr val="FF0000"/>
              </a:solidFill>
            </a:endParaRPr>
          </a:p>
          <a:p>
            <a:r>
              <a:rPr lang="en-US" altLang="zh-TW" sz="1800" b="1">
                <a:solidFill>
                  <a:srgbClr val="FF0000"/>
                </a:solidFill>
              </a:rPr>
              <a:t>Poly</a:t>
            </a:r>
            <a:r>
              <a:rPr lang="zh-TW" altLang="en-US" sz="1800" b="1">
                <a:solidFill>
                  <a:srgbClr val="FF0000"/>
                </a:solidFill>
              </a:rPr>
              <a:t>電阻的好處是製作電阻的精準度高</a:t>
            </a:r>
            <a:endParaRPr lang="en-US" altLang="zh-TW" sz="1800" b="1">
              <a:solidFill>
                <a:srgbClr val="FF0000"/>
              </a:solidFill>
            </a:endParaRPr>
          </a:p>
          <a:p>
            <a:r>
              <a:rPr lang="en-US" altLang="zh-TW" sz="1800" b="1">
                <a:solidFill>
                  <a:srgbClr val="FF0000"/>
                </a:solidFill>
              </a:rPr>
              <a:t>(</a:t>
            </a:r>
            <a:r>
              <a:rPr lang="zh-TW" altLang="en-US" sz="1800" b="1">
                <a:solidFill>
                  <a:srgbClr val="FF0000"/>
                </a:solidFill>
              </a:rPr>
              <a:t>因為材料本身電阻率低 控制長條塊的長度就可以精準地控制電阻值</a:t>
            </a:r>
            <a:r>
              <a:rPr lang="en-US" altLang="zh-TW" sz="1800" b="1">
                <a:solidFill>
                  <a:srgbClr val="FF0000"/>
                </a:solidFill>
              </a:rPr>
              <a:t>)</a:t>
            </a:r>
          </a:p>
          <a:p>
            <a:r>
              <a:rPr lang="zh-TW" altLang="en-US" sz="1800" b="1">
                <a:solidFill>
                  <a:srgbClr val="FF0000"/>
                </a:solidFill>
              </a:rPr>
              <a:t>但要做到高電阻值的電阻就會比較不方便</a:t>
            </a:r>
            <a:r>
              <a:rPr lang="en-US" altLang="zh-TW" sz="1800" b="1">
                <a:solidFill>
                  <a:srgbClr val="FF0000"/>
                </a:solidFill>
              </a:rPr>
              <a:t>)</a:t>
            </a:r>
            <a:endParaRPr lang="zh-TW" altLang="en-US" sz="1800" b="1">
              <a:solidFill>
                <a:srgbClr val="FF0000"/>
              </a:solidFill>
            </a:endParaRPr>
          </a:p>
        </p:txBody>
      </p:sp>
    </p:spTree>
  </p:cSld>
  <p:clrMapOvr>
    <a:masterClrMapping/>
  </p:clrMapOvr>
  <p:transition>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2"/>
          <p:cNvSpPr>
            <a:spLocks noGrp="1"/>
          </p:cNvSpPr>
          <p:nvPr>
            <p:ph type="sldNum" sz="quarter" idx="10"/>
          </p:nvPr>
        </p:nvSpPr>
        <p:spPr>
          <a:noFill/>
          <a:ln>
            <a:miter lim="800000"/>
            <a:headEnd/>
            <a:tailEnd/>
          </a:ln>
        </p:spPr>
        <p:txBody>
          <a:bodyPr/>
          <a:lstStyle/>
          <a:p>
            <a:fld id="{F954F3BD-4309-4D76-A9E1-CFE8DECB13AE}" type="slidenum">
              <a:rPr lang="en-US" smtClean="0">
                <a:latin typeface="Arial" charset="0"/>
                <a:cs typeface="Arial" charset="0"/>
              </a:rPr>
              <a:pPr/>
              <a:t>35</a:t>
            </a:fld>
            <a:endParaRPr lang="en-US">
              <a:latin typeface="Arial" charset="0"/>
              <a:cs typeface="Arial" charset="0"/>
            </a:endParaRPr>
          </a:p>
        </p:txBody>
      </p:sp>
      <p:sp>
        <p:nvSpPr>
          <p:cNvPr id="50178" name="Rectangle 2"/>
          <p:cNvSpPr>
            <a:spLocks noGrp="1" noChangeArrowheads="1"/>
          </p:cNvSpPr>
          <p:nvPr>
            <p:ph type="title"/>
          </p:nvPr>
        </p:nvSpPr>
        <p:spPr/>
        <p:txBody>
          <a:bodyPr/>
          <a:lstStyle/>
          <a:p>
            <a:pPr eaLnBrk="1" hangingPunct="1"/>
            <a:r>
              <a:rPr lang="en-US"/>
              <a:t>Resistors</a:t>
            </a:r>
          </a:p>
        </p:txBody>
      </p:sp>
      <p:sp>
        <p:nvSpPr>
          <p:cNvPr id="50179" name="Rectangle 4"/>
          <p:cNvSpPr>
            <a:spLocks noChangeArrowheads="1"/>
          </p:cNvSpPr>
          <p:nvPr/>
        </p:nvSpPr>
        <p:spPr bwMode="auto">
          <a:xfrm>
            <a:off x="406400" y="3968750"/>
            <a:ext cx="8609013" cy="2551113"/>
          </a:xfrm>
          <a:prstGeom prst="rect">
            <a:avLst/>
          </a:prstGeom>
          <a:noFill/>
          <a:ln w="9525">
            <a:noFill/>
            <a:miter lim="800000"/>
            <a:headEnd/>
            <a:tailEnd/>
          </a:ln>
        </p:spPr>
        <p:txBody>
          <a:bodyPr/>
          <a:lstStyle/>
          <a:p>
            <a:pPr marL="177800" indent="-177800">
              <a:spcBef>
                <a:spcPct val="20000"/>
              </a:spcBef>
              <a:buFontTx/>
              <a:buChar char="•"/>
            </a:pPr>
            <a:r>
              <a:rPr lang="en-US" sz="2200" b="1"/>
              <a:t>For example, the figure shows a common-source stage that is biased by means of M</a:t>
            </a:r>
            <a:r>
              <a:rPr lang="en-US" sz="2200" b="1">
                <a:latin typeface="Cambria Math" pitchFamily="18" charset="0"/>
              </a:rPr>
              <a:t>₀</a:t>
            </a:r>
            <a:r>
              <a:rPr lang="en-US" sz="2200" b="1"/>
              <a:t> and I</a:t>
            </a:r>
            <a:r>
              <a:rPr lang="en-US" sz="2200" b="1">
                <a:latin typeface="Cambria Math" pitchFamily="18" charset="0"/>
              </a:rPr>
              <a:t>₀</a:t>
            </a:r>
            <a:r>
              <a:rPr lang="en-US" sz="2200" b="1"/>
              <a:t> while employing C</a:t>
            </a:r>
            <a:r>
              <a:rPr lang="en-US" sz="2200" b="1">
                <a:latin typeface="Cambria Math" pitchFamily="18" charset="0"/>
              </a:rPr>
              <a:t>₁ </a:t>
            </a:r>
            <a:r>
              <a:rPr lang="en-US" sz="2200" b="1"/>
              <a:t>to block the dc level of the preceding stage.</a:t>
            </a:r>
          </a:p>
          <a:p>
            <a:pPr marL="177800" indent="-177800">
              <a:spcBef>
                <a:spcPct val="20000"/>
              </a:spcBef>
              <a:buFontTx/>
              <a:buChar char="•"/>
            </a:pPr>
            <a:r>
              <a:rPr lang="en-US" sz="2200" b="1"/>
              <a:t>In order to isolate the signal path from the low impedance (and the noise) introduced by M</a:t>
            </a:r>
            <a:r>
              <a:rPr lang="en-US" sz="2200" b="1">
                <a:latin typeface="Cambria Math" pitchFamily="18" charset="0"/>
              </a:rPr>
              <a:t>₀</a:t>
            </a:r>
            <a:r>
              <a:rPr lang="en-US" sz="2200" b="1"/>
              <a:t>, resistor R</a:t>
            </a:r>
            <a:r>
              <a:rPr lang="en-US" sz="2200" b="1">
                <a:latin typeface="Cambria Math" pitchFamily="18" charset="0"/>
              </a:rPr>
              <a:t>₁ </a:t>
            </a:r>
            <a:r>
              <a:rPr lang="en-US" sz="2200" b="1"/>
              <a:t>is inserted between X and Y. Here, the value of R</a:t>
            </a:r>
            <a:r>
              <a:rPr lang="en-US" sz="2200" b="1">
                <a:latin typeface="Cambria Math" pitchFamily="18" charset="0"/>
              </a:rPr>
              <a:t>₁ </a:t>
            </a:r>
            <a:r>
              <a:rPr lang="en-US" sz="2200" b="1"/>
              <a:t>is not critical so long as it is sufficiently large.</a:t>
            </a:r>
          </a:p>
        </p:txBody>
      </p:sp>
      <p:pic>
        <p:nvPicPr>
          <p:cNvPr id="50180" name="Picture 1"/>
          <p:cNvPicPr>
            <a:picLocks noChangeAspect="1"/>
          </p:cNvPicPr>
          <p:nvPr/>
        </p:nvPicPr>
        <p:blipFill>
          <a:blip r:embed="rId2"/>
          <a:srcRect/>
          <a:stretch>
            <a:fillRect/>
          </a:stretch>
        </p:blipFill>
        <p:spPr bwMode="auto">
          <a:xfrm>
            <a:off x="1089025" y="838200"/>
            <a:ext cx="6754813" cy="3130550"/>
          </a:xfrm>
          <a:prstGeom prst="rect">
            <a:avLst/>
          </a:prstGeom>
          <a:noFill/>
          <a:ln w="9525">
            <a:noFill/>
            <a:miter lim="800000"/>
            <a:headEnd/>
            <a:tailEnd/>
          </a:ln>
        </p:spPr>
      </p:pic>
    </p:spTree>
  </p:cSld>
  <p:clrMapOvr>
    <a:masterClrMapping/>
  </p:clrMapOvr>
  <p:transition>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2"/>
          <p:cNvSpPr>
            <a:spLocks noGrp="1"/>
          </p:cNvSpPr>
          <p:nvPr>
            <p:ph type="sldNum" sz="quarter" idx="10"/>
          </p:nvPr>
        </p:nvSpPr>
        <p:spPr>
          <a:noFill/>
          <a:ln>
            <a:miter lim="800000"/>
            <a:headEnd/>
            <a:tailEnd/>
          </a:ln>
        </p:spPr>
        <p:txBody>
          <a:bodyPr/>
          <a:lstStyle/>
          <a:p>
            <a:fld id="{4C8278DA-1DD6-4544-A4E1-43B7ABF69BAF}" type="slidenum">
              <a:rPr lang="en-US" smtClean="0">
                <a:latin typeface="Arial" charset="0"/>
                <a:cs typeface="Arial" charset="0"/>
              </a:rPr>
              <a:pPr/>
              <a:t>36</a:t>
            </a:fld>
            <a:endParaRPr lang="en-US">
              <a:latin typeface="Arial" charset="0"/>
              <a:cs typeface="Arial" charset="0"/>
            </a:endParaRPr>
          </a:p>
        </p:txBody>
      </p:sp>
      <p:sp>
        <p:nvSpPr>
          <p:cNvPr id="51202" name="Rectangle 2"/>
          <p:cNvSpPr>
            <a:spLocks noGrp="1" noChangeArrowheads="1"/>
          </p:cNvSpPr>
          <p:nvPr>
            <p:ph type="title"/>
          </p:nvPr>
        </p:nvSpPr>
        <p:spPr/>
        <p:txBody>
          <a:bodyPr/>
          <a:lstStyle/>
          <a:p>
            <a:pPr eaLnBrk="1" hangingPunct="1"/>
            <a:r>
              <a:rPr lang="en-US"/>
              <a:t>Resistors</a:t>
            </a:r>
          </a:p>
        </p:txBody>
      </p:sp>
      <p:sp>
        <p:nvSpPr>
          <p:cNvPr id="4" name="Rectangle 4"/>
          <p:cNvSpPr>
            <a:spLocks noChangeArrowheads="1"/>
          </p:cNvSpPr>
          <p:nvPr/>
        </p:nvSpPr>
        <p:spPr bwMode="auto">
          <a:xfrm>
            <a:off x="268288" y="787400"/>
            <a:ext cx="8607425" cy="4441825"/>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Due to the depletion region formed between the n-well and the p-substrate, n-well resistors suffer from both a large parasitic capacitance and significant voltage dependence.</a:t>
            </a:r>
          </a:p>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Since the capacitance to the substrate is distributed (non uniformly) along the resistor, a lumped model may not be accurate enough, but as a rough approximation, we place half of the total capacitance on each side of the resistor.</a:t>
            </a:r>
          </a:p>
          <a:p>
            <a:pPr marL="0" indent="0">
              <a:spcBef>
                <a:spcPct val="20000"/>
              </a:spcBef>
              <a:defRPr/>
            </a:pPr>
            <a:r>
              <a:rPr lang="en-US" sz="2200" b="1" dirty="0">
                <a:cs typeface="+mn-cs"/>
              </a:rPr>
              <a:t> </a:t>
            </a:r>
          </a:p>
          <a:p>
            <a:pPr>
              <a:spcBef>
                <a:spcPct val="20000"/>
              </a:spcBef>
              <a:buFontTx/>
              <a:buChar char="•"/>
              <a:defRPr/>
            </a:pPr>
            <a:r>
              <a:rPr lang="en-US" sz="2200" b="1" dirty="0">
                <a:cs typeface="+mn-cs"/>
              </a:rPr>
              <a:t>We also note that as </a:t>
            </a:r>
            <a:r>
              <a:rPr lang="en-US" sz="2200" b="1" dirty="0" err="1">
                <a:cs typeface="+mn-cs"/>
              </a:rPr>
              <a:t>V</a:t>
            </a:r>
            <a:r>
              <a:rPr lang="en-US" sz="1600" b="1" dirty="0" err="1">
                <a:cs typeface="+mn-cs"/>
              </a:rPr>
              <a:t>out</a:t>
            </a:r>
            <a:r>
              <a:rPr lang="en-US" sz="2200" b="1" dirty="0">
                <a:cs typeface="+mn-cs"/>
              </a:rPr>
              <a:t> varies, so do the width of the depletion region and hence the value of the resistor.</a:t>
            </a:r>
          </a:p>
        </p:txBody>
      </p:sp>
    </p:spTree>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2"/>
          <p:cNvSpPr>
            <a:spLocks noGrp="1"/>
          </p:cNvSpPr>
          <p:nvPr>
            <p:ph type="sldNum" sz="quarter" idx="10"/>
          </p:nvPr>
        </p:nvSpPr>
        <p:spPr>
          <a:noFill/>
          <a:ln>
            <a:miter lim="800000"/>
            <a:headEnd/>
            <a:tailEnd/>
          </a:ln>
        </p:spPr>
        <p:txBody>
          <a:bodyPr/>
          <a:lstStyle/>
          <a:p>
            <a:fld id="{D7AD52E2-5DAE-4E41-89BC-70128847A663}" type="slidenum">
              <a:rPr lang="en-US" smtClean="0">
                <a:latin typeface="Arial" charset="0"/>
                <a:cs typeface="Arial" charset="0"/>
              </a:rPr>
              <a:pPr/>
              <a:t>37</a:t>
            </a:fld>
            <a:endParaRPr lang="en-US">
              <a:latin typeface="Arial" charset="0"/>
              <a:cs typeface="Arial" charset="0"/>
            </a:endParaRPr>
          </a:p>
        </p:txBody>
      </p:sp>
      <p:sp>
        <p:nvSpPr>
          <p:cNvPr id="52226" name="Rectangle 2"/>
          <p:cNvSpPr>
            <a:spLocks noGrp="1" noChangeArrowheads="1"/>
          </p:cNvSpPr>
          <p:nvPr>
            <p:ph type="title"/>
          </p:nvPr>
        </p:nvSpPr>
        <p:spPr/>
        <p:txBody>
          <a:bodyPr/>
          <a:lstStyle/>
          <a:p>
            <a:pPr eaLnBrk="1" hangingPunct="1"/>
            <a:r>
              <a:rPr lang="en-US"/>
              <a:t>Capacitors</a:t>
            </a:r>
          </a:p>
        </p:txBody>
      </p:sp>
      <p:sp>
        <p:nvSpPr>
          <p:cNvPr id="52227" name="Rectangle 4"/>
          <p:cNvSpPr>
            <a:spLocks noChangeArrowheads="1"/>
          </p:cNvSpPr>
          <p:nvPr/>
        </p:nvSpPr>
        <p:spPr bwMode="auto">
          <a:xfrm>
            <a:off x="268288" y="787400"/>
            <a:ext cx="8607425" cy="3076575"/>
          </a:xfrm>
          <a:prstGeom prst="rect">
            <a:avLst/>
          </a:prstGeom>
          <a:noFill/>
          <a:ln w="9525">
            <a:noFill/>
            <a:miter lim="800000"/>
            <a:headEnd/>
            <a:tailEnd/>
          </a:ln>
        </p:spPr>
        <p:txBody>
          <a:bodyPr/>
          <a:lstStyle/>
          <a:p>
            <a:pPr marL="177800" indent="-177800">
              <a:spcBef>
                <a:spcPct val="20000"/>
              </a:spcBef>
              <a:buFontTx/>
              <a:buChar char="•"/>
            </a:pPr>
            <a:r>
              <a:rPr lang="en-US" sz="2200" b="1"/>
              <a:t>Capacitors prove indispensable in most of today’s analog CMOS circuits.</a:t>
            </a:r>
          </a:p>
          <a:p>
            <a:pPr marL="177800" indent="-177800">
              <a:spcBef>
                <a:spcPct val="20000"/>
              </a:spcBef>
              <a:buFontTx/>
              <a:buChar char="•"/>
            </a:pPr>
            <a:r>
              <a:rPr lang="en-US" sz="2200" b="1"/>
              <a:t> Several parameters of capacitors are critical in analog design: parasitic capacitance to the substrate, capacitance per unit area (density), and nonlinearity.</a:t>
            </a:r>
          </a:p>
          <a:p>
            <a:pPr marL="177800" indent="-177800">
              <a:spcBef>
                <a:spcPct val="20000"/>
              </a:spcBef>
              <a:buFontTx/>
              <a:buChar char="•"/>
            </a:pPr>
            <a:endParaRPr lang="en-US" sz="2200" b="1"/>
          </a:p>
          <a:p>
            <a:pPr marL="177800" indent="-177800">
              <a:spcBef>
                <a:spcPct val="20000"/>
              </a:spcBef>
              <a:buFontTx/>
              <a:buChar char="•"/>
            </a:pPr>
            <a:r>
              <a:rPr lang="en-US" sz="2200" b="1"/>
              <a:t>Perhaps the simplest capacitor structure in CMOS technology is that implemented by a MOSFET, Illustrated in the figure(a).</a:t>
            </a:r>
          </a:p>
          <a:p>
            <a:pPr marL="177800" indent="-177800">
              <a:spcBef>
                <a:spcPct val="20000"/>
              </a:spcBef>
              <a:buFontTx/>
              <a:buChar char="•"/>
            </a:pPr>
            <a:endParaRPr lang="en-US" sz="2200" b="1"/>
          </a:p>
          <a:p>
            <a:pPr marL="177800" indent="-177800">
              <a:spcBef>
                <a:spcPct val="20000"/>
              </a:spcBef>
              <a:buFontTx/>
              <a:buChar char="•"/>
            </a:pPr>
            <a:endParaRPr lang="en-US" sz="2200" b="1"/>
          </a:p>
        </p:txBody>
      </p:sp>
      <p:pic>
        <p:nvPicPr>
          <p:cNvPr id="52228" name="Picture 1"/>
          <p:cNvPicPr>
            <a:picLocks noChangeAspect="1"/>
          </p:cNvPicPr>
          <p:nvPr/>
        </p:nvPicPr>
        <p:blipFill>
          <a:blip r:embed="rId2"/>
          <a:srcRect/>
          <a:stretch>
            <a:fillRect/>
          </a:stretch>
        </p:blipFill>
        <p:spPr bwMode="auto">
          <a:xfrm>
            <a:off x="1544638" y="4008438"/>
            <a:ext cx="6257925" cy="2392362"/>
          </a:xfrm>
          <a:prstGeom prst="rect">
            <a:avLst/>
          </a:prstGeom>
          <a:noFill/>
          <a:ln w="9525">
            <a:noFill/>
            <a:miter lim="800000"/>
            <a:headEnd/>
            <a:tailEnd/>
          </a:ln>
        </p:spPr>
      </p:pic>
    </p:spTree>
  </p:cSld>
  <p:clrMapOvr>
    <a:masterClrMapping/>
  </p:clrMapOvr>
  <p:transition>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2"/>
          <p:cNvSpPr>
            <a:spLocks noGrp="1"/>
          </p:cNvSpPr>
          <p:nvPr>
            <p:ph type="sldNum" sz="quarter" idx="10"/>
          </p:nvPr>
        </p:nvSpPr>
        <p:spPr>
          <a:noFill/>
          <a:ln>
            <a:miter lim="800000"/>
            <a:headEnd/>
            <a:tailEnd/>
          </a:ln>
        </p:spPr>
        <p:txBody>
          <a:bodyPr/>
          <a:lstStyle/>
          <a:p>
            <a:fld id="{A66BFBDD-857C-42EB-9AE3-8278D37B7021}" type="slidenum">
              <a:rPr lang="en-US" smtClean="0">
                <a:latin typeface="Arial" charset="0"/>
                <a:cs typeface="Arial" charset="0"/>
              </a:rPr>
              <a:pPr/>
              <a:t>38</a:t>
            </a:fld>
            <a:endParaRPr lang="en-US">
              <a:latin typeface="Arial" charset="0"/>
              <a:cs typeface="Arial" charset="0"/>
            </a:endParaRPr>
          </a:p>
        </p:txBody>
      </p:sp>
      <p:sp>
        <p:nvSpPr>
          <p:cNvPr id="53250" name="Rectangle 2"/>
          <p:cNvSpPr>
            <a:spLocks noGrp="1" noChangeArrowheads="1"/>
          </p:cNvSpPr>
          <p:nvPr>
            <p:ph type="title"/>
          </p:nvPr>
        </p:nvSpPr>
        <p:spPr/>
        <p:txBody>
          <a:bodyPr/>
          <a:lstStyle/>
          <a:p>
            <a:pPr eaLnBrk="1" hangingPunct="1"/>
            <a:r>
              <a:rPr lang="en-US"/>
              <a:t>Capacitors</a:t>
            </a:r>
          </a:p>
        </p:txBody>
      </p:sp>
      <p:sp>
        <p:nvSpPr>
          <p:cNvPr id="4" name="Rectangle 4"/>
          <p:cNvSpPr>
            <a:spLocks noChangeArrowheads="1"/>
          </p:cNvSpPr>
          <p:nvPr/>
        </p:nvSpPr>
        <p:spPr bwMode="auto">
          <a:xfrm>
            <a:off x="266700" y="787400"/>
            <a:ext cx="8620125" cy="5562600"/>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This device has a capacitance that varies from a small value at low voltages (where no channel exists and the equivalent capacitance is the series combination of the oxide capacitance and the depletion region capacitance)</a:t>
            </a:r>
          </a:p>
          <a:p>
            <a:pPr marL="0" indent="0">
              <a:spcBef>
                <a:spcPct val="20000"/>
              </a:spcBef>
              <a:defRPr/>
            </a:pPr>
            <a:r>
              <a:rPr lang="en-US" sz="2200" b="1" dirty="0">
                <a:cs typeface="+mn-cs"/>
              </a:rPr>
              <a:t>  to a large value (C</a:t>
            </a:r>
            <a:r>
              <a:rPr lang="en-US" sz="1400" b="1" dirty="0">
                <a:cs typeface="+mn-cs"/>
              </a:rPr>
              <a:t>ox</a:t>
            </a:r>
            <a:r>
              <a:rPr lang="en-US" sz="2200" b="1" dirty="0">
                <a:cs typeface="+mn-cs"/>
              </a:rPr>
              <a:t>) if the voltage difference exceeds V</a:t>
            </a:r>
            <a:r>
              <a:rPr lang="en-US" sz="1400" b="1" dirty="0">
                <a:cs typeface="+mn-cs"/>
              </a:rPr>
              <a:t>TH. </a:t>
            </a:r>
          </a:p>
          <a:p>
            <a:pPr marL="0" indent="0">
              <a:spcBef>
                <a:spcPct val="20000"/>
              </a:spcBef>
              <a:defRPr/>
            </a:pPr>
            <a:endParaRPr lang="en-US" sz="1400" b="1" dirty="0">
              <a:cs typeface="+mn-cs"/>
            </a:endParaRPr>
          </a:p>
          <a:p>
            <a:pPr marL="342900" indent="-342900">
              <a:spcBef>
                <a:spcPct val="20000"/>
              </a:spcBef>
              <a:buFont typeface="Arial" panose="020B0604020202020204" pitchFamily="34" charset="0"/>
              <a:buChar char="•"/>
              <a:defRPr/>
            </a:pPr>
            <a:r>
              <a:rPr lang="en-US" sz="2200" b="1" dirty="0">
                <a:cs typeface="+mn-cs"/>
              </a:rPr>
              <a:t>Since the gate oxide is typically the thinnest layer in the process, MOS capacitors biased in strong inversion are quite dense, saving substantial area if large values are required.</a:t>
            </a:r>
          </a:p>
          <a:p>
            <a:pPr marL="0" indent="0">
              <a:spcBef>
                <a:spcPct val="20000"/>
              </a:spcBef>
              <a:defRPr/>
            </a:pPr>
            <a:endParaRPr lang="en-US" sz="2200" b="1" dirty="0">
              <a:cs typeface="+mn-cs"/>
            </a:endParaRPr>
          </a:p>
          <a:p>
            <a:pPr marL="342900" indent="-342900">
              <a:spcBef>
                <a:spcPct val="20000"/>
              </a:spcBef>
              <a:buFont typeface="Arial" panose="020B0604020202020204" pitchFamily="34" charset="0"/>
              <a:buChar char="•"/>
              <a:defRPr/>
            </a:pPr>
            <a:r>
              <a:rPr lang="en-US" sz="2200" b="1" dirty="0">
                <a:cs typeface="+mn-cs"/>
              </a:rPr>
              <a:t>For the same reason, the bottom-plate parasitic, i.e., that due to drain and source junctions is a relatively small percentage of the gate capacitance—typically 10 to 20%.</a:t>
            </a:r>
          </a:p>
          <a:p>
            <a:pPr marL="0" indent="0">
              <a:spcBef>
                <a:spcPct val="20000"/>
              </a:spcBef>
              <a:defRPr/>
            </a:pPr>
            <a:endParaRPr lang="en-US" sz="2200" b="1" dirty="0">
              <a:cs typeface="+mn-cs"/>
            </a:endParaRPr>
          </a:p>
        </p:txBody>
      </p:sp>
    </p:spTree>
  </p:cSld>
  <p:clrMapOvr>
    <a:masterClrMapping/>
  </p:clrMapOvr>
  <p:transition>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2"/>
          <p:cNvSpPr>
            <a:spLocks noGrp="1"/>
          </p:cNvSpPr>
          <p:nvPr>
            <p:ph type="sldNum" sz="quarter" idx="10"/>
          </p:nvPr>
        </p:nvSpPr>
        <p:spPr>
          <a:noFill/>
          <a:ln>
            <a:miter lim="800000"/>
            <a:headEnd/>
            <a:tailEnd/>
          </a:ln>
        </p:spPr>
        <p:txBody>
          <a:bodyPr/>
          <a:lstStyle/>
          <a:p>
            <a:fld id="{80AB2A48-EBFA-4DB2-9FF6-E4E8A08CAE41}" type="slidenum">
              <a:rPr lang="en-US" smtClean="0">
                <a:latin typeface="Arial" charset="0"/>
                <a:cs typeface="Arial" charset="0"/>
              </a:rPr>
              <a:pPr/>
              <a:t>39</a:t>
            </a:fld>
            <a:endParaRPr lang="en-US">
              <a:latin typeface="Arial" charset="0"/>
              <a:cs typeface="Arial" charset="0"/>
            </a:endParaRPr>
          </a:p>
        </p:txBody>
      </p:sp>
      <p:sp>
        <p:nvSpPr>
          <p:cNvPr id="54274" name="Rectangle 2"/>
          <p:cNvSpPr>
            <a:spLocks noGrp="1" noChangeArrowheads="1"/>
          </p:cNvSpPr>
          <p:nvPr>
            <p:ph type="title"/>
          </p:nvPr>
        </p:nvSpPr>
        <p:spPr/>
        <p:txBody>
          <a:bodyPr/>
          <a:lstStyle/>
          <a:p>
            <a:pPr eaLnBrk="1" hangingPunct="1"/>
            <a:r>
              <a:rPr lang="en-US"/>
              <a:t>Interconnects</a:t>
            </a:r>
          </a:p>
        </p:txBody>
      </p:sp>
      <p:sp>
        <p:nvSpPr>
          <p:cNvPr id="54275" name="Rectangle 4"/>
          <p:cNvSpPr>
            <a:spLocks noChangeArrowheads="1"/>
          </p:cNvSpPr>
          <p:nvPr/>
        </p:nvSpPr>
        <p:spPr bwMode="auto">
          <a:xfrm>
            <a:off x="266700" y="787400"/>
            <a:ext cx="8620125" cy="5562600"/>
          </a:xfrm>
          <a:prstGeom prst="rect">
            <a:avLst/>
          </a:prstGeom>
          <a:noFill/>
          <a:ln w="9525">
            <a:noFill/>
            <a:miter lim="800000"/>
            <a:headEnd/>
            <a:tailEnd/>
          </a:ln>
        </p:spPr>
        <p:txBody>
          <a:bodyPr/>
          <a:lstStyle/>
          <a:p>
            <a:pPr marL="177800" indent="-177800">
              <a:spcBef>
                <a:spcPct val="20000"/>
              </a:spcBef>
              <a:buFontTx/>
              <a:buChar char="•"/>
            </a:pPr>
            <a:r>
              <a:rPr lang="en-US" sz="2200" b="1"/>
              <a:t>The performance of today’s complex integrated circuits heavily depends on the quality of the available interconnects, requiring more metal layers in new generations of the technology.</a:t>
            </a:r>
          </a:p>
          <a:p>
            <a:pPr marL="177800" indent="-177800">
              <a:spcBef>
                <a:spcPct val="20000"/>
              </a:spcBef>
              <a:buFontTx/>
              <a:buChar char="•"/>
            </a:pPr>
            <a:endParaRPr lang="en-US" sz="2200" b="1"/>
          </a:p>
          <a:p>
            <a:pPr marL="177800" indent="-177800">
              <a:spcBef>
                <a:spcPct val="20000"/>
              </a:spcBef>
              <a:buFontTx/>
              <a:buChar char="•"/>
            </a:pPr>
            <a:r>
              <a:rPr lang="en-US" sz="2200" b="1"/>
              <a:t>Two properties of interconnects, namely, series resistance and parallel capacitance, impact the performance, often calling for iteration between layout and circuit design.</a:t>
            </a:r>
          </a:p>
          <a:p>
            <a:pPr marL="177800" indent="-177800">
              <a:spcBef>
                <a:spcPct val="20000"/>
              </a:spcBef>
              <a:buFontTx/>
              <a:buChar char="•"/>
            </a:pPr>
            <a:endParaRPr lang="en-US" sz="2200" b="1"/>
          </a:p>
          <a:p>
            <a:pPr marL="177800" indent="-177800">
              <a:spcBef>
                <a:spcPct val="20000"/>
              </a:spcBef>
              <a:buFontTx/>
              <a:buChar char="•"/>
            </a:pPr>
            <a:r>
              <a:rPr lang="en-US" sz="2200" b="1"/>
              <a:t>The series resistance becomes especially problematic in supply and ground lines, creating dc and transient voltage drops.</a:t>
            </a:r>
          </a:p>
          <a:p>
            <a:pPr marL="177800" indent="-177800">
              <a:spcBef>
                <a:spcPct val="20000"/>
              </a:spcBef>
              <a:buFontTx/>
              <a:buChar char="•"/>
            </a:pPr>
            <a:endParaRPr lang="en-US" sz="2200" b="1"/>
          </a:p>
          <a:p>
            <a:pPr marL="177800" indent="-177800">
              <a:spcBef>
                <a:spcPct val="20000"/>
              </a:spcBef>
              <a:buFontTx/>
              <a:buChar char="•"/>
            </a:pPr>
            <a:r>
              <a:rPr lang="en-US" sz="2200" b="1"/>
              <a:t>Also, for long signal lines, the distributed resistance and capacitance of the wire may result in a significant delay.</a:t>
            </a:r>
          </a:p>
        </p:txBody>
      </p:sp>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p:cNvSpPr>
            <a:spLocks noGrp="1"/>
          </p:cNvSpPr>
          <p:nvPr>
            <p:ph type="sldNum" sz="quarter" idx="10"/>
          </p:nvPr>
        </p:nvSpPr>
        <p:spPr>
          <a:noFill/>
          <a:ln>
            <a:miter lim="800000"/>
            <a:headEnd/>
            <a:tailEnd/>
          </a:ln>
        </p:spPr>
        <p:txBody>
          <a:bodyPr/>
          <a:lstStyle/>
          <a:p>
            <a:fld id="{78E0D029-D1DC-41FD-9436-D6633177F3A9}" type="slidenum">
              <a:rPr lang="en-US" smtClean="0">
                <a:latin typeface="Arial" charset="0"/>
                <a:cs typeface="Arial" charset="0"/>
              </a:rPr>
              <a:pPr/>
              <a:t>4</a:t>
            </a:fld>
            <a:endParaRPr lang="en-US">
              <a:latin typeface="Arial" charset="0"/>
              <a:cs typeface="Arial" charset="0"/>
            </a:endParaRPr>
          </a:p>
        </p:txBody>
      </p:sp>
      <p:sp>
        <p:nvSpPr>
          <p:cNvPr id="18434" name="Rectangle 2"/>
          <p:cNvSpPr>
            <a:spLocks noGrp="1" noChangeArrowheads="1"/>
          </p:cNvSpPr>
          <p:nvPr>
            <p:ph type="title"/>
          </p:nvPr>
        </p:nvSpPr>
        <p:spPr/>
        <p:txBody>
          <a:bodyPr/>
          <a:lstStyle/>
          <a:p>
            <a:pPr eaLnBrk="1" hangingPunct="1"/>
            <a:r>
              <a:rPr lang="en-US"/>
              <a:t>CMOS process flow</a:t>
            </a:r>
          </a:p>
        </p:txBody>
      </p:sp>
      <p:sp>
        <p:nvSpPr>
          <p:cNvPr id="4" name="Rectangle 6"/>
          <p:cNvSpPr>
            <a:spLocks noChangeArrowheads="1"/>
          </p:cNvSpPr>
          <p:nvPr/>
        </p:nvSpPr>
        <p:spPr bwMode="auto">
          <a:xfrm>
            <a:off x="346075" y="693738"/>
            <a:ext cx="8669338" cy="5826125"/>
          </a:xfrm>
          <a:prstGeom prst="rect">
            <a:avLst/>
          </a:prstGeom>
          <a:noFill/>
          <a:ln>
            <a:noFill/>
          </a:ln>
          <a:effectLst/>
          <a:extLst/>
        </p:spPr>
        <p:txBody>
          <a:bodyPr/>
          <a:lstStyle>
            <a:lvl1pPr marL="177800" indent="-177800" algn="l">
              <a:spcBef>
                <a:spcPct val="20000"/>
              </a:spcBef>
              <a:buChar char="•"/>
              <a:defRPr sz="2400" b="1">
                <a:solidFill>
                  <a:schemeClr val="tx1"/>
                </a:solidFill>
                <a:latin typeface="Arial" panose="020B0604020202020204" pitchFamily="34" charset="0"/>
              </a:defRPr>
            </a:lvl1pPr>
            <a:lvl2pPr marL="742950" indent="-285750" algn="l">
              <a:spcBef>
                <a:spcPct val="20000"/>
              </a:spcBef>
              <a:buChar char="–"/>
              <a:defRPr sz="2400" b="1">
                <a:solidFill>
                  <a:schemeClr val="tx1"/>
                </a:solidFill>
                <a:latin typeface="Arial" panose="020B0604020202020204" pitchFamily="34" charset="0"/>
              </a:defRPr>
            </a:lvl2pPr>
            <a:lvl3pPr marL="1143000" indent="-228600" algn="l">
              <a:spcBef>
                <a:spcPct val="20000"/>
              </a:spcBef>
              <a:buChar char="•"/>
              <a:defRPr sz="2400" b="1">
                <a:solidFill>
                  <a:schemeClr val="tx1"/>
                </a:solidFill>
                <a:latin typeface="Arial" panose="020B0604020202020204" pitchFamily="34" charset="0"/>
              </a:defRPr>
            </a:lvl3pPr>
            <a:lvl4pPr marL="1600200" indent="-228600" algn="l">
              <a:spcBef>
                <a:spcPct val="20000"/>
              </a:spcBef>
              <a:buChar char="–"/>
              <a:defRPr sz="2400" b="1">
                <a:solidFill>
                  <a:schemeClr val="tx1"/>
                </a:solidFill>
                <a:latin typeface="Arial" panose="020B0604020202020204" pitchFamily="34" charset="0"/>
              </a:defRPr>
            </a:lvl4pPr>
            <a:lvl5pPr marL="2057400" indent="-228600" algn="l">
              <a:spcBef>
                <a:spcPct val="20000"/>
              </a:spcBef>
              <a:buChar char="»"/>
              <a:defRPr sz="2400" b="1">
                <a:solidFill>
                  <a:schemeClr val="tx1"/>
                </a:solidFill>
                <a:latin typeface="Arial" panose="020B0604020202020204" pitchFamily="34" charset="0"/>
              </a:defRPr>
            </a:lvl5pPr>
            <a:lvl6pPr marL="2514600" indent="-228600" fontAlgn="base">
              <a:spcBef>
                <a:spcPct val="20000"/>
              </a:spcBef>
              <a:spcAft>
                <a:spcPct val="0"/>
              </a:spcAft>
              <a:buChar char="»"/>
              <a:defRPr sz="2400" b="1">
                <a:solidFill>
                  <a:schemeClr val="tx1"/>
                </a:solidFill>
                <a:latin typeface="Arial" panose="020B0604020202020204" pitchFamily="34" charset="0"/>
              </a:defRPr>
            </a:lvl6pPr>
            <a:lvl7pPr marL="2971800" indent="-228600" fontAlgn="base">
              <a:spcBef>
                <a:spcPct val="20000"/>
              </a:spcBef>
              <a:spcAft>
                <a:spcPct val="0"/>
              </a:spcAft>
              <a:buChar char="»"/>
              <a:defRPr sz="2400" b="1">
                <a:solidFill>
                  <a:schemeClr val="tx1"/>
                </a:solidFill>
                <a:latin typeface="Arial" panose="020B0604020202020204" pitchFamily="34" charset="0"/>
              </a:defRPr>
            </a:lvl7pPr>
            <a:lvl8pPr marL="3429000" indent="-228600" fontAlgn="base">
              <a:spcBef>
                <a:spcPct val="20000"/>
              </a:spcBef>
              <a:spcAft>
                <a:spcPct val="0"/>
              </a:spcAft>
              <a:buChar char="»"/>
              <a:defRPr sz="2400" b="1">
                <a:solidFill>
                  <a:schemeClr val="tx1"/>
                </a:solidFill>
                <a:latin typeface="Arial" panose="020B0604020202020204" pitchFamily="34" charset="0"/>
              </a:defRPr>
            </a:lvl8pPr>
            <a:lvl9pPr marL="3886200" indent="-228600" fontAlgn="base">
              <a:spcBef>
                <a:spcPct val="20000"/>
              </a:spcBef>
              <a:spcAft>
                <a:spcPct val="0"/>
              </a:spcAft>
              <a:buChar char="»"/>
              <a:defRPr sz="2400" b="1">
                <a:solidFill>
                  <a:schemeClr val="tx1"/>
                </a:solidFill>
                <a:latin typeface="Arial" panose="020B0604020202020204" pitchFamily="34" charset="0"/>
              </a:defRPr>
            </a:lvl9pPr>
          </a:lstStyle>
          <a:p>
            <a:pPr>
              <a:defRPr/>
            </a:pPr>
            <a:endParaRPr lang="en-US" sz="2200" dirty="0">
              <a:cs typeface="+mn-cs"/>
            </a:endParaRPr>
          </a:p>
          <a:p>
            <a:pPr>
              <a:defRPr/>
            </a:pPr>
            <a:r>
              <a:rPr lang="en-US" sz="2200" dirty="0">
                <a:cs typeface="+mn-cs"/>
              </a:rPr>
              <a:t>Modern CMOS technologies involve more than 200 processing steps, but for our purposes, we can view the sequence as a combination of the following operations:</a:t>
            </a:r>
          </a:p>
          <a:p>
            <a:pPr marL="0" indent="0">
              <a:lnSpc>
                <a:spcPct val="150000"/>
              </a:lnSpc>
              <a:buFontTx/>
              <a:buNone/>
              <a:defRPr/>
            </a:pPr>
            <a:r>
              <a:rPr lang="en-US" sz="2200" dirty="0">
                <a:cs typeface="+mn-cs"/>
              </a:rPr>
              <a:t>(1) wafer processing to produce the proper type of substrate </a:t>
            </a:r>
          </a:p>
          <a:p>
            <a:pPr marL="0" indent="0">
              <a:lnSpc>
                <a:spcPct val="150000"/>
              </a:lnSpc>
              <a:buFontTx/>
              <a:buNone/>
              <a:defRPr/>
            </a:pPr>
            <a:r>
              <a:rPr lang="en-US" sz="2200" dirty="0">
                <a:cs typeface="+mn-cs"/>
              </a:rPr>
              <a:t>(2) photolithography to precisely define each region</a:t>
            </a:r>
          </a:p>
          <a:p>
            <a:pPr marL="0" indent="0">
              <a:buFontTx/>
              <a:buNone/>
              <a:defRPr/>
            </a:pPr>
            <a:r>
              <a:rPr lang="en-US" sz="2200" dirty="0">
                <a:cs typeface="+mn-cs"/>
              </a:rPr>
              <a:t>(3) oxidation, deposition, and ion implantation to add materials to the wafer. </a:t>
            </a:r>
          </a:p>
          <a:p>
            <a:pPr marL="0" indent="0">
              <a:lnSpc>
                <a:spcPct val="150000"/>
              </a:lnSpc>
              <a:buFontTx/>
              <a:buNone/>
              <a:defRPr/>
            </a:pPr>
            <a:r>
              <a:rPr lang="en-US" sz="2200" dirty="0">
                <a:cs typeface="+mn-cs"/>
              </a:rPr>
              <a:t>(4) etching to remove materials from the wafer.</a:t>
            </a:r>
          </a:p>
        </p:txBody>
      </p:sp>
    </p:spTree>
  </p:cSld>
  <p:clrMapOvr>
    <a:masterClrMapping/>
  </p:clrMapOvr>
  <p:transition>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2"/>
          <p:cNvSpPr>
            <a:spLocks noGrp="1"/>
          </p:cNvSpPr>
          <p:nvPr>
            <p:ph type="sldNum" sz="quarter" idx="10"/>
          </p:nvPr>
        </p:nvSpPr>
        <p:spPr>
          <a:noFill/>
          <a:ln>
            <a:miter lim="800000"/>
            <a:headEnd/>
            <a:tailEnd/>
          </a:ln>
        </p:spPr>
        <p:txBody>
          <a:bodyPr/>
          <a:lstStyle/>
          <a:p>
            <a:fld id="{80255A2E-32B2-41F1-9786-6DF6D54F3AF9}" type="slidenum">
              <a:rPr lang="en-US" smtClean="0">
                <a:latin typeface="Arial" charset="0"/>
                <a:cs typeface="Arial" charset="0"/>
              </a:rPr>
              <a:pPr/>
              <a:t>40</a:t>
            </a:fld>
            <a:endParaRPr lang="en-US">
              <a:latin typeface="Arial" charset="0"/>
              <a:cs typeface="Arial" charset="0"/>
            </a:endParaRPr>
          </a:p>
        </p:txBody>
      </p:sp>
      <p:sp>
        <p:nvSpPr>
          <p:cNvPr id="55298" name="Rectangle 2"/>
          <p:cNvSpPr>
            <a:spLocks noGrp="1" noChangeArrowheads="1"/>
          </p:cNvSpPr>
          <p:nvPr>
            <p:ph type="title"/>
          </p:nvPr>
        </p:nvSpPr>
        <p:spPr/>
        <p:txBody>
          <a:bodyPr/>
          <a:lstStyle/>
          <a:p>
            <a:pPr eaLnBrk="1" hangingPunct="1"/>
            <a:r>
              <a:rPr lang="en-US"/>
              <a:t>Interconnects - Resistance</a:t>
            </a:r>
          </a:p>
        </p:txBody>
      </p:sp>
      <p:sp>
        <p:nvSpPr>
          <p:cNvPr id="55299" name="Rectangle 4"/>
          <p:cNvSpPr>
            <a:spLocks noChangeArrowheads="1"/>
          </p:cNvSpPr>
          <p:nvPr/>
        </p:nvSpPr>
        <p:spPr bwMode="auto">
          <a:xfrm>
            <a:off x="266700" y="787400"/>
            <a:ext cx="8620125" cy="5562600"/>
          </a:xfrm>
          <a:prstGeom prst="rect">
            <a:avLst/>
          </a:prstGeom>
          <a:noFill/>
          <a:ln w="9525">
            <a:noFill/>
            <a:miter lim="800000"/>
            <a:headEnd/>
            <a:tailEnd/>
          </a:ln>
        </p:spPr>
        <p:txBody>
          <a:bodyPr/>
          <a:lstStyle/>
          <a:p>
            <a:pPr marL="177800" indent="-177800">
              <a:spcBef>
                <a:spcPct val="20000"/>
              </a:spcBef>
              <a:buFontTx/>
              <a:buChar char="•"/>
            </a:pPr>
            <a:r>
              <a:rPr lang="en-US" sz="2200" b="1"/>
              <a:t>The finite resistance of wires influences the choice of line widths for high-current interconnects such as supply and ground buses.</a:t>
            </a:r>
          </a:p>
          <a:p>
            <a:pPr marL="177800" indent="-177800">
              <a:spcBef>
                <a:spcPct val="20000"/>
              </a:spcBef>
              <a:buFontTx/>
              <a:buChar char="•"/>
            </a:pPr>
            <a:endParaRPr lang="en-US" sz="2200" b="1"/>
          </a:p>
          <a:p>
            <a:pPr marL="177800" indent="-177800">
              <a:spcBef>
                <a:spcPct val="20000"/>
              </a:spcBef>
              <a:buFontTx/>
              <a:buChar char="•"/>
            </a:pPr>
            <a:r>
              <a:rPr lang="en-US" sz="2200" b="1"/>
              <a:t>Another factor determining the width of interconnects is “electromigration”. At high current densities, the aluminum atoms in a wire tend to “migrate”, leaving a void that eventually (after some years of operation) grows to a discontinuity.</a:t>
            </a:r>
          </a:p>
          <a:p>
            <a:pPr marL="177800" indent="-177800">
              <a:spcBef>
                <a:spcPct val="20000"/>
              </a:spcBef>
              <a:buFontTx/>
              <a:buChar char="•"/>
            </a:pPr>
            <a:r>
              <a:rPr lang="en-US" sz="2200" b="1"/>
              <a:t> For this reason, long-term reliability considerations restrict the maximum current density of interconnects.</a:t>
            </a:r>
          </a:p>
          <a:p>
            <a:pPr marL="177800" indent="-177800">
              <a:spcBef>
                <a:spcPct val="20000"/>
              </a:spcBef>
              <a:buFontTx/>
              <a:buChar char="•"/>
            </a:pPr>
            <a:endParaRPr lang="en-US" sz="2200" b="1"/>
          </a:p>
          <a:p>
            <a:pPr marL="177800" indent="-177800">
              <a:spcBef>
                <a:spcPct val="20000"/>
              </a:spcBef>
              <a:buFontTx/>
              <a:buChar char="•"/>
            </a:pPr>
            <a:r>
              <a:rPr lang="en-US" sz="2200" b="1"/>
              <a:t>As a rule of thumb, a current-density of 2 mA per micron of width is acceptable, but the actual value varies according to the thickness of the metal.</a:t>
            </a:r>
          </a:p>
        </p:txBody>
      </p:sp>
    </p:spTree>
  </p:cSld>
  <p:clrMapOvr>
    <a:masterClrMapping/>
  </p:clrMapOvr>
  <p:transition>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2"/>
          <p:cNvSpPr>
            <a:spLocks noGrp="1"/>
          </p:cNvSpPr>
          <p:nvPr>
            <p:ph type="sldNum" sz="quarter" idx="10"/>
          </p:nvPr>
        </p:nvSpPr>
        <p:spPr>
          <a:noFill/>
          <a:ln>
            <a:miter lim="800000"/>
            <a:headEnd/>
            <a:tailEnd/>
          </a:ln>
        </p:spPr>
        <p:txBody>
          <a:bodyPr/>
          <a:lstStyle/>
          <a:p>
            <a:fld id="{1FCEB5DD-E6D6-4E14-A096-C0882095B735}" type="slidenum">
              <a:rPr lang="en-US" smtClean="0">
                <a:latin typeface="Arial" charset="0"/>
                <a:cs typeface="Arial" charset="0"/>
              </a:rPr>
              <a:pPr/>
              <a:t>41</a:t>
            </a:fld>
            <a:endParaRPr lang="en-US">
              <a:latin typeface="Arial" charset="0"/>
              <a:cs typeface="Arial" charset="0"/>
            </a:endParaRPr>
          </a:p>
        </p:txBody>
      </p:sp>
      <p:sp>
        <p:nvSpPr>
          <p:cNvPr id="56322" name="Rectangle 2"/>
          <p:cNvSpPr>
            <a:spLocks noGrp="1" noChangeArrowheads="1"/>
          </p:cNvSpPr>
          <p:nvPr>
            <p:ph type="title"/>
          </p:nvPr>
        </p:nvSpPr>
        <p:spPr/>
        <p:txBody>
          <a:bodyPr/>
          <a:lstStyle/>
          <a:p>
            <a:pPr eaLnBrk="1" hangingPunct="1"/>
            <a:r>
              <a:rPr lang="en-US"/>
              <a:t>Interconnects - Capacitance</a:t>
            </a:r>
          </a:p>
        </p:txBody>
      </p:sp>
      <p:pic>
        <p:nvPicPr>
          <p:cNvPr id="56323" name="Picture 1"/>
          <p:cNvPicPr>
            <a:picLocks noChangeAspect="1"/>
          </p:cNvPicPr>
          <p:nvPr/>
        </p:nvPicPr>
        <p:blipFill>
          <a:blip r:embed="rId2"/>
          <a:srcRect/>
          <a:stretch>
            <a:fillRect/>
          </a:stretch>
        </p:blipFill>
        <p:spPr bwMode="auto">
          <a:xfrm>
            <a:off x="1620838" y="903288"/>
            <a:ext cx="5465762" cy="2535237"/>
          </a:xfrm>
          <a:prstGeom prst="rect">
            <a:avLst/>
          </a:prstGeom>
          <a:noFill/>
          <a:ln w="9525">
            <a:noFill/>
            <a:miter lim="800000"/>
            <a:headEnd/>
            <a:tailEnd/>
          </a:ln>
        </p:spPr>
      </p:pic>
      <p:sp>
        <p:nvSpPr>
          <p:cNvPr id="56324" name="Rectangle 4"/>
          <p:cNvSpPr>
            <a:spLocks noChangeArrowheads="1"/>
          </p:cNvSpPr>
          <p:nvPr/>
        </p:nvSpPr>
        <p:spPr bwMode="auto">
          <a:xfrm>
            <a:off x="206375" y="3438525"/>
            <a:ext cx="8480425" cy="2846388"/>
          </a:xfrm>
          <a:prstGeom prst="rect">
            <a:avLst/>
          </a:prstGeom>
          <a:noFill/>
          <a:ln w="9525">
            <a:noFill/>
            <a:miter lim="800000"/>
            <a:headEnd/>
            <a:tailEnd/>
          </a:ln>
        </p:spPr>
        <p:txBody>
          <a:bodyPr/>
          <a:lstStyle/>
          <a:p>
            <a:pPr marL="177800" indent="-177800">
              <a:spcBef>
                <a:spcPct val="20000"/>
              </a:spcBef>
              <a:buFontTx/>
              <a:buChar char="•"/>
            </a:pPr>
            <a:endParaRPr lang="en-US" sz="2200" b="1"/>
          </a:p>
          <a:p>
            <a:pPr marL="177800" indent="-177800">
              <a:spcBef>
                <a:spcPct val="20000"/>
              </a:spcBef>
              <a:buFontTx/>
              <a:buChar char="•"/>
            </a:pPr>
            <a:r>
              <a:rPr lang="en-US" sz="2200" b="1"/>
              <a:t>The problem of interconnect capacitance is much more complicated. We begin with a single wire on top of a substrate (as in the figure), identifying a “parallel-plate” capacitance and a “fringe” capacitance. </a:t>
            </a:r>
          </a:p>
          <a:p>
            <a:pPr marL="177800" indent="-177800">
              <a:spcBef>
                <a:spcPct val="20000"/>
              </a:spcBef>
              <a:buFontTx/>
              <a:buChar char="•"/>
            </a:pPr>
            <a:endParaRPr lang="en-US" sz="2200" b="1"/>
          </a:p>
          <a:p>
            <a:pPr marL="177800" indent="-177800">
              <a:spcBef>
                <a:spcPct val="20000"/>
              </a:spcBef>
              <a:buFontTx/>
              <a:buChar char="•"/>
            </a:pPr>
            <a:r>
              <a:rPr lang="en-US" sz="2200" b="1"/>
              <a:t>For narrow lines, the two are comparable.</a:t>
            </a:r>
          </a:p>
        </p:txBody>
      </p:sp>
    </p:spTree>
  </p:cSld>
  <p:clrMapOvr>
    <a:masterClrMapping/>
  </p:clrMapOvr>
  <p:transition>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2"/>
          <p:cNvSpPr>
            <a:spLocks noGrp="1"/>
          </p:cNvSpPr>
          <p:nvPr>
            <p:ph type="sldNum" sz="quarter" idx="10"/>
          </p:nvPr>
        </p:nvSpPr>
        <p:spPr>
          <a:noFill/>
          <a:ln>
            <a:miter lim="800000"/>
            <a:headEnd/>
            <a:tailEnd/>
          </a:ln>
        </p:spPr>
        <p:txBody>
          <a:bodyPr/>
          <a:lstStyle/>
          <a:p>
            <a:fld id="{31327443-970A-4373-B702-ADB835532856}" type="slidenum">
              <a:rPr lang="en-US" smtClean="0">
                <a:latin typeface="Arial" charset="0"/>
                <a:cs typeface="Arial" charset="0"/>
              </a:rPr>
              <a:pPr/>
              <a:t>42</a:t>
            </a:fld>
            <a:endParaRPr lang="en-US">
              <a:latin typeface="Arial" charset="0"/>
              <a:cs typeface="Arial" charset="0"/>
            </a:endParaRPr>
          </a:p>
        </p:txBody>
      </p:sp>
      <p:sp>
        <p:nvSpPr>
          <p:cNvPr id="57346" name="Rectangle 2"/>
          <p:cNvSpPr>
            <a:spLocks noGrp="1" noChangeArrowheads="1"/>
          </p:cNvSpPr>
          <p:nvPr>
            <p:ph type="title"/>
          </p:nvPr>
        </p:nvSpPr>
        <p:spPr/>
        <p:txBody>
          <a:bodyPr/>
          <a:lstStyle/>
          <a:p>
            <a:pPr eaLnBrk="1" hangingPunct="1"/>
            <a:r>
              <a:rPr lang="en-US"/>
              <a:t>Interconnects - Capacitance</a:t>
            </a:r>
          </a:p>
        </p:txBody>
      </p:sp>
      <p:sp>
        <p:nvSpPr>
          <p:cNvPr id="4" name="Rectangle 3"/>
          <p:cNvSpPr>
            <a:spLocks noChangeArrowheads="1"/>
          </p:cNvSpPr>
          <p:nvPr/>
        </p:nvSpPr>
        <p:spPr bwMode="auto">
          <a:xfrm>
            <a:off x="206375" y="657225"/>
            <a:ext cx="8480425" cy="5627688"/>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A simple empirical relationship for calculating the total wire capacitance per unit length on top of a conducting substrate is:</a:t>
            </a:r>
          </a:p>
          <a:p>
            <a:pPr>
              <a:spcBef>
                <a:spcPct val="20000"/>
              </a:spcBef>
              <a:buFontTx/>
              <a:buChar char="•"/>
              <a:defRPr/>
            </a:pPr>
            <a:endParaRPr lang="en-US" sz="2200" b="1" dirty="0">
              <a:cs typeface="+mn-cs"/>
            </a:endParaRPr>
          </a:p>
          <a:p>
            <a:pPr marL="0" indent="0">
              <a:spcBef>
                <a:spcPct val="20000"/>
              </a:spcBef>
              <a:defRPr/>
            </a:pPr>
            <a:endParaRPr lang="en-US" sz="2200" b="1" dirty="0">
              <a:cs typeface="+mn-cs"/>
            </a:endParaRPr>
          </a:p>
          <a:p>
            <a:pPr marL="0" indent="0">
              <a:spcBef>
                <a:spcPct val="20000"/>
              </a:spcBef>
              <a:defRPr/>
            </a:pPr>
            <a:r>
              <a:rPr lang="en-US" sz="2200" b="1" dirty="0">
                <a:cs typeface="+mn-cs"/>
              </a:rPr>
              <a:t>	Where W, h and t denote the dimensions </a:t>
            </a:r>
          </a:p>
          <a:p>
            <a:pPr marL="342900" indent="-342900">
              <a:spcBef>
                <a:spcPct val="20000"/>
              </a:spcBef>
              <a:buFont typeface="Arial" panose="020B0604020202020204" pitchFamily="34" charset="0"/>
              <a:buChar char="•"/>
              <a:defRPr/>
            </a:pPr>
            <a:r>
              <a:rPr lang="en-US" sz="2200" b="1" dirty="0">
                <a:cs typeface="+mn-cs"/>
              </a:rPr>
              <a:t>For typical dimensions, this equation predicts the capacitance with a few percent of error.</a:t>
            </a:r>
          </a:p>
          <a:p>
            <a:pPr marL="342900" indent="-342900">
              <a:spcBef>
                <a:spcPct val="20000"/>
              </a:spcBef>
              <a:buFont typeface="Arial" panose="020B0604020202020204" pitchFamily="34" charset="0"/>
              <a:buChar char="•"/>
              <a:defRPr/>
            </a:pPr>
            <a:endParaRPr lang="en-US" sz="2200" b="1" dirty="0">
              <a:cs typeface="+mn-cs"/>
            </a:endParaRPr>
          </a:p>
          <a:p>
            <a:pPr marL="342900" indent="-342900">
              <a:spcBef>
                <a:spcPct val="20000"/>
              </a:spcBef>
              <a:buFont typeface="Arial" panose="020B0604020202020204" pitchFamily="34" charset="0"/>
              <a:buChar char="•"/>
              <a:defRPr/>
            </a:pPr>
            <a:r>
              <a:rPr lang="en-US" sz="2200" b="1" dirty="0">
                <a:cs typeface="+mn-cs"/>
              </a:rPr>
              <a:t>While upper levels of metal in a process exhibit less capacitance per unit width and length, their minimum allowable width is usually greater than that of the lower layers.</a:t>
            </a:r>
          </a:p>
          <a:p>
            <a:pPr marL="342900" indent="-342900">
              <a:spcBef>
                <a:spcPct val="20000"/>
              </a:spcBef>
              <a:buFont typeface="Arial" panose="020B0604020202020204" pitchFamily="34" charset="0"/>
              <a:buChar char="•"/>
              <a:defRPr/>
            </a:pPr>
            <a:r>
              <a:rPr lang="en-US" sz="2200" b="1" dirty="0">
                <a:cs typeface="+mn-cs"/>
              </a:rPr>
              <a:t>Thus, the minimum capacitance for a given length may be only slightly smaller for the topmost layer(s).</a:t>
            </a:r>
          </a:p>
          <a:p>
            <a:pPr marL="0" indent="0">
              <a:spcBef>
                <a:spcPct val="20000"/>
              </a:spcBef>
              <a:defRPr/>
            </a:pPr>
            <a:r>
              <a:rPr lang="en-US" sz="2200" b="1" dirty="0">
                <a:cs typeface="+mn-cs"/>
              </a:rPr>
              <a:t> </a:t>
            </a:r>
          </a:p>
        </p:txBody>
      </p:sp>
      <p:pic>
        <p:nvPicPr>
          <p:cNvPr id="57348" name="Picture 1"/>
          <p:cNvPicPr>
            <a:picLocks noChangeAspect="1"/>
          </p:cNvPicPr>
          <p:nvPr/>
        </p:nvPicPr>
        <p:blipFill>
          <a:blip r:embed="rId2"/>
          <a:srcRect/>
          <a:stretch>
            <a:fillRect/>
          </a:stretch>
        </p:blipFill>
        <p:spPr bwMode="auto">
          <a:xfrm>
            <a:off x="1444625" y="1565275"/>
            <a:ext cx="6003925" cy="933450"/>
          </a:xfrm>
          <a:prstGeom prst="rect">
            <a:avLst/>
          </a:prstGeom>
          <a:noFill/>
          <a:ln w="9525">
            <a:noFill/>
            <a:miter lim="800000"/>
            <a:headEnd/>
            <a:tailEnd/>
          </a:ln>
        </p:spPr>
      </p:pic>
    </p:spTree>
  </p:cSld>
  <p:clrMapOvr>
    <a:masterClrMapping/>
  </p:clrMapOvr>
  <p:transition>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2"/>
          <p:cNvSpPr>
            <a:spLocks noGrp="1"/>
          </p:cNvSpPr>
          <p:nvPr>
            <p:ph type="sldNum" sz="quarter" idx="10"/>
          </p:nvPr>
        </p:nvSpPr>
        <p:spPr>
          <a:noFill/>
          <a:ln>
            <a:miter lim="800000"/>
            <a:headEnd/>
            <a:tailEnd/>
          </a:ln>
        </p:spPr>
        <p:txBody>
          <a:bodyPr/>
          <a:lstStyle/>
          <a:p>
            <a:fld id="{A1B5BA61-25B3-4F6B-B436-169C9F3C1DEF}" type="slidenum">
              <a:rPr lang="en-US" smtClean="0">
                <a:latin typeface="Arial" charset="0"/>
                <a:cs typeface="Arial" charset="0"/>
              </a:rPr>
              <a:pPr/>
              <a:t>43</a:t>
            </a:fld>
            <a:endParaRPr lang="en-US">
              <a:latin typeface="Arial" charset="0"/>
              <a:cs typeface="Arial" charset="0"/>
            </a:endParaRPr>
          </a:p>
        </p:txBody>
      </p:sp>
      <p:sp>
        <p:nvSpPr>
          <p:cNvPr id="58370" name="Rectangle 2"/>
          <p:cNvSpPr>
            <a:spLocks noGrp="1" noChangeArrowheads="1"/>
          </p:cNvSpPr>
          <p:nvPr>
            <p:ph type="title"/>
          </p:nvPr>
        </p:nvSpPr>
        <p:spPr/>
        <p:txBody>
          <a:bodyPr/>
          <a:lstStyle/>
          <a:p>
            <a:pPr eaLnBrk="1" hangingPunct="1"/>
            <a:r>
              <a:rPr lang="en-US"/>
              <a:t>Interconnects - Capacitance</a:t>
            </a:r>
          </a:p>
        </p:txBody>
      </p:sp>
      <p:pic>
        <p:nvPicPr>
          <p:cNvPr id="58371" name="Picture 1"/>
          <p:cNvPicPr>
            <a:picLocks noChangeAspect="1"/>
          </p:cNvPicPr>
          <p:nvPr/>
        </p:nvPicPr>
        <p:blipFill>
          <a:blip r:embed="rId2"/>
          <a:srcRect/>
          <a:stretch>
            <a:fillRect/>
          </a:stretch>
        </p:blipFill>
        <p:spPr bwMode="auto">
          <a:xfrm>
            <a:off x="457200" y="855663"/>
            <a:ext cx="8075613" cy="3136900"/>
          </a:xfrm>
          <a:prstGeom prst="rect">
            <a:avLst/>
          </a:prstGeom>
          <a:noFill/>
          <a:ln w="9525">
            <a:noFill/>
            <a:miter lim="800000"/>
            <a:headEnd/>
            <a:tailEnd/>
          </a:ln>
        </p:spPr>
      </p:pic>
      <p:sp>
        <p:nvSpPr>
          <p:cNvPr id="58372" name="Rectangle 4"/>
          <p:cNvSpPr>
            <a:spLocks noChangeArrowheads="1"/>
          </p:cNvSpPr>
          <p:nvPr/>
        </p:nvSpPr>
        <p:spPr bwMode="auto">
          <a:xfrm>
            <a:off x="347663" y="4311650"/>
            <a:ext cx="8339137" cy="1973263"/>
          </a:xfrm>
          <a:prstGeom prst="rect">
            <a:avLst/>
          </a:prstGeom>
          <a:noFill/>
          <a:ln w="9525">
            <a:noFill/>
            <a:miter lim="800000"/>
            <a:headEnd/>
            <a:tailEnd/>
          </a:ln>
        </p:spPr>
        <p:txBody>
          <a:bodyPr/>
          <a:lstStyle/>
          <a:p>
            <a:pPr marL="177800" indent="-177800">
              <a:spcBef>
                <a:spcPct val="20000"/>
              </a:spcBef>
              <a:buFontTx/>
              <a:buChar char="•"/>
            </a:pPr>
            <a:r>
              <a:rPr lang="en-US" sz="2200" b="1"/>
              <a:t>Table depicts typical values of minimum widths and parallel-plate and fringe capacitances (to the substrate) in a four-metal 0.25-</a:t>
            </a:r>
            <a:r>
              <a:rPr lang="en-US" sz="2200" b="1">
                <a:latin typeface="Cambria Math" pitchFamily="18" charset="0"/>
              </a:rPr>
              <a:t>𝞵</a:t>
            </a:r>
            <a:r>
              <a:rPr lang="en-US" sz="2200" b="1"/>
              <a:t>m process.</a:t>
            </a:r>
          </a:p>
        </p:txBody>
      </p:sp>
    </p:spTree>
  </p:cSld>
  <p:clrMapOvr>
    <a:masterClrMapping/>
  </p:clrMapOvr>
  <p:transition>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2"/>
          <p:cNvSpPr>
            <a:spLocks noGrp="1"/>
          </p:cNvSpPr>
          <p:nvPr>
            <p:ph type="sldNum" sz="quarter" idx="10"/>
          </p:nvPr>
        </p:nvSpPr>
        <p:spPr>
          <a:noFill/>
          <a:ln>
            <a:miter lim="800000"/>
            <a:headEnd/>
            <a:tailEnd/>
          </a:ln>
        </p:spPr>
        <p:txBody>
          <a:bodyPr/>
          <a:lstStyle/>
          <a:p>
            <a:fld id="{D947F30C-FC4E-4BB1-8AAC-877A1A332854}" type="slidenum">
              <a:rPr lang="en-US" smtClean="0">
                <a:latin typeface="Arial" charset="0"/>
                <a:cs typeface="Arial" charset="0"/>
              </a:rPr>
              <a:pPr/>
              <a:t>44</a:t>
            </a:fld>
            <a:endParaRPr lang="en-US">
              <a:latin typeface="Arial" charset="0"/>
              <a:cs typeface="Arial" charset="0"/>
            </a:endParaRPr>
          </a:p>
        </p:txBody>
      </p:sp>
      <p:sp>
        <p:nvSpPr>
          <p:cNvPr id="59394" name="Rectangle 2"/>
          <p:cNvSpPr>
            <a:spLocks noGrp="1" noChangeArrowheads="1"/>
          </p:cNvSpPr>
          <p:nvPr>
            <p:ph type="title"/>
          </p:nvPr>
        </p:nvSpPr>
        <p:spPr/>
        <p:txBody>
          <a:bodyPr/>
          <a:lstStyle/>
          <a:p>
            <a:pPr eaLnBrk="1" hangingPunct="1"/>
            <a:r>
              <a:rPr lang="en-US"/>
              <a:t>Interconnects - Capacitance</a:t>
            </a:r>
          </a:p>
        </p:txBody>
      </p:sp>
      <p:pic>
        <p:nvPicPr>
          <p:cNvPr id="59395" name="Picture 1"/>
          <p:cNvPicPr>
            <a:picLocks noChangeAspect="1"/>
          </p:cNvPicPr>
          <p:nvPr/>
        </p:nvPicPr>
        <p:blipFill>
          <a:blip r:embed="rId2"/>
          <a:srcRect/>
          <a:stretch>
            <a:fillRect/>
          </a:stretch>
        </p:blipFill>
        <p:spPr bwMode="auto">
          <a:xfrm>
            <a:off x="1320800" y="771525"/>
            <a:ext cx="5513388" cy="2682875"/>
          </a:xfrm>
          <a:prstGeom prst="rect">
            <a:avLst/>
          </a:prstGeom>
          <a:noFill/>
          <a:ln w="9525">
            <a:noFill/>
            <a:miter lim="800000"/>
            <a:headEnd/>
            <a:tailEnd/>
          </a:ln>
        </p:spPr>
      </p:pic>
      <p:sp>
        <p:nvSpPr>
          <p:cNvPr id="5" name="Rectangle 4"/>
          <p:cNvSpPr>
            <a:spLocks noChangeArrowheads="1"/>
          </p:cNvSpPr>
          <p:nvPr/>
        </p:nvSpPr>
        <p:spPr bwMode="auto">
          <a:xfrm>
            <a:off x="282575" y="3454400"/>
            <a:ext cx="8578850" cy="3065463"/>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r>
              <a:rPr lang="en-US" sz="2200" b="1" dirty="0">
                <a:cs typeface="+mn-cs"/>
              </a:rPr>
              <a:t>Wires also suffer from parallel and fringe capacitances between them. Illustrated in the figure, this effect is difficult to quantify for a complex layout, often necessitating the use of computer programs.</a:t>
            </a:r>
          </a:p>
          <a:p>
            <a:pPr marL="0" indent="0">
              <a:spcBef>
                <a:spcPct val="20000"/>
              </a:spcBef>
              <a:defRPr/>
            </a:pPr>
            <a:endParaRPr lang="en-US" sz="2200" b="1" dirty="0">
              <a:cs typeface="+mn-cs"/>
            </a:endParaRPr>
          </a:p>
          <a:p>
            <a:pPr>
              <a:spcBef>
                <a:spcPct val="20000"/>
              </a:spcBef>
              <a:buFontTx/>
              <a:buChar char="•"/>
              <a:defRPr/>
            </a:pPr>
            <a:r>
              <a:rPr lang="en-US" sz="2200" b="1" dirty="0">
                <a:cs typeface="+mn-cs"/>
              </a:rPr>
              <a:t>In practice, the capacitances between the layers are calculated by “electromagnetic field solvers,” measured experimentally, and tabulated in the process design manual.</a:t>
            </a:r>
          </a:p>
        </p:txBody>
      </p:sp>
    </p:spTree>
  </p:cSld>
  <p:clrMapOvr>
    <a:masterClrMapping/>
  </p:clrMapOvr>
  <p:transition>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2"/>
          <p:cNvSpPr>
            <a:spLocks noGrp="1"/>
          </p:cNvSpPr>
          <p:nvPr>
            <p:ph type="sldNum" sz="quarter" idx="10"/>
          </p:nvPr>
        </p:nvSpPr>
        <p:spPr>
          <a:noFill/>
          <a:ln>
            <a:miter lim="800000"/>
            <a:headEnd/>
            <a:tailEnd/>
          </a:ln>
        </p:spPr>
        <p:txBody>
          <a:bodyPr/>
          <a:lstStyle/>
          <a:p>
            <a:fld id="{F7E4006B-2E23-4DE6-8E76-99E1865CBF97}" type="slidenum">
              <a:rPr lang="en-US" smtClean="0">
                <a:latin typeface="Arial" charset="0"/>
                <a:cs typeface="Arial" charset="0"/>
              </a:rPr>
              <a:pPr/>
              <a:t>45</a:t>
            </a:fld>
            <a:endParaRPr lang="en-US">
              <a:latin typeface="Arial" charset="0"/>
              <a:cs typeface="Arial" charset="0"/>
            </a:endParaRPr>
          </a:p>
        </p:txBody>
      </p:sp>
      <p:sp>
        <p:nvSpPr>
          <p:cNvPr id="60418" name="Rectangle 2"/>
          <p:cNvSpPr>
            <a:spLocks noGrp="1" noChangeArrowheads="1"/>
          </p:cNvSpPr>
          <p:nvPr>
            <p:ph type="title"/>
          </p:nvPr>
        </p:nvSpPr>
        <p:spPr/>
        <p:txBody>
          <a:bodyPr/>
          <a:lstStyle/>
          <a:p>
            <a:pPr eaLnBrk="1" hangingPunct="1"/>
            <a:r>
              <a:rPr lang="en-US"/>
              <a:t>Latch-Up</a:t>
            </a:r>
          </a:p>
        </p:txBody>
      </p:sp>
      <p:sp>
        <p:nvSpPr>
          <p:cNvPr id="60419" name="Rectangle 3"/>
          <p:cNvSpPr>
            <a:spLocks noChangeArrowheads="1"/>
          </p:cNvSpPr>
          <p:nvPr/>
        </p:nvSpPr>
        <p:spPr bwMode="auto">
          <a:xfrm>
            <a:off x="438150" y="3321050"/>
            <a:ext cx="8577263" cy="3198813"/>
          </a:xfrm>
          <a:prstGeom prst="rect">
            <a:avLst/>
          </a:prstGeom>
          <a:noFill/>
          <a:ln w="9525">
            <a:noFill/>
            <a:miter lim="800000"/>
            <a:headEnd/>
            <a:tailEnd/>
          </a:ln>
        </p:spPr>
        <p:txBody>
          <a:bodyPr/>
          <a:lstStyle/>
          <a:p>
            <a:pPr marL="177800" indent="-177800">
              <a:spcBef>
                <a:spcPct val="20000"/>
              </a:spcBef>
              <a:buFontTx/>
              <a:buChar char="•"/>
            </a:pPr>
            <a:r>
              <a:rPr lang="en-US" sz="2200" b="1"/>
              <a:t>Another issue that did not exist in NMOS implementations but arose in CMOS circuits was latch-up.</a:t>
            </a:r>
          </a:p>
          <a:p>
            <a:pPr marL="177800" indent="-177800">
              <a:spcBef>
                <a:spcPct val="20000"/>
              </a:spcBef>
              <a:buFontTx/>
              <a:buChar char="•"/>
            </a:pPr>
            <a:r>
              <a:rPr lang="en-US" sz="2200" b="1"/>
              <a:t>We make two observations: </a:t>
            </a:r>
          </a:p>
          <a:p>
            <a:pPr marL="177800" indent="-177800">
              <a:spcBef>
                <a:spcPct val="20000"/>
              </a:spcBef>
            </a:pPr>
            <a:r>
              <a:rPr lang="en-US" sz="2200" b="1"/>
              <a:t>(a) the base of each bipolar transistor is inevitably tied to the collector of the other.</a:t>
            </a:r>
          </a:p>
          <a:p>
            <a:pPr marL="177800" indent="-177800">
              <a:spcBef>
                <a:spcPct val="20000"/>
              </a:spcBef>
            </a:pPr>
            <a:r>
              <a:rPr lang="en-US" sz="2200" b="1"/>
              <a:t> (b) owing to the finite resistance of the n-well and the substrate, the bases of Q</a:t>
            </a:r>
            <a:r>
              <a:rPr lang="en-US" sz="2200" b="1">
                <a:latin typeface="Cambria Math" pitchFamily="18" charset="0"/>
              </a:rPr>
              <a:t>₁</a:t>
            </a:r>
            <a:r>
              <a:rPr lang="en-US" sz="2200" b="1"/>
              <a:t> and Q</a:t>
            </a:r>
            <a:r>
              <a:rPr lang="en-US" sz="2200" b="1">
                <a:latin typeface="Cambria Math" pitchFamily="18" charset="0"/>
              </a:rPr>
              <a:t>₂</a:t>
            </a:r>
            <a:r>
              <a:rPr lang="en-US" sz="2200" b="1"/>
              <a:t> see a nonzero resistance to V</a:t>
            </a:r>
            <a:r>
              <a:rPr lang="en-US" sz="1400" b="1"/>
              <a:t>DD </a:t>
            </a:r>
            <a:r>
              <a:rPr lang="en-US" sz="2200" b="1"/>
              <a:t>and ground, respectively. </a:t>
            </a:r>
          </a:p>
        </p:txBody>
      </p:sp>
      <p:pic>
        <p:nvPicPr>
          <p:cNvPr id="60420" name="Picture 1"/>
          <p:cNvPicPr>
            <a:picLocks noChangeAspect="1"/>
          </p:cNvPicPr>
          <p:nvPr/>
        </p:nvPicPr>
        <p:blipFill>
          <a:blip r:embed="rId2"/>
          <a:srcRect/>
          <a:stretch>
            <a:fillRect/>
          </a:stretch>
        </p:blipFill>
        <p:spPr bwMode="auto">
          <a:xfrm>
            <a:off x="1236663" y="681038"/>
            <a:ext cx="6940550" cy="2709862"/>
          </a:xfrm>
          <a:prstGeom prst="rect">
            <a:avLst/>
          </a:prstGeom>
          <a:noFill/>
          <a:ln w="9525">
            <a:noFill/>
            <a:miter lim="800000"/>
            <a:headEnd/>
            <a:tailEnd/>
          </a:ln>
        </p:spPr>
      </p:pic>
    </p:spTree>
  </p:cSld>
  <p:clrMapOvr>
    <a:masterClrMapping/>
  </p:clrMapOvr>
  <p:transition>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2"/>
          <p:cNvSpPr>
            <a:spLocks noGrp="1"/>
          </p:cNvSpPr>
          <p:nvPr>
            <p:ph type="sldNum" sz="quarter" idx="10"/>
          </p:nvPr>
        </p:nvSpPr>
        <p:spPr>
          <a:noFill/>
          <a:ln>
            <a:miter lim="800000"/>
            <a:headEnd/>
            <a:tailEnd/>
          </a:ln>
        </p:spPr>
        <p:txBody>
          <a:bodyPr/>
          <a:lstStyle/>
          <a:p>
            <a:fld id="{558A52B4-80FB-4A77-9E98-3FC2A2648250}" type="slidenum">
              <a:rPr lang="en-US" smtClean="0">
                <a:latin typeface="Arial" charset="0"/>
                <a:cs typeface="Arial" charset="0"/>
              </a:rPr>
              <a:pPr/>
              <a:t>46</a:t>
            </a:fld>
            <a:endParaRPr lang="en-US">
              <a:latin typeface="Arial" charset="0"/>
              <a:cs typeface="Arial" charset="0"/>
            </a:endParaRPr>
          </a:p>
        </p:txBody>
      </p:sp>
      <p:sp>
        <p:nvSpPr>
          <p:cNvPr id="61442" name="Rectangle 2"/>
          <p:cNvSpPr>
            <a:spLocks noGrp="1" noChangeArrowheads="1"/>
          </p:cNvSpPr>
          <p:nvPr>
            <p:ph type="title"/>
          </p:nvPr>
        </p:nvSpPr>
        <p:spPr/>
        <p:txBody>
          <a:bodyPr/>
          <a:lstStyle/>
          <a:p>
            <a:pPr eaLnBrk="1" hangingPunct="1"/>
            <a:r>
              <a:rPr lang="en-US"/>
              <a:t>Latch-Up</a:t>
            </a:r>
          </a:p>
        </p:txBody>
      </p:sp>
      <p:sp>
        <p:nvSpPr>
          <p:cNvPr id="61443" name="Rectangle 3"/>
          <p:cNvSpPr>
            <a:spLocks noChangeArrowheads="1"/>
          </p:cNvSpPr>
          <p:nvPr/>
        </p:nvSpPr>
        <p:spPr bwMode="auto">
          <a:xfrm>
            <a:off x="269875" y="695325"/>
            <a:ext cx="8745538" cy="5824538"/>
          </a:xfrm>
          <a:prstGeom prst="rect">
            <a:avLst/>
          </a:prstGeom>
          <a:noFill/>
          <a:ln w="9525">
            <a:noFill/>
            <a:miter lim="800000"/>
            <a:headEnd/>
            <a:tailEnd/>
          </a:ln>
        </p:spPr>
        <p:txBody>
          <a:bodyPr/>
          <a:lstStyle/>
          <a:p>
            <a:pPr marL="177800" indent="-177800">
              <a:spcBef>
                <a:spcPct val="20000"/>
              </a:spcBef>
              <a:buFontTx/>
              <a:buChar char="•"/>
            </a:pPr>
            <a:r>
              <a:rPr lang="en-US" sz="2200" b="1"/>
              <a:t>The parasitic circuit can therefore be drawn as in Fig(b), revealing a positive feedback loop around Q</a:t>
            </a:r>
            <a:r>
              <a:rPr lang="en-US" sz="2200" b="1">
                <a:latin typeface="Cambria Math" pitchFamily="18" charset="0"/>
              </a:rPr>
              <a:t>₁</a:t>
            </a:r>
            <a:r>
              <a:rPr lang="en-US" sz="2200" b="1"/>
              <a:t> and Q</a:t>
            </a:r>
            <a:r>
              <a:rPr lang="en-US" sz="2200" b="1">
                <a:latin typeface="Cambria Math" pitchFamily="18" charset="0"/>
              </a:rPr>
              <a:t>₂</a:t>
            </a:r>
            <a:r>
              <a:rPr lang="en-US" sz="2200" b="1"/>
              <a:t>. </a:t>
            </a:r>
          </a:p>
          <a:p>
            <a:pPr marL="177800" indent="-177800">
              <a:spcBef>
                <a:spcPct val="20000"/>
              </a:spcBef>
              <a:buFontTx/>
              <a:buChar char="•"/>
            </a:pPr>
            <a:r>
              <a:rPr lang="en-US" sz="2200" b="1"/>
              <a:t>In fact, if a current is injected into node X such that V</a:t>
            </a:r>
            <a:r>
              <a:rPr lang="en-US" sz="1400" b="1"/>
              <a:t>X </a:t>
            </a:r>
            <a:r>
              <a:rPr lang="en-US" sz="2200" b="1"/>
              <a:t>rises, then I</a:t>
            </a:r>
            <a:r>
              <a:rPr lang="en-US" sz="1400" b="1"/>
              <a:t>C2  </a:t>
            </a:r>
            <a:r>
              <a:rPr lang="en-US" sz="2200" b="1"/>
              <a:t>increases, V</a:t>
            </a:r>
            <a:r>
              <a:rPr lang="en-US" sz="1400" b="1"/>
              <a:t>Y</a:t>
            </a:r>
            <a:r>
              <a:rPr lang="en-US" sz="2200" b="1"/>
              <a:t> falls, I</a:t>
            </a:r>
            <a:r>
              <a:rPr lang="en-US" sz="1400" b="1"/>
              <a:t>C1</a:t>
            </a:r>
            <a:r>
              <a:rPr lang="en-US" sz="2200" b="1"/>
              <a:t> increases, and V</a:t>
            </a:r>
            <a:r>
              <a:rPr lang="en-US" sz="1400" b="1"/>
              <a:t>X</a:t>
            </a:r>
            <a:r>
              <a:rPr lang="en-US" sz="2200" b="1"/>
              <a:t> rises further.</a:t>
            </a:r>
          </a:p>
          <a:p>
            <a:pPr marL="177800" indent="-177800">
              <a:spcBef>
                <a:spcPct val="20000"/>
              </a:spcBef>
              <a:buFontTx/>
              <a:buChar char="•"/>
            </a:pPr>
            <a:endParaRPr lang="en-US" sz="2200" b="1"/>
          </a:p>
          <a:p>
            <a:pPr marL="177800" indent="-177800">
              <a:spcBef>
                <a:spcPct val="20000"/>
              </a:spcBef>
              <a:buFontTx/>
              <a:buChar char="•"/>
            </a:pPr>
            <a:r>
              <a:rPr lang="en-US" sz="2200" b="1"/>
              <a:t> If the loop gain is greater than or equal to unity, this phenomenon continues until both transistors turn on completely, drawing an enormous current from V</a:t>
            </a:r>
            <a:r>
              <a:rPr lang="en-US" sz="1400" b="1"/>
              <a:t>DD</a:t>
            </a:r>
            <a:r>
              <a:rPr lang="en-US" sz="2200" b="1"/>
              <a:t>.  We say the circuit is latched up.</a:t>
            </a:r>
          </a:p>
          <a:p>
            <a:pPr marL="177800" indent="-177800">
              <a:spcBef>
                <a:spcPct val="20000"/>
              </a:spcBef>
              <a:buFontTx/>
              <a:buChar char="•"/>
            </a:pPr>
            <a:r>
              <a:rPr lang="en-US" sz="2200" b="1"/>
              <a:t>The initial current required to trigger latch-up may be produced by various sources in an integrated circuit.</a:t>
            </a:r>
          </a:p>
          <a:p>
            <a:pPr marL="177800" indent="-177800">
              <a:spcBef>
                <a:spcPct val="20000"/>
              </a:spcBef>
              <a:buFontTx/>
              <a:buChar char="•"/>
            </a:pPr>
            <a:endParaRPr lang="en-US" sz="2200" b="1"/>
          </a:p>
          <a:p>
            <a:pPr marL="177800" indent="-177800">
              <a:spcBef>
                <a:spcPct val="20000"/>
              </a:spcBef>
              <a:buFontTx/>
              <a:buChar char="•"/>
            </a:pPr>
            <a:r>
              <a:rPr lang="en-US" sz="2200" b="1"/>
              <a:t>In the circuit [ fig (b) ] a large voltage swing at the drains can therefore inject a significant displacement current into the n-well or the substrate, initiating latch-up.</a:t>
            </a:r>
          </a:p>
        </p:txBody>
      </p:sp>
    </p:spTree>
  </p:cSld>
  <p:clrMapOvr>
    <a:masterClrMapping/>
  </p:clrMapOvr>
  <p:transition>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2"/>
          <p:cNvSpPr>
            <a:spLocks noGrp="1"/>
          </p:cNvSpPr>
          <p:nvPr>
            <p:ph type="sldNum" sz="quarter" idx="10"/>
          </p:nvPr>
        </p:nvSpPr>
        <p:spPr>
          <a:noFill/>
          <a:ln>
            <a:miter lim="800000"/>
            <a:headEnd/>
            <a:tailEnd/>
          </a:ln>
        </p:spPr>
        <p:txBody>
          <a:bodyPr/>
          <a:lstStyle/>
          <a:p>
            <a:fld id="{D3D88EFB-2FB7-4B57-B3B6-F6D40324A9EC}" type="slidenum">
              <a:rPr lang="en-US" smtClean="0">
                <a:latin typeface="Arial" charset="0"/>
                <a:cs typeface="Arial" charset="0"/>
              </a:rPr>
              <a:pPr/>
              <a:t>47</a:t>
            </a:fld>
            <a:endParaRPr lang="en-US">
              <a:latin typeface="Arial" charset="0"/>
              <a:cs typeface="Arial" charset="0"/>
            </a:endParaRPr>
          </a:p>
        </p:txBody>
      </p:sp>
      <p:sp>
        <p:nvSpPr>
          <p:cNvPr id="62466" name="Rectangle 2"/>
          <p:cNvSpPr>
            <a:spLocks noGrp="1" noChangeArrowheads="1"/>
          </p:cNvSpPr>
          <p:nvPr>
            <p:ph type="title"/>
          </p:nvPr>
        </p:nvSpPr>
        <p:spPr/>
        <p:txBody>
          <a:bodyPr/>
          <a:lstStyle/>
          <a:p>
            <a:pPr eaLnBrk="1" hangingPunct="1"/>
            <a:r>
              <a:rPr lang="en-US"/>
              <a:t>Latch-Up</a:t>
            </a:r>
          </a:p>
        </p:txBody>
      </p:sp>
      <p:sp>
        <p:nvSpPr>
          <p:cNvPr id="4" name="Rectangle 3"/>
          <p:cNvSpPr>
            <a:spLocks noChangeArrowheads="1"/>
          </p:cNvSpPr>
          <p:nvPr/>
        </p:nvSpPr>
        <p:spPr bwMode="auto">
          <a:xfrm>
            <a:off x="269875" y="695325"/>
            <a:ext cx="8745538" cy="5824538"/>
          </a:xfrm>
          <a:prstGeom prst="rect">
            <a:avLst/>
          </a:prstGeom>
          <a:noFill/>
          <a:ln>
            <a:noFill/>
          </a:ln>
          <a:effectLst/>
          <a:extLst/>
        </p:spPr>
        <p:txBody>
          <a:bodyPr/>
          <a:lstStyle>
            <a:lvl1pPr marL="177800" indent="-1778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A common case of latch-up occurs with the use of large digital output buffers (inverters).</a:t>
            </a:r>
          </a:p>
          <a:p>
            <a:pPr>
              <a:spcBef>
                <a:spcPct val="20000"/>
              </a:spcBef>
              <a:buFontTx/>
              <a:buChar char="•"/>
              <a:defRPr/>
            </a:pPr>
            <a:endParaRPr lang="en-US" sz="2200" b="1" dirty="0">
              <a:cs typeface="+mn-cs"/>
            </a:endParaRPr>
          </a:p>
          <a:p>
            <a:pPr>
              <a:spcBef>
                <a:spcPct val="20000"/>
              </a:spcBef>
              <a:buFontTx/>
              <a:buChar char="•"/>
              <a:defRPr/>
            </a:pPr>
            <a:r>
              <a:rPr lang="en-US" sz="2200" b="1" dirty="0">
                <a:cs typeface="+mn-cs"/>
              </a:rPr>
              <a:t>These circuits inject high currents into the substrate through the large drain junction capacitance of the transistors and by forward-biasing the source-bulk junction diodes. </a:t>
            </a:r>
          </a:p>
          <a:p>
            <a:pPr marL="0" indent="0">
              <a:spcBef>
                <a:spcPct val="20000"/>
              </a:spcBef>
              <a:defRPr/>
            </a:pPr>
            <a:endParaRPr lang="en-US" sz="2200" b="1" dirty="0">
              <a:cs typeface="+mn-cs"/>
            </a:endParaRPr>
          </a:p>
          <a:p>
            <a:pPr>
              <a:spcBef>
                <a:spcPct val="20000"/>
              </a:spcBef>
              <a:buFontTx/>
              <a:buChar char="•"/>
              <a:defRPr/>
            </a:pPr>
            <a:r>
              <a:rPr lang="en-US" sz="2200" b="1" dirty="0">
                <a:cs typeface="+mn-cs"/>
              </a:rPr>
              <a:t>In order to prevent latch-up, both process engineers and circuit designers take precautions such that the loop gain of the equivalent circuit shown in the figure earlier, remains well below unity.</a:t>
            </a:r>
          </a:p>
        </p:txBody>
      </p:sp>
    </p:spTree>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
          <p:cNvSpPr>
            <a:spLocks noGrp="1"/>
          </p:cNvSpPr>
          <p:nvPr>
            <p:ph type="sldNum" sz="quarter" idx="10"/>
          </p:nvPr>
        </p:nvSpPr>
        <p:spPr>
          <a:noFill/>
          <a:ln>
            <a:miter lim="800000"/>
            <a:headEnd/>
            <a:tailEnd/>
          </a:ln>
        </p:spPr>
        <p:txBody>
          <a:bodyPr/>
          <a:lstStyle/>
          <a:p>
            <a:fld id="{0C72A9B7-980D-4F29-A684-EDFF230E613A}" type="slidenum">
              <a:rPr lang="en-US" smtClean="0">
                <a:latin typeface="Arial" charset="0"/>
                <a:cs typeface="Arial" charset="0"/>
              </a:rPr>
              <a:pPr/>
              <a:t>5</a:t>
            </a:fld>
            <a:endParaRPr lang="en-US">
              <a:latin typeface="Arial" charset="0"/>
              <a:cs typeface="Arial" charset="0"/>
            </a:endParaRPr>
          </a:p>
        </p:txBody>
      </p:sp>
      <p:sp>
        <p:nvSpPr>
          <p:cNvPr id="19458" name="Rectangle 2"/>
          <p:cNvSpPr>
            <a:spLocks noGrp="1" noChangeArrowheads="1"/>
          </p:cNvSpPr>
          <p:nvPr>
            <p:ph type="title"/>
          </p:nvPr>
        </p:nvSpPr>
        <p:spPr/>
        <p:txBody>
          <a:bodyPr/>
          <a:lstStyle/>
          <a:p>
            <a:pPr eaLnBrk="1" hangingPunct="1"/>
            <a:r>
              <a:rPr lang="en-US"/>
              <a:t>CMOS process flow</a:t>
            </a:r>
          </a:p>
        </p:txBody>
      </p:sp>
      <p:sp>
        <p:nvSpPr>
          <p:cNvPr id="6" name="Rectangle 6"/>
          <p:cNvSpPr>
            <a:spLocks noRot="1" noChangeAspect="1" noMove="1" noResize="1" noEditPoints="1" noAdjustHandles="1" noChangeArrowheads="1" noChangeShapeType="1" noTextEdit="1"/>
          </p:cNvSpPr>
          <p:nvPr/>
        </p:nvSpPr>
        <p:spPr bwMode="auto">
          <a:xfrm>
            <a:off x="346589" y="694274"/>
            <a:ext cx="8668823" cy="5825589"/>
          </a:xfrm>
          <a:prstGeom prst="rect">
            <a:avLst/>
          </a:prstGeom>
          <a:blipFill rotWithShape="0">
            <a:blip r:embed="rId2"/>
            <a:stretch>
              <a:fillRect l="-844" r="-1336"/>
            </a:stretch>
          </a:blipFill>
          <a:ln>
            <a:noFill/>
          </a:ln>
          <a:effectLst/>
          <a:extLst/>
        </p:spPr>
        <p:txBody>
          <a:bodyPr/>
          <a:lstStyle/>
          <a:p>
            <a:pPr eaLnBrk="0" hangingPunct="0">
              <a:defRPr/>
            </a:pPr>
            <a:r>
              <a:rPr lang="en-US">
                <a:noFill/>
                <a:latin typeface="Arial" panose="020B0604020202020204" pitchFamily="34" charset="0"/>
                <a:cs typeface="+mn-cs"/>
              </a:rPr>
              <a:t> </a:t>
            </a:r>
          </a:p>
        </p:txBody>
      </p:sp>
      <p:sp>
        <p:nvSpPr>
          <p:cNvPr id="2" name="文字方塊 1">
            <a:extLst>
              <a:ext uri="{FF2B5EF4-FFF2-40B4-BE49-F238E27FC236}">
                <a16:creationId xmlns:a16="http://schemas.microsoft.com/office/drawing/2014/main" id="{E81A185E-835C-43CF-A7F9-330C5DB883B7}"/>
              </a:ext>
            </a:extLst>
          </p:cNvPr>
          <p:cNvSpPr txBox="1"/>
          <p:nvPr/>
        </p:nvSpPr>
        <p:spPr>
          <a:xfrm>
            <a:off x="6217628" y="1819922"/>
            <a:ext cx="1865190" cy="461665"/>
          </a:xfrm>
          <a:prstGeom prst="rect">
            <a:avLst/>
          </a:prstGeom>
          <a:noFill/>
        </p:spPr>
        <p:txBody>
          <a:bodyPr wrap="square" rtlCol="0">
            <a:spAutoFit/>
          </a:bodyPr>
          <a:lstStyle/>
          <a:p>
            <a:r>
              <a:rPr lang="en-US" altLang="zh-TW">
                <a:solidFill>
                  <a:srgbClr val="FF0000"/>
                </a:solidFill>
              </a:rPr>
              <a:t>R</a:t>
            </a:r>
            <a:r>
              <a:rPr lang="zh-TW" altLang="en-US">
                <a:solidFill>
                  <a:srgbClr val="FF0000"/>
                </a:solidFill>
              </a:rPr>
              <a:t> </a:t>
            </a:r>
            <a:r>
              <a:rPr lang="en-US" altLang="zh-TW">
                <a:solidFill>
                  <a:srgbClr val="FF0000"/>
                </a:solidFill>
              </a:rPr>
              <a:t>=</a:t>
            </a:r>
            <a:r>
              <a:rPr lang="zh-TW" altLang="en-US">
                <a:solidFill>
                  <a:srgbClr val="FF0000"/>
                </a:solidFill>
              </a:rPr>
              <a:t> </a:t>
            </a:r>
            <a:r>
              <a:rPr lang="el-GR" altLang="zh-TW">
                <a:solidFill>
                  <a:srgbClr val="FF0000"/>
                </a:solidFill>
              </a:rPr>
              <a:t>ρ</a:t>
            </a:r>
            <a:r>
              <a:rPr lang="en-US" altLang="zh-TW">
                <a:solidFill>
                  <a:srgbClr val="FF0000"/>
                </a:solidFill>
              </a:rPr>
              <a:t>L</a:t>
            </a:r>
            <a:r>
              <a:rPr lang="zh-TW" altLang="en-US">
                <a:solidFill>
                  <a:srgbClr val="FF0000"/>
                </a:solidFill>
              </a:rPr>
              <a:t> </a:t>
            </a:r>
            <a:r>
              <a:rPr lang="en-US" altLang="zh-TW">
                <a:solidFill>
                  <a:srgbClr val="FF0000"/>
                </a:solidFill>
              </a:rPr>
              <a:t>/</a:t>
            </a:r>
            <a:r>
              <a:rPr lang="zh-TW" altLang="en-US">
                <a:solidFill>
                  <a:srgbClr val="FF0000"/>
                </a:solidFill>
              </a:rPr>
              <a:t> </a:t>
            </a:r>
            <a:r>
              <a:rPr lang="en-US" altLang="zh-TW">
                <a:solidFill>
                  <a:srgbClr val="FF0000"/>
                </a:solidFill>
              </a:rPr>
              <a:t>Wt</a:t>
            </a:r>
            <a:r>
              <a:rPr lang="zh-TW" altLang="en-US">
                <a:solidFill>
                  <a:srgbClr val="FF0000"/>
                </a:solidFill>
              </a:rPr>
              <a:t> </a:t>
            </a:r>
          </a:p>
        </p:txBody>
      </p:sp>
    </p:spTree>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2"/>
          <p:cNvSpPr>
            <a:spLocks noGrp="1"/>
          </p:cNvSpPr>
          <p:nvPr>
            <p:ph type="sldNum" sz="quarter" idx="10"/>
          </p:nvPr>
        </p:nvSpPr>
        <p:spPr>
          <a:noFill/>
          <a:ln>
            <a:miter lim="800000"/>
            <a:headEnd/>
            <a:tailEnd/>
          </a:ln>
        </p:spPr>
        <p:txBody>
          <a:bodyPr/>
          <a:lstStyle/>
          <a:p>
            <a:fld id="{6B5B7DE6-64DC-4BBD-BE02-0E536B1C13F2}" type="slidenum">
              <a:rPr lang="en-US" smtClean="0">
                <a:latin typeface="Arial" charset="0"/>
                <a:cs typeface="Arial" charset="0"/>
              </a:rPr>
              <a:pPr/>
              <a:t>6</a:t>
            </a:fld>
            <a:endParaRPr lang="en-US">
              <a:latin typeface="Arial" charset="0"/>
              <a:cs typeface="Arial" charset="0"/>
            </a:endParaRPr>
          </a:p>
        </p:txBody>
      </p:sp>
      <p:sp>
        <p:nvSpPr>
          <p:cNvPr id="20482" name="Rectangle 2"/>
          <p:cNvSpPr>
            <a:spLocks noGrp="1" noChangeArrowheads="1"/>
          </p:cNvSpPr>
          <p:nvPr>
            <p:ph type="title"/>
          </p:nvPr>
        </p:nvSpPr>
        <p:spPr/>
        <p:txBody>
          <a:bodyPr/>
          <a:lstStyle/>
          <a:p>
            <a:pPr eaLnBrk="1" hangingPunct="1"/>
            <a:r>
              <a:rPr lang="en-US"/>
              <a:t>Wafer Processing</a:t>
            </a:r>
          </a:p>
        </p:txBody>
      </p:sp>
      <p:sp>
        <p:nvSpPr>
          <p:cNvPr id="5" name="Rectangle 6"/>
          <p:cNvSpPr>
            <a:spLocks noChangeArrowheads="1"/>
          </p:cNvSpPr>
          <p:nvPr/>
        </p:nvSpPr>
        <p:spPr bwMode="auto">
          <a:xfrm>
            <a:off x="346075" y="693738"/>
            <a:ext cx="8669338" cy="5826125"/>
          </a:xfrm>
          <a:prstGeom prst="rect">
            <a:avLst/>
          </a:prstGeom>
          <a:noFill/>
          <a:ln>
            <a:noFill/>
          </a:ln>
          <a:effectLst/>
          <a:extLst/>
        </p:spPr>
        <p:txBody>
          <a:bodyPr/>
          <a:lstStyle>
            <a:lvl1pPr marL="177800" indent="-177800" algn="l">
              <a:spcBef>
                <a:spcPct val="20000"/>
              </a:spcBef>
              <a:buChar char="•"/>
              <a:defRPr sz="2400" b="1">
                <a:solidFill>
                  <a:schemeClr val="tx1"/>
                </a:solidFill>
                <a:latin typeface="Arial" panose="020B0604020202020204" pitchFamily="34" charset="0"/>
              </a:defRPr>
            </a:lvl1pPr>
            <a:lvl2pPr marL="742950" indent="-285750" algn="l">
              <a:spcBef>
                <a:spcPct val="20000"/>
              </a:spcBef>
              <a:buChar char="–"/>
              <a:defRPr sz="2400" b="1">
                <a:solidFill>
                  <a:schemeClr val="tx1"/>
                </a:solidFill>
                <a:latin typeface="Arial" panose="020B0604020202020204" pitchFamily="34" charset="0"/>
              </a:defRPr>
            </a:lvl2pPr>
            <a:lvl3pPr marL="1143000" indent="-228600" algn="l">
              <a:spcBef>
                <a:spcPct val="20000"/>
              </a:spcBef>
              <a:buChar char="•"/>
              <a:defRPr sz="2400" b="1">
                <a:solidFill>
                  <a:schemeClr val="tx1"/>
                </a:solidFill>
                <a:latin typeface="Arial" panose="020B0604020202020204" pitchFamily="34" charset="0"/>
              </a:defRPr>
            </a:lvl3pPr>
            <a:lvl4pPr marL="1600200" indent="-228600" algn="l">
              <a:spcBef>
                <a:spcPct val="20000"/>
              </a:spcBef>
              <a:buChar char="–"/>
              <a:defRPr sz="2400" b="1">
                <a:solidFill>
                  <a:schemeClr val="tx1"/>
                </a:solidFill>
                <a:latin typeface="Arial" panose="020B0604020202020204" pitchFamily="34" charset="0"/>
              </a:defRPr>
            </a:lvl4pPr>
            <a:lvl5pPr marL="2057400" indent="-228600" algn="l">
              <a:spcBef>
                <a:spcPct val="20000"/>
              </a:spcBef>
              <a:buChar char="»"/>
              <a:defRPr sz="2400" b="1">
                <a:solidFill>
                  <a:schemeClr val="tx1"/>
                </a:solidFill>
                <a:latin typeface="Arial" panose="020B0604020202020204" pitchFamily="34" charset="0"/>
              </a:defRPr>
            </a:lvl5pPr>
            <a:lvl6pPr marL="2514600" indent="-228600" fontAlgn="base">
              <a:spcBef>
                <a:spcPct val="20000"/>
              </a:spcBef>
              <a:spcAft>
                <a:spcPct val="0"/>
              </a:spcAft>
              <a:buChar char="»"/>
              <a:defRPr sz="2400" b="1">
                <a:solidFill>
                  <a:schemeClr val="tx1"/>
                </a:solidFill>
                <a:latin typeface="Arial" panose="020B0604020202020204" pitchFamily="34" charset="0"/>
              </a:defRPr>
            </a:lvl6pPr>
            <a:lvl7pPr marL="2971800" indent="-228600" fontAlgn="base">
              <a:spcBef>
                <a:spcPct val="20000"/>
              </a:spcBef>
              <a:spcAft>
                <a:spcPct val="0"/>
              </a:spcAft>
              <a:buChar char="»"/>
              <a:defRPr sz="2400" b="1">
                <a:solidFill>
                  <a:schemeClr val="tx1"/>
                </a:solidFill>
                <a:latin typeface="Arial" panose="020B0604020202020204" pitchFamily="34" charset="0"/>
              </a:defRPr>
            </a:lvl7pPr>
            <a:lvl8pPr marL="3429000" indent="-228600" fontAlgn="base">
              <a:spcBef>
                <a:spcPct val="20000"/>
              </a:spcBef>
              <a:spcAft>
                <a:spcPct val="0"/>
              </a:spcAft>
              <a:buChar char="»"/>
              <a:defRPr sz="2400" b="1">
                <a:solidFill>
                  <a:schemeClr val="tx1"/>
                </a:solidFill>
                <a:latin typeface="Arial" panose="020B0604020202020204" pitchFamily="34" charset="0"/>
              </a:defRPr>
            </a:lvl8pPr>
            <a:lvl9pPr marL="3886200" indent="-228600" fontAlgn="base">
              <a:spcBef>
                <a:spcPct val="20000"/>
              </a:spcBef>
              <a:spcAft>
                <a:spcPct val="0"/>
              </a:spcAft>
              <a:buChar char="»"/>
              <a:defRPr sz="2400" b="1">
                <a:solidFill>
                  <a:schemeClr val="tx1"/>
                </a:solidFill>
                <a:latin typeface="Arial" panose="020B0604020202020204" pitchFamily="34" charset="0"/>
              </a:defRPr>
            </a:lvl9pPr>
          </a:lstStyle>
          <a:p>
            <a:pPr>
              <a:defRPr/>
            </a:pPr>
            <a:r>
              <a:rPr lang="en-US" sz="2200" dirty="0">
                <a:cs typeface="+mn-cs"/>
              </a:rPr>
              <a:t>The starting wafer in a CMOS technology must be created with a very high quality. That is, the wafer must be grown as a single-crystal silicon body having a very small number of “defects,” e.g., dislocations in the crystal or unwanted impurities.</a:t>
            </a:r>
          </a:p>
          <a:p>
            <a:pPr>
              <a:defRPr/>
            </a:pPr>
            <a:r>
              <a:rPr lang="en-US" sz="2200" dirty="0">
                <a:cs typeface="+mn-cs"/>
              </a:rPr>
              <a:t>This is accomplished by the “Czochralski method,” whereby a seed of crystalline silicon is immersed in molten silicon and gradually pulled out while rotating. As a result, a large single-crystal cylindrical “ingot” is formed that can be sliced thin into wafers.</a:t>
            </a:r>
          </a:p>
          <a:p>
            <a:pPr marL="0" indent="0">
              <a:buFontTx/>
              <a:buNone/>
              <a:defRPr/>
            </a:pPr>
            <a:endParaRPr lang="en-US" sz="2200" dirty="0">
              <a:cs typeface="+mn-cs"/>
            </a:endParaRPr>
          </a:p>
          <a:p>
            <a:pPr>
              <a:defRPr/>
            </a:pPr>
            <a:r>
              <a:rPr lang="en-US" sz="2200" dirty="0">
                <a:cs typeface="+mn-cs"/>
              </a:rPr>
              <a:t>Note that dopants are added to the molten silicon to obtain the desired resistivity.</a:t>
            </a:r>
          </a:p>
          <a:p>
            <a:pPr>
              <a:defRPr/>
            </a:pPr>
            <a:r>
              <a:rPr lang="en-US" sz="2200" dirty="0">
                <a:cs typeface="+mn-cs"/>
              </a:rPr>
              <a:t> The wafers are then polished and chemically etched, thereby removing damages on the surface that are created during slicing.</a:t>
            </a:r>
          </a:p>
        </p:txBody>
      </p:sp>
    </p:spTree>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p:cNvSpPr>
            <a:spLocks noGrp="1"/>
          </p:cNvSpPr>
          <p:nvPr>
            <p:ph type="sldNum" sz="quarter" idx="10"/>
          </p:nvPr>
        </p:nvSpPr>
        <p:spPr>
          <a:noFill/>
          <a:ln>
            <a:miter lim="800000"/>
            <a:headEnd/>
            <a:tailEnd/>
          </a:ln>
        </p:spPr>
        <p:txBody>
          <a:bodyPr/>
          <a:lstStyle/>
          <a:p>
            <a:fld id="{2167101E-B3F4-4080-8464-BD11CD5DDC3A}" type="slidenum">
              <a:rPr lang="en-US" smtClean="0">
                <a:latin typeface="Arial" charset="0"/>
                <a:cs typeface="Arial" charset="0"/>
              </a:rPr>
              <a:pPr/>
              <a:t>7</a:t>
            </a:fld>
            <a:endParaRPr lang="en-US">
              <a:latin typeface="Arial" charset="0"/>
              <a:cs typeface="Arial" charset="0"/>
            </a:endParaRPr>
          </a:p>
        </p:txBody>
      </p:sp>
      <p:sp>
        <p:nvSpPr>
          <p:cNvPr id="21506" name="Rectangle 2"/>
          <p:cNvSpPr>
            <a:spLocks noGrp="1" noChangeArrowheads="1"/>
          </p:cNvSpPr>
          <p:nvPr>
            <p:ph type="title"/>
          </p:nvPr>
        </p:nvSpPr>
        <p:spPr/>
        <p:txBody>
          <a:bodyPr/>
          <a:lstStyle/>
          <a:p>
            <a:pPr eaLnBrk="1" hangingPunct="1"/>
            <a:r>
              <a:rPr lang="en-US"/>
              <a:t>Photolithography</a:t>
            </a:r>
          </a:p>
        </p:txBody>
      </p:sp>
      <p:sp>
        <p:nvSpPr>
          <p:cNvPr id="21507" name="Rectangle 6"/>
          <p:cNvSpPr>
            <a:spLocks noChangeArrowheads="1"/>
          </p:cNvSpPr>
          <p:nvPr/>
        </p:nvSpPr>
        <p:spPr bwMode="auto">
          <a:xfrm>
            <a:off x="5599113" y="857250"/>
            <a:ext cx="3516312" cy="5662613"/>
          </a:xfrm>
          <a:prstGeom prst="rect">
            <a:avLst/>
          </a:prstGeom>
          <a:noFill/>
          <a:ln w="9525">
            <a:noFill/>
            <a:miter lim="800000"/>
            <a:headEnd/>
            <a:tailEnd/>
          </a:ln>
        </p:spPr>
        <p:txBody>
          <a:bodyPr/>
          <a:lstStyle/>
          <a:p>
            <a:pPr marL="177800" indent="-177800">
              <a:spcBef>
                <a:spcPct val="20000"/>
              </a:spcBef>
              <a:buFontTx/>
              <a:buChar char="•"/>
            </a:pPr>
            <a:r>
              <a:rPr lang="en-US" sz="2200" b="1"/>
              <a:t>Photolithography, or simply lithography, is the first step in transferring the circuit layout information to the wafer.</a:t>
            </a:r>
          </a:p>
          <a:p>
            <a:pPr marL="177800" indent="-177800">
              <a:spcBef>
                <a:spcPct val="20000"/>
              </a:spcBef>
              <a:buFontTx/>
              <a:buChar char="•"/>
            </a:pPr>
            <a:endParaRPr lang="en-US" sz="2200" b="1"/>
          </a:p>
        </p:txBody>
      </p:sp>
      <p:pic>
        <p:nvPicPr>
          <p:cNvPr id="21508" name="Picture 1"/>
          <p:cNvPicPr>
            <a:picLocks noChangeAspect="1"/>
          </p:cNvPicPr>
          <p:nvPr/>
        </p:nvPicPr>
        <p:blipFill>
          <a:blip r:embed="rId2"/>
          <a:srcRect/>
          <a:stretch>
            <a:fillRect/>
          </a:stretch>
        </p:blipFill>
        <p:spPr bwMode="auto">
          <a:xfrm>
            <a:off x="200025" y="857250"/>
            <a:ext cx="5399088" cy="4087813"/>
          </a:xfrm>
          <a:prstGeom prst="rect">
            <a:avLst/>
          </a:prstGeom>
          <a:noFill/>
          <a:ln w="9525">
            <a:noFill/>
            <a:miter lim="800000"/>
            <a:headEnd/>
            <a:tailEnd/>
          </a:ln>
        </p:spPr>
      </p:pic>
      <p:sp>
        <p:nvSpPr>
          <p:cNvPr id="21509" name="Rectangle 6"/>
          <p:cNvSpPr>
            <a:spLocks noChangeArrowheads="1"/>
          </p:cNvSpPr>
          <p:nvPr/>
        </p:nvSpPr>
        <p:spPr bwMode="auto">
          <a:xfrm>
            <a:off x="409190" y="4945063"/>
            <a:ext cx="8389938" cy="1574800"/>
          </a:xfrm>
          <a:prstGeom prst="rect">
            <a:avLst/>
          </a:prstGeom>
          <a:noFill/>
          <a:ln w="9525">
            <a:noFill/>
            <a:miter lim="800000"/>
            <a:headEnd/>
            <a:tailEnd/>
          </a:ln>
        </p:spPr>
        <p:txBody>
          <a:bodyPr/>
          <a:lstStyle/>
          <a:p>
            <a:pPr marL="342900" indent="-342900">
              <a:spcBef>
                <a:spcPct val="20000"/>
              </a:spcBef>
              <a:buFont typeface="Arial" charset="0"/>
              <a:buChar char="•"/>
            </a:pPr>
            <a:r>
              <a:rPr lang="en-US" sz="2200" b="1"/>
              <a:t>The figure shows the various structures comprising the layers namely, n-wells, S/D regions, contacts, polysilicon and metal interconnects. For fabrication purposes, we decompose the layout into these layers.</a:t>
            </a:r>
          </a:p>
        </p:txBody>
      </p:sp>
    </p:spTree>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2"/>
          <p:cNvSpPr>
            <a:spLocks noGrp="1"/>
          </p:cNvSpPr>
          <p:nvPr>
            <p:ph type="sldNum" sz="quarter" idx="10"/>
          </p:nvPr>
        </p:nvSpPr>
        <p:spPr>
          <a:noFill/>
          <a:ln>
            <a:miter lim="800000"/>
            <a:headEnd/>
            <a:tailEnd/>
          </a:ln>
        </p:spPr>
        <p:txBody>
          <a:bodyPr/>
          <a:lstStyle/>
          <a:p>
            <a:fld id="{B24E11A2-7F5A-428C-B20A-D4B111BCC383}" type="slidenum">
              <a:rPr lang="en-US" smtClean="0">
                <a:latin typeface="Arial" charset="0"/>
                <a:cs typeface="Arial" charset="0"/>
              </a:rPr>
              <a:pPr/>
              <a:t>8</a:t>
            </a:fld>
            <a:endParaRPr lang="en-US">
              <a:latin typeface="Arial" charset="0"/>
              <a:cs typeface="Arial" charset="0"/>
            </a:endParaRPr>
          </a:p>
        </p:txBody>
      </p:sp>
      <p:sp>
        <p:nvSpPr>
          <p:cNvPr id="22530" name="Rectangle 2"/>
          <p:cNvSpPr>
            <a:spLocks noGrp="1" noChangeArrowheads="1"/>
          </p:cNvSpPr>
          <p:nvPr>
            <p:ph type="title"/>
          </p:nvPr>
        </p:nvSpPr>
        <p:spPr/>
        <p:txBody>
          <a:bodyPr/>
          <a:lstStyle/>
          <a:p>
            <a:pPr eaLnBrk="1" hangingPunct="1"/>
            <a:r>
              <a:rPr lang="en-US"/>
              <a:t>Lithography Sequences</a:t>
            </a:r>
          </a:p>
        </p:txBody>
      </p:sp>
      <p:pic>
        <p:nvPicPr>
          <p:cNvPr id="22531" name="Picture 1"/>
          <p:cNvPicPr>
            <a:picLocks noChangeAspect="1"/>
          </p:cNvPicPr>
          <p:nvPr/>
        </p:nvPicPr>
        <p:blipFill>
          <a:blip r:embed="rId2"/>
          <a:srcRect/>
          <a:stretch>
            <a:fillRect/>
          </a:stretch>
        </p:blipFill>
        <p:spPr bwMode="auto">
          <a:xfrm>
            <a:off x="1276350" y="693738"/>
            <a:ext cx="6229350" cy="3457575"/>
          </a:xfrm>
          <a:prstGeom prst="rect">
            <a:avLst/>
          </a:prstGeom>
          <a:noFill/>
          <a:ln w="9525">
            <a:noFill/>
            <a:miter lim="800000"/>
            <a:headEnd/>
            <a:tailEnd/>
          </a:ln>
        </p:spPr>
      </p:pic>
      <p:sp>
        <p:nvSpPr>
          <p:cNvPr id="22532" name="Rectangle 6"/>
          <p:cNvSpPr>
            <a:spLocks noChangeArrowheads="1"/>
          </p:cNvSpPr>
          <p:nvPr/>
        </p:nvSpPr>
        <p:spPr bwMode="auto">
          <a:xfrm>
            <a:off x="714375" y="4151313"/>
            <a:ext cx="8094663" cy="2368550"/>
          </a:xfrm>
          <a:prstGeom prst="rect">
            <a:avLst/>
          </a:prstGeom>
          <a:noFill/>
          <a:ln w="9525">
            <a:noFill/>
            <a:miter lim="800000"/>
            <a:headEnd/>
            <a:tailEnd/>
          </a:ln>
        </p:spPr>
        <p:txBody>
          <a:bodyPr/>
          <a:lstStyle/>
          <a:p>
            <a:pPr marL="177800" indent="-177800">
              <a:spcBef>
                <a:spcPct val="20000"/>
              </a:spcBef>
              <a:buFontTx/>
              <a:buChar char="•"/>
            </a:pPr>
            <a:r>
              <a:rPr lang="en-US" sz="2200" b="1"/>
              <a:t>The sequence associated with the lithography of each layer involves one mask and three processing steps: </a:t>
            </a:r>
          </a:p>
          <a:p>
            <a:pPr marL="565150" lvl="1">
              <a:lnSpc>
                <a:spcPct val="150000"/>
              </a:lnSpc>
              <a:spcBef>
                <a:spcPct val="20000"/>
              </a:spcBef>
            </a:pPr>
            <a:r>
              <a:rPr lang="en-US" sz="2200" b="1"/>
              <a:t>(1) cover wafer with photoresist</a:t>
            </a:r>
          </a:p>
          <a:p>
            <a:pPr marL="565150" lvl="1">
              <a:lnSpc>
                <a:spcPct val="150000"/>
              </a:lnSpc>
              <a:spcBef>
                <a:spcPct val="20000"/>
              </a:spcBef>
            </a:pPr>
            <a:r>
              <a:rPr lang="en-US" sz="2200" b="1"/>
              <a:t>(2) align mask on top and expose to light </a:t>
            </a:r>
          </a:p>
          <a:p>
            <a:pPr marL="565150" lvl="1">
              <a:lnSpc>
                <a:spcPct val="150000"/>
              </a:lnSpc>
              <a:spcBef>
                <a:spcPct val="20000"/>
              </a:spcBef>
            </a:pPr>
            <a:r>
              <a:rPr lang="en-US" sz="2200" b="1"/>
              <a:t>(3) etch exposed photoresist.</a:t>
            </a:r>
          </a:p>
        </p:txBody>
      </p:sp>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2"/>
          <p:cNvSpPr>
            <a:spLocks noGrp="1"/>
          </p:cNvSpPr>
          <p:nvPr>
            <p:ph type="sldNum" sz="quarter" idx="10"/>
          </p:nvPr>
        </p:nvSpPr>
        <p:spPr>
          <a:noFill/>
          <a:ln>
            <a:miter lim="800000"/>
            <a:headEnd/>
            <a:tailEnd/>
          </a:ln>
        </p:spPr>
        <p:txBody>
          <a:bodyPr/>
          <a:lstStyle/>
          <a:p>
            <a:fld id="{3730DADC-7C37-4826-A01E-EFD47DF0513D}" type="slidenum">
              <a:rPr lang="en-US" smtClean="0">
                <a:latin typeface="Arial" charset="0"/>
                <a:cs typeface="Arial" charset="0"/>
              </a:rPr>
              <a:pPr/>
              <a:t>9</a:t>
            </a:fld>
            <a:endParaRPr lang="en-US">
              <a:latin typeface="Arial" charset="0"/>
              <a:cs typeface="Arial" charset="0"/>
            </a:endParaRPr>
          </a:p>
        </p:txBody>
      </p:sp>
      <p:sp>
        <p:nvSpPr>
          <p:cNvPr id="23554" name="Rectangle 2"/>
          <p:cNvSpPr>
            <a:spLocks noGrp="1" noChangeArrowheads="1"/>
          </p:cNvSpPr>
          <p:nvPr>
            <p:ph type="title"/>
          </p:nvPr>
        </p:nvSpPr>
        <p:spPr/>
        <p:txBody>
          <a:bodyPr/>
          <a:lstStyle/>
          <a:p>
            <a:pPr eaLnBrk="1" hangingPunct="1"/>
            <a:r>
              <a:rPr lang="en-US"/>
              <a:t>Lithography Sequences</a:t>
            </a:r>
          </a:p>
        </p:txBody>
      </p:sp>
      <p:sp>
        <p:nvSpPr>
          <p:cNvPr id="4" name="Rectangle 6"/>
          <p:cNvSpPr>
            <a:spLocks noChangeArrowheads="1"/>
          </p:cNvSpPr>
          <p:nvPr/>
        </p:nvSpPr>
        <p:spPr bwMode="auto">
          <a:xfrm>
            <a:off x="212725" y="712788"/>
            <a:ext cx="8094663" cy="5637212"/>
          </a:xfrm>
          <a:prstGeom prst="rect">
            <a:avLst/>
          </a:prstGeom>
          <a:noFill/>
          <a:ln>
            <a:noFill/>
          </a:ln>
          <a:effectLst/>
          <a:extLst/>
        </p:spPr>
        <p:txBody>
          <a:bodyPr/>
          <a:lstStyle>
            <a:lvl1pPr marL="177800" indent="-177800" algn="ctr">
              <a:defRPr sz="2400">
                <a:solidFill>
                  <a:schemeClr val="tx1"/>
                </a:solidFill>
                <a:latin typeface="Arial" panose="020B0604020202020204" pitchFamily="34" charset="0"/>
              </a:defRPr>
            </a:lvl1pPr>
            <a:lvl2pPr marL="742950" indent="-285750" algn="ctr">
              <a:defRPr sz="2400">
                <a:solidFill>
                  <a:schemeClr val="tx1"/>
                </a:solidFill>
                <a:latin typeface="Arial" panose="020B0604020202020204" pitchFamily="34" charset="0"/>
              </a:defRPr>
            </a:lvl2pPr>
            <a:lvl3pPr marL="1143000" indent="-228600" algn="ctr">
              <a:defRPr sz="2400">
                <a:solidFill>
                  <a:schemeClr val="tx1"/>
                </a:solidFill>
                <a:latin typeface="Arial" panose="020B0604020202020204" pitchFamily="34" charset="0"/>
              </a:defRPr>
            </a:lvl3pPr>
            <a:lvl4pPr marL="1600200" indent="-228600" algn="ctr">
              <a:defRPr sz="2400">
                <a:solidFill>
                  <a:schemeClr val="tx1"/>
                </a:solidFill>
                <a:latin typeface="Arial" panose="020B0604020202020204" pitchFamily="34" charset="0"/>
              </a:defRPr>
            </a:lvl4pPr>
            <a:lvl5pPr marL="2057400" indent="-228600" algn="ctr">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buFontTx/>
              <a:buChar char="•"/>
              <a:defRPr/>
            </a:pPr>
            <a:r>
              <a:rPr lang="en-US" sz="2200" b="1" dirty="0">
                <a:cs typeface="+mn-cs"/>
              </a:rPr>
              <a:t>Two types of photoresists are used in processing.</a:t>
            </a:r>
          </a:p>
          <a:p>
            <a:pPr marL="457200" indent="-457200" algn="l">
              <a:spcBef>
                <a:spcPct val="20000"/>
              </a:spcBef>
              <a:buFont typeface="+mj-lt"/>
              <a:buAutoNum type="arabicPeriod"/>
              <a:defRPr/>
            </a:pPr>
            <a:r>
              <a:rPr lang="en-US" sz="2200" b="1" dirty="0">
                <a:cs typeface="+mn-cs"/>
              </a:rPr>
              <a:t> A “negative” photoresist hardens in the areas exposed to light and </a:t>
            </a:r>
          </a:p>
          <a:p>
            <a:pPr marL="457200" indent="-457200" algn="l">
              <a:spcBef>
                <a:spcPct val="20000"/>
              </a:spcBef>
              <a:buFont typeface="+mj-lt"/>
              <a:buAutoNum type="arabicPeriod"/>
              <a:defRPr/>
            </a:pPr>
            <a:r>
              <a:rPr lang="en-US" sz="2200" b="1" dirty="0">
                <a:cs typeface="+mn-cs"/>
              </a:rPr>
              <a:t>A “positive” photoresist hardens in the areas not exposed to light.</a:t>
            </a:r>
          </a:p>
          <a:p>
            <a:pPr marL="342900" indent="-342900" algn="l">
              <a:spcBef>
                <a:spcPct val="20000"/>
              </a:spcBef>
              <a:buFont typeface="Arial" panose="020B0604020202020204" pitchFamily="34" charset="0"/>
              <a:buChar char="•"/>
              <a:defRPr/>
            </a:pPr>
            <a:endParaRPr lang="en-US" sz="2200" b="1" dirty="0">
              <a:cs typeface="+mn-cs"/>
            </a:endParaRPr>
          </a:p>
          <a:p>
            <a:pPr marL="342900" indent="-342900" algn="l">
              <a:spcBef>
                <a:spcPct val="20000"/>
              </a:spcBef>
              <a:buFont typeface="Arial" panose="020B0604020202020204" pitchFamily="34" charset="0"/>
              <a:buChar char="•"/>
              <a:defRPr/>
            </a:pPr>
            <a:r>
              <a:rPr lang="en-US" sz="2200" b="1" dirty="0">
                <a:cs typeface="+mn-cs"/>
              </a:rPr>
              <a:t>The number of masks in a process heavily impacts the overall cost of fabrication, eventually influencing the unit price of the chip</a:t>
            </a:r>
          </a:p>
          <a:p>
            <a:pPr marL="342900" indent="-342900" algn="l">
              <a:spcBef>
                <a:spcPct val="20000"/>
              </a:spcBef>
              <a:buFont typeface="Arial" panose="020B0604020202020204" pitchFamily="34" charset="0"/>
              <a:buChar char="•"/>
              <a:defRPr/>
            </a:pPr>
            <a:endParaRPr lang="en-US" sz="2200" b="1" dirty="0">
              <a:cs typeface="+mn-cs"/>
            </a:endParaRPr>
          </a:p>
          <a:p>
            <a:pPr marL="342900" indent="-342900" algn="l">
              <a:spcBef>
                <a:spcPct val="20000"/>
              </a:spcBef>
              <a:buFont typeface="Arial" panose="020B0604020202020204" pitchFamily="34" charset="0"/>
              <a:buChar char="•"/>
              <a:defRPr/>
            </a:pPr>
            <a:r>
              <a:rPr lang="en-US" sz="2200" b="1" dirty="0">
                <a:cs typeface="+mn-cs"/>
              </a:rPr>
              <a:t>In modern CMOS processes this number is around 30, the cost of each IC has nonetheless remained low because both the number of transistors per unit area and the size of the wafer have steadily increased.</a:t>
            </a:r>
          </a:p>
          <a:p>
            <a:pPr marL="342900" indent="-342900" algn="l">
              <a:spcBef>
                <a:spcPct val="20000"/>
              </a:spcBef>
              <a:buFont typeface="Arial" panose="020B0604020202020204" pitchFamily="34" charset="0"/>
              <a:buChar char="•"/>
              <a:defRPr/>
            </a:pPr>
            <a:endParaRPr lang="en-US" sz="2200" b="1" dirty="0">
              <a:cs typeface="+mn-cs"/>
            </a:endParaRPr>
          </a:p>
        </p:txBody>
      </p:sp>
    </p:spTree>
  </p:cSld>
  <p:clrMapOvr>
    <a:masterClrMapping/>
  </p:clrMapOvr>
  <p:transition>
    <p:pull dir="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rgbClr val="CC00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8100" cap="flat" cmpd="sng" algn="ctr">
          <a:solidFill>
            <a:srgbClr val="CC00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29496</TotalTime>
  <Words>3973</Words>
  <Application>Microsoft Office PowerPoint</Application>
  <PresentationFormat>如螢幕大小 (4:3)</PresentationFormat>
  <Paragraphs>335</Paragraphs>
  <Slides>47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47</vt:i4>
      </vt:variant>
    </vt:vector>
  </HeadingPairs>
  <TitlesOfParts>
    <vt:vector size="56" baseType="lpstr">
      <vt:lpstr>Arial Unicode MS</vt:lpstr>
      <vt:lpstr>宋体</vt:lpstr>
      <vt:lpstr>Arial</vt:lpstr>
      <vt:lpstr>Bookman Old Style</vt:lpstr>
      <vt:lpstr>Cambria Math</vt:lpstr>
      <vt:lpstr>Tahoma</vt:lpstr>
      <vt:lpstr>Times New Roman</vt:lpstr>
      <vt:lpstr>Wingdings</vt:lpstr>
      <vt:lpstr>Default Design</vt:lpstr>
      <vt:lpstr>PowerPoint 簡報</vt:lpstr>
      <vt:lpstr>General Considerations</vt:lpstr>
      <vt:lpstr>CMOS processes</vt:lpstr>
      <vt:lpstr>CMOS process flow</vt:lpstr>
      <vt:lpstr>CMOS process flow</vt:lpstr>
      <vt:lpstr>Wafer Processing</vt:lpstr>
      <vt:lpstr>Photolithography</vt:lpstr>
      <vt:lpstr>Lithography Sequences</vt:lpstr>
      <vt:lpstr>Lithography Sequences</vt:lpstr>
      <vt:lpstr>Oxidation</vt:lpstr>
      <vt:lpstr>Oxidation</vt:lpstr>
      <vt:lpstr>Ion Implantation</vt:lpstr>
      <vt:lpstr>Ion Implantation</vt:lpstr>
      <vt:lpstr>Channel-stop Implant.</vt:lpstr>
      <vt:lpstr>Channel-stop Implant.</vt:lpstr>
      <vt:lpstr>Channeling</vt:lpstr>
      <vt:lpstr>Deposition</vt:lpstr>
      <vt:lpstr>Etching</vt:lpstr>
      <vt:lpstr>Device Fabrication</vt:lpstr>
      <vt:lpstr>MOS Fabrication Sequence</vt:lpstr>
      <vt:lpstr>MOS Fabrication Sequence</vt:lpstr>
      <vt:lpstr>MOS Fabrication Sequence</vt:lpstr>
      <vt:lpstr>MOS Fabrication Sequence</vt:lpstr>
      <vt:lpstr>MOS Fabrication Sequence</vt:lpstr>
      <vt:lpstr>MOS Fabrication Sequence</vt:lpstr>
      <vt:lpstr>Back-End Processing </vt:lpstr>
      <vt:lpstr>Silicidation</vt:lpstr>
      <vt:lpstr>Contact and metal fabrication</vt:lpstr>
      <vt:lpstr>Contact and metal fabrication</vt:lpstr>
      <vt:lpstr>Contact and metal fabrication</vt:lpstr>
      <vt:lpstr>Contact spiking</vt:lpstr>
      <vt:lpstr>Passive Devices</vt:lpstr>
      <vt:lpstr>Resistors </vt:lpstr>
      <vt:lpstr>Resistors </vt:lpstr>
      <vt:lpstr>Resistors</vt:lpstr>
      <vt:lpstr>Resistors</vt:lpstr>
      <vt:lpstr>Capacitors</vt:lpstr>
      <vt:lpstr>Capacitors</vt:lpstr>
      <vt:lpstr>Interconnects</vt:lpstr>
      <vt:lpstr>Interconnects - Resistance</vt:lpstr>
      <vt:lpstr>Interconnects - Capacitance</vt:lpstr>
      <vt:lpstr>Interconnects - Capacitance</vt:lpstr>
      <vt:lpstr>Interconnects - Capacitance</vt:lpstr>
      <vt:lpstr>Interconnects - Capacitance</vt:lpstr>
      <vt:lpstr>Latch-Up</vt:lpstr>
      <vt:lpstr>Latch-Up</vt:lpstr>
      <vt:lpstr>Latch-Up</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Ashutosh Verma</dc:creator>
  <cp:lastModifiedBy>王淞平</cp:lastModifiedBy>
  <cp:revision>644</cp:revision>
  <dcterms:created xsi:type="dcterms:W3CDTF">2007-03-01T20:27:54Z</dcterms:created>
  <dcterms:modified xsi:type="dcterms:W3CDTF">2020-09-17T04:06:32Z</dcterms:modified>
</cp:coreProperties>
</file>