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25" spcFirstLastPara="1" rIns="91725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1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25" spcFirstLastPara="1" rIns="91725" wrap="square" tIns="45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25" spcFirstLastPara="1" rIns="91725" wrap="square" tIns="458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80539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25" spcFirstLastPara="1" rIns="91725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80539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504830d36_0_51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6504830d36_0_51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04830d36_0_60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6504830d36_0_60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830d36_0_5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6504830d36_0_5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6504830d36_0_5:notes"/>
          <p:cNvSpPr txBox="1"/>
          <p:nvPr>
            <p:ph idx="12" type="sldNum"/>
          </p:nvPr>
        </p:nvSpPr>
        <p:spPr>
          <a:xfrm>
            <a:off x="3849688" y="9380539"/>
            <a:ext cx="2946300" cy="492000"/>
          </a:xfrm>
          <a:prstGeom prst="rect">
            <a:avLst/>
          </a:prstGeom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930275" y="739775"/>
            <a:ext cx="4937125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04830d36_0_16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04830d36_0_16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6504830d36_0_16:notes"/>
          <p:cNvSpPr txBox="1"/>
          <p:nvPr>
            <p:ph idx="12" type="sldNum"/>
          </p:nvPr>
        </p:nvSpPr>
        <p:spPr>
          <a:xfrm>
            <a:off x="3849688" y="9380539"/>
            <a:ext cx="2946300" cy="492000"/>
          </a:xfrm>
          <a:prstGeom prst="rect">
            <a:avLst/>
          </a:prstGeom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04830d36_0_24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04830d36_0_24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6504830d36_0_24:notes"/>
          <p:cNvSpPr txBox="1"/>
          <p:nvPr>
            <p:ph idx="12" type="sldNum"/>
          </p:nvPr>
        </p:nvSpPr>
        <p:spPr>
          <a:xfrm>
            <a:off x="3849688" y="9380539"/>
            <a:ext cx="2946300" cy="492000"/>
          </a:xfrm>
          <a:prstGeom prst="rect">
            <a:avLst/>
          </a:prstGeom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04830d36_0_32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04830d36_0_32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504830d36_0_32:notes"/>
          <p:cNvSpPr txBox="1"/>
          <p:nvPr>
            <p:ph idx="12" type="sldNum"/>
          </p:nvPr>
        </p:nvSpPr>
        <p:spPr>
          <a:xfrm>
            <a:off x="3849688" y="9380539"/>
            <a:ext cx="2946300" cy="492000"/>
          </a:xfrm>
          <a:prstGeom prst="rect">
            <a:avLst/>
          </a:prstGeom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04830d36_0_41:notes"/>
          <p:cNvSpPr/>
          <p:nvPr>
            <p:ph idx="2" type="sldImg"/>
          </p:nvPr>
        </p:nvSpPr>
        <p:spPr>
          <a:xfrm>
            <a:off x="930275" y="739775"/>
            <a:ext cx="4937100" cy="37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04830d36_0_41:notes"/>
          <p:cNvSpPr txBox="1"/>
          <p:nvPr>
            <p:ph idx="1" type="body"/>
          </p:nvPr>
        </p:nvSpPr>
        <p:spPr>
          <a:xfrm>
            <a:off x="679451" y="4691064"/>
            <a:ext cx="5438700" cy="4445100"/>
          </a:xfrm>
          <a:prstGeom prst="rect">
            <a:avLst/>
          </a:prstGeom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6504830d36_0_41:notes"/>
          <p:cNvSpPr txBox="1"/>
          <p:nvPr>
            <p:ph idx="12" type="sldNum"/>
          </p:nvPr>
        </p:nvSpPr>
        <p:spPr>
          <a:xfrm>
            <a:off x="3849688" y="9380539"/>
            <a:ext cx="2946300" cy="492000"/>
          </a:xfrm>
          <a:prstGeom prst="rect">
            <a:avLst/>
          </a:prstGeom>
        </p:spPr>
        <p:txBody>
          <a:bodyPr anchorCtr="0" anchor="b" bIns="45850" lIns="91725" spcFirstLastPara="1" rIns="91725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">
  <p:cSld name="自訂版面配置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  <a:defRPr b="0" i="0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–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•"/>
              <a:defRPr b="0" i="0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–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3366FF"/>
                </a:solidFill>
                <a:latin typeface="BiauKai"/>
                <a:ea typeface="BiauKai"/>
                <a:cs typeface="BiauKai"/>
                <a:sym typeface="BiauKa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  <a:defRPr b="0" i="0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–"/>
              <a:defRPr b="0" i="0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Char char="•"/>
              <a:defRPr b="0" i="0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–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»"/>
              <a:defRPr b="0" i="0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097713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 rot="5400000">
            <a:off x="1787525" y="-268287"/>
            <a:ext cx="53657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descr="ãäº¤éå¤§å­¸ logoãçåçæå°çµæ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689" y="227014"/>
            <a:ext cx="1911123" cy="526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ãäº¤éå¤§å­¸ logoãçåçæå°çµæ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513" y="5946207"/>
            <a:ext cx="786039" cy="7860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bsdl.org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igen.tuxfamily.org/dox/GettingStarted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535509" y="1086307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111程式設計期末專題</a:t>
            </a:r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33250" y="3205018"/>
            <a:ext cx="65070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姓名 </a:t>
            </a:r>
            <a:r>
              <a:rPr lang="zh-TW"/>
              <a:t>：林揚森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學號 ：110611043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3007127" y="208850"/>
            <a:ext cx="4922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遊戲畫面-1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Start: Pressing space to start the game.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4400550" y="5838825"/>
            <a:ext cx="31598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(說明結果代表的意義)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425" y="1572075"/>
            <a:ext cx="62103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3007127" y="208850"/>
            <a:ext cx="4922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遊戲畫面-2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Manipulate:</a:t>
            </a:r>
            <a:r>
              <a:rPr lang="zh-TW" sz="2100"/>
              <a:t>Player can press “space” to bounce up, to avoid colliding with Pipes.</a:t>
            </a:r>
            <a:endParaRPr sz="21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S</a:t>
            </a:r>
            <a:r>
              <a:rPr lang="zh-TW"/>
              <a:t>ounds such as 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background </a:t>
            </a:r>
            <a:r>
              <a:rPr lang="zh-TW"/>
              <a:t>music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swing sound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hit sound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4400550" y="5838825"/>
            <a:ext cx="31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(說明結果代表的意義)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50" y="2531756"/>
            <a:ext cx="4658549" cy="367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3007127" y="208850"/>
            <a:ext cx="4922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遊戲畫面-3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dead: </a:t>
            </a:r>
            <a:r>
              <a:rPr lang="zh-TW" sz="2300"/>
              <a:t>when bird collide with the pipe or out of boundary, then Game Over.</a:t>
            </a:r>
            <a:endParaRPr sz="2300"/>
          </a:p>
        </p:txBody>
      </p:sp>
      <p:sp>
        <p:nvSpPr>
          <p:cNvPr id="126" name="Google Shape;126;p15"/>
          <p:cNvSpPr txBox="1"/>
          <p:nvPr/>
        </p:nvSpPr>
        <p:spPr>
          <a:xfrm>
            <a:off x="4400550" y="5838825"/>
            <a:ext cx="31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3" y="1969162"/>
            <a:ext cx="5272525" cy="4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關於課程…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我還想知道更多的是 </a:t>
            </a:r>
            <a:endParaRPr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–"/>
            </a:pPr>
            <a:r>
              <a:rPr lang="zh-TW"/>
              <a:t>A:</a:t>
            </a:r>
            <a:r>
              <a:rPr lang="zh-TW"/>
              <a:t>尚無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哪些部分希望可以加強說明?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哪些部分比較聽不懂?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關於課程教學，有何其他建議?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/>
              <a:t>A:</a:t>
            </a:r>
            <a:r>
              <a:rPr lang="zh-TW"/>
              <a:t>我認為考試或課堂可以完全無限制用chatGPT會讓有些人（初學者）學不太到東西。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Microsoft JhengHei"/>
              <a:buChar char="•"/>
            </a:pPr>
            <a:r>
              <a:rPr lang="zh-TW">
                <a:solidFill>
                  <a:srgbClr val="FF0000"/>
                </a:solidFill>
              </a:rPr>
              <a:t>(謝謝)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522908" y="6202946"/>
            <a:ext cx="2406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(內容均可自行增加)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</a:t>
            </a:r>
            <a:r>
              <a:rPr lang="zh-TW"/>
              <a:t>的主題＆目的</a:t>
            </a:r>
            <a:r>
              <a:rPr lang="zh-TW">
                <a:solidFill>
                  <a:schemeClr val="dk1"/>
                </a:solidFill>
              </a:rPr>
              <a:t>是…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目的：</a:t>
            </a:r>
            <a:r>
              <a:rPr lang="zh-TW"/>
              <a:t>用c++寫一個遊戲，為枯燥的交大學生增添樂趣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主題選擇：我選擇了經典的flappy bird 作為我的期末專題，它具有動態樂趣，難度亦在接受範圍之內。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6292349" y="6010959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(可自行增加)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675" y="2948550"/>
            <a:ext cx="4658050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Libraries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TW"/>
              <a:t>Libraries I use.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zh-TW"/>
              <a:t>以SDL library 為主軸，及其延伸的extension library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2000"/>
              <a:t>SDL :</a:t>
            </a:r>
            <a:r>
              <a:rPr lang="zh-TW" sz="1700"/>
              <a:t> Core library for graphic, events, and window managements.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2000"/>
              <a:t>SDL_image :</a:t>
            </a:r>
            <a:r>
              <a:rPr lang="zh-TW" sz="1700"/>
              <a:t> Image (loading &amp; manipulating).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2000"/>
              <a:t>SDL_ttf : </a:t>
            </a:r>
            <a:r>
              <a:rPr lang="zh-TW" sz="1700"/>
              <a:t>Font.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2000"/>
              <a:t>SDL_mixer : </a:t>
            </a:r>
            <a:r>
              <a:rPr lang="zh-TW" sz="1700"/>
              <a:t>Audio loading, mixing.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/>
              <a:t>2. What is SDL?</a:t>
            </a:r>
            <a:endParaRPr/>
          </a:p>
          <a:p>
            <a:pPr indent="-349250" lvl="0" marL="457200" rtl="0" algn="l">
              <a:spcBef>
                <a:spcPts val="56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zh-TW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 level access to audio, keyboard, mouse, joystick, and graphics hardware via OpenGL and Direct3D. </a:t>
            </a:r>
            <a:endParaRPr sz="3600"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1017" y="55463"/>
            <a:ext cx="1524078" cy="139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/>
              <a:t>3. installation with</a:t>
            </a:r>
            <a:r>
              <a:rPr lang="zh-TW"/>
              <a:t>in terminal（Mac)</a:t>
            </a:r>
            <a:r>
              <a:rPr lang="zh-TW" sz="3200"/>
              <a:t>:</a:t>
            </a:r>
            <a:endParaRPr sz="32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AutoNum type="alphaUcPeriod"/>
            </a:pPr>
            <a:r>
              <a:rPr lang="zh-TW"/>
              <a:t>brew install sdl2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zh-TW"/>
              <a:t>brew install sdl2_image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zh-TW"/>
              <a:t>brew install sdl2_ttf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zh-TW"/>
              <a:t>brew install sdl2_mixer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/>
              <a:t>4. reference:</a:t>
            </a:r>
            <a:endParaRPr/>
          </a:p>
          <a:p>
            <a:pPr indent="-406400" lvl="0" marL="914400" rtl="0" algn="l"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zh-TW" sz="1900"/>
              <a:t>SDL webpage: </a:t>
            </a:r>
            <a:r>
              <a:rPr lang="zh-TW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https://www.libsdl.org/</a:t>
            </a:r>
            <a:endParaRPr sz="2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 sz="2600"/>
              <a:t>5. Includes:</a:t>
            </a:r>
            <a:endParaRPr sz="2600"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SDL Library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00" y="4184213"/>
            <a:ext cx="38481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 game loop-1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/>
              <a:t>Start and update elements</a:t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3467100" y="624321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http://eigen.tuxfamily.org/dox/GettingStarted.html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9206" y="253237"/>
            <a:ext cx="14859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86" y="1762424"/>
            <a:ext cx="7958924" cy="40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/>
              <a:t>Main game loop-2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zh-TW"/>
              <a:t>– End game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75" y="1650586"/>
            <a:ext cx="8534400" cy="282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Functions-1</a:t>
            </a:r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zh-TW"/>
              <a:t>update function for bird &amp; Pipe</a:t>
            </a:r>
            <a:r>
              <a:rPr lang="zh-TW"/>
              <a:t>（讓物件在遊戲中移動）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zh-TW"/>
              <a:t>There’re more update functions in the game.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2123550"/>
            <a:ext cx="8736057" cy="2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Functions-2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00789" y="990599"/>
            <a:ext cx="8534400" cy="52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zh-TW"/>
              <a:t>Render function for bird &amp; pipe (讓images </a:t>
            </a:r>
            <a:r>
              <a:rPr lang="zh-TW"/>
              <a:t>出現在遊戲畫面中）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zh-TW"/>
              <a:t>There’re more render functions in the game.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00" y="2134886"/>
            <a:ext cx="9144000" cy="222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705509" y="6619192"/>
            <a:ext cx="446400" cy="1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2025037" y="208853"/>
            <a:ext cx="5904300" cy="5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Functions-3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71089" y="979774"/>
            <a:ext cx="8534400" cy="521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zh-TW"/>
              <a:t>Collision (</a:t>
            </a:r>
            <a:r>
              <a:rPr lang="zh-TW"/>
              <a:t>碰撞判定）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2066"/>
            <a:ext cx="9143999" cy="306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RI_pptB_中英文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