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8" r:id="rId3"/>
    <p:sldId id="270" r:id="rId4"/>
    <p:sldId id="279" r:id="rId5"/>
    <p:sldId id="280" r:id="rId6"/>
    <p:sldId id="277" r:id="rId7"/>
    <p:sldId id="282" r:id="rId8"/>
  </p:sldIdLst>
  <p:sldSz cx="9144000" cy="5143500" type="screen16x9"/>
  <p:notesSz cx="6858000" cy="9144000"/>
  <p:embeddedFontLst>
    <p:embeddedFont>
      <p:font typeface="Exo 2" panose="020B0604020202020204" charset="0"/>
      <p:regular r:id="rId10"/>
      <p:bold r:id="rId11"/>
      <p:italic r:id="rId12"/>
      <p:boldItalic r:id="rId13"/>
    </p:embeddedFont>
    <p:embeddedFont>
      <p:font typeface="微軟正黑體" panose="020B0604030504040204" pitchFamily="34" charset="-120"/>
      <p:regular r:id="rId14"/>
      <p:bold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BD7CF4-AF89-46CD-97CA-FA8B8A84A27E}">
  <a:tblStyle styleId="{6CBD7CF4-AF89-46CD-97CA-FA8B8A84A2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8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Spectrum Ranking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4"/>
              <c:layout>
                <c:manualLayout>
                  <c:x val="-6.6111124992712161E-3"/>
                  <c:y val="-7.09859054648586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Java Script</c:v>
                </c:pt>
                <c:pt idx="1">
                  <c:v>C++</c:v>
                </c:pt>
                <c:pt idx="2">
                  <c:v>C</c:v>
                </c:pt>
                <c:pt idx="3">
                  <c:v>Java</c:v>
                </c:pt>
                <c:pt idx="4">
                  <c:v>Python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88.1</c:v>
                </c:pt>
                <c:pt idx="1">
                  <c:v>92.4</c:v>
                </c:pt>
                <c:pt idx="2">
                  <c:v>94.7</c:v>
                </c:pt>
                <c:pt idx="3">
                  <c:v>95.4</c:v>
                </c:pt>
                <c:pt idx="4">
                  <c:v>100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21473648"/>
        <c:axId val="621466984"/>
      </c:barChart>
      <c:catAx>
        <c:axId val="62147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21466984"/>
        <c:crosses val="autoZero"/>
        <c:auto val="1"/>
        <c:lblAlgn val="ctr"/>
        <c:lblOffset val="100"/>
        <c:noMultiLvlLbl val="0"/>
      </c:catAx>
      <c:valAx>
        <c:axId val="62146698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2147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Spectrum Ranking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4"/>
              <c:layout>
                <c:manualLayout>
                  <c:x val="0"/>
                  <c:y val="-6.257724635479328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R</c:v>
                </c:pt>
                <c:pt idx="1">
                  <c:v>C++</c:v>
                </c:pt>
                <c:pt idx="2">
                  <c:v>Python</c:v>
                </c:pt>
                <c:pt idx="3">
                  <c:v>Java</c:v>
                </c:pt>
                <c:pt idx="4">
                  <c:v>C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88.1</c:v>
                </c:pt>
                <c:pt idx="1">
                  <c:v>95.9</c:v>
                </c:pt>
                <c:pt idx="2">
                  <c:v>98</c:v>
                </c:pt>
                <c:pt idx="3">
                  <c:v>98.1</c:v>
                </c:pt>
                <c:pt idx="4">
                  <c:v>100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19403328"/>
        <c:axId val="619408424"/>
      </c:barChart>
      <c:catAx>
        <c:axId val="61940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19408424"/>
        <c:crosses val="autoZero"/>
        <c:auto val="1"/>
        <c:lblAlgn val="ctr"/>
        <c:lblOffset val="100"/>
        <c:noMultiLvlLbl val="0"/>
      </c:catAx>
      <c:valAx>
        <c:axId val="61940842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1940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0522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12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18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722375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832400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3"/>
          </p:nvPr>
        </p:nvSpPr>
        <p:spPr>
          <a:xfrm>
            <a:off x="723900" y="952500"/>
            <a:ext cx="7699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70" r:id="rId17"/>
    <p:sldLayoutId id="2147483671" r:id="rId18"/>
    <p:sldLayoutId id="2147483672" r:id="rId19"/>
    <p:sldLayoutId id="2147483673" r:id="rId20"/>
    <p:sldLayoutId id="2147483674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靜心高中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金融科技夏令營</a:t>
            </a:r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台大財金所</a:t>
            </a:r>
            <a:endParaRPr/>
          </a:p>
        </p:txBody>
      </p:sp>
      <p:cxnSp>
        <p:nvCxnSpPr>
          <p:cNvPr id="153" name="Google Shape;153;p31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程式思維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程式思維是運用計算機科學的基礎概念進行問題求解、系統設計、以及人類行為理解等一系列的思維活動。</a:t>
            </a:r>
            <a:endParaRPr/>
          </a:p>
        </p:txBody>
      </p:sp>
      <p:cxnSp>
        <p:nvCxnSpPr>
          <p:cNvPr id="187" name="Google Shape;187;p33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" name="Google Shape;188;p33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89" name="Google Shape;189;p33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7716CFDB-7D8C-416A-A3B5-59B288A92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694" y="122329"/>
            <a:ext cx="5214300" cy="9462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現今熱門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2E71B85-D160-40C3-9975-2F02BD700544}"/>
              </a:ext>
            </a:extLst>
          </p:cNvPr>
          <p:cNvSpPr txBox="1"/>
          <p:nvPr/>
        </p:nvSpPr>
        <p:spPr>
          <a:xfrm>
            <a:off x="290714" y="799587"/>
            <a:ext cx="8607396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程式使用習慣變化快速</a:t>
            </a:r>
            <a:endParaRPr lang="en-US" altLang="zh-TW" sz="1600" b="1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根據</a:t>
            </a:r>
            <a:r>
              <a:rPr lang="en-US" altLang="zh-TW" dirty="0"/>
              <a:t>2021</a:t>
            </a:r>
            <a:r>
              <a:rPr lang="zh-TW" altLang="en-US" dirty="0" smtClean="0"/>
              <a:t>年電機電子工程師協會排名</a:t>
            </a:r>
            <a:r>
              <a:rPr lang="en-US" altLang="zh-TW" dirty="0" smtClean="0"/>
              <a:t>(IEEE)</a:t>
            </a:r>
            <a:r>
              <a:rPr lang="zh-TW" altLang="en-US" dirty="0" smtClean="0"/>
              <a:t>，目前</a:t>
            </a:r>
            <a:r>
              <a:rPr lang="en-US" altLang="zh-TW" dirty="0" smtClean="0"/>
              <a:t>Python,</a:t>
            </a:r>
            <a:r>
              <a:rPr lang="en-US" altLang="zh-TW" dirty="0"/>
              <a:t> Java,</a:t>
            </a:r>
            <a:r>
              <a:rPr lang="en-US" altLang="zh-TW" dirty="0" smtClean="0"/>
              <a:t> C</a:t>
            </a:r>
            <a:r>
              <a:rPr lang="zh-TW" altLang="en-US" dirty="0" smtClean="0"/>
              <a:t>位列應用層面最廣的程式語言前三名，與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年的前三名不同，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仰賴其實用性和相對簡潔的特性也受到許多程式小白的喜愛，成為目前多數人入門所學。</a:t>
            </a:r>
            <a:endParaRPr lang="en-US" altLang="zh-TW" dirty="0"/>
          </a:p>
        </p:txBody>
      </p:sp>
      <p:graphicFrame>
        <p:nvGraphicFramePr>
          <p:cNvPr id="9" name="圖表 8"/>
          <p:cNvGraphicFramePr/>
          <p:nvPr>
            <p:extLst>
              <p:ext uri="{D42A27DB-BD31-4B8C-83A1-F6EECF244321}">
                <p14:modId xmlns:p14="http://schemas.microsoft.com/office/powerpoint/2010/main" val="3779705358"/>
              </p:ext>
            </p:extLst>
          </p:nvPr>
        </p:nvGraphicFramePr>
        <p:xfrm>
          <a:off x="5004888" y="2052085"/>
          <a:ext cx="3842016" cy="269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圖表 17"/>
          <p:cNvGraphicFramePr/>
          <p:nvPr>
            <p:extLst>
              <p:ext uri="{D42A27DB-BD31-4B8C-83A1-F6EECF244321}">
                <p14:modId xmlns:p14="http://schemas.microsoft.com/office/powerpoint/2010/main" val="2185650896"/>
              </p:ext>
            </p:extLst>
          </p:nvPr>
        </p:nvGraphicFramePr>
        <p:xfrm>
          <a:off x="239508" y="2052085"/>
          <a:ext cx="3781824" cy="269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向右箭號 10"/>
          <p:cNvSpPr/>
          <p:nvPr/>
        </p:nvSpPr>
        <p:spPr>
          <a:xfrm>
            <a:off x="4021332" y="3239044"/>
            <a:ext cx="983556" cy="322729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7FC17E5-1E55-46BE-AF35-C8E629B05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熱門程式介紹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2E71B85-D160-40C3-9975-2F02BD700544}"/>
              </a:ext>
            </a:extLst>
          </p:cNvPr>
          <p:cNvSpPr txBox="1"/>
          <p:nvPr/>
        </p:nvSpPr>
        <p:spPr>
          <a:xfrm>
            <a:off x="449263" y="931266"/>
            <a:ext cx="4227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程式特色</a:t>
            </a:r>
            <a:endParaRPr lang="en-US" altLang="zh-TW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可移植跨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運行效率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應用範圍</a:t>
            </a:r>
            <a:r>
              <a:rPr lang="zh-TW" altLang="en-US" dirty="0" smtClean="0"/>
              <a:t>廣，可延伸至</a:t>
            </a:r>
            <a:r>
              <a:rPr lang="en-US" altLang="zh-TW" dirty="0" smtClean="0"/>
              <a:t>C++</a:t>
            </a:r>
            <a:r>
              <a:rPr lang="zh-TW" altLang="en-US" dirty="0" smtClean="0"/>
              <a:t>，增加開發便利性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開發使用者眾多</a:t>
            </a:r>
            <a:r>
              <a:rPr lang="zh-TW" altLang="en-US" dirty="0" smtClean="0"/>
              <a:t>，擴充套件方便</a:t>
            </a:r>
            <a:endParaRPr lang="en-US" altLang="zh-TW" dirty="0" smtClean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2E71B85-D160-40C3-9975-2F02BD700544}"/>
              </a:ext>
            </a:extLst>
          </p:cNvPr>
          <p:cNvSpPr txBox="1"/>
          <p:nvPr/>
        </p:nvSpPr>
        <p:spPr>
          <a:xfrm>
            <a:off x="449263" y="2666848"/>
            <a:ext cx="422749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使用情境</a:t>
            </a:r>
            <a:endParaRPr lang="en-US" altLang="zh-TW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開發底層模</a:t>
            </a:r>
            <a:r>
              <a:rPr lang="zh-TW" altLang="en-US" dirty="0" smtClean="0"/>
              <a:t>塊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服務應用</a:t>
            </a:r>
            <a:r>
              <a:rPr lang="en-US" altLang="zh-TW" dirty="0" smtClean="0"/>
              <a:t>(ex: web</a:t>
            </a:r>
            <a:r>
              <a:rPr lang="zh-TW" altLang="en-US" dirty="0"/>
              <a:t>伺服器</a:t>
            </a:r>
            <a:r>
              <a:rPr lang="en-US" altLang="zh-TW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嵌入</a:t>
            </a:r>
            <a:r>
              <a:rPr lang="zh-TW" altLang="en-US" dirty="0" smtClean="0"/>
              <a:t>式系統應用</a:t>
            </a:r>
            <a:r>
              <a:rPr lang="en-US" altLang="zh-TW" dirty="0" smtClean="0"/>
              <a:t>(ex: </a:t>
            </a:r>
            <a:r>
              <a:rPr lang="zh-TW" altLang="en-US" dirty="0" smtClean="0"/>
              <a:t>家電內部的程序系統</a:t>
            </a:r>
            <a:r>
              <a:rPr lang="en-US" altLang="zh-TW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UNIX</a:t>
            </a:r>
            <a:r>
              <a:rPr lang="zh-TW" altLang="en-US" dirty="0"/>
              <a:t>、</a:t>
            </a:r>
            <a:r>
              <a:rPr lang="en-US" altLang="zh-TW" dirty="0"/>
              <a:t>Linux</a:t>
            </a:r>
            <a:r>
              <a:rPr lang="zh-TW" altLang="en-US" dirty="0"/>
              <a:t>、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作業系統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大型遊戲設計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應用</a:t>
            </a:r>
            <a:r>
              <a:rPr lang="en-US" altLang="zh-TW" dirty="0" smtClean="0"/>
              <a:t>C++</a:t>
            </a:r>
            <a:r>
              <a:rPr lang="zh-TW" altLang="en-US" dirty="0" smtClean="0"/>
              <a:t>更容易</a:t>
            </a:r>
            <a:r>
              <a:rPr lang="en-US" altLang="zh-TW" dirty="0" smtClean="0"/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49" y="0"/>
            <a:ext cx="1116000" cy="1116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22" y="1138056"/>
            <a:ext cx="3089632" cy="88835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22" y="2196615"/>
            <a:ext cx="3089632" cy="10326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/>
          <a:srcRect l="6282" t="35016" r="7998" b="18339"/>
          <a:stretch/>
        </p:blipFill>
        <p:spPr>
          <a:xfrm>
            <a:off x="4781521" y="3413894"/>
            <a:ext cx="3089633" cy="94596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949771" y="4467340"/>
            <a:ext cx="306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具有眾多開發用戶以及相容性高、數據量豐富的</a:t>
            </a:r>
            <a:r>
              <a:rPr lang="zh-TW" altLang="en-US" dirty="0"/>
              <a:t>特性成為作業系統首選</a:t>
            </a:r>
          </a:p>
        </p:txBody>
      </p:sp>
      <p:sp>
        <p:nvSpPr>
          <p:cNvPr id="15" name="等腰三角形 14"/>
          <p:cNvSpPr/>
          <p:nvPr/>
        </p:nvSpPr>
        <p:spPr>
          <a:xfrm>
            <a:off x="4781522" y="4544514"/>
            <a:ext cx="168249" cy="15342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3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>
            <a:extLst>
              <a:ext uri="{FF2B5EF4-FFF2-40B4-BE49-F238E27FC236}">
                <a16:creationId xmlns:a16="http://schemas.microsoft.com/office/drawing/2014/main" xmlns="" id="{17FC17E5-1E55-46BE-AF35-C8E629B05EF8}"/>
              </a:ext>
            </a:extLst>
          </p:cNvPr>
          <p:cNvSpPr txBox="1">
            <a:spLocks/>
          </p:cNvSpPr>
          <p:nvPr/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熱門程式介紹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Java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22E71B85-D160-40C3-9975-2F02BD700544}"/>
              </a:ext>
            </a:extLst>
          </p:cNvPr>
          <p:cNvSpPr txBox="1"/>
          <p:nvPr/>
        </p:nvSpPr>
        <p:spPr>
          <a:xfrm>
            <a:off x="408439" y="934271"/>
            <a:ext cx="422749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程式特色</a:t>
            </a:r>
            <a:endParaRPr lang="en-US" altLang="zh-TW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通用性</a:t>
            </a:r>
            <a:r>
              <a:rPr lang="zh-TW" altLang="en-US" dirty="0" smtClean="0"/>
              <a:t>高、</a:t>
            </a:r>
            <a:r>
              <a:rPr lang="zh-TW" altLang="en-US" dirty="0"/>
              <a:t>可移植跨</a:t>
            </a:r>
            <a:r>
              <a:rPr lang="zh-TW" altLang="en-US" dirty="0" smtClean="0"/>
              <a:t>平台，因此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嵌入式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巨量數據應用、運行效率高</a:t>
            </a:r>
            <a:endParaRPr lang="en-US" altLang="zh-TW" dirty="0" smtClean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2E71B85-D160-40C3-9975-2F02BD700544}"/>
              </a:ext>
            </a:extLst>
          </p:cNvPr>
          <p:cNvSpPr txBox="1"/>
          <p:nvPr/>
        </p:nvSpPr>
        <p:spPr>
          <a:xfrm>
            <a:off x="408439" y="2651387"/>
            <a:ext cx="42274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使用情境</a:t>
            </a:r>
            <a:endParaRPr lang="en-US" altLang="zh-TW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網頁前後端、</a:t>
            </a:r>
            <a:r>
              <a:rPr lang="zh-TW" altLang="en-US" dirty="0"/>
              <a:t>圖形使用者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(GUI)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普通應用軟體</a:t>
            </a:r>
            <a:r>
              <a:rPr lang="en-US" altLang="zh-TW" dirty="0" smtClean="0"/>
              <a:t> (Android </a:t>
            </a:r>
            <a:r>
              <a:rPr lang="zh-TW" altLang="en-US" dirty="0" smtClean="0"/>
              <a:t>標準程式語言</a:t>
            </a:r>
            <a:r>
              <a:rPr lang="en-US" altLang="zh-TW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企業</a:t>
            </a:r>
            <a:r>
              <a:rPr lang="zh-TW" altLang="en-US" dirty="0"/>
              <a:t>級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多數企業愛用</a:t>
            </a:r>
            <a:r>
              <a:rPr lang="en-US" altLang="zh-TW" dirty="0" smtClean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遊戲</a:t>
            </a:r>
            <a:r>
              <a:rPr lang="zh-TW" altLang="en-US" dirty="0"/>
              <a:t>後</a:t>
            </a:r>
            <a:r>
              <a:rPr lang="zh-TW" altLang="en-US" dirty="0" smtClean="0"/>
              <a:t>台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嵌入式</a:t>
            </a:r>
            <a:r>
              <a:rPr lang="zh-TW" altLang="en-US" dirty="0" smtClean="0"/>
              <a:t>系統</a:t>
            </a:r>
            <a:r>
              <a:rPr lang="en-US" altLang="zh-TW" dirty="0"/>
              <a:t>(ex: </a:t>
            </a:r>
            <a:r>
              <a:rPr lang="zh-TW" altLang="en-US" dirty="0"/>
              <a:t>家電內部的程序系統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6261" t="6792" r="4104" b="5006"/>
          <a:stretch/>
        </p:blipFill>
        <p:spPr>
          <a:xfrm>
            <a:off x="8009853" y="0"/>
            <a:ext cx="1134147" cy="1116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35" y="2490633"/>
            <a:ext cx="3011119" cy="200741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335" y="1116000"/>
            <a:ext cx="3011120" cy="1198075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5153834" y="4576687"/>
            <a:ext cx="275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許多伺服器端</a:t>
            </a:r>
            <a:r>
              <a:rPr lang="zh-TW" altLang="en-US" dirty="0"/>
              <a:t>愛</a:t>
            </a:r>
            <a:r>
              <a:rPr lang="zh-TW" altLang="en-US" dirty="0" smtClean="0"/>
              <a:t>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8" name="等腰三角形 7"/>
          <p:cNvSpPr/>
          <p:nvPr/>
        </p:nvSpPr>
        <p:spPr>
          <a:xfrm>
            <a:off x="4985585" y="4653861"/>
            <a:ext cx="168249" cy="15342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17FC17E5-1E55-46BE-AF35-C8E629B05EF8}"/>
              </a:ext>
            </a:extLst>
          </p:cNvPr>
          <p:cNvSpPr txBox="1">
            <a:spLocks/>
          </p:cNvSpPr>
          <p:nvPr/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熱門程式介紹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Python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22E71B85-D160-40C3-9975-2F02BD700544}"/>
              </a:ext>
            </a:extLst>
          </p:cNvPr>
          <p:cNvSpPr txBox="1"/>
          <p:nvPr/>
        </p:nvSpPr>
        <p:spPr>
          <a:xfrm>
            <a:off x="344502" y="1014739"/>
            <a:ext cx="422749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程式特色</a:t>
            </a:r>
            <a:endParaRPr lang="en-US" altLang="zh-TW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學習難度</a:t>
            </a:r>
            <a:r>
              <a:rPr lang="zh-TW" altLang="en-US" dirty="0" smtClean="0"/>
              <a:t>低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程式、語法較簡潔</a:t>
            </a:r>
            <a:r>
              <a:rPr lang="en-US" altLang="zh-TW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發展趨勢</a:t>
            </a:r>
            <a:r>
              <a:rPr lang="zh-TW" altLang="en-US" dirty="0" smtClean="0"/>
              <a:t>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微軟</a:t>
            </a:r>
            <a:r>
              <a:rPr lang="en-US" altLang="zh-TW" dirty="0" smtClean="0"/>
              <a:t>2020</a:t>
            </a:r>
            <a:r>
              <a:rPr lang="zh-TW" altLang="en-US" dirty="0"/>
              <a:t>年考慮將官方指令碼語言換成</a:t>
            </a:r>
            <a:r>
              <a:rPr lang="en-US" altLang="zh-TW" dirty="0" smtClean="0"/>
              <a:t>Python)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屬於高階語言，</a:t>
            </a:r>
            <a:r>
              <a:rPr lang="zh-TW" altLang="en-US" dirty="0"/>
              <a:t>許多函式庫都可以輕鬆使用</a:t>
            </a:r>
            <a:endParaRPr lang="en-US" altLang="zh-TW" b="1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b="1" dirty="0" smtClean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2E71B85-D160-40C3-9975-2F02BD700544}"/>
              </a:ext>
            </a:extLst>
          </p:cNvPr>
          <p:cNvSpPr txBox="1"/>
          <p:nvPr/>
        </p:nvSpPr>
        <p:spPr>
          <a:xfrm>
            <a:off x="344502" y="2846009"/>
            <a:ext cx="42274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使用情境</a:t>
            </a:r>
            <a:endParaRPr lang="en-US" altLang="zh-TW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資料、數據分析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人工</a:t>
            </a:r>
            <a:r>
              <a:rPr lang="zh-TW" altLang="en-US" dirty="0" smtClean="0"/>
              <a:t>智能</a:t>
            </a:r>
            <a:r>
              <a:rPr lang="en-US" altLang="zh-TW" dirty="0" smtClean="0"/>
              <a:t>(AI)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爬蟲功能相關應用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小型遊戲開發</a:t>
            </a:r>
            <a:endParaRPr lang="en-US" altLang="zh-TW" dirty="0" smtClean="0"/>
          </a:p>
          <a:p>
            <a:endParaRPr lang="en-US" altLang="zh-TW" b="1" dirty="0" smtClean="0"/>
          </a:p>
        </p:txBody>
      </p:sp>
      <p:pic>
        <p:nvPicPr>
          <p:cNvPr id="6" name="圖片 5"/>
          <p:cNvPicPr>
            <a:picLocks/>
          </p:cNvPicPr>
          <p:nvPr/>
        </p:nvPicPr>
        <p:blipFill rotWithShape="1">
          <a:blip r:embed="rId2"/>
          <a:srcRect l="30078" t="19407" r="29586" b="20895"/>
          <a:stretch/>
        </p:blipFill>
        <p:spPr>
          <a:xfrm>
            <a:off x="7992000" y="-1"/>
            <a:ext cx="1152000" cy="1116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396298" y="2797626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18" name="矩形 17"/>
          <p:cNvSpPr/>
          <p:nvPr/>
        </p:nvSpPr>
        <p:spPr>
          <a:xfrm>
            <a:off x="4396298" y="2797626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/>
          <a:srcRect l="14455" t="15333" r="12936" b="17766"/>
          <a:stretch/>
        </p:blipFill>
        <p:spPr>
          <a:xfrm>
            <a:off x="4886732" y="1664323"/>
            <a:ext cx="775232" cy="78796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203" y="1664324"/>
            <a:ext cx="848335" cy="78796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635" y="1678815"/>
            <a:ext cx="867569" cy="77347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732" y="3225773"/>
            <a:ext cx="775232" cy="77148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203" y="3225773"/>
            <a:ext cx="848335" cy="77148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8"/>
          <a:srcRect b="16902"/>
          <a:stretch/>
        </p:blipFill>
        <p:spPr>
          <a:xfrm>
            <a:off x="7485635" y="3225773"/>
            <a:ext cx="867569" cy="770077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4631982" y="2538756"/>
            <a:ext cx="12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簡易網頁開發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005956" y="2538755"/>
            <a:ext cx="12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系統網路維護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277053" y="2538754"/>
            <a:ext cx="12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數據分析運算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631982" y="4056769"/>
            <a:ext cx="12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人工智能開發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916713" y="4056767"/>
            <a:ext cx="149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數據爬蟲與挖掘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319948" y="4055359"/>
            <a:ext cx="149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圖形程序開發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724423" y="1120708"/>
            <a:ext cx="348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Python</a:t>
            </a:r>
            <a:r>
              <a:rPr lang="zh-TW" altLang="en-US" sz="1600" dirty="0" smtClean="0"/>
              <a:t>注重面向對象且應用廣泛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7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5DE37EA-51B7-403F-85C8-2B2B8BE0C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268941"/>
            <a:ext cx="5214300" cy="946200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C, Java, 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使用情境總結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65661"/>
              </p:ext>
            </p:extLst>
          </p:nvPr>
        </p:nvGraphicFramePr>
        <p:xfrm>
          <a:off x="1015572" y="1050129"/>
          <a:ext cx="7112856" cy="374980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78214"/>
                <a:gridCol w="1778214"/>
                <a:gridCol w="1778214"/>
                <a:gridCol w="1778214"/>
              </a:tblGrid>
              <a:tr h="93745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45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93745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93745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49128" y="2279637"/>
            <a:ext cx="87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C</a:t>
            </a:r>
            <a:r>
              <a:rPr lang="zh-TW" altLang="en-US" sz="1800" dirty="0" smtClean="0"/>
              <a:t>語言</a:t>
            </a:r>
            <a:endParaRPr lang="zh-TW" altLang="en-US" sz="1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548243" y="3168150"/>
            <a:ext cx="67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Java</a:t>
            </a:r>
            <a:endParaRPr lang="zh-TW" altLang="en-US" sz="1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49128" y="4082798"/>
            <a:ext cx="98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Python</a:t>
            </a:r>
            <a:endParaRPr lang="zh-TW" altLang="en-US" sz="1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548243" y="1353641"/>
            <a:ext cx="87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/>
                </a:solidFill>
              </a:rPr>
              <a:t>程式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41737" y="1353641"/>
            <a:ext cx="114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/>
                </a:solidFill>
              </a:rPr>
              <a:t>學習難度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92648" y="1353641"/>
            <a:ext cx="114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chemeClr val="bg1"/>
                </a:solidFill>
              </a:rPr>
              <a:t>實用範圍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375156" y="1353641"/>
            <a:ext cx="160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>
                <a:solidFill>
                  <a:schemeClr val="bg1"/>
                </a:solidFill>
              </a:rPr>
              <a:t>未來趨勢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779885" y="2204878"/>
            <a:ext cx="17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歷史悠久、數據量多，學習難度較高。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80347" y="3046823"/>
            <a:ext cx="1803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編譯過程繁瑣，相同的指令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需使用更多的指令碼。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801831" y="3953551"/>
            <a:ext cx="181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已有許多封包套件供使用，指令碼簡潔，易於理解和辨識。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50825" y="2094971"/>
            <a:ext cx="1628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較廣但也較複雜</a:t>
            </a:r>
            <a:r>
              <a:rPr lang="zh-TW" altLang="en-US" dirty="0" smtClean="0"/>
              <a:t>，主要應用於數據量較大的系統開發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50824" y="2994090"/>
            <a:ext cx="1628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目前最受企業喜好，包括大量伺服器端使用、</a:t>
            </a:r>
            <a:r>
              <a:rPr lang="en-US" altLang="zh-TW" dirty="0" smtClean="0">
                <a:solidFill>
                  <a:srgbClr val="C00000"/>
                </a:solidFill>
              </a:rPr>
              <a:t>GUI</a:t>
            </a:r>
            <a:r>
              <a:rPr lang="zh-TW" altLang="en-US" dirty="0" smtClean="0">
                <a:solidFill>
                  <a:srgbClr val="C00000"/>
                </a:solidFill>
              </a:rPr>
              <a:t>應用。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650823" y="3893209"/>
            <a:ext cx="1628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人工智能、數據爬取、分析運算，生活應用範圍趨於廣泛。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412869" y="2094971"/>
            <a:ext cx="1628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仍具有大量用戶和作業系統優勢，然而應用排名下滑。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412869" y="2939102"/>
            <a:ext cx="1628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與</a:t>
            </a:r>
            <a:r>
              <a:rPr lang="en-US" altLang="zh-TW" dirty="0" smtClean="0"/>
              <a:t>Python</a:t>
            </a:r>
            <a:r>
              <a:rPr lang="zh-TW" altLang="en-US" dirty="0"/>
              <a:t>各有優劣，具有</a:t>
            </a:r>
            <a:r>
              <a:rPr lang="en-US" altLang="zh-TW" dirty="0"/>
              <a:t>Android</a:t>
            </a:r>
            <a:r>
              <a:rPr lang="zh-TW" altLang="en-US" dirty="0"/>
              <a:t>系統開發</a:t>
            </a:r>
            <a:r>
              <a:rPr lang="zh-TW" altLang="en-US" dirty="0" smtClean="0"/>
              <a:t>、巨量資料開發優勢。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12865" y="3845830"/>
            <a:ext cx="1628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具有機器學習、人工智能等利用領域，且通常開發週期最短，靈活性高。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AutoShape 2" descr="勝-插圖素材[19492793] - PIXTA圖庫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6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512</Words>
  <Application>Microsoft Office PowerPoint</Application>
  <PresentationFormat>如螢幕大小 (16:9)</PresentationFormat>
  <Paragraphs>75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Exo 2</vt:lpstr>
      <vt:lpstr>微軟正黑體</vt:lpstr>
      <vt:lpstr>Roboto Condensed</vt:lpstr>
      <vt:lpstr>Arial</vt:lpstr>
      <vt:lpstr>Wingdings</vt:lpstr>
      <vt:lpstr>Fira Sans Extra Condensed Medium</vt:lpstr>
      <vt:lpstr>Nunito Light</vt:lpstr>
      <vt:lpstr>Roboto Condensed Light</vt:lpstr>
      <vt:lpstr>新細明體</vt:lpstr>
      <vt:lpstr>Tech Newsletter XL by Slidesgo</vt:lpstr>
      <vt:lpstr>靜心高中 金融科技夏令營</vt:lpstr>
      <vt:lpstr>程式思維</vt:lpstr>
      <vt:lpstr>現今熱門的程式</vt:lpstr>
      <vt:lpstr>熱門程式介紹- C語言</vt:lpstr>
      <vt:lpstr>PowerPoint 簡報</vt:lpstr>
      <vt:lpstr>PowerPoint 簡報</vt:lpstr>
      <vt:lpstr>C, Java, Python使用情境總結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靜心高中 金融科技夏令營</dc:title>
  <dc:creator>w2523</dc:creator>
  <cp:lastModifiedBy>弈 柯</cp:lastModifiedBy>
  <cp:revision>53</cp:revision>
  <dcterms:modified xsi:type="dcterms:W3CDTF">2021-11-28T09:08:55Z</dcterms:modified>
</cp:coreProperties>
</file>