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8" r:id="rId3"/>
    <p:sldId id="271" r:id="rId4"/>
    <p:sldId id="272" r:id="rId5"/>
    <p:sldId id="281" r:id="rId6"/>
    <p:sldId id="273" r:id="rId7"/>
    <p:sldId id="276" r:id="rId8"/>
    <p:sldId id="277" r:id="rId9"/>
    <p:sldId id="278" r:id="rId10"/>
    <p:sldId id="279" r:id="rId11"/>
    <p:sldId id="280" r:id="rId12"/>
    <p:sldId id="274" r:id="rId13"/>
    <p:sldId id="275" r:id="rId14"/>
    <p:sldId id="282" r:id="rId15"/>
    <p:sldId id="287" r:id="rId16"/>
    <p:sldId id="270" r:id="rId17"/>
  </p:sldIdLst>
  <p:sldSz cx="9906000" cy="6858000" type="A4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218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779DF-85FE-0248-A518-97C9EAC2D4A2}" type="datetimeFigureOut">
              <a:rPr kumimoji="1" lang="zh-CN" altLang="en-US" smtClean="0"/>
              <a:t>2016/2/17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D2C2-7373-7748-AFB6-13E5093C0F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68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E00C-8F83-5842-A92B-55EE0A9AC632}" type="datetimeFigureOut">
              <a:rPr kumimoji="1" lang="zh-CN" altLang="en-US" smtClean="0"/>
              <a:t>2016/2/17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2B2-36F1-E940-8155-AD31E01CB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39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E00C-8F83-5842-A92B-55EE0A9AC632}" type="datetimeFigureOut">
              <a:rPr kumimoji="1" lang="zh-CN" altLang="en-US" smtClean="0"/>
              <a:t>2016/2/17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2B2-36F1-E940-8155-AD31E01CB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65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E00C-8F83-5842-A92B-55EE0A9AC632}" type="datetimeFigureOut">
              <a:rPr kumimoji="1" lang="zh-CN" altLang="en-US" smtClean="0"/>
              <a:t>2016/2/17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2B2-36F1-E940-8155-AD31E01CB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24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E00C-8F83-5842-A92B-55EE0A9AC632}" type="datetimeFigureOut">
              <a:rPr kumimoji="1" lang="zh-CN" altLang="en-US" smtClean="0"/>
              <a:t>2016/2/17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2B2-36F1-E940-8155-AD31E01CB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295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E00C-8F83-5842-A92B-55EE0A9AC632}" type="datetimeFigureOut">
              <a:rPr kumimoji="1" lang="zh-CN" altLang="en-US" smtClean="0"/>
              <a:t>2016/2/17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2B2-36F1-E940-8155-AD31E01CB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039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E00C-8F83-5842-A92B-55EE0A9AC632}" type="datetimeFigureOut">
              <a:rPr kumimoji="1" lang="zh-CN" altLang="en-US" smtClean="0"/>
              <a:t>2016/2/17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2B2-36F1-E940-8155-AD31E01CB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090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E00C-8F83-5842-A92B-55EE0A9AC632}" type="datetimeFigureOut">
              <a:rPr kumimoji="1" lang="zh-CN" altLang="en-US" smtClean="0"/>
              <a:t>2016/2/17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2B2-36F1-E940-8155-AD31E01CB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4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E00C-8F83-5842-A92B-55EE0A9AC632}" type="datetimeFigureOut">
              <a:rPr kumimoji="1" lang="zh-CN" altLang="en-US" smtClean="0"/>
              <a:t>2016/2/17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2B2-36F1-E940-8155-AD31E01CB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85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E00C-8F83-5842-A92B-55EE0A9AC632}" type="datetimeFigureOut">
              <a:rPr kumimoji="1" lang="zh-CN" altLang="en-US" smtClean="0"/>
              <a:t>2016/2/17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2B2-36F1-E940-8155-AD31E01CB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50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E00C-8F83-5842-A92B-55EE0A9AC632}" type="datetimeFigureOut">
              <a:rPr kumimoji="1" lang="zh-CN" altLang="en-US" smtClean="0"/>
              <a:t>2016/2/17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2B2-36F1-E940-8155-AD31E01CB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718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E00C-8F83-5842-A92B-55EE0A9AC632}" type="datetimeFigureOut">
              <a:rPr kumimoji="1" lang="zh-CN" altLang="en-US" smtClean="0"/>
              <a:t>2016/2/17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A22B2-36F1-E940-8155-AD31E01CB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553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E00C-8F83-5842-A92B-55EE0A9AC632}" type="datetimeFigureOut">
              <a:rPr kumimoji="1" lang="zh-CN" altLang="en-US" smtClean="0"/>
              <a:t>2016/2/17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A22B2-36F1-E940-8155-AD31E01CB04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19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3090" y="0"/>
            <a:ext cx="9138285" cy="1905000"/>
            <a:chOff x="496110" y="0"/>
            <a:chExt cx="11247120" cy="20955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10" y="0"/>
              <a:ext cx="3143250" cy="20955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96110" y="402336"/>
              <a:ext cx="11247120" cy="45719"/>
            </a:xfrm>
            <a:prstGeom prst="rect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五边形 3"/>
            <p:cNvSpPr/>
            <p:nvPr/>
          </p:nvSpPr>
          <p:spPr>
            <a:xfrm flipH="1">
              <a:off x="3639360" y="425195"/>
              <a:ext cx="8103870" cy="498933"/>
            </a:xfrm>
            <a:prstGeom prst="homePlate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85239" y="443828"/>
              <a:ext cx="4357991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8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59685" y="5313183"/>
            <a:ext cx="3546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GB" dirty="0" smtClean="0"/>
              <a:t>Dacheng Deng		150146955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Guangjian</a:t>
            </a:r>
            <a:r>
              <a:rPr lang="en-GB" dirty="0" smtClean="0"/>
              <a:t> </a:t>
            </a:r>
            <a:r>
              <a:rPr lang="en-GB" dirty="0"/>
              <a:t>Hu </a:t>
            </a:r>
            <a:r>
              <a:rPr lang="en-GB" dirty="0" smtClean="0"/>
              <a:t>		150193454</a:t>
            </a:r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Yiwei</a:t>
            </a:r>
            <a:r>
              <a:rPr lang="en-GB" dirty="0" smtClean="0"/>
              <a:t> Jing			150312561</a:t>
            </a:r>
            <a:endParaRPr lang="en-GB" dirty="0"/>
          </a:p>
          <a:p>
            <a:endParaRPr lang="en-GB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659380" y="1377522"/>
            <a:ext cx="2393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Apache Samza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95422" y="2270760"/>
            <a:ext cx="27231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Concepts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APIs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Samza vs Storm &amp; </a:t>
            </a:r>
            <a:r>
              <a:rPr lang="en-GB" dirty="0" smtClean="0"/>
              <a:t>Spark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3090" y="0"/>
            <a:ext cx="9138285" cy="1905000"/>
            <a:chOff x="496110" y="0"/>
            <a:chExt cx="11247120" cy="20955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10" y="0"/>
              <a:ext cx="3143250" cy="20955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96110" y="402336"/>
              <a:ext cx="11247120" cy="45719"/>
            </a:xfrm>
            <a:prstGeom prst="rect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五边形 3"/>
            <p:cNvSpPr/>
            <p:nvPr/>
          </p:nvSpPr>
          <p:spPr>
            <a:xfrm flipH="1">
              <a:off x="3639360" y="425195"/>
              <a:ext cx="8103870" cy="498933"/>
            </a:xfrm>
            <a:prstGeom prst="homePlate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85239" y="443828"/>
              <a:ext cx="4357991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93022" y="1478682"/>
            <a:ext cx="3628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Architecture</a:t>
            </a:r>
            <a:r>
              <a:rPr lang="en-GB" sz="2800" dirty="0" smtClean="0"/>
              <a:t>- Layers</a:t>
            </a:r>
            <a:endParaRPr lang="en-GB" dirty="0"/>
          </a:p>
        </p:txBody>
      </p:sp>
      <p:pic>
        <p:nvPicPr>
          <p:cNvPr id="1026" name="Picture 2" descr="diagram-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69" y="2640468"/>
            <a:ext cx="313372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82890" y="4367284"/>
            <a:ext cx="485860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Three layers:</a:t>
            </a:r>
          </a:p>
          <a:p>
            <a:r>
              <a:rPr lang="en-GB" altLang="zh-CN" sz="2000" dirty="0" smtClean="0"/>
              <a:t>  - Streaming</a:t>
            </a:r>
            <a:r>
              <a:rPr lang="en-GB" altLang="zh-CN" sz="2000" dirty="0"/>
              <a:t>: </a:t>
            </a:r>
            <a:r>
              <a:rPr lang="en-GB" altLang="zh-CN" sz="2000" b="1" dirty="0" smtClean="0"/>
              <a:t>Kafka</a:t>
            </a:r>
          </a:p>
          <a:p>
            <a:r>
              <a:rPr lang="en-GB" altLang="zh-CN" sz="2000" dirty="0" smtClean="0"/>
              <a:t>  - Execution: </a:t>
            </a:r>
            <a:r>
              <a:rPr lang="en-GB" altLang="zh-CN" sz="2000" b="1" dirty="0" smtClean="0"/>
              <a:t>YARN</a:t>
            </a:r>
          </a:p>
          <a:p>
            <a:r>
              <a:rPr lang="en-GB" altLang="zh-CN" sz="2000" dirty="0" smtClean="0"/>
              <a:t>  - Processing</a:t>
            </a:r>
            <a:r>
              <a:rPr lang="en-GB" altLang="zh-CN" sz="2000" dirty="0"/>
              <a:t>: </a:t>
            </a:r>
            <a:r>
              <a:rPr lang="en-GB" altLang="zh-CN" sz="2000" b="1" dirty="0"/>
              <a:t>Samza API</a:t>
            </a:r>
          </a:p>
          <a:p>
            <a:endParaRPr lang="zh-CN" alt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79148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3090" y="0"/>
            <a:ext cx="9138285" cy="1905000"/>
            <a:chOff x="496110" y="0"/>
            <a:chExt cx="11247120" cy="20955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10" y="0"/>
              <a:ext cx="3143250" cy="20955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96110" y="402336"/>
              <a:ext cx="11247120" cy="45719"/>
            </a:xfrm>
            <a:prstGeom prst="rect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五边形 3"/>
            <p:cNvSpPr/>
            <p:nvPr/>
          </p:nvSpPr>
          <p:spPr>
            <a:xfrm flipH="1">
              <a:off x="3639360" y="425195"/>
              <a:ext cx="8103870" cy="498933"/>
            </a:xfrm>
            <a:prstGeom prst="homePlate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85239" y="443828"/>
              <a:ext cx="4357991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93022" y="1478682"/>
            <a:ext cx="3628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Architecture</a:t>
            </a:r>
            <a:endParaRPr lang="en-GB" dirty="0"/>
          </a:p>
        </p:txBody>
      </p:sp>
      <p:pic>
        <p:nvPicPr>
          <p:cNvPr id="2050" name="Picture 2" descr="diagram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44" y="2474969"/>
            <a:ext cx="22383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06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3090" y="0"/>
            <a:ext cx="9138285" cy="1905000"/>
            <a:chOff x="496110" y="0"/>
            <a:chExt cx="11247120" cy="20955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10" y="0"/>
              <a:ext cx="3143250" cy="20955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96110" y="402336"/>
              <a:ext cx="11247120" cy="45719"/>
            </a:xfrm>
            <a:prstGeom prst="rect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五边形 3"/>
            <p:cNvSpPr/>
            <p:nvPr/>
          </p:nvSpPr>
          <p:spPr>
            <a:xfrm flipH="1">
              <a:off x="3639360" y="425195"/>
              <a:ext cx="8103870" cy="498933"/>
            </a:xfrm>
            <a:prstGeom prst="homePlate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85239" y="443828"/>
              <a:ext cx="4357991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93022" y="1478682"/>
            <a:ext cx="591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APIs</a:t>
            </a:r>
            <a:r>
              <a:rPr lang="en-GB" sz="2400" dirty="0" smtClean="0"/>
              <a:t> - implement </a:t>
            </a:r>
            <a:r>
              <a:rPr lang="en-GB" sz="2400" dirty="0"/>
              <a:t>the </a:t>
            </a:r>
            <a:r>
              <a:rPr lang="en-GB" sz="2400" dirty="0" err="1"/>
              <a:t>StreamTask</a:t>
            </a:r>
            <a:r>
              <a:rPr lang="en-GB" sz="2400" dirty="0"/>
              <a:t> interface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2720" y="2976359"/>
            <a:ext cx="65782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b="1" dirty="0"/>
              <a:t>package </a:t>
            </a:r>
            <a:r>
              <a:rPr lang="en-GB" altLang="zh-CN" sz="2000" b="1" dirty="0" err="1"/>
              <a:t>com.example.samza</a:t>
            </a:r>
            <a:r>
              <a:rPr lang="en-GB" altLang="zh-CN" sz="2000" b="1" dirty="0"/>
              <a:t>;</a:t>
            </a:r>
          </a:p>
          <a:p>
            <a:endParaRPr lang="en-GB" altLang="zh-CN" sz="2000" b="1" dirty="0"/>
          </a:p>
          <a:p>
            <a:r>
              <a:rPr lang="en-GB" altLang="zh-CN" sz="2000" b="1" dirty="0"/>
              <a:t>public class </a:t>
            </a:r>
            <a:r>
              <a:rPr lang="en-GB" altLang="zh-CN" sz="2000" b="1" dirty="0" err="1"/>
              <a:t>MyTaskClass</a:t>
            </a:r>
            <a:r>
              <a:rPr lang="en-GB" altLang="zh-CN" sz="2000" b="1" dirty="0"/>
              <a:t> implements </a:t>
            </a:r>
            <a:r>
              <a:rPr lang="en-GB" altLang="zh-CN" sz="2000" b="1" dirty="0" err="1"/>
              <a:t>StreamTask</a:t>
            </a:r>
            <a:r>
              <a:rPr lang="en-GB" altLang="zh-CN" sz="2000" b="1" dirty="0"/>
              <a:t> {</a:t>
            </a:r>
          </a:p>
          <a:p>
            <a:endParaRPr lang="en-GB" altLang="zh-CN" sz="2000" b="1" dirty="0"/>
          </a:p>
          <a:p>
            <a:r>
              <a:rPr lang="en-GB" altLang="zh-CN" sz="2000" b="1" dirty="0"/>
              <a:t>  public void process(</a:t>
            </a:r>
            <a:r>
              <a:rPr lang="en-GB" altLang="zh-CN" sz="2000" b="1" dirty="0" err="1"/>
              <a:t>IncomingMessageEnvelope</a:t>
            </a:r>
            <a:r>
              <a:rPr lang="en-GB" altLang="zh-CN" sz="2000" b="1" dirty="0"/>
              <a:t> envelope,</a:t>
            </a:r>
          </a:p>
          <a:p>
            <a:r>
              <a:rPr lang="en-GB" altLang="zh-CN" sz="2000" b="1" dirty="0"/>
              <a:t>                      </a:t>
            </a:r>
            <a:r>
              <a:rPr lang="en-GB" altLang="zh-CN" sz="2000" b="1" dirty="0" err="1"/>
              <a:t>MessageCollector</a:t>
            </a:r>
            <a:r>
              <a:rPr lang="en-GB" altLang="zh-CN" sz="2000" b="1" dirty="0"/>
              <a:t> collector,</a:t>
            </a:r>
          </a:p>
          <a:p>
            <a:r>
              <a:rPr lang="en-GB" altLang="zh-CN" sz="2000" b="1" dirty="0"/>
              <a:t>                      </a:t>
            </a:r>
            <a:r>
              <a:rPr lang="en-GB" altLang="zh-CN" sz="2000" b="1" dirty="0" err="1"/>
              <a:t>TaskCoordinator</a:t>
            </a:r>
            <a:r>
              <a:rPr lang="en-GB" altLang="zh-CN" sz="2000" b="1" dirty="0"/>
              <a:t> coordinator) {</a:t>
            </a:r>
          </a:p>
          <a:p>
            <a:r>
              <a:rPr lang="en-GB" altLang="zh-CN" sz="2000" b="1" dirty="0"/>
              <a:t>    // process message</a:t>
            </a:r>
          </a:p>
          <a:p>
            <a:r>
              <a:rPr lang="en-GB" altLang="zh-CN" sz="2000" b="1" dirty="0"/>
              <a:t>  }</a:t>
            </a:r>
          </a:p>
          <a:p>
            <a:r>
              <a:rPr lang="en-GB" altLang="zh-CN" sz="2000" b="1" dirty="0"/>
              <a:t>}</a:t>
            </a:r>
            <a:endParaRPr lang="zh-CN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1901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3090" y="0"/>
            <a:ext cx="9138285" cy="1905000"/>
            <a:chOff x="496110" y="0"/>
            <a:chExt cx="11247120" cy="20955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10" y="0"/>
              <a:ext cx="3143250" cy="20955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96110" y="402336"/>
              <a:ext cx="11247120" cy="45719"/>
            </a:xfrm>
            <a:prstGeom prst="rect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五边形 3"/>
            <p:cNvSpPr/>
            <p:nvPr/>
          </p:nvSpPr>
          <p:spPr>
            <a:xfrm flipH="1">
              <a:off x="3639360" y="425195"/>
              <a:ext cx="8103870" cy="498933"/>
            </a:xfrm>
            <a:prstGeom prst="homePlate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85239" y="443828"/>
              <a:ext cx="4357991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93021" y="1478682"/>
            <a:ext cx="6308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APIs - </a:t>
            </a:r>
            <a:r>
              <a:rPr lang="en-GB" sz="2400" dirty="0" smtClean="0"/>
              <a:t>job’s </a:t>
            </a:r>
            <a:r>
              <a:rPr lang="en-GB" sz="2400" dirty="0"/>
              <a:t>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3022" y="2001902"/>
            <a:ext cx="88483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b="1" dirty="0"/>
              <a:t># This is the class above, which Samza will instantiate when the job is run</a:t>
            </a:r>
          </a:p>
          <a:p>
            <a:r>
              <a:rPr lang="en-GB" altLang="zh-CN" sz="2000" b="1" dirty="0" err="1"/>
              <a:t>task.class</a:t>
            </a:r>
            <a:r>
              <a:rPr lang="en-GB" altLang="zh-CN" sz="2000" b="1" dirty="0"/>
              <a:t>=</a:t>
            </a:r>
            <a:r>
              <a:rPr lang="en-GB" altLang="zh-CN" sz="2000" b="1" dirty="0" err="1"/>
              <a:t>com.example.samza.MyTaskClass</a:t>
            </a:r>
            <a:endParaRPr lang="en-GB" altLang="zh-CN" sz="2000" b="1" dirty="0"/>
          </a:p>
          <a:p>
            <a:endParaRPr lang="en-GB" altLang="zh-CN" sz="2000" b="1" dirty="0"/>
          </a:p>
          <a:p>
            <a:r>
              <a:rPr lang="en-GB" altLang="zh-CN" sz="2000" b="1" dirty="0"/>
              <a:t># Define a system called "</a:t>
            </a:r>
            <a:r>
              <a:rPr lang="en-GB" altLang="zh-CN" sz="2000" b="1" dirty="0" err="1"/>
              <a:t>kafka</a:t>
            </a:r>
            <a:r>
              <a:rPr lang="en-GB" altLang="zh-CN" sz="2000" b="1" dirty="0"/>
              <a:t>" (you can give it any name, and you can define</a:t>
            </a:r>
          </a:p>
          <a:p>
            <a:r>
              <a:rPr lang="en-GB" altLang="zh-CN" sz="2000" b="1" dirty="0"/>
              <a:t># multiple systems if you want to process messages from different sources)</a:t>
            </a:r>
          </a:p>
          <a:p>
            <a:r>
              <a:rPr lang="en-GB" altLang="zh-CN" sz="2000" b="1" dirty="0" err="1"/>
              <a:t>systems.kafka.samza.factory</a:t>
            </a:r>
            <a:r>
              <a:rPr lang="en-GB" altLang="zh-CN" sz="2000" b="1" dirty="0"/>
              <a:t>=</a:t>
            </a:r>
            <a:r>
              <a:rPr lang="en-GB" altLang="zh-CN" sz="2000" b="1" dirty="0" err="1"/>
              <a:t>org.apache.samza.system.kafka.KafkaSystemFactory</a:t>
            </a:r>
            <a:endParaRPr lang="en-GB" altLang="zh-CN" sz="2000" b="1" dirty="0"/>
          </a:p>
          <a:p>
            <a:endParaRPr lang="en-GB" altLang="zh-CN" sz="2000" b="1" dirty="0"/>
          </a:p>
          <a:p>
            <a:r>
              <a:rPr lang="en-GB" altLang="zh-CN" sz="2000" b="1" dirty="0"/>
              <a:t># The job consumes a topic called "</a:t>
            </a:r>
            <a:r>
              <a:rPr lang="en-GB" altLang="zh-CN" sz="2000" b="1" dirty="0" err="1"/>
              <a:t>PageViewEvent</a:t>
            </a:r>
            <a:r>
              <a:rPr lang="en-GB" altLang="zh-CN" sz="2000" b="1" dirty="0"/>
              <a:t>" from the "</a:t>
            </a:r>
            <a:r>
              <a:rPr lang="en-GB" altLang="zh-CN" sz="2000" b="1" dirty="0" err="1"/>
              <a:t>kafka</a:t>
            </a:r>
            <a:r>
              <a:rPr lang="en-GB" altLang="zh-CN" sz="2000" b="1" dirty="0"/>
              <a:t>" system</a:t>
            </a:r>
          </a:p>
          <a:p>
            <a:r>
              <a:rPr lang="en-GB" altLang="zh-CN" sz="2000" b="1" dirty="0" err="1"/>
              <a:t>task.inputs</a:t>
            </a:r>
            <a:r>
              <a:rPr lang="en-GB" altLang="zh-CN" sz="2000" b="1" dirty="0"/>
              <a:t>=</a:t>
            </a:r>
            <a:r>
              <a:rPr lang="en-GB" altLang="zh-CN" sz="2000" b="1" dirty="0" err="1"/>
              <a:t>kafka.PageViewEvent</a:t>
            </a:r>
            <a:endParaRPr lang="en-GB" altLang="zh-CN" sz="2000" b="1" dirty="0"/>
          </a:p>
          <a:p>
            <a:endParaRPr lang="en-GB" altLang="zh-CN" sz="2000" b="1" dirty="0"/>
          </a:p>
          <a:p>
            <a:r>
              <a:rPr lang="en-GB" altLang="zh-CN" sz="2000" b="1" dirty="0"/>
              <a:t># Define a </a:t>
            </a:r>
            <a:r>
              <a:rPr lang="en-GB" altLang="zh-CN" sz="2000" b="1" dirty="0" err="1"/>
              <a:t>serializer</a:t>
            </a:r>
            <a:r>
              <a:rPr lang="en-GB" altLang="zh-CN" sz="2000" b="1" dirty="0"/>
              <a:t>/</a:t>
            </a:r>
            <a:r>
              <a:rPr lang="en-GB" altLang="zh-CN" sz="2000" b="1" dirty="0" err="1"/>
              <a:t>deserializer</a:t>
            </a:r>
            <a:r>
              <a:rPr lang="en-GB" altLang="zh-CN" sz="2000" b="1" dirty="0"/>
              <a:t> called "</a:t>
            </a:r>
            <a:r>
              <a:rPr lang="en-GB" altLang="zh-CN" sz="2000" b="1" dirty="0" err="1"/>
              <a:t>json</a:t>
            </a:r>
            <a:r>
              <a:rPr lang="en-GB" altLang="zh-CN" sz="2000" b="1" dirty="0"/>
              <a:t>" which parses JSON messages</a:t>
            </a:r>
          </a:p>
          <a:p>
            <a:r>
              <a:rPr lang="en-GB" altLang="zh-CN" sz="2000" b="1" dirty="0" err="1"/>
              <a:t>serializers.registry.json.class</a:t>
            </a:r>
            <a:r>
              <a:rPr lang="en-GB" altLang="zh-CN" sz="2000" b="1" dirty="0"/>
              <a:t>=</a:t>
            </a:r>
            <a:r>
              <a:rPr lang="en-GB" altLang="zh-CN" sz="2000" b="1" dirty="0" err="1"/>
              <a:t>org.apache.samza.serializers.JsonSerdeFactory</a:t>
            </a:r>
            <a:endParaRPr lang="en-GB" altLang="zh-CN" sz="2000" b="1" dirty="0"/>
          </a:p>
          <a:p>
            <a:endParaRPr lang="en-GB" altLang="zh-CN" sz="2000" b="1" dirty="0"/>
          </a:p>
          <a:p>
            <a:r>
              <a:rPr lang="en-GB" altLang="zh-CN" sz="2000" b="1" dirty="0"/>
              <a:t># Use the "</a:t>
            </a:r>
            <a:r>
              <a:rPr lang="en-GB" altLang="zh-CN" sz="2000" b="1" dirty="0" err="1"/>
              <a:t>json</a:t>
            </a:r>
            <a:r>
              <a:rPr lang="en-GB" altLang="zh-CN" sz="2000" b="1" dirty="0"/>
              <a:t>" </a:t>
            </a:r>
            <a:r>
              <a:rPr lang="en-GB" altLang="zh-CN" sz="2000" b="1" dirty="0" err="1"/>
              <a:t>serializer</a:t>
            </a:r>
            <a:r>
              <a:rPr lang="en-GB" altLang="zh-CN" sz="2000" b="1" dirty="0"/>
              <a:t> for messages in the "</a:t>
            </a:r>
            <a:r>
              <a:rPr lang="en-GB" altLang="zh-CN" sz="2000" b="1" dirty="0" err="1"/>
              <a:t>PageViewEvent</a:t>
            </a:r>
            <a:r>
              <a:rPr lang="en-GB" altLang="zh-CN" sz="2000" b="1" dirty="0"/>
              <a:t>" topic</a:t>
            </a:r>
          </a:p>
          <a:p>
            <a:r>
              <a:rPr lang="en-GB" altLang="zh-CN" sz="2000" b="1" dirty="0" err="1"/>
              <a:t>systems.kafka.streams.PageViewEvent.samza.msg.serde</a:t>
            </a:r>
            <a:r>
              <a:rPr lang="en-GB" altLang="zh-CN" sz="2000" b="1" dirty="0"/>
              <a:t>=</a:t>
            </a:r>
            <a:r>
              <a:rPr lang="en-GB" altLang="zh-CN" sz="2000" b="1" dirty="0" err="1"/>
              <a:t>json</a:t>
            </a:r>
            <a:endParaRPr lang="zh-CN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1090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3090" y="0"/>
            <a:ext cx="9138285" cy="1905000"/>
            <a:chOff x="496110" y="0"/>
            <a:chExt cx="11247120" cy="20955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10" y="0"/>
              <a:ext cx="3143250" cy="20955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96110" y="402336"/>
              <a:ext cx="11247120" cy="45719"/>
            </a:xfrm>
            <a:prstGeom prst="rect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五边形 3"/>
            <p:cNvSpPr/>
            <p:nvPr/>
          </p:nvSpPr>
          <p:spPr>
            <a:xfrm flipH="1">
              <a:off x="3639360" y="425195"/>
              <a:ext cx="8103870" cy="498933"/>
            </a:xfrm>
            <a:prstGeom prst="homePlate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85239" y="443828"/>
              <a:ext cx="4357991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93022" y="1478682"/>
            <a:ext cx="591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APIs</a:t>
            </a:r>
            <a:r>
              <a:rPr lang="en-GB" sz="2400" dirty="0" smtClean="0"/>
              <a:t> - Examples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63192" y="2270760"/>
            <a:ext cx="86180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  /** </a:t>
            </a:r>
            <a:r>
              <a:rPr lang="en-US" altLang="zh-CN" sz="2000" b="1" dirty="0"/>
              <a:t>A triple of system name, stream name and partition. */</a:t>
            </a:r>
          </a:p>
          <a:p>
            <a:r>
              <a:rPr lang="en-US" altLang="zh-CN" sz="2000" b="1" dirty="0" smtClean="0"/>
              <a:t>  public </a:t>
            </a:r>
            <a:r>
              <a:rPr lang="en-US" altLang="zh-CN" sz="2000" b="1" dirty="0"/>
              <a:t>class </a:t>
            </a:r>
            <a:r>
              <a:rPr lang="en-US" altLang="zh-CN" sz="2000" b="1" dirty="0" err="1"/>
              <a:t>SystemStreamPartition</a:t>
            </a:r>
            <a:r>
              <a:rPr lang="en-US" altLang="zh-CN" sz="2000" b="1" dirty="0"/>
              <a:t> extends </a:t>
            </a:r>
            <a:r>
              <a:rPr lang="en-US" altLang="zh-CN" sz="2000" b="1" dirty="0" err="1"/>
              <a:t>SystemStream</a:t>
            </a:r>
            <a:r>
              <a:rPr lang="en-US" altLang="zh-CN" sz="2000" b="1" dirty="0"/>
              <a:t> {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  /** The name of the system which provides this stream. It is</a:t>
            </a:r>
          </a:p>
          <a:p>
            <a:r>
              <a:rPr lang="en-US" altLang="zh-CN" sz="2000" b="1" dirty="0"/>
              <a:t>      defined in the </a:t>
            </a:r>
            <a:r>
              <a:rPr lang="en-US" altLang="zh-CN" sz="2000" b="1" dirty="0" err="1"/>
              <a:t>Samza</a:t>
            </a:r>
            <a:r>
              <a:rPr lang="en-US" altLang="zh-CN" sz="2000" b="1" dirty="0"/>
              <a:t> job's configuration. */</a:t>
            </a:r>
          </a:p>
          <a:p>
            <a:r>
              <a:rPr lang="en-US" altLang="zh-CN" sz="2000" b="1" dirty="0"/>
              <a:t>  public String </a:t>
            </a:r>
            <a:r>
              <a:rPr lang="en-US" altLang="zh-CN" sz="2000" b="1" dirty="0" err="1"/>
              <a:t>getSystem</a:t>
            </a:r>
            <a:r>
              <a:rPr lang="en-US" altLang="zh-CN" sz="2000" b="1" dirty="0"/>
              <a:t>() { ... }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  /** The name of the stream/topic/queue within the system. */</a:t>
            </a:r>
          </a:p>
          <a:p>
            <a:r>
              <a:rPr lang="en-US" altLang="zh-CN" sz="2000" b="1" dirty="0"/>
              <a:t>  public String </a:t>
            </a:r>
            <a:r>
              <a:rPr lang="en-US" altLang="zh-CN" sz="2000" b="1" dirty="0" err="1"/>
              <a:t>getStream</a:t>
            </a:r>
            <a:r>
              <a:rPr lang="en-US" altLang="zh-CN" sz="2000" b="1" dirty="0"/>
              <a:t>() { ... }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  /** The partition within the stream. */</a:t>
            </a:r>
          </a:p>
          <a:p>
            <a:r>
              <a:rPr lang="en-US" altLang="zh-CN" sz="2000" b="1" dirty="0"/>
              <a:t>  public Partition </a:t>
            </a:r>
            <a:r>
              <a:rPr lang="en-US" altLang="zh-CN" sz="2000" b="1" dirty="0" err="1"/>
              <a:t>getPartition</a:t>
            </a:r>
            <a:r>
              <a:rPr lang="en-US" altLang="zh-CN" sz="2000" b="1" dirty="0"/>
              <a:t>() { ... }</a:t>
            </a:r>
          </a:p>
          <a:p>
            <a:r>
              <a:rPr lang="en-US" altLang="zh-CN" sz="2000" b="1" dirty="0"/>
              <a:t>}</a:t>
            </a:r>
            <a:endParaRPr lang="zh-CN" alt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9091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3090" y="0"/>
            <a:ext cx="9138285" cy="1905000"/>
            <a:chOff x="496110" y="0"/>
            <a:chExt cx="11247120" cy="20955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10" y="0"/>
              <a:ext cx="3143250" cy="20955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96110" y="402336"/>
              <a:ext cx="11247120" cy="45719"/>
            </a:xfrm>
            <a:prstGeom prst="rect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五边形 3"/>
            <p:cNvSpPr/>
            <p:nvPr/>
          </p:nvSpPr>
          <p:spPr>
            <a:xfrm flipH="1">
              <a:off x="3639360" y="425195"/>
              <a:ext cx="8103870" cy="498933"/>
            </a:xfrm>
            <a:prstGeom prst="homePlate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85239" y="443828"/>
              <a:ext cx="4357991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93021" y="1478682"/>
            <a:ext cx="5867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Security</a:t>
            </a:r>
            <a:endParaRPr lang="en-GB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63509"/>
              </p:ext>
            </p:extLst>
          </p:nvPr>
        </p:nvGraphicFramePr>
        <p:xfrm>
          <a:off x="403089" y="2462064"/>
          <a:ext cx="9138285" cy="2690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095"/>
                <a:gridCol w="3046095"/>
                <a:gridCol w="3046095"/>
              </a:tblGrid>
              <a:tr h="1227739">
                <a:tc>
                  <a:txBody>
                    <a:bodyPr/>
                    <a:lstStyle/>
                    <a:p>
                      <a:r>
                        <a:rPr lang="en-GB" altLang="zh-CN" sz="1800" dirty="0" smtClean="0"/>
                        <a:t>Securing Streaming Systems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dirty="0" smtClean="0"/>
                        <a:t>Securing Kafka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</a:t>
                      </a:r>
                      <a:r>
                        <a:rPr lang="en-GB" altLang="zh-CN" sz="1800" dirty="0" smtClean="0"/>
                        <a:t>ecuring  Samza’s Environment</a:t>
                      </a:r>
                      <a:endParaRPr lang="zh-CN" altLang="en-US" dirty="0"/>
                    </a:p>
                  </a:txBody>
                  <a:tcPr/>
                </a:tc>
              </a:tr>
              <a:tr h="122773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Samza</a:t>
                      </a:r>
                      <a:r>
                        <a:rPr lang="en-US" altLang="zh-CN" sz="1800" dirty="0" smtClean="0"/>
                        <a:t> does not support </a:t>
                      </a:r>
                      <a:r>
                        <a:rPr lang="en-US" altLang="zh-CN" sz="1800" b="1" dirty="0" smtClean="0"/>
                        <a:t>any</a:t>
                      </a:r>
                      <a:r>
                        <a:rPr lang="en-US" altLang="zh-CN" sz="1800" dirty="0" smtClean="0"/>
                        <a:t> security at the stream system level</a:t>
                      </a:r>
                      <a:endParaRPr lang="zh-CN" altLang="en-US" sz="18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Kafka provides no security for its topics, and therefore </a:t>
                      </a:r>
                      <a:r>
                        <a:rPr lang="en-US" altLang="zh-CN" sz="1800" dirty="0" err="1" smtClean="0"/>
                        <a:t>Samza</a:t>
                      </a:r>
                      <a:r>
                        <a:rPr lang="en-US" altLang="zh-CN" sz="1800" dirty="0" smtClean="0"/>
                        <a:t> doesn’t provide any security when using Kafka topics.</a:t>
                      </a:r>
                      <a:endParaRPr lang="zh-CN" altLang="en-US" sz="180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0" dirty="0" err="1" smtClean="0"/>
                        <a:t>Samza</a:t>
                      </a:r>
                      <a:r>
                        <a:rPr lang="en-GB" altLang="zh-CN" sz="1800" b="0" dirty="0" smtClean="0"/>
                        <a:t> containers execute arbitrary user code</a:t>
                      </a:r>
                      <a:endParaRPr lang="zh-CN" altLang="en-US" sz="1800" b="0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3090" y="0"/>
            <a:ext cx="9138285" cy="1905000"/>
            <a:chOff x="496110" y="0"/>
            <a:chExt cx="11247120" cy="20955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10" y="0"/>
              <a:ext cx="3143250" cy="20955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96110" y="402336"/>
              <a:ext cx="11247120" cy="45719"/>
            </a:xfrm>
            <a:prstGeom prst="rect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五边形 3"/>
            <p:cNvSpPr/>
            <p:nvPr/>
          </p:nvSpPr>
          <p:spPr>
            <a:xfrm flipH="1">
              <a:off x="3639360" y="425195"/>
              <a:ext cx="8103870" cy="498933"/>
            </a:xfrm>
            <a:prstGeom prst="homePlate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85239" y="443828"/>
              <a:ext cx="4357991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800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2554" y="2133512"/>
            <a:ext cx="8255311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8000" dirty="0" smtClean="0">
                <a:solidFill>
                  <a:schemeClr val="tx2">
                    <a:lumMod val="75000"/>
                  </a:schemeClr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014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3090" y="0"/>
            <a:ext cx="9138285" cy="1905000"/>
            <a:chOff x="496110" y="0"/>
            <a:chExt cx="11247120" cy="20955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10" y="0"/>
              <a:ext cx="3143250" cy="20955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96110" y="402336"/>
              <a:ext cx="11247120" cy="45719"/>
            </a:xfrm>
            <a:prstGeom prst="rect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五边形 3"/>
            <p:cNvSpPr/>
            <p:nvPr/>
          </p:nvSpPr>
          <p:spPr>
            <a:xfrm flipH="1">
              <a:off x="3639360" y="425195"/>
              <a:ext cx="8103870" cy="498933"/>
            </a:xfrm>
            <a:prstGeom prst="homePlate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85239" y="443828"/>
              <a:ext cx="4357991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62528" y="2270760"/>
            <a:ext cx="8578847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What is Samza?</a:t>
            </a:r>
          </a:p>
          <a:p>
            <a:endParaRPr lang="en-GB" sz="2800" dirty="0"/>
          </a:p>
          <a:p>
            <a:pPr>
              <a:lnSpc>
                <a:spcPct val="150000"/>
              </a:lnSpc>
            </a:pPr>
            <a:r>
              <a:rPr lang="en-GB" dirty="0"/>
              <a:t>Apache Samza is a distributed stream processing framework. It uses Apache </a:t>
            </a:r>
            <a:r>
              <a:rPr lang="en-GB" dirty="0">
                <a:solidFill>
                  <a:srgbClr val="FF0000"/>
                </a:solidFill>
              </a:rPr>
              <a:t>Kafka</a:t>
            </a:r>
            <a:r>
              <a:rPr lang="en-GB" dirty="0"/>
              <a:t> for messaging, and Apache Hadoop </a:t>
            </a:r>
            <a:r>
              <a:rPr lang="en-GB" dirty="0">
                <a:solidFill>
                  <a:srgbClr val="FF0000"/>
                </a:solidFill>
              </a:rPr>
              <a:t>YARN</a:t>
            </a:r>
            <a:r>
              <a:rPr lang="en-GB" dirty="0"/>
              <a:t> to provide fault tolerance, processor isolation, security, and resource management.</a:t>
            </a:r>
          </a:p>
        </p:txBody>
      </p:sp>
    </p:spTree>
    <p:extLst>
      <p:ext uri="{BB962C8B-B14F-4D97-AF65-F5344CB8AC3E}">
        <p14:creationId xmlns:p14="http://schemas.microsoft.com/office/powerpoint/2010/main" val="105419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3090" y="0"/>
            <a:ext cx="9138285" cy="1905000"/>
            <a:chOff x="496110" y="0"/>
            <a:chExt cx="11247120" cy="20955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10" y="0"/>
              <a:ext cx="3143250" cy="20955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96110" y="402336"/>
              <a:ext cx="11247120" cy="45719"/>
            </a:xfrm>
            <a:prstGeom prst="rect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五边形 3"/>
            <p:cNvSpPr/>
            <p:nvPr/>
          </p:nvSpPr>
          <p:spPr>
            <a:xfrm flipH="1">
              <a:off x="3639360" y="425195"/>
              <a:ext cx="8103870" cy="498933"/>
            </a:xfrm>
            <a:prstGeom prst="homePlate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85239" y="443828"/>
              <a:ext cx="4357991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95152" y="1664171"/>
            <a:ext cx="3330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Features of Samza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291812" y="2473517"/>
            <a:ext cx="333033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Simple </a:t>
            </a:r>
            <a:r>
              <a:rPr lang="en-GB" dirty="0" smtClean="0"/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Managed </a:t>
            </a:r>
            <a:r>
              <a:rPr lang="en-GB" dirty="0" smtClean="0"/>
              <a:t>state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Fault </a:t>
            </a:r>
            <a:r>
              <a:rPr lang="en-GB" dirty="0" smtClean="0"/>
              <a:t>tolerance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Durability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Scalability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Pluggable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Processor </a:t>
            </a:r>
            <a:r>
              <a:rPr lang="en-GB" dirty="0" smtClean="0"/>
              <a:t>isolation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12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3090" y="0"/>
            <a:ext cx="9138285" cy="1905000"/>
            <a:chOff x="496110" y="0"/>
            <a:chExt cx="11247120" cy="20955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10" y="0"/>
              <a:ext cx="3143250" cy="20955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96110" y="402336"/>
              <a:ext cx="11247120" cy="45719"/>
            </a:xfrm>
            <a:prstGeom prst="rect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五边形 3"/>
            <p:cNvSpPr/>
            <p:nvPr/>
          </p:nvSpPr>
          <p:spPr>
            <a:xfrm flipH="1">
              <a:off x="3639360" y="425195"/>
              <a:ext cx="8103870" cy="498933"/>
            </a:xfrm>
            <a:prstGeom prst="homePlate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85239" y="443828"/>
              <a:ext cx="4357991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93022" y="1478682"/>
            <a:ext cx="3330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Concepts</a:t>
            </a:r>
            <a:r>
              <a:rPr lang="en-GB" sz="2800" dirty="0" smtClean="0"/>
              <a:t> - </a:t>
            </a:r>
            <a:r>
              <a:rPr lang="en-GB" sz="2400" dirty="0"/>
              <a:t>Streams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178" y="2455643"/>
            <a:ext cx="1618427" cy="253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3090" y="0"/>
            <a:ext cx="9138285" cy="1905000"/>
            <a:chOff x="496110" y="0"/>
            <a:chExt cx="11247120" cy="20955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10" y="0"/>
              <a:ext cx="3143250" cy="20955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96110" y="402336"/>
              <a:ext cx="11247120" cy="45719"/>
            </a:xfrm>
            <a:prstGeom prst="rect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五边形 3"/>
            <p:cNvSpPr/>
            <p:nvPr/>
          </p:nvSpPr>
          <p:spPr>
            <a:xfrm flipH="1">
              <a:off x="3639360" y="425195"/>
              <a:ext cx="8103870" cy="498933"/>
            </a:xfrm>
            <a:prstGeom prst="homePlate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85239" y="443828"/>
              <a:ext cx="4357991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8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93022" y="1478682"/>
            <a:ext cx="3330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Concepts</a:t>
            </a:r>
            <a:r>
              <a:rPr lang="en-GB" sz="2800" dirty="0" smtClean="0"/>
              <a:t> - </a:t>
            </a:r>
            <a:r>
              <a:rPr lang="en-GB" sz="2400" dirty="0" smtClean="0"/>
              <a:t>Jobs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6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3090" y="0"/>
            <a:ext cx="9138285" cy="1905000"/>
            <a:chOff x="496110" y="0"/>
            <a:chExt cx="11247120" cy="20955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10" y="0"/>
              <a:ext cx="3143250" cy="20955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96110" y="402336"/>
              <a:ext cx="11247120" cy="45719"/>
            </a:xfrm>
            <a:prstGeom prst="rect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五边形 3"/>
            <p:cNvSpPr/>
            <p:nvPr/>
          </p:nvSpPr>
          <p:spPr>
            <a:xfrm flipH="1">
              <a:off x="3639360" y="425195"/>
              <a:ext cx="8103870" cy="498933"/>
            </a:xfrm>
            <a:prstGeom prst="homePlate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85239" y="443828"/>
              <a:ext cx="4357991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8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93022" y="1478682"/>
            <a:ext cx="3330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Concepts</a:t>
            </a:r>
            <a:r>
              <a:rPr lang="en-GB" sz="2800" dirty="0" smtClean="0"/>
              <a:t> - </a:t>
            </a:r>
            <a:r>
              <a:rPr lang="en-GB" sz="2400" dirty="0"/>
              <a:t>Partitions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33" y="2440240"/>
            <a:ext cx="3867920" cy="238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3090" y="0"/>
            <a:ext cx="9138285" cy="1905000"/>
            <a:chOff x="496110" y="0"/>
            <a:chExt cx="11247120" cy="20955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10" y="0"/>
              <a:ext cx="3143250" cy="20955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96110" y="402336"/>
              <a:ext cx="11247120" cy="45719"/>
            </a:xfrm>
            <a:prstGeom prst="rect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五边形 3"/>
            <p:cNvSpPr/>
            <p:nvPr/>
          </p:nvSpPr>
          <p:spPr>
            <a:xfrm flipH="1">
              <a:off x="3639360" y="425195"/>
              <a:ext cx="8103870" cy="498933"/>
            </a:xfrm>
            <a:prstGeom prst="homePlate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85239" y="443828"/>
              <a:ext cx="4357991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93022" y="1478682"/>
            <a:ext cx="3330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Concepts</a:t>
            </a:r>
            <a:r>
              <a:rPr lang="en-GB" sz="2800" dirty="0" smtClean="0"/>
              <a:t> - </a:t>
            </a:r>
            <a:r>
              <a:rPr lang="en-GB" sz="2400" dirty="0" smtClean="0"/>
              <a:t>Tasks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775" y="2640468"/>
            <a:ext cx="2011684" cy="28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3090" y="0"/>
            <a:ext cx="9138285" cy="1905000"/>
            <a:chOff x="496110" y="0"/>
            <a:chExt cx="11247120" cy="20955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10" y="0"/>
              <a:ext cx="3143250" cy="20955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96110" y="402336"/>
              <a:ext cx="11247120" cy="45719"/>
            </a:xfrm>
            <a:prstGeom prst="rect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五边形 3"/>
            <p:cNvSpPr/>
            <p:nvPr/>
          </p:nvSpPr>
          <p:spPr>
            <a:xfrm flipH="1">
              <a:off x="3639360" y="425195"/>
              <a:ext cx="8103870" cy="498933"/>
            </a:xfrm>
            <a:prstGeom prst="homePlate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85239" y="443828"/>
              <a:ext cx="4357991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8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93022" y="1478682"/>
            <a:ext cx="421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Concepts</a:t>
            </a:r>
            <a:r>
              <a:rPr lang="en-GB" sz="2800" dirty="0" smtClean="0"/>
              <a:t> - </a:t>
            </a:r>
            <a:r>
              <a:rPr lang="en-GB" sz="2400" dirty="0"/>
              <a:t>Dataflow Graphs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691" y="2184734"/>
            <a:ext cx="4658385" cy="387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2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03090" y="0"/>
            <a:ext cx="9138285" cy="1905000"/>
            <a:chOff x="496110" y="0"/>
            <a:chExt cx="11247120" cy="20955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10" y="0"/>
              <a:ext cx="3143250" cy="20955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496110" y="402336"/>
              <a:ext cx="11247120" cy="45719"/>
            </a:xfrm>
            <a:prstGeom prst="rect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五边形 3"/>
            <p:cNvSpPr/>
            <p:nvPr/>
          </p:nvSpPr>
          <p:spPr>
            <a:xfrm flipH="1">
              <a:off x="3639360" y="425195"/>
              <a:ext cx="8103870" cy="498933"/>
            </a:xfrm>
            <a:prstGeom prst="homePlate">
              <a:avLst/>
            </a:prstGeom>
            <a:solidFill>
              <a:srgbClr val="00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385239" y="443828"/>
              <a:ext cx="4357991" cy="575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28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93022" y="1478682"/>
            <a:ext cx="421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Concepts</a:t>
            </a:r>
            <a:r>
              <a:rPr lang="en-GB" sz="2800" dirty="0" smtClean="0"/>
              <a:t> - </a:t>
            </a:r>
            <a:r>
              <a:rPr lang="en-GB" sz="2400" dirty="0" smtClean="0"/>
              <a:t>Containers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5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376</Words>
  <Application>Microsoft Office PowerPoint</Application>
  <PresentationFormat>A4 Paper (210x297 mm)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宋体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ginkgo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shanshan</dc:creator>
  <cp:lastModifiedBy>tommy jing</cp:lastModifiedBy>
  <cp:revision>52</cp:revision>
  <dcterms:created xsi:type="dcterms:W3CDTF">2015-08-16T18:45:09Z</dcterms:created>
  <dcterms:modified xsi:type="dcterms:W3CDTF">2016-02-17T11:35:50Z</dcterms:modified>
</cp:coreProperties>
</file>