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handoutMasterIdLst>
    <p:handoutMasterId r:id="rId14"/>
  </p:handoutMasterIdLst>
  <p:sldIdLst>
    <p:sldId id="360" r:id="rId4"/>
    <p:sldId id="359" r:id="rId5"/>
    <p:sldId id="362" r:id="rId6"/>
    <p:sldId id="260" r:id="rId7"/>
    <p:sldId id="262" r:id="rId8"/>
    <p:sldId id="358" r:id="rId9"/>
    <p:sldId id="273" r:id="rId10"/>
    <p:sldId id="356" r:id="rId11"/>
    <p:sldId id="274" r:id="rId12"/>
  </p:sldIdLst>
  <p:sldSz cx="12192000" cy="6858000"/>
  <p:notesSz cx="6797675" cy="9926638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E7"/>
    <a:srgbClr val="0432FF"/>
    <a:srgbClr val="7A81FF"/>
    <a:srgbClr val="A28E6A"/>
    <a:srgbClr val="EEAF97"/>
    <a:srgbClr val="0096FF"/>
    <a:srgbClr val="9E3510"/>
    <a:srgbClr val="F08C6A"/>
    <a:srgbClr val="418AB3"/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9" autoAdjust="0"/>
    <p:restoredTop sz="94619"/>
  </p:normalViewPr>
  <p:slideViewPr>
    <p:cSldViewPr snapToGrid="0">
      <p:cViewPr varScale="1">
        <p:scale>
          <a:sx n="137" d="100"/>
          <a:sy n="137" d="100"/>
        </p:scale>
        <p:origin x="540" y="120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소스코드 확인 결과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esp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씩 감소시키며 </a:t>
            </a:r>
            <a:r>
              <a:rPr lang="en-US" altLang="ko-KR" dirty="0"/>
              <a:t>(4</a:t>
            </a:r>
            <a:r>
              <a:rPr lang="ko-KR" altLang="en-US" dirty="0"/>
              <a:t>바이트를 감소</a:t>
            </a:r>
            <a:r>
              <a:rPr lang="en-US" altLang="ko-KR" dirty="0"/>
              <a:t>)</a:t>
            </a:r>
            <a:r>
              <a:rPr lang="ko-KR" altLang="en-US" dirty="0"/>
              <a:t> 스택을 </a:t>
            </a:r>
            <a:r>
              <a:rPr lang="ko-KR" altLang="en-US" dirty="0" err="1"/>
              <a:t>쌓아야하는데</a:t>
            </a:r>
            <a:r>
              <a:rPr lang="ko-KR" altLang="en-US" dirty="0"/>
              <a:t> </a:t>
            </a:r>
            <a:r>
              <a:rPr lang="en-US" altLang="ko-KR" dirty="0" err="1"/>
              <a:t>esp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씩 증가시킴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3FCB-8D2B-3A48-914B-52C568BDA5C5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96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소스코드 확인 결과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esp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씩 감소시키며 </a:t>
            </a:r>
            <a:r>
              <a:rPr lang="en-US" altLang="ko-KR" dirty="0"/>
              <a:t>(4</a:t>
            </a:r>
            <a:r>
              <a:rPr lang="ko-KR" altLang="en-US" dirty="0"/>
              <a:t>바이트를 감소</a:t>
            </a:r>
            <a:r>
              <a:rPr lang="en-US" altLang="ko-KR" dirty="0"/>
              <a:t>)</a:t>
            </a:r>
            <a:r>
              <a:rPr lang="ko-KR" altLang="en-US" dirty="0"/>
              <a:t> 스택을 </a:t>
            </a:r>
            <a:r>
              <a:rPr lang="ko-KR" altLang="en-US" dirty="0" err="1"/>
              <a:t>쌓아야하는데</a:t>
            </a:r>
            <a:r>
              <a:rPr lang="ko-KR" altLang="en-US" dirty="0"/>
              <a:t> </a:t>
            </a:r>
            <a:r>
              <a:rPr lang="en-US" altLang="ko-KR" dirty="0" err="1"/>
              <a:t>esp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씩 증가시킴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3FCB-8D2B-3A48-914B-52C568BDA5C5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6849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23FCB-8D2B-3A48-914B-52C568BDA5C5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660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685BA5F-7123-B14D-98BB-51F455AD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2223203"/>
            <a:ext cx="4572000" cy="421322"/>
          </a:xfrm>
        </p:spPr>
        <p:txBody>
          <a:bodyPr/>
          <a:lstStyle/>
          <a:p>
            <a:r>
              <a:rPr lang="en-US" dirty="0"/>
              <a:t>[CSE4070]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0866F5D-6972-1C47-B0AE-CD0DE41443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056" y="5306273"/>
            <a:ext cx="1101888" cy="502056"/>
          </a:xfrm>
        </p:spPr>
        <p:txBody>
          <a:bodyPr/>
          <a:lstStyle/>
          <a:p>
            <a:r>
              <a:rPr lang="en-US" sz="1600" dirty="0"/>
              <a:t>Fall </a:t>
            </a:r>
            <a:r>
              <a:rPr lang="en-US" sz="1600" dirty="0" smtClean="0"/>
              <a:t>2022</a:t>
            </a:r>
            <a:endParaRPr lang="en-US" sz="1600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C468C8B-7970-7E4B-BAA1-6D13AD8E2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9" y="3992377"/>
            <a:ext cx="2706742" cy="1313896"/>
          </a:xfrm>
        </p:spPr>
        <p:txBody>
          <a:bodyPr/>
          <a:lstStyle/>
          <a:p>
            <a:r>
              <a:rPr lang="en-US" sz="1800" dirty="0"/>
              <a:t>Teaching Assistants</a:t>
            </a:r>
          </a:p>
          <a:p>
            <a:r>
              <a:rPr lang="en-US" sz="1800" dirty="0" smtClean="0"/>
              <a:t>Kyuri Park</a:t>
            </a:r>
            <a:endParaRPr lang="en-US" sz="1800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DC60AA19-4D5A-2D49-9ED8-FC4428C1C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177" y="1551727"/>
            <a:ext cx="7471646" cy="514954"/>
          </a:xfrm>
        </p:spPr>
        <p:txBody>
          <a:bodyPr/>
          <a:lstStyle/>
          <a:p>
            <a:r>
              <a:rPr lang="en-US" altLang="ko-KR" sz="3600" dirty="0"/>
              <a:t>OS Project Guide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E819C9F-5D09-7C4D-9E4B-DEBD8FB816E8}"/>
              </a:ext>
            </a:extLst>
          </p:cNvPr>
          <p:cNvSpPr txBox="1">
            <a:spLocks/>
          </p:cNvSpPr>
          <p:nvPr/>
        </p:nvSpPr>
        <p:spPr>
          <a:xfrm>
            <a:off x="2360177" y="2801047"/>
            <a:ext cx="7607415" cy="10184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altLang="ko-KR" dirty="0" err="1"/>
              <a:t>Euhyun</a:t>
            </a:r>
            <a:r>
              <a:rPr lang="en-US" altLang="ko-KR" dirty="0"/>
              <a:t> Moon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1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52EC-001B-B54B-942F-140E0D7D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D08D-E2D6-9542-BE40-797B2ADFA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786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핀토스</a:t>
            </a:r>
            <a:r>
              <a:rPr lang="ko-KR" altLang="en-US" dirty="0"/>
              <a:t> 프로젝트는 개인 프로젝트입니다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프로젝트는 준비 </a:t>
            </a:r>
            <a:r>
              <a:rPr lang="en-US" altLang="ko-KR" dirty="0"/>
              <a:t>0-1,</a:t>
            </a:r>
            <a:r>
              <a:rPr lang="ko-KR" altLang="en-US" dirty="0"/>
              <a:t> </a:t>
            </a:r>
            <a:r>
              <a:rPr lang="en-US" altLang="ko-KR" dirty="0"/>
              <a:t>0-2</a:t>
            </a:r>
            <a:r>
              <a:rPr lang="ko-KR" altLang="en-US" dirty="0"/>
              <a:t> 및 </a:t>
            </a:r>
            <a:r>
              <a:rPr lang="ko-KR" altLang="en-US" dirty="0" err="1"/>
              <a:t>핀토스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입니다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카피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차 적발 시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 처리 및 성적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등급 강등 </a:t>
            </a:r>
            <a:r>
              <a:rPr lang="en-US" altLang="ko-KR" b="1" dirty="0">
                <a:solidFill>
                  <a:srgbClr val="FF0000"/>
                </a:solidFill>
              </a:rPr>
              <a:t>(A-&gt;B, B-&gt;C </a:t>
            </a:r>
            <a:r>
              <a:rPr lang="ko-KR" altLang="en-US" b="1" dirty="0">
                <a:solidFill>
                  <a:srgbClr val="FF0000"/>
                </a:solidFill>
              </a:rPr>
              <a:t>등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카피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차 적발 시 점수에 상관없이 </a:t>
            </a:r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ko-KR" altLang="en-US" b="1" dirty="0">
                <a:solidFill>
                  <a:srgbClr val="FF0000"/>
                </a:solidFill>
              </a:rPr>
              <a:t> 부여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b="1" dirty="0" err="1"/>
              <a:t>핀토스</a:t>
            </a:r>
            <a:r>
              <a:rPr lang="ko-KR" altLang="en-US" b="1" dirty="0"/>
              <a:t> 프로젝트 질문은 </a:t>
            </a:r>
            <a:r>
              <a:rPr lang="ko-KR" altLang="en-US" b="1" dirty="0">
                <a:solidFill>
                  <a:srgbClr val="FF0000"/>
                </a:solidFill>
              </a:rPr>
              <a:t>사이버캠퍼스 열린게시판</a:t>
            </a:r>
            <a:r>
              <a:rPr lang="ko-KR" altLang="en-US" b="1" dirty="0"/>
              <a:t>을 사용합니다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질의응답 게시판</a:t>
            </a:r>
            <a:r>
              <a:rPr lang="en-US" altLang="ko-KR" b="1" dirty="0"/>
              <a:t>X)</a:t>
            </a:r>
            <a:br>
              <a:rPr lang="en-US" altLang="ko-KR" b="1" dirty="0"/>
            </a:br>
            <a:r>
              <a:rPr lang="ko-KR" altLang="en-US" b="1" dirty="0"/>
              <a:t>질의응답 게시판은 프로젝트관련이 아닌 이외의 질문을 올려주세요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수업 관련 등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ko-KR" altLang="en-US" b="1" dirty="0"/>
              <a:t>프로젝트 관련 질문이 많을 수 있으니 혼선을 막기 위함입니다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66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schedule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56A5EE-1678-7B4F-97E2-0B335339F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39388"/>
              </p:ext>
            </p:extLst>
          </p:nvPr>
        </p:nvGraphicFramePr>
        <p:xfrm>
          <a:off x="527288" y="1656431"/>
          <a:ext cx="10943223" cy="3059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0">
                  <a:extLst>
                    <a:ext uri="{9D8B030D-6E8A-4147-A177-3AD203B41FA5}">
                      <a16:colId xmlns:a16="http://schemas.microsoft.com/office/drawing/2014/main" val="1214941093"/>
                    </a:ext>
                  </a:extLst>
                </a:gridCol>
                <a:gridCol w="900398">
                  <a:extLst>
                    <a:ext uri="{9D8B030D-6E8A-4147-A177-3AD203B41FA5}">
                      <a16:colId xmlns:a16="http://schemas.microsoft.com/office/drawing/2014/main" val="375628883"/>
                    </a:ext>
                  </a:extLst>
                </a:gridCol>
                <a:gridCol w="2696902">
                  <a:extLst>
                    <a:ext uri="{9D8B030D-6E8A-4147-A177-3AD203B41FA5}">
                      <a16:colId xmlns:a16="http://schemas.microsoft.com/office/drawing/2014/main" val="571476761"/>
                    </a:ext>
                  </a:extLst>
                </a:gridCol>
                <a:gridCol w="3148314">
                  <a:extLst>
                    <a:ext uri="{9D8B030D-6E8A-4147-A177-3AD203B41FA5}">
                      <a16:colId xmlns:a16="http://schemas.microsoft.com/office/drawing/2014/main" val="974337839"/>
                    </a:ext>
                  </a:extLst>
                </a:gridCol>
                <a:gridCol w="2199189">
                  <a:extLst>
                    <a:ext uri="{9D8B030D-6E8A-4147-A177-3AD203B41FA5}">
                      <a16:colId xmlns:a16="http://schemas.microsoft.com/office/drawing/2014/main" val="1636357562"/>
                    </a:ext>
                  </a:extLst>
                </a:gridCol>
              </a:tblGrid>
              <a:tr h="50985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Projects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Contents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Periods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Lectures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73457589"/>
                  </a:ext>
                </a:extLst>
              </a:tr>
              <a:tr h="509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Project 0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altLang="ko-Kore-KR" dirty="0">
                        <a:solidFill>
                          <a:schemeClr val="tx1"/>
                        </a:solidFill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Installing Pintos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9/15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(Thu.)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9/19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Mon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Manual Provided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091676182"/>
                  </a:ext>
                </a:extLst>
              </a:tr>
              <a:tr h="50985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Project 0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Pintos Data Structures</a:t>
                      </a:r>
                      <a:endParaRPr 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9/15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(Thu.)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10/4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Tue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en-US" dirty="0"/>
                    </a:p>
                  </a:txBody>
                  <a:tcPr marL="9000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/>
                        <a:t>추후공지</a:t>
                      </a:r>
                      <a:endParaRPr lang="en-US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94913430"/>
                  </a:ext>
                </a:extLst>
              </a:tr>
              <a:tr h="509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1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Programs (1)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10/5 </a:t>
                      </a:r>
                      <a:r>
                        <a:rPr lang="en-US" altLang="ko-KR" dirty="0" smtClean="0"/>
                        <a:t>(Wed.)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10/31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Mon.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 marL="9000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429165556"/>
                  </a:ext>
                </a:extLst>
              </a:tr>
              <a:tr h="509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2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Programs (2)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11/1 </a:t>
                      </a:r>
                      <a:r>
                        <a:rPr lang="en-US" altLang="ko-KR" dirty="0" smtClean="0"/>
                        <a:t>(Tue.)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11/14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Mon.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 marL="9000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165591245"/>
                  </a:ext>
                </a:extLst>
              </a:tr>
              <a:tr h="509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3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11/15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smtClean="0"/>
                        <a:t>(Tue.)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12/5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Mon.</a:t>
                      </a:r>
                      <a:r>
                        <a:rPr lang="en-US" altLang="ko-KR" dirty="0" smtClean="0"/>
                        <a:t>)</a:t>
                      </a:r>
                      <a:endParaRPr lang="en-US" dirty="0"/>
                    </a:p>
                  </a:txBody>
                  <a:tcPr marL="9000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7377057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201432-876B-0C42-BCB4-4B6BF97F5AE0}"/>
              </a:ext>
            </a:extLst>
          </p:cNvPr>
          <p:cNvSpPr txBox="1"/>
          <p:nvPr/>
        </p:nvSpPr>
        <p:spPr>
          <a:xfrm>
            <a:off x="527288" y="5104182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※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프로젝트</a:t>
            </a:r>
            <a:r>
              <a:rPr kumimoji="1" lang="ko-KR" altLang="en-US" dirty="0"/>
              <a:t> 강의는 </a:t>
            </a:r>
            <a:r>
              <a:rPr kumimoji="1" lang="ko-KR" altLang="en-US" dirty="0" err="1"/>
              <a:t>녹화강의가</a:t>
            </a:r>
            <a:r>
              <a:rPr kumimoji="1" lang="ko-KR" altLang="en-US" dirty="0"/>
              <a:t> 업로드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4918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Due 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60017"/>
          </a:xfrm>
        </p:spPr>
        <p:txBody>
          <a:bodyPr/>
          <a:lstStyle/>
          <a:p>
            <a:r>
              <a:rPr lang="en-US" altLang="ko-KR" dirty="0"/>
              <a:t>Late submission is allowed until 3 days.</a:t>
            </a:r>
            <a:endParaRPr lang="en-US" dirty="0"/>
          </a:p>
          <a:p>
            <a:r>
              <a:rPr lang="en-US" dirty="0"/>
              <a:t>Deductions for late submission are as follows.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/>
        </p:nvGraphicFramePr>
        <p:xfrm>
          <a:off x="1070956" y="2202998"/>
          <a:ext cx="4049684" cy="19987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3935306588"/>
                    </a:ext>
                  </a:extLst>
                </a:gridCol>
                <a:gridCol w="2419004">
                  <a:extLst>
                    <a:ext uri="{9D8B030D-6E8A-4147-A177-3AD203B41FA5}">
                      <a16:colId xmlns:a16="http://schemas.microsoft.com/office/drawing/2014/main" val="568736380"/>
                    </a:ext>
                  </a:extLst>
                </a:gridCol>
              </a:tblGrid>
              <a:tr h="51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Score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251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 Day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Point * 90%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70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2 Days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Point * 80%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26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3 Days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Point * 70%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9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4 Days+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Point * 0%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109975"/>
                  </a:ext>
                </a:extLst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/>
        </p:nvGraphicFramePr>
        <p:xfrm>
          <a:off x="7092141" y="2202998"/>
          <a:ext cx="4049684" cy="19987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3935306588"/>
                    </a:ext>
                  </a:extLst>
                </a:gridCol>
                <a:gridCol w="2419004">
                  <a:extLst>
                    <a:ext uri="{9D8B030D-6E8A-4147-A177-3AD203B41FA5}">
                      <a16:colId xmlns:a16="http://schemas.microsoft.com/office/drawing/2014/main" val="568736380"/>
                    </a:ext>
                  </a:extLst>
                </a:gridCol>
              </a:tblGrid>
              <a:tr h="51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Score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251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9/21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Point * 90%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70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9/22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Point * 80%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26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9/23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Point * 70%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39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9/24~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Point * 0%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109975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5383875" y="2661541"/>
            <a:ext cx="1496291" cy="66501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42558" y="3202373"/>
            <a:ext cx="1496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Due Date</a:t>
            </a:r>
          </a:p>
          <a:p>
            <a:pPr algn="ctr"/>
            <a:r>
              <a:rPr lang="en-US" altLang="ko-KR" sz="1400" b="1" dirty="0"/>
              <a:t>9/20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3393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Submit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Softcopy:  Submit your work to e-class.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Hardcopy: No hardcopy in this semester.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Submission Form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Follow instructions in each project's slide.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Please check the form at least twice.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양식 준수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923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Caution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Copying will lead to F-grade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grade).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카피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차 적발 시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 처리 및 성적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등급 강등 </a:t>
            </a:r>
            <a:r>
              <a:rPr lang="en-US" altLang="ko-KR" b="1" dirty="0">
                <a:solidFill>
                  <a:srgbClr val="FF0000"/>
                </a:solidFill>
              </a:rPr>
              <a:t>(A-&gt;B, B-&gt;C </a:t>
            </a:r>
            <a:r>
              <a:rPr lang="ko-KR" altLang="en-US" b="1" dirty="0">
                <a:solidFill>
                  <a:srgbClr val="FF0000"/>
                </a:solidFill>
              </a:rPr>
              <a:t>등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ko-KR" altLang="en-US" b="1" dirty="0">
                <a:solidFill>
                  <a:srgbClr val="FF0000"/>
                </a:solidFill>
              </a:rPr>
              <a:t>카피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차 적발 시 점수에 상관없이 </a:t>
            </a:r>
            <a:r>
              <a:rPr lang="en-US" altLang="ko-KR" b="1" dirty="0">
                <a:solidFill>
                  <a:srgbClr val="FF0000"/>
                </a:solidFill>
              </a:rPr>
              <a:t>F</a:t>
            </a:r>
            <a:r>
              <a:rPr lang="ko-KR" altLang="en-US" b="1" dirty="0">
                <a:solidFill>
                  <a:srgbClr val="FF0000"/>
                </a:solidFill>
              </a:rPr>
              <a:t> 부여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20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ADE6-FD4C-F141-A08B-0ECB1BDA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 Board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사이버 캠퍼스 </a:t>
            </a:r>
            <a:r>
              <a:rPr lang="ko-KR" altLang="en-US" dirty="0" err="1"/>
              <a:t>열린게시판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FD500-F25D-7548-AC84-FC445500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757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KR"/>
              <a:t>You can ask anything about </a:t>
            </a:r>
            <a:r>
              <a:rPr lang="en-US" dirty="0"/>
              <a:t>P</a:t>
            </a:r>
            <a:r>
              <a:rPr lang="en-KR"/>
              <a:t>roject without restriction.</a:t>
            </a:r>
            <a:br>
              <a:rPr lang="en-KR"/>
            </a:br>
            <a:r>
              <a:rPr lang="ko-KR" altLang="en-US"/>
              <a:t>프로젝트와 </a:t>
            </a:r>
            <a:r>
              <a:rPr lang="ko-KR" altLang="en-US" dirty="0"/>
              <a:t>관련된 어떠한 질문도 제약없이 가능합니다</a:t>
            </a:r>
            <a:r>
              <a:rPr lang="en-US" altLang="ko-KR" dirty="0"/>
              <a:t>.</a:t>
            </a:r>
            <a:endParaRPr lang="en-KR" dirty="0"/>
          </a:p>
          <a:p>
            <a:pPr>
              <a:lnSpc>
                <a:spcPct val="150000"/>
              </a:lnSpc>
            </a:pPr>
            <a:r>
              <a:rPr lang="en-KR" dirty="0"/>
              <a:t>But the question related with coding should follow the form.</a:t>
            </a:r>
            <a:br>
              <a:rPr lang="en-KR" dirty="0"/>
            </a:br>
            <a:r>
              <a:rPr lang="ko-KR" altLang="en-US" dirty="0"/>
              <a:t>다만 코딩과 관련된 질문의 다음의 양식을 갖추어 질문해야</a:t>
            </a:r>
            <a:r>
              <a:rPr lang="en-US" altLang="ko-KR" dirty="0"/>
              <a:t>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4513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ADE6-FD4C-F141-A08B-0ECB1BDA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 관련 질문 양식</a:t>
            </a:r>
            <a:endParaRPr lang="en-K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FD500-F25D-7548-AC84-FC4455000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질문의 핵심 내용 요약</a:t>
            </a:r>
            <a:r>
              <a:rPr lang="en-US" altLang="ko-KR" dirty="0"/>
              <a:t>)&gt;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구현 내용 및 방법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문제 현상 및 </a:t>
            </a:r>
            <a:r>
              <a:rPr lang="ko-KR" altLang="en-US" dirty="0" err="1"/>
              <a:t>스크린샷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핀토스</a:t>
            </a:r>
            <a:r>
              <a:rPr lang="ko-KR" altLang="en-US" dirty="0"/>
              <a:t> 문서에서 관련된 부분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문제 해결을 위해 어떤 시도를 했는가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문제와 관련된 소스 코드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개발환경</a:t>
            </a:r>
            <a:r>
              <a:rPr lang="en-US" altLang="ko-KR" dirty="0"/>
              <a:t>: </a:t>
            </a:r>
            <a:r>
              <a:rPr lang="en-US" dirty="0"/>
              <a:t>CSPRO, </a:t>
            </a:r>
            <a:r>
              <a:rPr lang="ko-KR" altLang="en-US" dirty="0"/>
              <a:t>본인 컴퓨터인 경우 </a:t>
            </a:r>
            <a:r>
              <a:rPr lang="en-US" dirty="0"/>
              <a:t>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1753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ADE6-FD4C-F141-A08B-0ECB1BDA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FD500-F25D-7548-AC84-FC445500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5319788" cy="48277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800" b="1" dirty="0"/>
              <a:t>제목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User Stack</a:t>
            </a:r>
            <a:r>
              <a:rPr lang="ko-KR" altLang="en-US" sz="1800" b="1" dirty="0"/>
              <a:t> 구현 시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dump </a:t>
            </a:r>
            <a:r>
              <a:rPr lang="ko-KR" altLang="en-US" sz="1800" b="1" dirty="0"/>
              <a:t>출력 결과 에러 </a:t>
            </a:r>
            <a:endParaRPr lang="en-US" altLang="ko-KR" sz="1800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user stack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파싱한</a:t>
            </a:r>
            <a:r>
              <a:rPr lang="ko-KR" altLang="en-US" sz="1800" dirty="0"/>
              <a:t> </a:t>
            </a:r>
            <a:r>
              <a:rPr lang="en-US" altLang="ko-KR" sz="1800" dirty="0"/>
              <a:t>argument</a:t>
            </a:r>
            <a:r>
              <a:rPr lang="ko-KR" altLang="en-US" sz="1800" dirty="0"/>
              <a:t> 쌓기 위해 </a:t>
            </a:r>
            <a:r>
              <a:rPr lang="en-US" altLang="ko-KR" sz="1800" dirty="0"/>
              <a:t>load()</a:t>
            </a:r>
            <a:r>
              <a:rPr lang="ko-KR" altLang="en-US" sz="1800" dirty="0"/>
              <a:t>함수에서 </a:t>
            </a:r>
            <a:r>
              <a:rPr lang="en-US" altLang="ko-KR" sz="1800" dirty="0"/>
              <a:t>argument </a:t>
            </a:r>
            <a:r>
              <a:rPr lang="ko-KR" altLang="en-US" sz="1800" dirty="0" err="1"/>
              <a:t>파싱</a:t>
            </a:r>
            <a:r>
              <a:rPr lang="ko-KR" altLang="en-US" sz="1800" dirty="0"/>
              <a:t> 후 </a:t>
            </a:r>
            <a:r>
              <a:rPr lang="en-US" altLang="ko-KR" sz="1800" dirty="0" err="1"/>
              <a:t>esp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사용했습니다</a:t>
            </a:r>
            <a:r>
              <a:rPr lang="en-US" altLang="ko-KR" sz="18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 err="1"/>
              <a:t>hex_dump</a:t>
            </a:r>
            <a:r>
              <a:rPr lang="en-US" altLang="ko-KR" sz="1800" dirty="0"/>
              <a:t>()</a:t>
            </a:r>
            <a:r>
              <a:rPr lang="ko-KR" altLang="en-US" sz="1800" dirty="0"/>
              <a:t>로 출력 시 예상한 스택 결과와 다르게 나옵니다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스크린샷</a:t>
            </a:r>
            <a:r>
              <a:rPr lang="en-US" altLang="ko-KR" sz="1800" dirty="0"/>
              <a:t> </a:t>
            </a:r>
            <a:r>
              <a:rPr lang="ko-KR" altLang="en-US" sz="1800" dirty="0"/>
              <a:t>첨부</a:t>
            </a:r>
            <a:r>
              <a:rPr lang="en-US" altLang="ko-KR" sz="1800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관련부분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핀토스</a:t>
            </a:r>
            <a:r>
              <a:rPr lang="ko-KR" altLang="en-US" sz="1800" dirty="0"/>
              <a:t> 문서 </a:t>
            </a:r>
            <a:r>
              <a:rPr lang="en-US" altLang="ko-KR" sz="1800" dirty="0"/>
              <a:t>Program Startup Details (p.36~37)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스택 공간을 </a:t>
            </a:r>
            <a:r>
              <a:rPr lang="ko-KR" altLang="en-US" sz="1800" dirty="0" err="1"/>
              <a:t>할당받는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setup_stack</a:t>
            </a:r>
            <a:r>
              <a:rPr lang="en-US" altLang="ko-KR" sz="1800" dirty="0"/>
              <a:t>()</a:t>
            </a:r>
            <a:r>
              <a:rPr lang="ko-KR" altLang="en-US" sz="1800" dirty="0"/>
              <a:t>에서 에러가 나는지 확인해봤지만 </a:t>
            </a:r>
            <a:r>
              <a:rPr lang="en-US" altLang="ko-KR" sz="1800" dirty="0" err="1"/>
              <a:t>setup_stack</a:t>
            </a:r>
            <a:r>
              <a:rPr lang="en-US" altLang="ko-KR" sz="1800" dirty="0"/>
              <a:t>()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리턴값은</a:t>
            </a:r>
            <a:r>
              <a:rPr lang="ko-KR" altLang="en-US" sz="1800" dirty="0"/>
              <a:t> 정상이었습니다</a:t>
            </a:r>
            <a:r>
              <a:rPr lang="en-US" altLang="ko-KR" sz="1800" dirty="0"/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소스 코드</a:t>
            </a:r>
            <a:r>
              <a:rPr lang="en-US" altLang="ko-KR" sz="1800" dirty="0"/>
              <a:t> </a:t>
            </a:r>
            <a:r>
              <a:rPr lang="ko-KR" altLang="en-US" sz="1800" dirty="0"/>
              <a:t>첨부 </a:t>
            </a:r>
            <a:r>
              <a:rPr lang="en-US" altLang="ko-KR" sz="1800" dirty="0"/>
              <a:t>(</a:t>
            </a:r>
            <a:r>
              <a:rPr lang="ko-KR" altLang="en-US" sz="1800" dirty="0"/>
              <a:t>오른쪽</a:t>
            </a:r>
            <a:r>
              <a:rPr lang="en-US" altLang="ko-KR" sz="1800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/>
              <a:t>개발환경</a:t>
            </a:r>
            <a:r>
              <a:rPr lang="en-US" altLang="ko-KR" sz="1800" dirty="0"/>
              <a:t>: </a:t>
            </a:r>
            <a:r>
              <a:rPr lang="en-US" sz="1800" dirty="0"/>
              <a:t>CSPRO</a:t>
            </a:r>
            <a:endParaRPr lang="en-KR" sz="1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9B2F367-6CEC-A042-B7C2-7324F39A511F}"/>
              </a:ext>
            </a:extLst>
          </p:cNvPr>
          <p:cNvSpPr txBox="1">
            <a:spLocks/>
          </p:cNvSpPr>
          <p:nvPr/>
        </p:nvSpPr>
        <p:spPr>
          <a:xfrm>
            <a:off x="6405967" y="1087294"/>
            <a:ext cx="5257800" cy="47912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*</a:t>
            </a:r>
            <a:r>
              <a:rPr lang="en-US" dirty="0" err="1"/>
              <a:t>esp</a:t>
            </a:r>
            <a:r>
              <a:rPr lang="en-US" dirty="0"/>
              <a:t> </a:t>
            </a:r>
            <a:r>
              <a:rPr lang="en-US" altLang="ko-KR" dirty="0"/>
              <a:t>+</a:t>
            </a:r>
            <a:r>
              <a:rPr lang="en-US" dirty="0"/>
              <a:t>= 4 - (</a:t>
            </a:r>
            <a:r>
              <a:rPr lang="en-US" dirty="0" err="1"/>
              <a:t>stacksize</a:t>
            </a:r>
            <a:r>
              <a:rPr lang="en-US" dirty="0"/>
              <a:t> % 4);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memset</a:t>
            </a:r>
            <a:r>
              <a:rPr lang="en-US" dirty="0"/>
              <a:t>(*esp,0,(4-(stacksize%4)));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*</a:t>
            </a:r>
            <a:r>
              <a:rPr lang="en-US" dirty="0" err="1"/>
              <a:t>esp</a:t>
            </a:r>
            <a:r>
              <a:rPr lang="en-US" dirty="0"/>
              <a:t> </a:t>
            </a:r>
            <a:r>
              <a:rPr lang="en-US" altLang="ko-KR" dirty="0"/>
              <a:t>+</a:t>
            </a:r>
            <a:r>
              <a:rPr lang="en-US" dirty="0"/>
              <a:t>= 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*(uint32_t*)* </a:t>
            </a:r>
            <a:r>
              <a:rPr lang="en-US" dirty="0" err="1"/>
              <a:t>esp</a:t>
            </a:r>
            <a:r>
              <a:rPr lang="en-US" dirty="0"/>
              <a:t> =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cnt</a:t>
            </a:r>
            <a:r>
              <a:rPr lang="en-US" dirty="0"/>
              <a:t> - 1; </a:t>
            </a:r>
            <a:r>
              <a:rPr lang="en-US" dirty="0" err="1"/>
              <a:t>i</a:t>
            </a:r>
            <a:r>
              <a:rPr lang="en-US" dirty="0"/>
              <a:t> &gt;= 0;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*</a:t>
            </a:r>
            <a:r>
              <a:rPr lang="en-US" dirty="0" err="1"/>
              <a:t>esp</a:t>
            </a:r>
            <a:r>
              <a:rPr lang="en-US" dirty="0"/>
              <a:t> </a:t>
            </a:r>
            <a:r>
              <a:rPr lang="en-US" altLang="ko-KR" dirty="0"/>
              <a:t>+</a:t>
            </a:r>
            <a:r>
              <a:rPr lang="en-US" dirty="0"/>
              <a:t>= 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*(uint32_t*)* </a:t>
            </a:r>
            <a:r>
              <a:rPr lang="en-US" dirty="0" err="1"/>
              <a:t>esp</a:t>
            </a:r>
            <a:r>
              <a:rPr lang="en-US" dirty="0"/>
              <a:t> = </a:t>
            </a:r>
            <a:r>
              <a:rPr lang="en-US" dirty="0" err="1"/>
              <a:t>stackaddress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CE0C49-8C5C-7548-8AB3-97A99DC3B1A3}"/>
              </a:ext>
            </a:extLst>
          </p:cNvPr>
          <p:cNvSpPr/>
          <p:nvPr/>
        </p:nvSpPr>
        <p:spPr>
          <a:xfrm>
            <a:off x="6405967" y="4841837"/>
            <a:ext cx="4985288" cy="13793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accent2"/>
                </a:solidFill>
              </a:rPr>
              <a:t>답변</a:t>
            </a:r>
            <a:r>
              <a:rPr lang="en-US" altLang="ko-KR" b="1" dirty="0">
                <a:solidFill>
                  <a:schemeClr val="accent2"/>
                </a:solidFill>
              </a:rPr>
              <a:t>:</a:t>
            </a:r>
            <a:r>
              <a:rPr lang="ko-KR" altLang="en-US" b="1" dirty="0">
                <a:solidFill>
                  <a:schemeClr val="accent2"/>
                </a:solidFill>
              </a:rPr>
              <a:t> 소스코드 확인 결과</a:t>
            </a:r>
            <a:r>
              <a:rPr lang="en-US" altLang="ko-KR" b="1" dirty="0">
                <a:solidFill>
                  <a:schemeClr val="accent2"/>
                </a:solidFill>
              </a:rPr>
              <a:t>,</a:t>
            </a:r>
            <a:r>
              <a:rPr lang="ko-KR" altLang="en-US" b="1" dirty="0">
                <a:solidFill>
                  <a:schemeClr val="accent2"/>
                </a:solidFill>
              </a:rPr>
              <a:t> 스택포인터를 감소시키며 스택을 쌓아야</a:t>
            </a:r>
            <a:r>
              <a:rPr lang="en-US" altLang="ko-KR" b="1" dirty="0">
                <a:solidFill>
                  <a:schemeClr val="accent2"/>
                </a:solidFill>
              </a:rPr>
              <a:t> </a:t>
            </a:r>
            <a:r>
              <a:rPr lang="ko-KR" altLang="en-US" b="1" dirty="0">
                <a:solidFill>
                  <a:schemeClr val="accent2"/>
                </a:solidFill>
              </a:rPr>
              <a:t>하는데 코드에서는 증가하며 스택을 쌓고 있습니다</a:t>
            </a:r>
            <a:r>
              <a:rPr lang="en-US" altLang="ko-KR" b="1" dirty="0">
                <a:solidFill>
                  <a:schemeClr val="accent2"/>
                </a:solidFill>
              </a:rPr>
              <a:t>.</a:t>
            </a:r>
            <a:r>
              <a:rPr lang="ko-KR" altLang="en-US" b="1" dirty="0">
                <a:solidFill>
                  <a:schemeClr val="accent2"/>
                </a:solidFill>
              </a:rPr>
              <a:t> 이 부분을 수정하기 바랍니다</a:t>
            </a:r>
            <a:r>
              <a:rPr lang="en-US" altLang="ko-KR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8694B-6563-3F4B-A404-662DE1CC5F52}"/>
              </a:ext>
            </a:extLst>
          </p:cNvPr>
          <p:cNvCxnSpPr>
            <a:cxnSpLocks/>
          </p:cNvCxnSpPr>
          <p:nvPr/>
        </p:nvCxnSpPr>
        <p:spPr>
          <a:xfrm>
            <a:off x="6157992" y="1053884"/>
            <a:ext cx="0" cy="51673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49872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7526</TotalTime>
  <Words>565</Words>
  <Application>Microsoft Office PowerPoint</Application>
  <PresentationFormat>와이드스크린</PresentationFormat>
  <Paragraphs>116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맑은 고딕</vt:lpstr>
      <vt:lpstr>1. Cover</vt:lpstr>
      <vt:lpstr>2. Body</vt:lpstr>
      <vt:lpstr>3. Blank</vt:lpstr>
      <vt:lpstr>OS Project Guide</vt:lpstr>
      <vt:lpstr>Overview</vt:lpstr>
      <vt:lpstr>Project schedule</vt:lpstr>
      <vt:lpstr>Due Date</vt:lpstr>
      <vt:lpstr>How to Submit</vt:lpstr>
      <vt:lpstr>Caution</vt:lpstr>
      <vt:lpstr>Q&amp;A Board (사이버 캠퍼스 열린게시판)</vt:lpstr>
      <vt:lpstr>코딩 관련 질문 양식</vt:lpstr>
      <vt:lpstr>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kyuri</cp:lastModifiedBy>
  <cp:revision>1266</cp:revision>
  <cp:lastPrinted>2021-09-09T07:39:59Z</cp:lastPrinted>
  <dcterms:created xsi:type="dcterms:W3CDTF">2018-08-21T08:38:57Z</dcterms:created>
  <dcterms:modified xsi:type="dcterms:W3CDTF">2022-09-13T11:23:24Z</dcterms:modified>
</cp:coreProperties>
</file>