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8" r:id="rId2"/>
    <p:sldId id="328" r:id="rId3"/>
    <p:sldId id="333" r:id="rId4"/>
    <p:sldId id="2806" r:id="rId5"/>
    <p:sldId id="2803" r:id="rId6"/>
    <p:sldId id="2805" r:id="rId7"/>
    <p:sldId id="2802" r:id="rId8"/>
    <p:sldId id="2800" r:id="rId9"/>
    <p:sldId id="2804" r:id="rId10"/>
    <p:sldId id="2816" r:id="rId11"/>
    <p:sldId id="332" r:id="rId12"/>
    <p:sldId id="335" r:id="rId13"/>
    <p:sldId id="337" r:id="rId14"/>
    <p:sldId id="336" r:id="rId15"/>
    <p:sldId id="339" r:id="rId16"/>
    <p:sldId id="338" r:id="rId17"/>
    <p:sldId id="340" r:id="rId18"/>
    <p:sldId id="341" r:id="rId19"/>
    <p:sldId id="342" r:id="rId20"/>
    <p:sldId id="343" r:id="rId21"/>
    <p:sldId id="2808" r:id="rId22"/>
    <p:sldId id="2815" r:id="rId23"/>
    <p:sldId id="2818" r:id="rId24"/>
    <p:sldId id="2817" r:id="rId25"/>
    <p:sldId id="345" r:id="rId26"/>
    <p:sldId id="346" r:id="rId27"/>
    <p:sldId id="347" r:id="rId28"/>
    <p:sldId id="349" r:id="rId29"/>
    <p:sldId id="352" r:id="rId30"/>
    <p:sldId id="351" r:id="rId31"/>
    <p:sldId id="353" r:id="rId32"/>
    <p:sldId id="354" r:id="rId33"/>
    <p:sldId id="356" r:id="rId34"/>
    <p:sldId id="358" r:id="rId35"/>
    <p:sldId id="359" r:id="rId36"/>
    <p:sldId id="2807" r:id="rId37"/>
    <p:sldId id="2809" r:id="rId38"/>
    <p:sldId id="2810" r:id="rId39"/>
    <p:sldId id="2812" r:id="rId40"/>
    <p:sldId id="2813" r:id="rId4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2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6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athworks.com/help/5g/ug/nr-pdsch-resource-allocation-and-dmrs-and-ptrs-reference-signa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athworks.com/help/5g/ug/nr-pdsch-resource-allocation-and-dmrs-and-ptrs-reference-sign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7.  Channel Estimation and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3ED-6D11-4104-855F-CD3F3C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B74-35D5-4504-ABDC-2B292129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Channel Estimation and Equalization</a:t>
            </a:r>
          </a:p>
          <a:p>
            <a:r>
              <a:rPr lang="en-US" dirty="0"/>
              <a:t>OFDM Channel Estimation via Kernel Regression</a:t>
            </a:r>
          </a:p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F678-915D-4DD8-92F8-F87B7E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2EDB-C0DF-4E5F-AB44-E3A155541926}"/>
              </a:ext>
            </a:extLst>
          </p:cNvPr>
          <p:cNvSpPr/>
          <p:nvPr/>
        </p:nvSpPr>
        <p:spPr>
          <a:xfrm>
            <a:off x="484449" y="1957117"/>
            <a:ext cx="802795" cy="39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7461-1C67-4FD9-A68F-E1D1DD95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1DE56-C09E-4215-963A-64C8992EF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7167"/>
                <a:ext cx="4873616" cy="4329817"/>
              </a:xfrm>
            </p:spPr>
            <p:txBody>
              <a:bodyPr/>
              <a:lstStyle/>
              <a:p>
                <a:r>
                  <a:rPr lang="en-US" dirty="0"/>
                  <a:t>OFDM Channel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sub-carrier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varies</a:t>
                </a:r>
              </a:p>
              <a:p>
                <a:pPr lvl="1"/>
                <a:r>
                  <a:rPr lang="en-US" dirty="0"/>
                  <a:t>Over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due to Doppler spread</a:t>
                </a:r>
              </a:p>
              <a:p>
                <a:pPr lvl="1"/>
                <a:r>
                  <a:rPr lang="en-US" dirty="0"/>
                  <a:t>Over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due to delay spread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Estimate needed to demodulate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1DE56-C09E-4215-963A-64C8992EF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7167"/>
                <a:ext cx="4873616" cy="4329817"/>
              </a:xfrm>
              <a:blipFill>
                <a:blip r:embed="rId2"/>
                <a:stretch>
                  <a:fillRect l="-3004" t="-1549" r="-2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DC30-E885-4804-968A-17DC9278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64FD4-18BA-4DBD-8533-A5C42761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06" y="1470093"/>
            <a:ext cx="4640892" cy="3652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E77CD9-AA64-4EEC-9945-86D692D3CBE5}"/>
                  </a:ext>
                </a:extLst>
              </p:cNvPr>
              <p:cNvSpPr txBox="1"/>
              <p:nvPr/>
            </p:nvSpPr>
            <p:spPr>
              <a:xfrm>
                <a:off x="6666931" y="5106611"/>
                <a:ext cx="4650697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51 RB, 15 kHz SCS,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en-US" dirty="0"/>
                  <a:t> MHz bandwidth NR slot</a:t>
                </a:r>
              </a:p>
              <a:p>
                <a:r>
                  <a:rPr lang="en-US" dirty="0"/>
                  <a:t>500 ns delay spread, 200 Hz Doppler,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AoA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E77CD9-AA64-4EEC-9945-86D692D3C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31" y="5106611"/>
                <a:ext cx="4650697" cy="669992"/>
              </a:xfrm>
              <a:prstGeom prst="rect">
                <a:avLst/>
              </a:prstGeom>
              <a:blipFill>
                <a:blip r:embed="rId4"/>
                <a:stretch>
                  <a:fillRect l="-1180" t="-5455" r="-26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8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5327-188F-4430-B079-752DE5D6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C1B8-DCD1-4B8B-A0CB-5FE9D6228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136033" cy="4329817"/>
              </a:xfrm>
            </p:spPr>
            <p:txBody>
              <a:bodyPr/>
              <a:lstStyle/>
              <a:p>
                <a:r>
                  <a:rPr lang="en-US" dirty="0"/>
                  <a:t>OFDM Channel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5G NR Demodulation Reference Signals</a:t>
                </a:r>
              </a:p>
              <a:p>
                <a:pPr lvl="1"/>
                <a:r>
                  <a:rPr lang="en-US" dirty="0"/>
                  <a:t>Called DM-RS</a:t>
                </a:r>
              </a:p>
              <a:p>
                <a:pPr lvl="1"/>
                <a:r>
                  <a:rPr lang="en-US" dirty="0"/>
                  <a:t>Transmitted in downlink with data (PDCSH)</a:t>
                </a:r>
              </a:p>
              <a:p>
                <a:pPr lvl="1"/>
                <a:r>
                  <a:rPr lang="en-US" dirty="0"/>
                  <a:t>Very configurable in terms of over-head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Basic channel estimation idea</a:t>
                </a:r>
              </a:p>
              <a:p>
                <a:pPr lvl="1"/>
                <a:r>
                  <a:rPr lang="en-US" dirty="0"/>
                  <a:t>Transmit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on DM-RS.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0" dirty="0"/>
                  <a:t> on DM-RS symbols</a:t>
                </a:r>
              </a:p>
              <a:p>
                <a:pPr lvl="1"/>
                <a:r>
                  <a:rPr lang="en-US" dirty="0"/>
                  <a:t>Interpolate to data symbols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7C1B8-DCD1-4B8B-A0CB-5FE9D6228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136033" cy="4329817"/>
              </a:xfrm>
              <a:blipFill>
                <a:blip r:embed="rId2"/>
                <a:stretch>
                  <a:fillRect l="-238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E4AF6-508C-44B2-83E3-0DB5BCA8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4BAB2-79D0-4062-BB00-6ED05ED1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12" y="806710"/>
            <a:ext cx="3128453" cy="467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5580C-A259-4BC3-A829-505067CE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555" y="1695450"/>
            <a:ext cx="12382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00B7-755A-4707-9C97-9817261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 DM-RS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6A3F-C03C-4987-9697-49C612BE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79" y="1621394"/>
            <a:ext cx="5719302" cy="4233496"/>
          </a:xfrm>
        </p:spPr>
        <p:txBody>
          <a:bodyPr>
            <a:normAutofit/>
          </a:bodyPr>
          <a:lstStyle/>
          <a:p>
            <a:r>
              <a:rPr lang="en-US" dirty="0"/>
              <a:t>Example configuration</a:t>
            </a:r>
          </a:p>
          <a:p>
            <a:pPr lvl="1"/>
            <a:r>
              <a:rPr lang="en-US" dirty="0"/>
              <a:t>DM-RS on one symbol in RB</a:t>
            </a:r>
          </a:p>
          <a:p>
            <a:pPr lvl="1"/>
            <a:r>
              <a:rPr lang="en-US" dirty="0"/>
              <a:t>Occupies 6 out of 12 REs </a:t>
            </a:r>
          </a:p>
          <a:p>
            <a:r>
              <a:rPr lang="en-US" dirty="0"/>
              <a:t>Also added a phase-tracking reference signal</a:t>
            </a:r>
          </a:p>
          <a:p>
            <a:pPr lvl="1"/>
            <a:r>
              <a:rPr lang="en-US" dirty="0"/>
              <a:t>Tracks phase variations over time</a:t>
            </a:r>
          </a:p>
          <a:p>
            <a:pPr lvl="1"/>
            <a:r>
              <a:rPr lang="en-US" dirty="0"/>
              <a:t>Useful for carrier frequency offset and</a:t>
            </a:r>
            <a:br>
              <a:rPr lang="en-US" dirty="0"/>
            </a:br>
            <a:r>
              <a:rPr lang="en-US" dirty="0"/>
              <a:t>phase noise (more on this later)</a:t>
            </a:r>
          </a:p>
          <a:p>
            <a:r>
              <a:rPr lang="en-US" dirty="0"/>
              <a:t>Many configurations possible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excellent MATLAB 5G tutorial </a:t>
            </a:r>
            <a:r>
              <a:rPr lang="en-US" dirty="0"/>
              <a:t>with videos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051C-F28F-42B0-AD25-EB5FD8E8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D5C64B-5799-4F5B-8754-B8C0DADA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5" y="1392163"/>
            <a:ext cx="5287993" cy="41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00B7-755A-4707-9C97-9817261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6A3F-C03C-4987-9697-49C612BE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8" y="1692321"/>
            <a:ext cx="3732662" cy="4176775"/>
          </a:xfrm>
        </p:spPr>
        <p:txBody>
          <a:bodyPr>
            <a:normAutofit/>
          </a:bodyPr>
          <a:lstStyle/>
          <a:p>
            <a:r>
              <a:rPr lang="en-US" dirty="0"/>
              <a:t>MATLAB 5G Toolbox</a:t>
            </a:r>
          </a:p>
          <a:p>
            <a:pPr lvl="1"/>
            <a:r>
              <a:rPr lang="en-US" dirty="0"/>
              <a:t>Provides all config possibilities</a:t>
            </a:r>
          </a:p>
          <a:p>
            <a:pPr lvl="1"/>
            <a:r>
              <a:rPr lang="en-US" dirty="0"/>
              <a:t>Easy to use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excellent MATLAB 5G tutorial </a:t>
            </a:r>
            <a:r>
              <a:rPr lang="en-US" dirty="0"/>
              <a:t>with videos: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051C-F28F-42B0-AD25-EB5FD8E8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E00A7-4A2C-40CE-9CF4-F2D31F70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81" y="1692321"/>
            <a:ext cx="5691444" cy="2033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1CF68-9244-4D6F-8FF5-416D9E44A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85" y="3985146"/>
            <a:ext cx="5758639" cy="9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Channel in a Single 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</p:spPr>
            <p:txBody>
              <a:bodyPr/>
              <a:lstStyle/>
              <a:p>
                <a:r>
                  <a:rPr lang="en-US" dirty="0"/>
                  <a:t>First consider estimation in one symbol</a:t>
                </a:r>
              </a:p>
              <a:p>
                <a:r>
                  <a:rPr lang="en-US" dirty="0"/>
                  <a:t>True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index</a:t>
                </a:r>
              </a:p>
              <a:p>
                <a:r>
                  <a:rPr lang="en-US" dirty="0"/>
                  <a:t>RX: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DM-RS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known</a:t>
                </a:r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b="0" dirty="0"/>
                  <a:t>10 MHz bandwidth</a:t>
                </a:r>
              </a:p>
              <a:p>
                <a:pPr lvl="1"/>
                <a:r>
                  <a:rPr lang="en-US" dirty="0"/>
                  <a:t>200 ns delay spread</a:t>
                </a:r>
              </a:p>
              <a:p>
                <a:pPr lvl="1"/>
                <a:r>
                  <a:rPr lang="en-US" b="0" dirty="0"/>
                  <a:t>10 dB SNR on </a:t>
                </a:r>
                <a:r>
                  <a:rPr lang="en-US" dirty="0"/>
                  <a:t>DM-RS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  <a:blipFill>
                <a:blip r:embed="rId2"/>
                <a:stretch>
                  <a:fillRect l="-315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EBB80-630C-44FD-8222-B58122F0A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7" t="6890" b="2422"/>
          <a:stretch/>
        </p:blipFill>
        <p:spPr>
          <a:xfrm>
            <a:off x="5090615" y="1817384"/>
            <a:ext cx="2511453" cy="37872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46B87-F25B-433E-AA40-95F95B6EA660}"/>
              </a:ext>
            </a:extLst>
          </p:cNvPr>
          <p:cNvSpPr/>
          <p:nvPr/>
        </p:nvSpPr>
        <p:spPr>
          <a:xfrm>
            <a:off x="5677388" y="1817384"/>
            <a:ext cx="191150" cy="3669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38B65-109E-4E79-B692-A95F0B04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871" y="1938681"/>
            <a:ext cx="4092806" cy="3152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24F12-182B-478D-B1DE-8AC68ABFD129}"/>
              </a:ext>
            </a:extLst>
          </p:cNvPr>
          <p:cNvSpPr txBox="1"/>
          <p:nvPr/>
        </p:nvSpPr>
        <p:spPr>
          <a:xfrm rot="16200000">
            <a:off x="4249467" y="3244334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Subcarrier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C014350-F1DC-4264-9163-C0EE25A8024B}"/>
              </a:ext>
            </a:extLst>
          </p:cNvPr>
          <p:cNvSpPr/>
          <p:nvPr/>
        </p:nvSpPr>
        <p:spPr>
          <a:xfrm rot="10800000">
            <a:off x="5372744" y="4602479"/>
            <a:ext cx="4176255" cy="1265124"/>
          </a:xfrm>
          <a:prstGeom prst="arc">
            <a:avLst>
              <a:gd name="adj1" fmla="val 10761409"/>
              <a:gd name="adj2" fmla="val 20758461"/>
            </a:avLst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Channel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</p:spPr>
            <p:txBody>
              <a:bodyPr/>
              <a:lstStyle/>
              <a:p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 DM-RS positions,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known</a:t>
                </a: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Raw channel estimate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be computed in every DM-RS position</a:t>
                </a:r>
              </a:p>
              <a:p>
                <a:r>
                  <a:rPr lang="en-US" dirty="0"/>
                  <a:t>We see estimate is noisy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34780" cy="4329817"/>
              </a:xfrm>
              <a:blipFill>
                <a:blip r:embed="rId2"/>
                <a:stretch>
                  <a:fillRect l="-315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201DD-E35B-442E-9A24-092789DB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79" y="1578839"/>
            <a:ext cx="5500901" cy="42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Channel Estimate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956154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:r>
                  <a:rPr lang="en-US" dirty="0"/>
                  <a:t>Drop sub-carrier index (since we are looking at one RE)</a:t>
                </a:r>
                <a:endParaRPr lang="en-US" b="0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Raw channel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Error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Relative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SNR on the symbol</a:t>
                </a:r>
              </a:p>
              <a:p>
                <a:r>
                  <a:rPr lang="en-US" dirty="0"/>
                  <a:t>Relative error is the inverse of the SNR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9561541" cy="4329817"/>
              </a:xfrm>
              <a:blipFill>
                <a:blip r:embed="rId2"/>
                <a:stretch>
                  <a:fillRect l="-1531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4C4-1BDE-486C-80FA-A73C50D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the Estimate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948A-C5F5-4F4B-AB34-90252414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432981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Raw channel estimates are:</a:t>
            </a:r>
          </a:p>
          <a:p>
            <a:pPr lvl="1"/>
            <a:r>
              <a:rPr lang="en-US" sz="2000" dirty="0"/>
              <a:t>Noisy</a:t>
            </a:r>
          </a:p>
          <a:p>
            <a:pPr lvl="1"/>
            <a:r>
              <a:rPr lang="en-US" sz="2000" dirty="0"/>
              <a:t>Only available on DM-RS locations</a:t>
            </a:r>
          </a:p>
          <a:p>
            <a:r>
              <a:rPr lang="en-US" sz="2200" dirty="0"/>
              <a:t>Often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smooth</a:t>
            </a:r>
            <a:r>
              <a:rPr lang="en-US" sz="2200" dirty="0"/>
              <a:t> the estimate</a:t>
            </a:r>
          </a:p>
          <a:p>
            <a:pPr lvl="1"/>
            <a:r>
              <a:rPr lang="en-US" sz="2000" dirty="0"/>
              <a:t>Fit over all locations</a:t>
            </a:r>
          </a:p>
          <a:p>
            <a:r>
              <a:rPr lang="en-US" sz="2200" dirty="0"/>
              <a:t>Many options</a:t>
            </a:r>
          </a:p>
          <a:p>
            <a:pPr lvl="1"/>
            <a:r>
              <a:rPr lang="en-US" sz="2000" dirty="0"/>
              <a:t>Linear interpolation, splines</a:t>
            </a:r>
          </a:p>
          <a:p>
            <a:pPr lvl="1"/>
            <a:r>
              <a:rPr lang="en-US" sz="2000" dirty="0"/>
              <a:t>Parametric</a:t>
            </a:r>
          </a:p>
          <a:p>
            <a:r>
              <a:rPr lang="en-US" sz="2200" dirty="0"/>
              <a:t>We look at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Kernel regression</a:t>
            </a:r>
          </a:p>
          <a:p>
            <a:pPr lvl="1"/>
            <a:r>
              <a:rPr lang="en-US" sz="2000" dirty="0"/>
              <a:t>Works well</a:t>
            </a:r>
          </a:p>
          <a:p>
            <a:pPr lvl="1"/>
            <a:r>
              <a:rPr lang="en-US" sz="2000" dirty="0"/>
              <a:t>Easy to implement and analyze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19F2-AA67-49DC-BC24-B562103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0CE86-FB5B-4D88-AFC5-8184CF70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45" y="1432598"/>
            <a:ext cx="5132835" cy="45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4C4-1BDE-486C-80FA-A73C50D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948A-C5F5-4F4B-AB34-90252414C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Want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noisy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At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Example radial basis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“Bandwidth”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Kernel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raw samples by the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6948A-C5F5-4F4B-AB34-90252414C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19F2-AA67-49DC-BC24-B562103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CECD9-90AD-47CD-A3D5-FD795722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1648937"/>
            <a:ext cx="5120640" cy="3517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784EB-D6F6-4BF0-ABC8-CCBCB658F1E8}"/>
              </a:ext>
            </a:extLst>
          </p:cNvPr>
          <p:cNvSpPr txBox="1"/>
          <p:nvPr/>
        </p:nvSpPr>
        <p:spPr>
          <a:xfrm>
            <a:off x="2880360" y="55996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Takeda, </a:t>
            </a:r>
            <a:r>
              <a:rPr lang="en-US" dirty="0" err="1"/>
              <a:t>Farisu</a:t>
            </a:r>
            <a:r>
              <a:rPr lang="en-US" dirty="0"/>
              <a:t>, Milanfar, Kernel Regression for Image Processing and Reconstruction, 2007</a:t>
            </a:r>
          </a:p>
        </p:txBody>
      </p:sp>
    </p:spTree>
    <p:extLst>
      <p:ext uri="{BB962C8B-B14F-4D97-AF65-F5344CB8AC3E}">
        <p14:creationId xmlns:p14="http://schemas.microsoft.com/office/powerpoint/2010/main" val="31421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28CCEE-4250-436E-B23E-36DAB287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82" y="1539279"/>
            <a:ext cx="10058400" cy="4329817"/>
          </a:xfrm>
        </p:spPr>
        <p:txBody>
          <a:bodyPr/>
          <a:lstStyle/>
          <a:p>
            <a:r>
              <a:rPr lang="en-US" dirty="0"/>
              <a:t>Describe role of channel estimation in the receiver steps</a:t>
            </a:r>
          </a:p>
          <a:p>
            <a:r>
              <a:rPr lang="en-US" dirty="0"/>
              <a:t>Configure reference signals in OFDM </a:t>
            </a:r>
          </a:p>
          <a:p>
            <a:pPr lvl="1"/>
            <a:r>
              <a:rPr lang="en-US" dirty="0"/>
              <a:t>Compute overhead</a:t>
            </a:r>
          </a:p>
          <a:p>
            <a:pPr lvl="1"/>
            <a:r>
              <a:rPr lang="en-US" dirty="0"/>
              <a:t>Qualitatively relate density to the coherence time and bandwidth</a:t>
            </a:r>
          </a:p>
          <a:p>
            <a:r>
              <a:rPr lang="en-US" dirty="0"/>
              <a:t>Implement and simulate simple kernel-type channel estimators</a:t>
            </a:r>
          </a:p>
          <a:p>
            <a:r>
              <a:rPr lang="en-US" dirty="0"/>
              <a:t>Compute bias and variance of the kernel estimators </a:t>
            </a:r>
          </a:p>
          <a:p>
            <a:r>
              <a:rPr lang="en-US" dirty="0"/>
              <a:t>Optimize the kernel to minimize the bias + variance error</a:t>
            </a:r>
          </a:p>
          <a:p>
            <a:r>
              <a:rPr lang="en-US" dirty="0"/>
              <a:t>Compute the signal to distortion and noise ratio (SNDR) for a given estimator</a:t>
            </a:r>
          </a:p>
          <a:p>
            <a:r>
              <a:rPr lang="en-US" dirty="0"/>
              <a:t>Measure the SNDR via simulation</a:t>
            </a:r>
          </a:p>
          <a:p>
            <a:r>
              <a:rPr lang="en-US" dirty="0"/>
              <a:t>Implement a simple channel estimator and equalizer for 5G NR downlink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5300-00FF-4C25-974A-D52F5AA1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69161-87C3-40BB-B0DC-95852705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3979687" cy="4329817"/>
              </a:xfrm>
            </p:spPr>
            <p:txBody>
              <a:bodyPr/>
              <a:lstStyle/>
              <a:p>
                <a:r>
                  <a:rPr lang="en-US" dirty="0"/>
                  <a:t>RBF Kernel </a:t>
                </a:r>
              </a:p>
              <a:p>
                <a:pPr lvl="1"/>
                <a:r>
                  <a:rPr lang="en-US" b="0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on each side</a:t>
                </a:r>
              </a:p>
              <a:p>
                <a:r>
                  <a:rPr lang="en-US" dirty="0"/>
                  <a:t>Estimate is visibly smoother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69161-87C3-40BB-B0DC-95852705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3979687" cy="4329817"/>
              </a:xfrm>
              <a:blipFill>
                <a:blip r:embed="rId2"/>
                <a:stretch>
                  <a:fillRect l="-367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3391-9928-424A-B534-0F20F66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94D21-E04C-40EA-ABA2-C62EC96A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38" y="1539279"/>
            <a:ext cx="5311183" cy="44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0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B8F3-7B2B-4D56-AA6A-CDDBCC24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46A4-714E-4662-9959-1B69B429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1108386"/>
          </a:xfrm>
        </p:spPr>
        <p:txBody>
          <a:bodyPr/>
          <a:lstStyle/>
          <a:p>
            <a:r>
              <a:rPr lang="en-US" dirty="0"/>
              <a:t>Easy to implement in software or hardware</a:t>
            </a:r>
          </a:p>
          <a:p>
            <a:r>
              <a:rPr lang="en-US" dirty="0"/>
              <a:t>See 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324FE-985F-4AE9-B786-5211A5D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F5C10-EBA1-4CD6-A4FE-F75641C2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86" y="1890215"/>
            <a:ext cx="4275384" cy="4089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5D9E2-459D-42AD-A73E-E0797C6F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0" y="3051770"/>
            <a:ext cx="4686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2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E7F-34AD-4D92-94C3-D824C920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the Estimate to Other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085517" cy="4329817"/>
              </a:xfrm>
            </p:spPr>
            <p:txBody>
              <a:bodyPr/>
              <a:lstStyle/>
              <a:p>
                <a:r>
                  <a:rPr lang="en-US" b="0" dirty="0"/>
                  <a:t>Up to now: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stimated at channel at a single OFDM symbol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on OFDM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Can be extended to other symbols in slot: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Assumes channel is constant over time</a:t>
                </a:r>
              </a:p>
              <a:p>
                <a:pPr lvl="1"/>
                <a:r>
                  <a:rPr lang="en-US" dirty="0"/>
                  <a:t>Coherence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b="0" dirty="0"/>
                  <a:t>Slot time</a:t>
                </a:r>
              </a:p>
              <a:p>
                <a:r>
                  <a:rPr lang="en-US" dirty="0"/>
                  <a:t>Can also have multiple RS symbols</a:t>
                </a:r>
              </a:p>
              <a:p>
                <a:pPr lvl="1"/>
                <a:r>
                  <a:rPr lang="en-US" b="0" dirty="0"/>
                  <a:t>Useful when there is time variations in slot</a:t>
                </a:r>
              </a:p>
              <a:p>
                <a:r>
                  <a:rPr lang="en-US" dirty="0"/>
                  <a:t>See lab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7A6F9-A83E-49E6-A677-0D5E95CB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085517" cy="4329817"/>
              </a:xfrm>
              <a:blipFill>
                <a:blip r:embed="rId2"/>
                <a:stretch>
                  <a:fillRect l="-287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10B9-5CEA-4FD7-B18F-586C962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EBB80-630C-44FD-8222-B58122F0A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7" t="6890" b="2422"/>
          <a:stretch/>
        </p:blipFill>
        <p:spPr>
          <a:xfrm>
            <a:off x="8059671" y="1860007"/>
            <a:ext cx="2187737" cy="3299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646B87-F25B-433E-AA40-95F95B6EA660}"/>
              </a:ext>
            </a:extLst>
          </p:cNvPr>
          <p:cNvSpPr/>
          <p:nvPr/>
        </p:nvSpPr>
        <p:spPr>
          <a:xfrm>
            <a:off x="8571979" y="1860007"/>
            <a:ext cx="148127" cy="3159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24F12-182B-478D-B1DE-8AC68ABFD129}"/>
              </a:ext>
            </a:extLst>
          </p:cNvPr>
          <p:cNvSpPr txBox="1"/>
          <p:nvPr/>
        </p:nvSpPr>
        <p:spPr>
          <a:xfrm rot="16200000">
            <a:off x="7362733" y="3255247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Subcarrier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0DF2C-9FDE-47A0-97F9-C4E8E2C43C54}"/>
                  </a:ext>
                </a:extLst>
              </p:cNvPr>
              <p:cNvSpPr txBox="1"/>
              <p:nvPr/>
            </p:nvSpPr>
            <p:spPr>
              <a:xfrm>
                <a:off x="8188511" y="5423644"/>
                <a:ext cx="2058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Channel estimate at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0DF2C-9FDE-47A0-97F9-C4E8E2C43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11" y="5423644"/>
                <a:ext cx="2058897" cy="646331"/>
              </a:xfrm>
              <a:prstGeom prst="rect">
                <a:avLst/>
              </a:prstGeom>
              <a:blipFill>
                <a:blip r:embed="rId4"/>
                <a:stretch>
                  <a:fillRect l="-2367" t="-5660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32087-6D48-479B-9F4D-8994C507B9A8}"/>
              </a:ext>
            </a:extLst>
          </p:cNvPr>
          <p:cNvCxnSpPr>
            <a:cxnSpLocks/>
          </p:cNvCxnSpPr>
          <p:nvPr/>
        </p:nvCxnSpPr>
        <p:spPr>
          <a:xfrm flipV="1">
            <a:off x="8641652" y="5031718"/>
            <a:ext cx="0" cy="3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DF4D-7ED9-42AA-BECE-59ABF69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34D52-A3B9-4AEC-BFDD-771B8EDD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71EBD-F467-4634-8541-2747F60B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7" y="1714531"/>
            <a:ext cx="413385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46E98-76A2-4315-9E5B-966DCDC9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85211"/>
            <a:ext cx="4362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7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3ED-6D11-4104-855F-CD3F3C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B74-35D5-4504-ABDC-2B292129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Channel Estimation and Equalization</a:t>
            </a:r>
          </a:p>
          <a:p>
            <a:r>
              <a:rPr lang="en-US" dirty="0"/>
              <a:t>OFDM Channel Estimation via Kernel Regression</a:t>
            </a:r>
          </a:p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F678-915D-4DD8-92F8-F87B7E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2EDB-C0DF-4E5F-AB44-E3A155541926}"/>
              </a:ext>
            </a:extLst>
          </p:cNvPr>
          <p:cNvSpPr/>
          <p:nvPr/>
        </p:nvSpPr>
        <p:spPr>
          <a:xfrm>
            <a:off x="490505" y="2411290"/>
            <a:ext cx="802795" cy="39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A30A-B124-44A8-A030-9C129C1C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 Squared Error with Kernel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Problem:  True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noisy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at sub-carriers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Kernel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Mean-squared error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Measures the accuracy of the estimate</a:t>
                </a:r>
              </a:p>
              <a:p>
                <a:pPr lvl="1"/>
                <a:r>
                  <a:rPr lang="en-US" dirty="0"/>
                  <a:t>For now,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deterministic</a:t>
                </a:r>
              </a:p>
              <a:p>
                <a:pPr lvl="1"/>
                <a:r>
                  <a:rPr lang="en-US" dirty="0"/>
                  <a:t>Average over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May also be interested in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normalized MSE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8A07-3176-4CA7-8689-65893AD8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6DDF92-94F4-47A3-82AD-1B99DB685A95}"/>
              </a:ext>
            </a:extLst>
          </p:cNvPr>
          <p:cNvSpPr/>
          <p:nvPr/>
        </p:nvSpPr>
        <p:spPr>
          <a:xfrm>
            <a:off x="4264925" y="3800901"/>
            <a:ext cx="3678072" cy="648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A30A-B124-44A8-A030-9C129C1C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is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Signal component: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component: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MSE can be written as two components: 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Bias error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Variance error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25B15-5BBA-4852-B2AD-87AB875EA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8A07-3176-4CA7-8689-65893AD8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0145DA-DD34-493A-9658-F2397D32115F}"/>
              </a:ext>
            </a:extLst>
          </p:cNvPr>
          <p:cNvSpPr/>
          <p:nvPr/>
        </p:nvSpPr>
        <p:spPr>
          <a:xfrm>
            <a:off x="3581400" y="3343702"/>
            <a:ext cx="5029200" cy="852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BAD65-646D-4FFC-AA56-68160D76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Noise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noise on the reference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Reference signal energy</a:t>
                </a:r>
              </a:p>
              <a:p>
                <a:r>
                  <a:rPr lang="en-US" dirty="0"/>
                  <a:t>Variance on the kernel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uncorrelated,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Substitute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704" b="-5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7044-A852-432C-AA15-EC8C58F2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FF83DB-678F-4D0C-BCD5-A2C9FB4DB4F4}"/>
              </a:ext>
            </a:extLst>
          </p:cNvPr>
          <p:cNvSpPr/>
          <p:nvPr/>
        </p:nvSpPr>
        <p:spPr>
          <a:xfrm>
            <a:off x="900752" y="4872251"/>
            <a:ext cx="6919415" cy="6463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BAD65-646D-4FFC-AA56-68160D76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for a Uniform 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42864" cy="4329817"/>
              </a:xfrm>
            </p:spPr>
            <p:txBody>
              <a:bodyPr/>
              <a:lstStyle/>
              <a:p>
                <a:r>
                  <a:rPr lang="en-US" dirty="0"/>
                  <a:t>Example: Uniform kernel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that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reference signals in window </a:t>
                </a:r>
              </a:p>
              <a:p>
                <a:r>
                  <a:rPr lang="en-US" dirty="0"/>
                  <a:t>Variance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Why?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Conclusion: Variance error d</a:t>
                </a:r>
                <a:r>
                  <a:rPr lang="en-US" b="0" dirty="0"/>
                  <a:t>ecreases with kernel width</a:t>
                </a:r>
              </a:p>
              <a:p>
                <a:pPr marL="0" indent="0">
                  <a:buNone/>
                </a:pPr>
                <a:r>
                  <a:rPr lang="en-US" i="1" dirty="0"/>
                  <a:t>    In general, increasing kernel width, decreases variance error</a:t>
                </a:r>
                <a:endParaRPr lang="en-US" b="0" i="1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84FA5-445B-4243-A438-30B00CB23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42864" cy="4329817"/>
              </a:xfrm>
              <a:blipFill>
                <a:blip r:embed="rId2"/>
                <a:stretch>
                  <a:fillRect l="-220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7044-A852-432C-AA15-EC8C58F2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469091-E03F-46EE-9464-EA7DFB414028}"/>
              </a:ext>
            </a:extLst>
          </p:cNvPr>
          <p:cNvCxnSpPr>
            <a:cxnSpLocks/>
          </p:cNvCxnSpPr>
          <p:nvPr/>
        </p:nvCxnSpPr>
        <p:spPr>
          <a:xfrm>
            <a:off x="8301377" y="3630304"/>
            <a:ext cx="377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7F374-618F-45EB-8123-9285E341C543}"/>
              </a:ext>
            </a:extLst>
          </p:cNvPr>
          <p:cNvCxnSpPr/>
          <p:nvPr/>
        </p:nvCxnSpPr>
        <p:spPr>
          <a:xfrm flipV="1">
            <a:off x="9793519" y="2211205"/>
            <a:ext cx="0" cy="160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08317B-6CF0-4F9B-9FB9-DBBD8B94C2B8}"/>
              </a:ext>
            </a:extLst>
          </p:cNvPr>
          <p:cNvCxnSpPr>
            <a:cxnSpLocks/>
          </p:cNvCxnSpPr>
          <p:nvPr/>
        </p:nvCxnSpPr>
        <p:spPr>
          <a:xfrm>
            <a:off x="7772400" y="3630304"/>
            <a:ext cx="88255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C02B6C-A71A-46D0-B41F-FEFE736502DF}"/>
              </a:ext>
            </a:extLst>
          </p:cNvPr>
          <p:cNvCxnSpPr>
            <a:cxnSpLocks/>
          </p:cNvCxnSpPr>
          <p:nvPr/>
        </p:nvCxnSpPr>
        <p:spPr>
          <a:xfrm>
            <a:off x="8654955" y="2883544"/>
            <a:ext cx="2277129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6366D4-1706-4E5A-AB30-B7526626A18A}"/>
              </a:ext>
            </a:extLst>
          </p:cNvPr>
          <p:cNvCxnSpPr>
            <a:cxnSpLocks/>
          </p:cNvCxnSpPr>
          <p:nvPr/>
        </p:nvCxnSpPr>
        <p:spPr>
          <a:xfrm>
            <a:off x="10932084" y="3630304"/>
            <a:ext cx="75199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B0A39F-AF0C-4589-9D5F-C14DBC47CDEF}"/>
              </a:ext>
            </a:extLst>
          </p:cNvPr>
          <p:cNvCxnSpPr>
            <a:cxnSpLocks/>
          </p:cNvCxnSpPr>
          <p:nvPr/>
        </p:nvCxnSpPr>
        <p:spPr>
          <a:xfrm>
            <a:off x="8654955" y="2883544"/>
            <a:ext cx="0" cy="74676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3E9870-F11E-43A2-973C-423440BD2EFE}"/>
              </a:ext>
            </a:extLst>
          </p:cNvPr>
          <p:cNvCxnSpPr>
            <a:cxnSpLocks/>
          </p:cNvCxnSpPr>
          <p:nvPr/>
        </p:nvCxnSpPr>
        <p:spPr>
          <a:xfrm>
            <a:off x="10932084" y="2883544"/>
            <a:ext cx="0" cy="74676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0294F2-DC5F-400A-8A6D-0F1CF3CF809D}"/>
              </a:ext>
            </a:extLst>
          </p:cNvPr>
          <p:cNvCxnSpPr/>
          <p:nvPr/>
        </p:nvCxnSpPr>
        <p:spPr>
          <a:xfrm>
            <a:off x="8654955" y="3688080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D5C55F-7C09-408D-AE96-E7F387323C91}"/>
              </a:ext>
            </a:extLst>
          </p:cNvPr>
          <p:cNvCxnSpPr/>
          <p:nvPr/>
        </p:nvCxnSpPr>
        <p:spPr>
          <a:xfrm>
            <a:off x="10932084" y="3688080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2E8C1-FFE8-4214-A5A7-F3C571F4F689}"/>
                  </a:ext>
                </a:extLst>
              </p:cNvPr>
              <p:cNvSpPr txBox="1"/>
              <p:nvPr/>
            </p:nvSpPr>
            <p:spPr>
              <a:xfrm>
                <a:off x="10778602" y="4192397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B2E8C1-FFE8-4214-A5A7-F3C571F4F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02" y="4192397"/>
                <a:ext cx="3657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7ABB3-7C14-4909-9B23-0404D880FC09}"/>
                  </a:ext>
                </a:extLst>
              </p:cNvPr>
              <p:cNvSpPr txBox="1"/>
              <p:nvPr/>
            </p:nvSpPr>
            <p:spPr>
              <a:xfrm>
                <a:off x="8373347" y="4192397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7ABB3-7C14-4909-9B23-0404D880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47" y="4192397"/>
                <a:ext cx="5388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E3C82E2-9E67-468A-99C4-C12BF41DC630}"/>
              </a:ext>
            </a:extLst>
          </p:cNvPr>
          <p:cNvSpPr/>
          <p:nvPr/>
        </p:nvSpPr>
        <p:spPr>
          <a:xfrm>
            <a:off x="9307168" y="3568097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7B8048-8EA6-4B86-BBA5-6DF6FE599C14}"/>
              </a:ext>
            </a:extLst>
          </p:cNvPr>
          <p:cNvSpPr/>
          <p:nvPr/>
        </p:nvSpPr>
        <p:spPr>
          <a:xfrm>
            <a:off x="9748330" y="3568097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7E01B4-7440-4A01-AF6F-8E3326A0FF14}"/>
              </a:ext>
            </a:extLst>
          </p:cNvPr>
          <p:cNvSpPr/>
          <p:nvPr/>
        </p:nvSpPr>
        <p:spPr>
          <a:xfrm>
            <a:off x="8867677" y="3582541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F3BEF6-2CA7-476F-9483-63A76DC457FE}"/>
              </a:ext>
            </a:extLst>
          </p:cNvPr>
          <p:cNvSpPr/>
          <p:nvPr/>
        </p:nvSpPr>
        <p:spPr>
          <a:xfrm>
            <a:off x="10174841" y="3579272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D75B4F-A17E-404B-9CEE-9975A39761AA}"/>
              </a:ext>
            </a:extLst>
          </p:cNvPr>
          <p:cNvSpPr/>
          <p:nvPr/>
        </p:nvSpPr>
        <p:spPr>
          <a:xfrm>
            <a:off x="10639362" y="3563644"/>
            <a:ext cx="91100" cy="955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5ABEB99-A46D-4ECF-9ADD-466C83D81F9B}"/>
              </a:ext>
            </a:extLst>
          </p:cNvPr>
          <p:cNvSpPr/>
          <p:nvPr/>
        </p:nvSpPr>
        <p:spPr>
          <a:xfrm rot="5400000">
            <a:off x="9656616" y="3036907"/>
            <a:ext cx="273807" cy="181552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37C4F2-29D8-4B37-86CA-26148CB30779}"/>
                  </a:ext>
                </a:extLst>
              </p:cNvPr>
              <p:cNvSpPr txBox="1"/>
              <p:nvPr/>
            </p:nvSpPr>
            <p:spPr>
              <a:xfrm>
                <a:off x="8190164" y="4959340"/>
                <a:ext cx="2234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ref signal</a:t>
                </a:r>
                <a:br>
                  <a:rPr lang="en-US" dirty="0"/>
                </a:br>
                <a:r>
                  <a:rPr lang="en-US" dirty="0"/>
                  <a:t>locations in window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37C4F2-29D8-4B37-86CA-26148CB3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164" y="4959340"/>
                <a:ext cx="2234007" cy="646331"/>
              </a:xfrm>
              <a:prstGeom prst="rect">
                <a:avLst/>
              </a:prstGeom>
              <a:blipFill>
                <a:blip r:embed="rId5"/>
                <a:stretch>
                  <a:fillRect l="-245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CDD7CC-7570-4754-9450-0176609A90EE}"/>
              </a:ext>
            </a:extLst>
          </p:cNvPr>
          <p:cNvCxnSpPr>
            <a:cxnSpLocks/>
          </p:cNvCxnSpPr>
          <p:nvPr/>
        </p:nvCxnSpPr>
        <p:spPr>
          <a:xfrm flipV="1">
            <a:off x="9793519" y="4107180"/>
            <a:ext cx="0" cy="5993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96D04D-AF6F-4C0E-AE78-BA7B0835BB14}"/>
              </a:ext>
            </a:extLst>
          </p:cNvPr>
          <p:cNvCxnSpPr>
            <a:cxnSpLocks/>
          </p:cNvCxnSpPr>
          <p:nvPr/>
        </p:nvCxnSpPr>
        <p:spPr>
          <a:xfrm flipV="1">
            <a:off x="9307168" y="4676096"/>
            <a:ext cx="486351" cy="2900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0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6CFEE7-F69E-4162-9B12-9418FB95B7BA}"/>
              </a:ext>
            </a:extLst>
          </p:cNvPr>
          <p:cNvSpPr/>
          <p:nvPr/>
        </p:nvSpPr>
        <p:spPr>
          <a:xfrm>
            <a:off x="687849" y="5020389"/>
            <a:ext cx="6132051" cy="6463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31A0E-D3A1-4720-9FA9-EA0B3DC1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DF483-040F-4540-8084-0800F231E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Signal error: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local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Write as: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Weighted average of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r>
                  <a:rPr lang="en-US" b="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b="0" dirty="0"/>
                  <a:t> sum to one</a:t>
                </a:r>
              </a:p>
              <a:p>
                <a:r>
                  <a:rPr lang="en-US" b="0" dirty="0"/>
                  <a:t>Bias error,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is large when:</a:t>
                </a:r>
              </a:p>
              <a:p>
                <a:pPr lvl="1"/>
                <a:r>
                  <a:rPr lang="en-US" dirty="0"/>
                  <a:t>Average over region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changes significantly</a:t>
                </a:r>
              </a:p>
              <a:p>
                <a:pPr lvl="1"/>
                <a:r>
                  <a:rPr lang="en-US" dirty="0"/>
                  <a:t>Window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dirty="0"/>
                  <a:t> Coherence bandwidth / time</a:t>
                </a:r>
              </a:p>
              <a:p>
                <a:pPr marL="0" indent="0">
                  <a:buNone/>
                </a:pPr>
                <a:r>
                  <a:rPr lang="en-US" i="1" dirty="0"/>
                  <a:t>   In general, i</a:t>
                </a:r>
                <a:r>
                  <a:rPr lang="en-US" b="0" i="1" dirty="0"/>
                  <a:t>nc</a:t>
                </a:r>
                <a:r>
                  <a:rPr lang="en-US" i="1" dirty="0"/>
                  <a:t>reasing kernel increases the bias error</a:t>
                </a:r>
                <a:endParaRPr lang="en-US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DF483-040F-4540-8084-0800F231E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168B8-3C8A-45E8-87D5-B403E112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00FE9C-4235-4732-B13B-AE82E4FE0CBF}"/>
                  </a:ext>
                </a:extLst>
              </p:cNvPr>
              <p:cNvSpPr txBox="1"/>
              <p:nvPr/>
            </p:nvSpPr>
            <p:spPr>
              <a:xfrm>
                <a:off x="7838066" y="4885132"/>
                <a:ext cx="18332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Low bias error</a:t>
                </a:r>
              </a:p>
              <a:p>
                <a:r>
                  <a:rPr lang="en-US" dirty="0"/>
                  <a:t>Kernel width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BW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00FE9C-4235-4732-B13B-AE82E4FE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066" y="4885132"/>
                <a:ext cx="1833259" cy="923330"/>
              </a:xfrm>
              <a:prstGeom prst="rect">
                <a:avLst/>
              </a:prstGeom>
              <a:blipFill>
                <a:blip r:embed="rId3"/>
                <a:stretch>
                  <a:fillRect l="-2990" t="-3289" r="-199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6A3131-4F69-443C-B11D-7CCB300FF400}"/>
                  </a:ext>
                </a:extLst>
              </p:cNvPr>
              <p:cNvSpPr txBox="1"/>
              <p:nvPr/>
            </p:nvSpPr>
            <p:spPr>
              <a:xfrm>
                <a:off x="9948806" y="4866247"/>
                <a:ext cx="180119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 error</a:t>
                </a:r>
              </a:p>
              <a:p>
                <a:r>
                  <a:rPr lang="en-US" dirty="0"/>
                  <a:t>Kernel width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Coherence BW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6A3131-4F69-443C-B11D-7CCB300F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806" y="4866247"/>
                <a:ext cx="1801199" cy="923330"/>
              </a:xfrm>
              <a:prstGeom prst="rect">
                <a:avLst/>
              </a:prstGeom>
              <a:blipFill>
                <a:blip r:embed="rId4"/>
                <a:stretch>
                  <a:fillRect l="-2712" t="-3289" r="-271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D27E96-D79C-46FA-AB1A-0E0868D1B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887" y="1103392"/>
            <a:ext cx="3687274" cy="284925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DAA1B8-A8D9-47E2-A6C9-CB53DFFA8A1B}"/>
              </a:ext>
            </a:extLst>
          </p:cNvPr>
          <p:cNvSpPr/>
          <p:nvPr/>
        </p:nvSpPr>
        <p:spPr>
          <a:xfrm>
            <a:off x="9980784" y="3927171"/>
            <a:ext cx="1523367" cy="897328"/>
          </a:xfrm>
          <a:custGeom>
            <a:avLst/>
            <a:gdLst>
              <a:gd name="connsiteX0" fmla="*/ 0 w 1890215"/>
              <a:gd name="connsiteY0" fmla="*/ 1176055 h 1176055"/>
              <a:gd name="connsiteX1" fmla="*/ 464024 w 1890215"/>
              <a:gd name="connsiteY1" fmla="*/ 937219 h 1176055"/>
              <a:gd name="connsiteX2" fmla="*/ 805218 w 1890215"/>
              <a:gd name="connsiteY2" fmla="*/ 172945 h 1176055"/>
              <a:gd name="connsiteX3" fmla="*/ 1023583 w 1890215"/>
              <a:gd name="connsiteY3" fmla="*/ 9172 h 1176055"/>
              <a:gd name="connsiteX4" fmla="*/ 1241947 w 1890215"/>
              <a:gd name="connsiteY4" fmla="*/ 350366 h 1176055"/>
              <a:gd name="connsiteX5" fmla="*/ 1508078 w 1890215"/>
              <a:gd name="connsiteY5" fmla="*/ 944043 h 1176055"/>
              <a:gd name="connsiteX6" fmla="*/ 1890215 w 1890215"/>
              <a:gd name="connsiteY6" fmla="*/ 1169231 h 11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215" h="1176055">
                <a:moveTo>
                  <a:pt x="0" y="1176055"/>
                </a:moveTo>
                <a:cubicBezTo>
                  <a:pt x="164910" y="1140229"/>
                  <a:pt x="329821" y="1104404"/>
                  <a:pt x="464024" y="937219"/>
                </a:cubicBezTo>
                <a:cubicBezTo>
                  <a:pt x="598227" y="770034"/>
                  <a:pt x="711958" y="327619"/>
                  <a:pt x="805218" y="172945"/>
                </a:cubicBezTo>
                <a:cubicBezTo>
                  <a:pt x="898478" y="18271"/>
                  <a:pt x="950795" y="-20398"/>
                  <a:pt x="1023583" y="9172"/>
                </a:cubicBezTo>
                <a:cubicBezTo>
                  <a:pt x="1096371" y="38742"/>
                  <a:pt x="1161198" y="194554"/>
                  <a:pt x="1241947" y="350366"/>
                </a:cubicBezTo>
                <a:cubicBezTo>
                  <a:pt x="1322696" y="506178"/>
                  <a:pt x="1400033" y="807566"/>
                  <a:pt x="1508078" y="944043"/>
                </a:cubicBezTo>
                <a:cubicBezTo>
                  <a:pt x="1616123" y="1080520"/>
                  <a:pt x="1753169" y="1124875"/>
                  <a:pt x="1890215" y="1169231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A16063-241E-4B48-87DC-3B711067C852}"/>
              </a:ext>
            </a:extLst>
          </p:cNvPr>
          <p:cNvSpPr/>
          <p:nvPr/>
        </p:nvSpPr>
        <p:spPr>
          <a:xfrm>
            <a:off x="8458998" y="3927171"/>
            <a:ext cx="282791" cy="897328"/>
          </a:xfrm>
          <a:custGeom>
            <a:avLst/>
            <a:gdLst>
              <a:gd name="connsiteX0" fmla="*/ 0 w 1890215"/>
              <a:gd name="connsiteY0" fmla="*/ 1176055 h 1176055"/>
              <a:gd name="connsiteX1" fmla="*/ 464024 w 1890215"/>
              <a:gd name="connsiteY1" fmla="*/ 937219 h 1176055"/>
              <a:gd name="connsiteX2" fmla="*/ 805218 w 1890215"/>
              <a:gd name="connsiteY2" fmla="*/ 172945 h 1176055"/>
              <a:gd name="connsiteX3" fmla="*/ 1023583 w 1890215"/>
              <a:gd name="connsiteY3" fmla="*/ 9172 h 1176055"/>
              <a:gd name="connsiteX4" fmla="*/ 1241947 w 1890215"/>
              <a:gd name="connsiteY4" fmla="*/ 350366 h 1176055"/>
              <a:gd name="connsiteX5" fmla="*/ 1508078 w 1890215"/>
              <a:gd name="connsiteY5" fmla="*/ 944043 h 1176055"/>
              <a:gd name="connsiteX6" fmla="*/ 1890215 w 1890215"/>
              <a:gd name="connsiteY6" fmla="*/ 1169231 h 11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215" h="1176055">
                <a:moveTo>
                  <a:pt x="0" y="1176055"/>
                </a:moveTo>
                <a:cubicBezTo>
                  <a:pt x="164910" y="1140229"/>
                  <a:pt x="329821" y="1104404"/>
                  <a:pt x="464024" y="937219"/>
                </a:cubicBezTo>
                <a:cubicBezTo>
                  <a:pt x="598227" y="770034"/>
                  <a:pt x="711958" y="327619"/>
                  <a:pt x="805218" y="172945"/>
                </a:cubicBezTo>
                <a:cubicBezTo>
                  <a:pt x="898478" y="18271"/>
                  <a:pt x="950795" y="-20398"/>
                  <a:pt x="1023583" y="9172"/>
                </a:cubicBezTo>
                <a:cubicBezTo>
                  <a:pt x="1096371" y="38742"/>
                  <a:pt x="1161198" y="194554"/>
                  <a:pt x="1241947" y="350366"/>
                </a:cubicBezTo>
                <a:cubicBezTo>
                  <a:pt x="1322696" y="506178"/>
                  <a:pt x="1400033" y="807566"/>
                  <a:pt x="1508078" y="944043"/>
                </a:cubicBezTo>
                <a:cubicBezTo>
                  <a:pt x="1616123" y="1080520"/>
                  <a:pt x="1753169" y="1124875"/>
                  <a:pt x="1890215" y="1169231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D3ED-6D11-4104-855F-CD3F3C5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EB74-35D5-4504-ABDC-2B292129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Channel Estimation and Equalization</a:t>
            </a:r>
          </a:p>
          <a:p>
            <a:r>
              <a:rPr lang="en-US" dirty="0"/>
              <a:t>OFDM Channel Estimation via Kernel Regression</a:t>
            </a:r>
          </a:p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F678-915D-4DD8-92F8-F87B7EC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E62EDB-C0DF-4E5F-AB44-E3A155541926}"/>
              </a:ext>
            </a:extLst>
          </p:cNvPr>
          <p:cNvSpPr/>
          <p:nvPr/>
        </p:nvSpPr>
        <p:spPr>
          <a:xfrm>
            <a:off x="466282" y="1490834"/>
            <a:ext cx="802795" cy="392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8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607-3205-42C6-91EE-D5298B8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02DB-1961-4E98-B2F7-95EB417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44257-797C-47AE-9ECB-EAADA2D8F728}"/>
              </a:ext>
            </a:extLst>
          </p:cNvPr>
          <p:cNvSpPr txBox="1"/>
          <p:nvPr/>
        </p:nvSpPr>
        <p:spPr>
          <a:xfrm>
            <a:off x="2692115" y="5113190"/>
            <a:ext cx="186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variance</a:t>
            </a:r>
            <a:br>
              <a:rPr lang="en-US" dirty="0"/>
            </a:br>
            <a:r>
              <a:rPr lang="en-US" dirty="0"/>
              <a:t>Too low averaging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7473B-7690-43BC-8A47-747E09500DBC}"/>
              </a:ext>
            </a:extLst>
          </p:cNvPr>
          <p:cNvSpPr txBox="1"/>
          <p:nvPr/>
        </p:nvSpPr>
        <p:spPr>
          <a:xfrm>
            <a:off x="7445412" y="5113190"/>
            <a:ext cx="2054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bias</a:t>
            </a:r>
          </a:p>
          <a:p>
            <a:r>
              <a:rPr lang="en-US" dirty="0"/>
              <a:t>Too much averaging</a:t>
            </a:r>
          </a:p>
          <a:p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65C448-EA20-4830-B772-8E229EEBDD0A}"/>
              </a:ext>
            </a:extLst>
          </p:cNvPr>
          <p:cNvSpPr/>
          <p:nvPr/>
        </p:nvSpPr>
        <p:spPr>
          <a:xfrm>
            <a:off x="9704104" y="29602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A774E-154B-4186-AEDA-4421AED82A6E}"/>
              </a:ext>
            </a:extLst>
          </p:cNvPr>
          <p:cNvSpPr txBox="1"/>
          <p:nvPr/>
        </p:nvSpPr>
        <p:spPr>
          <a:xfrm>
            <a:off x="9646920" y="2175031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</a:t>
            </a:r>
            <a:br>
              <a:rPr lang="en-US" dirty="0"/>
            </a:br>
            <a:r>
              <a:rPr lang="en-US" dirty="0"/>
              <a:t>kernel width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2E2D04-11F8-4F1E-9705-8220295CAD8F}"/>
              </a:ext>
            </a:extLst>
          </p:cNvPr>
          <p:cNvSpPr/>
          <p:nvPr/>
        </p:nvSpPr>
        <p:spPr>
          <a:xfrm rot="10800000">
            <a:off x="971584" y="29602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132A2-6783-4814-A836-51BB325436CC}"/>
              </a:ext>
            </a:extLst>
          </p:cNvPr>
          <p:cNvSpPr txBox="1"/>
          <p:nvPr/>
        </p:nvSpPr>
        <p:spPr>
          <a:xfrm>
            <a:off x="914400" y="2175031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</a:t>
            </a:r>
            <a:br>
              <a:rPr lang="en-US" dirty="0"/>
            </a:br>
            <a:r>
              <a:rPr lang="en-US" dirty="0"/>
              <a:t>kernel width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37DCF-A33D-4990-80DC-6875D3E9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78" y="1744810"/>
            <a:ext cx="6643151" cy="32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607-3205-42C6-91EE-D5298B8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02DB-1961-4E98-B2F7-95EB417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2E2D04-11F8-4F1E-9705-8220295CAD8F}"/>
              </a:ext>
            </a:extLst>
          </p:cNvPr>
          <p:cNvSpPr/>
          <p:nvPr/>
        </p:nvSpPr>
        <p:spPr>
          <a:xfrm rot="10800000">
            <a:off x="986686" y="25808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81D3-CAD0-4A43-BE8E-E3DD2BE4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1575745"/>
            <a:ext cx="4975860" cy="3706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E44257-797C-47AE-9ECB-EAADA2D8F728}"/>
              </a:ext>
            </a:extLst>
          </p:cNvPr>
          <p:cNvSpPr txBox="1"/>
          <p:nvPr/>
        </p:nvSpPr>
        <p:spPr>
          <a:xfrm>
            <a:off x="980351" y="1616052"/>
            <a:ext cx="1918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variance</a:t>
            </a:r>
          </a:p>
          <a:p>
            <a:r>
              <a:rPr lang="en-US" dirty="0"/>
              <a:t>Small kernel width</a:t>
            </a:r>
            <a:br>
              <a:rPr lang="en-US" dirty="0"/>
            </a:br>
            <a:r>
              <a:rPr lang="en-US" dirty="0"/>
              <a:t>Too low averaging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7473B-7690-43BC-8A47-747E09500DBC}"/>
              </a:ext>
            </a:extLst>
          </p:cNvPr>
          <p:cNvSpPr txBox="1"/>
          <p:nvPr/>
        </p:nvSpPr>
        <p:spPr>
          <a:xfrm>
            <a:off x="7239087" y="1657484"/>
            <a:ext cx="2054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bias</a:t>
            </a:r>
          </a:p>
          <a:p>
            <a:r>
              <a:rPr lang="en-US" dirty="0"/>
              <a:t>High kernel width</a:t>
            </a:r>
          </a:p>
          <a:p>
            <a:r>
              <a:rPr lang="en-US" dirty="0"/>
              <a:t>Too much averaging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165C448-EA20-4830-B772-8E229EEBDD0A}"/>
              </a:ext>
            </a:extLst>
          </p:cNvPr>
          <p:cNvSpPr/>
          <p:nvPr/>
        </p:nvSpPr>
        <p:spPr>
          <a:xfrm>
            <a:off x="7367882" y="25874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8961AE-04E5-4D7A-8352-67E1E6ED7A33}"/>
              </a:ext>
            </a:extLst>
          </p:cNvPr>
          <p:cNvSpPr/>
          <p:nvPr/>
        </p:nvSpPr>
        <p:spPr>
          <a:xfrm>
            <a:off x="4472940" y="4541520"/>
            <a:ext cx="167640" cy="190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680E7-2B6A-484D-B235-18E5592105F0}"/>
              </a:ext>
            </a:extLst>
          </p:cNvPr>
          <p:cNvSpPr txBox="1"/>
          <p:nvPr/>
        </p:nvSpPr>
        <p:spPr>
          <a:xfrm>
            <a:off x="4089035" y="5372703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Optimal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BB8B0E-16FA-4FA5-9CC8-82B9E76FC8B6}"/>
              </a:ext>
            </a:extLst>
          </p:cNvPr>
          <p:cNvCxnSpPr>
            <a:stCxn id="14" idx="0"/>
          </p:cNvCxnSpPr>
          <p:nvPr/>
        </p:nvCxnSpPr>
        <p:spPr>
          <a:xfrm flipV="1">
            <a:off x="4556760" y="4732020"/>
            <a:ext cx="0" cy="64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BBFB52E-E220-4FC1-89AE-264032A98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9960" y="3200400"/>
                <a:ext cx="4358640" cy="2668696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This example:</a:t>
                </a:r>
              </a:p>
              <a:p>
                <a:pPr lvl="1"/>
                <a:r>
                  <a:rPr lang="en-US" b="0" dirty="0"/>
                  <a:t>Mean delay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b="0" dirty="0"/>
                  <a:t> ns</a:t>
                </a:r>
              </a:p>
              <a:p>
                <a:pPr lvl="1"/>
                <a:r>
                  <a:rPr lang="en-US" b="0" dirty="0"/>
                  <a:t>Coherence BW,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b="0" dirty="0"/>
                  <a:t> MHz</a:t>
                </a:r>
              </a:p>
              <a:p>
                <a:pPr lvl="1"/>
                <a:r>
                  <a:rPr lang="en-US" dirty="0"/>
                  <a:t>Optimal width: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b="0" dirty="0"/>
                  <a:t> subcarriers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135 kHz</a:t>
                </a:r>
              </a:p>
              <a:p>
                <a:pPr lvl="1"/>
                <a:r>
                  <a:rPr lang="en-US" b="0" dirty="0"/>
                  <a:t>We see: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BBFB52E-E220-4FC1-89AE-264032A98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9960" y="3200400"/>
                <a:ext cx="4358640" cy="2668696"/>
              </a:xfrm>
              <a:blipFill>
                <a:blip r:embed="rId3"/>
                <a:stretch>
                  <a:fillRect l="-3357" t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48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F95F-F085-4A52-A021-211016BB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Channel Estimation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7DD78-C541-4C5F-93FE-7D55D99A0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Channel estimation error: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Channel estimation error has two components: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term depends on level of averaging in the kernel estimator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 error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Typically scales with the channel power</a:t>
                </a:r>
              </a:p>
              <a:p>
                <a:pPr lvl="1"/>
                <a:r>
                  <a:rPr lang="en-US" dirty="0"/>
                  <a:t>Since medium is linear, increasing TX power will not change the relative kernel error</a:t>
                </a:r>
              </a:p>
              <a:p>
                <a:pPr lvl="1"/>
                <a:r>
                  <a:rPr lang="en-US" b="0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dirty="0"/>
                  <a:t> increases with the kernel width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 error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From earlier,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decreases with the kernel width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7DD78-C541-4C5F-93FE-7D55D99A0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946F-0772-4469-B5BE-E9E93D84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4E75-471E-4510-AE83-0E2E258D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Noise in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4FE03-E653-42DE-8D62-D266C7A5A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channel on a single resource element:</a:t>
                </a:r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Simple model for channel estimation error: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Bias+ variance channel estimation error: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Consider equalized estimate: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Neglecting cross terms: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Total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noise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has two terms:  </a:t>
                </a:r>
              </a:p>
              <a:p>
                <a:pPr lvl="1"/>
                <a:r>
                  <a:rPr lang="en-US" b="0" dirty="0"/>
                  <a:t>Original noise: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Distortion from channel estimation error: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4FE03-E653-42DE-8D62-D266C7A5A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C76D-760C-462A-B9CB-B3BB2E3B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B5A41-E0AD-4199-A0A2-BA0EDF50B1B9}"/>
              </a:ext>
            </a:extLst>
          </p:cNvPr>
          <p:cNvSpPr/>
          <p:nvPr/>
        </p:nvSpPr>
        <p:spPr>
          <a:xfrm>
            <a:off x="5356746" y="3429000"/>
            <a:ext cx="1787857" cy="692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33514-52D6-4264-B977-A8DA7025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Signal-to-Noise and Distortion (SNDR)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C25A7-B64A-473A-AD68-57835BDF2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Equalized symbol: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Signal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Total effective noise ener</a:t>
                </a:r>
                <a:r>
                  <a:rPr lang="en-US" dirty="0"/>
                  <a:t>gy:</a:t>
                </a:r>
              </a:p>
              <a:p>
                <a:pPr lvl="1"/>
                <a:r>
                  <a:rPr lang="en-US" dirty="0"/>
                  <a:t>Error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Signal-to noise and distortion (SNDR):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Proof: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Substitute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C25A7-B64A-473A-AD68-57835BDF2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1FC3B-30BA-4AC0-9F90-0DD46BF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71DE-33A3-4D4F-A3E9-56F93E1B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SNDR Regimes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9D42-6BEB-48FF-8AB0-3A6FF1F42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594190" cy="4329817"/>
              </a:xfrm>
            </p:spPr>
            <p:txBody>
              <a:bodyPr/>
              <a:lstStyle/>
              <a:p>
                <a:r>
                  <a:rPr lang="en-US" dirty="0"/>
                  <a:t>SNDR: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Low SNR regime: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Loss in SNR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Limited by variance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High SNR regime: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Limited by bias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9D42-6BEB-48FF-8AB0-3A6FF1F42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594190" cy="4329817"/>
              </a:xfrm>
              <a:blipFill>
                <a:blip r:embed="rId2"/>
                <a:stretch>
                  <a:fillRect l="-2614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63D57-0DEF-4FB0-9F27-5184D975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80E6B-1832-4E82-9216-316BF418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05" y="1747382"/>
            <a:ext cx="3947346" cy="326283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03F54C-A6B0-40A0-B6D8-44CF2BC1A737}"/>
              </a:ext>
            </a:extLst>
          </p:cNvPr>
          <p:cNvGrpSpPr/>
          <p:nvPr/>
        </p:nvGrpSpPr>
        <p:grpSpPr>
          <a:xfrm>
            <a:off x="5440322" y="2741505"/>
            <a:ext cx="2326894" cy="1715436"/>
            <a:chOff x="5440322" y="2741505"/>
            <a:chExt cx="2326894" cy="171543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9F0D39-BEE8-4EC9-B613-04643E4A7AC9}"/>
                </a:ext>
              </a:extLst>
            </p:cNvPr>
            <p:cNvCxnSpPr>
              <a:cxnSpLocks/>
            </p:cNvCxnSpPr>
            <p:nvPr/>
          </p:nvCxnSpPr>
          <p:spPr>
            <a:xfrm>
              <a:off x="6883094" y="3410832"/>
              <a:ext cx="0" cy="476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12273B-C674-450C-A21C-DEB81A253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3094" y="4028001"/>
              <a:ext cx="0" cy="428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C85817-1E9C-47A8-A577-43E360AADFF0}"/>
                    </a:ext>
                  </a:extLst>
                </p:cNvPr>
                <p:cNvSpPr txBox="1"/>
                <p:nvPr/>
              </p:nvSpPr>
              <p:spPr>
                <a:xfrm>
                  <a:off x="5440322" y="2741505"/>
                  <a:ext cx="1734449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Low SNR</a:t>
                  </a:r>
                  <a:br>
                    <a:rPr lang="en-US" sz="1600" dirty="0"/>
                  </a:br>
                  <a:r>
                    <a:rPr lang="en-US" sz="1600" dirty="0"/>
                    <a:t>Variance error loss</a:t>
                  </a:r>
                </a:p>
                <a:p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C85817-1E9C-47A8-A577-43E360AAD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322" y="2741505"/>
                  <a:ext cx="1734449" cy="861774"/>
                </a:xfrm>
                <a:prstGeom prst="rect">
                  <a:avLst/>
                </a:prstGeom>
                <a:blipFill>
                  <a:blip r:embed="rId4"/>
                  <a:stretch>
                    <a:fillRect l="-8772" t="-2128" r="-702" b="-609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034B56-A3B3-4F15-8927-D48F9F12E1D1}"/>
                </a:ext>
              </a:extLst>
            </p:cNvPr>
            <p:cNvCxnSpPr/>
            <p:nvPr/>
          </p:nvCxnSpPr>
          <p:spPr>
            <a:xfrm>
              <a:off x="6592424" y="3887713"/>
              <a:ext cx="1174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FE646C-F8FE-4468-9E82-D1CFC5F3A1EA}"/>
                </a:ext>
              </a:extLst>
            </p:cNvPr>
            <p:cNvCxnSpPr/>
            <p:nvPr/>
          </p:nvCxnSpPr>
          <p:spPr>
            <a:xfrm>
              <a:off x="6587375" y="4028001"/>
              <a:ext cx="1174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329677-83CE-4714-9B55-7C38C9D6FA4C}"/>
                  </a:ext>
                </a:extLst>
              </p:cNvPr>
              <p:cNvSpPr txBox="1"/>
              <p:nvPr/>
            </p:nvSpPr>
            <p:spPr>
              <a:xfrm>
                <a:off x="9702845" y="2488260"/>
                <a:ext cx="2063412" cy="8350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High SNR</a:t>
                </a:r>
                <a:br>
                  <a:rPr lang="en-US" sz="1600" dirty="0"/>
                </a:br>
                <a:r>
                  <a:rPr lang="en-US" sz="1600" dirty="0"/>
                  <a:t>Bias error saturation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329677-83CE-4714-9B55-7C38C9D6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45" y="2488260"/>
                <a:ext cx="2063412" cy="835037"/>
              </a:xfrm>
              <a:prstGeom prst="rect">
                <a:avLst/>
              </a:prstGeom>
              <a:blipFill>
                <a:blip r:embed="rId5"/>
                <a:stretch>
                  <a:fillRect l="-1775" t="-2190" b="-65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23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AAC5-B65B-463F-8A64-2DED3F6F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Effective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equalization and LLR calculations we need to estimate the effective noise</a:t>
                </a:r>
              </a:p>
              <a:p>
                <a:r>
                  <a:rPr lang="en-US" dirty="0"/>
                  <a:t>Noise estimation can be performed via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error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Reference symbols: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Obtain channel estimate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(e.g., via kernel regression)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noise estimate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Residual error estimate captures noise and distortion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then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the residual error estimate is biased:</a:t>
                </a:r>
              </a:p>
              <a:p>
                <a:pPr lvl="1"/>
                <a:r>
                  <a:rPr lang="en-US" dirty="0"/>
                  <a:t>Under-estimates the variance error in the distortion</a:t>
                </a:r>
              </a:p>
              <a:p>
                <a:pPr lvl="1"/>
                <a:r>
                  <a:rPr lang="en-US" dirty="0"/>
                  <a:t>Measuring error on the symbols used in training</a:t>
                </a:r>
              </a:p>
              <a:p>
                <a:pPr lvl="1"/>
                <a:r>
                  <a:rPr lang="en-US" dirty="0"/>
                  <a:t>Can compensate by scaling the noise estimate before using in the equalizer or demodulator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CC1E-5A07-4674-B26B-592AC9B8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AAC5-B65B-463F-8A64-2DED3F6F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True Effective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slide, residual error noise estimate is biased</a:t>
                </a:r>
              </a:p>
              <a:p>
                <a:pPr lvl="1"/>
                <a:r>
                  <a:rPr lang="en-US" dirty="0"/>
                  <a:t>Under-estimates the variance error </a:t>
                </a:r>
              </a:p>
              <a:p>
                <a:pPr lvl="1"/>
                <a:r>
                  <a:rPr lang="en-US" dirty="0"/>
                  <a:t>Uses training symbols for error estimation</a:t>
                </a:r>
              </a:p>
              <a:p>
                <a:r>
                  <a:rPr lang="en-US" dirty="0"/>
                  <a:t>To more accurately measure noise, use separate set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symbols</a:t>
                </a:r>
              </a:p>
              <a:p>
                <a:pPr lvl="1"/>
                <a:r>
                  <a:rPr lang="en-US" dirty="0"/>
                  <a:t>Get test symbols: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These symbols are distinct from the RS used in training</a:t>
                </a:r>
              </a:p>
              <a:p>
                <a:pPr lvl="1"/>
                <a:r>
                  <a:rPr lang="en-US" dirty="0"/>
                  <a:t>Error estimate on the test: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Rarely used during actual operation of the receiver</a:t>
                </a:r>
              </a:p>
              <a:p>
                <a:pPr lvl="1"/>
                <a:r>
                  <a:rPr lang="en-US" dirty="0"/>
                  <a:t>Adding test symbols adds excessive overhead</a:t>
                </a:r>
              </a:p>
              <a:p>
                <a:r>
                  <a:rPr lang="en-US" dirty="0"/>
                  <a:t>But, the test symbols can be done in test and simulation</a:t>
                </a:r>
              </a:p>
              <a:p>
                <a:pPr lvl="1"/>
                <a:r>
                  <a:rPr lang="en-US" dirty="0"/>
                  <a:t>For example, populate data symbols with known symbols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6F512-A81F-4A2A-95D0-A5FFBDF06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CC1E-5A07-4674-B26B-592AC9B8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E9D6-63D8-4C80-A909-D40F7621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Estimation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C5C56-D7BB-45E0-9F04-70B6549A14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5958" y="1539279"/>
                <a:ext cx="5499722" cy="4329817"/>
              </a:xfrm>
            </p:spPr>
            <p:txBody>
              <a:bodyPr/>
              <a:lstStyle/>
              <a:p>
                <a:r>
                  <a:rPr lang="en-US" dirty="0"/>
                  <a:t>Simulation parameters as before</a:t>
                </a:r>
              </a:p>
              <a:p>
                <a:pPr lvl="1"/>
                <a:r>
                  <a:rPr lang="en-US" b="0" dirty="0"/>
                  <a:t>Mean delay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b="0" dirty="0"/>
                  <a:t> ns</a:t>
                </a:r>
              </a:p>
              <a:p>
                <a:pPr lvl="1"/>
                <a:r>
                  <a:rPr lang="en-US" dirty="0"/>
                  <a:t>Coherence bandwidth,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b="0" dirty="0"/>
                  <a:t> MHz</a:t>
                </a:r>
              </a:p>
              <a:p>
                <a:pPr lvl="1"/>
                <a:r>
                  <a:rPr lang="en-US" dirty="0"/>
                  <a:t>One RS per 4 sub-carriers:  60 kHz</a:t>
                </a:r>
              </a:p>
              <a:p>
                <a:r>
                  <a:rPr lang="en-US" dirty="0"/>
                  <a:t>“True” noise measured on data symbols</a:t>
                </a:r>
              </a:p>
              <a:p>
                <a:pPr lvl="1"/>
                <a:r>
                  <a:rPr lang="en-US" dirty="0"/>
                  <a:t>Not used in training</a:t>
                </a:r>
              </a:p>
              <a:p>
                <a:r>
                  <a:rPr lang="en-US" dirty="0"/>
                  <a:t>“Estimated” noise measured on RS symbols</a:t>
                </a:r>
              </a:p>
              <a:p>
                <a:r>
                  <a:rPr lang="en-US" dirty="0"/>
                  <a:t>We see:</a:t>
                </a:r>
              </a:p>
              <a:p>
                <a:pPr lvl="1"/>
                <a:r>
                  <a:rPr lang="en-US" dirty="0"/>
                  <a:t>Estimated noise is slightly optimistic at low SNRs</a:t>
                </a:r>
              </a:p>
              <a:p>
                <a:pPr lvl="1"/>
                <a:r>
                  <a:rPr lang="en-US" dirty="0"/>
                  <a:t>Both true and estimated noise levels off at high SNR</a:t>
                </a:r>
              </a:p>
              <a:p>
                <a:pPr lvl="1"/>
                <a:r>
                  <a:rPr lang="en-US" dirty="0"/>
                  <a:t>Limited by bias SNR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4C5C56-D7BB-45E0-9F04-70B6549A1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5958" y="1539279"/>
                <a:ext cx="5499722" cy="4329817"/>
              </a:xfrm>
              <a:blipFill>
                <a:blip r:embed="rId2"/>
                <a:stretch>
                  <a:fillRect l="-26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4270E-C5EA-4CAE-B4E8-D8504847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B02C3-7BBC-492A-8844-FDFAAAD3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6" y="1707687"/>
            <a:ext cx="4714491" cy="36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5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E9D6-63D8-4C80-A909-D40F7621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SNDR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C56-D7BB-45E0-9F04-70B6549A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58" y="1539279"/>
            <a:ext cx="5499722" cy="4329817"/>
          </a:xfrm>
        </p:spPr>
        <p:txBody>
          <a:bodyPr/>
          <a:lstStyle/>
          <a:p>
            <a:r>
              <a:rPr lang="en-US" dirty="0"/>
              <a:t>Estimated the SNDR from effective noise estimate</a:t>
            </a:r>
          </a:p>
          <a:p>
            <a:r>
              <a:rPr lang="en-US" dirty="0"/>
              <a:t>In this simulation:</a:t>
            </a:r>
          </a:p>
          <a:p>
            <a:pPr lvl="1"/>
            <a:r>
              <a:rPr lang="en-US" dirty="0"/>
              <a:t>About 0.4 dB loss at low SNRs</a:t>
            </a:r>
          </a:p>
          <a:p>
            <a:pPr lvl="1"/>
            <a:r>
              <a:rPr lang="en-US" dirty="0"/>
              <a:t>About 27 dB saturation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4270E-C5EA-4CAE-B4E8-D8504847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975C4-A7BC-4F51-A053-95B34EB3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2" y="1792467"/>
            <a:ext cx="4659382" cy="35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7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91F439-828D-4B20-BAB0-44917C5FA1DE}"/>
              </a:ext>
            </a:extLst>
          </p:cNvPr>
          <p:cNvSpPr/>
          <p:nvPr/>
        </p:nvSpPr>
        <p:spPr>
          <a:xfrm>
            <a:off x="1735189" y="5142052"/>
            <a:ext cx="6641012" cy="594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challenge:</a:t>
            </a:r>
            <a:r>
              <a:rPr lang="en-US" i="1" dirty="0"/>
              <a:t>  </a:t>
            </a:r>
            <a:r>
              <a:rPr lang="en-US" i="1" dirty="0">
                <a:solidFill>
                  <a:schemeClr val="tx1"/>
                </a:solidFill>
              </a:rPr>
              <a:t>Equalizers need a channel and/or noise estimate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2DC2-C9E7-49E7-94DF-9047B1C2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Estimation and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1290" y="3156835"/>
                <a:ext cx="10144390" cy="20879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Channels fade in time and frequency</a:t>
                </a:r>
              </a:p>
              <a:p>
                <a:pPr lvl="1"/>
                <a:r>
                  <a:rPr lang="en-US" dirty="0"/>
                  <a:t>In OFDM, can be described by time-varying frequency response: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Equalizers</a:t>
                </a:r>
                <a:r>
                  <a:rPr lang="en-US" dirty="0"/>
                  <a:t>:  Estimate TX symbols from faded symbols</a:t>
                </a:r>
              </a:p>
              <a:p>
                <a:pPr lvl="1"/>
                <a:r>
                  <a:rPr lang="en-US" dirty="0"/>
                  <a:t>Approximately invert the channel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or MMSE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39D47-6CCD-435B-85CF-82B86DDFF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1290" y="3156835"/>
                <a:ext cx="10144390" cy="2087901"/>
              </a:xfrm>
              <a:blipFill>
                <a:blip r:embed="rId2"/>
                <a:stretch>
                  <a:fillRect l="-1442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C0652-82A0-4C6D-9E10-CD68B2CA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C3AD3-A452-4EC0-AD4D-7CF548140BE2}"/>
              </a:ext>
            </a:extLst>
          </p:cNvPr>
          <p:cNvSpPr/>
          <p:nvPr/>
        </p:nvSpPr>
        <p:spPr>
          <a:xfrm>
            <a:off x="3730891" y="1587902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5048-7790-4247-9062-BF7E06BAD6A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2778229" y="2073363"/>
            <a:ext cx="62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205AFC-257B-4217-B9C9-D71761A230E2}"/>
              </a:ext>
            </a:extLst>
          </p:cNvPr>
          <p:cNvSpPr/>
          <p:nvPr/>
        </p:nvSpPr>
        <p:spPr>
          <a:xfrm>
            <a:off x="6096000" y="1587902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69FD3-9E45-4CD7-A152-99B9EDC9B38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645291" y="2045102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2B53B-1D58-4AC4-AA8D-8F6A046BC3BF}"/>
              </a:ext>
            </a:extLst>
          </p:cNvPr>
          <p:cNvCxnSpPr>
            <a:cxnSpLocks/>
          </p:cNvCxnSpPr>
          <p:nvPr/>
        </p:nvCxnSpPr>
        <p:spPr>
          <a:xfrm>
            <a:off x="7010400" y="2045102"/>
            <a:ext cx="65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/>
              <p:nvPr/>
            </p:nvSpPr>
            <p:spPr>
              <a:xfrm>
                <a:off x="5055695" y="1613264"/>
                <a:ext cx="86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E092E7-C07A-490D-998C-38A14046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95" y="1613264"/>
                <a:ext cx="86889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/>
              <p:nvPr/>
            </p:nvSpPr>
            <p:spPr>
              <a:xfrm>
                <a:off x="1892987" y="1888697"/>
                <a:ext cx="885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83A0B-2F0A-42A4-A8DD-1D695D96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87" y="1888697"/>
                <a:ext cx="88524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/>
              <p:nvPr/>
            </p:nvSpPr>
            <p:spPr>
              <a:xfrm>
                <a:off x="7589911" y="1860436"/>
                <a:ext cx="1832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DA25B-80D3-46F7-AD74-8F0885529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11" y="1860436"/>
                <a:ext cx="1832360" cy="369332"/>
              </a:xfrm>
              <a:prstGeom prst="rect">
                <a:avLst/>
              </a:prstGeom>
              <a:blipFill>
                <a:blip r:embed="rId5"/>
                <a:stretch>
                  <a:fillRect t="-655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6B923-8252-48E1-925B-3DBB3362B0A4}"/>
                  </a:ext>
                </a:extLst>
              </p:cNvPr>
              <p:cNvSpPr txBox="1"/>
              <p:nvPr/>
            </p:nvSpPr>
            <p:spPr>
              <a:xfrm>
                <a:off x="3088435" y="2682709"/>
                <a:ext cx="24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Fading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46B923-8252-48E1-925B-3DBB3362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35" y="2682709"/>
                <a:ext cx="2442950" cy="369332"/>
              </a:xfrm>
              <a:prstGeom prst="rect">
                <a:avLst/>
              </a:prstGeom>
              <a:blipFill>
                <a:blip r:embed="rId6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8ECA8A-19F4-41DF-A58D-9BF356FC1328}"/>
              </a:ext>
            </a:extLst>
          </p:cNvPr>
          <p:cNvSpPr txBox="1"/>
          <p:nvPr/>
        </p:nvSpPr>
        <p:spPr>
          <a:xfrm>
            <a:off x="5891673" y="2590170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/>
              <p:nvPr/>
            </p:nvSpPr>
            <p:spPr>
              <a:xfrm>
                <a:off x="3788647" y="1833334"/>
                <a:ext cx="820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6372E8-9703-47D1-AE6E-033A35F1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47" y="1833334"/>
                <a:ext cx="820546" cy="369332"/>
              </a:xfrm>
              <a:prstGeom prst="rect">
                <a:avLst/>
              </a:prstGeom>
              <a:blipFill>
                <a:blip r:embed="rId7"/>
                <a:stretch>
                  <a:fillRect l="-5926" t="-10000" r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F88D277-64B3-451E-AB62-BC0F9A505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8642" y="1418830"/>
            <a:ext cx="1658770" cy="13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32AF07-4071-4002-9BFD-793AEB71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37" y="2911663"/>
            <a:ext cx="3921315" cy="3057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52BF0-85E4-4A5F-9064-1DF6939B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02CFD-6ADC-4915-924E-C752CE12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E96D3-C707-4429-BE9A-40B3725F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67643"/>
            <a:ext cx="8362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F78-CC03-4290-85F9-27AC17C0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</p:spPr>
            <p:txBody>
              <a:bodyPr/>
              <a:lstStyle/>
              <a:p>
                <a:r>
                  <a:rPr lang="en-US" dirty="0"/>
                  <a:t>Equalizers require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training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reference</a:t>
                </a:r>
                <a:r>
                  <a:rPr lang="en-US" dirty="0"/>
                  <a:t> signals</a:t>
                </a:r>
              </a:p>
              <a:p>
                <a:r>
                  <a:rPr lang="en-US" dirty="0"/>
                  <a:t>TX sends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known</a:t>
                </a:r>
                <a:r>
                  <a:rPr lang="en-US" dirty="0"/>
                  <a:t> reference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on some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sees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Estimates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and/or equalizer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AD89-D743-4840-9B19-F32CF8B87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99122"/>
                <a:ext cx="10058400" cy="2069974"/>
              </a:xfrm>
              <a:blipFill>
                <a:blip r:embed="rId2"/>
                <a:stretch>
                  <a:fillRect l="-145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6F55-5B8B-43CC-9671-41F4D221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52C6D-CA03-4ED3-B27D-2F3DAB2BC31C}"/>
              </a:ext>
            </a:extLst>
          </p:cNvPr>
          <p:cNvSpPr/>
          <p:nvPr/>
        </p:nvSpPr>
        <p:spPr>
          <a:xfrm>
            <a:off x="3603860" y="2239393"/>
            <a:ext cx="914400" cy="788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E3FB8-142A-4895-986D-A151D555A5C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93723" y="2633688"/>
            <a:ext cx="171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0CA619-BFF4-44CC-831A-531BF23BD8A5}"/>
              </a:ext>
            </a:extLst>
          </p:cNvPr>
          <p:cNvSpPr/>
          <p:nvPr/>
        </p:nvSpPr>
        <p:spPr>
          <a:xfrm>
            <a:off x="6518027" y="2239392"/>
            <a:ext cx="914400" cy="788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33DD9-E5EB-4379-88B1-A3A20BAE4CF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18260" y="2633688"/>
            <a:ext cx="199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89A5D-DF94-448D-A205-BC82DC5E5025}"/>
              </a:ext>
            </a:extLst>
          </p:cNvPr>
          <p:cNvCxnSpPr>
            <a:cxnSpLocks/>
          </p:cNvCxnSpPr>
          <p:nvPr/>
        </p:nvCxnSpPr>
        <p:spPr>
          <a:xfrm>
            <a:off x="7419678" y="2571824"/>
            <a:ext cx="1450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/>
              <p:nvPr/>
            </p:nvSpPr>
            <p:spPr>
              <a:xfrm>
                <a:off x="8870387" y="2378303"/>
                <a:ext cx="899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DC7DF2-4DA1-4730-B250-91857B7B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87" y="2378303"/>
                <a:ext cx="89986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9941EF-16D4-4122-9A1A-60BD6DD3D1F4}"/>
              </a:ext>
            </a:extLst>
          </p:cNvPr>
          <p:cNvSpPr txBox="1"/>
          <p:nvPr/>
        </p:nvSpPr>
        <p:spPr>
          <a:xfrm>
            <a:off x="3460575" y="3178756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Fading channel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C9E0C-FF18-4C35-BE53-C3590DB715C8}"/>
              </a:ext>
            </a:extLst>
          </p:cNvPr>
          <p:cNvSpPr txBox="1"/>
          <p:nvPr/>
        </p:nvSpPr>
        <p:spPr>
          <a:xfrm>
            <a:off x="6041474" y="3119607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Equalizer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/>
              <p:nvPr/>
            </p:nvSpPr>
            <p:spPr>
              <a:xfrm>
                <a:off x="3736580" y="2412288"/>
                <a:ext cx="820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55D7DF-BCF0-4C30-AF68-643B1E675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0" y="2412288"/>
                <a:ext cx="820546" cy="369332"/>
              </a:xfrm>
              <a:prstGeom prst="rect">
                <a:avLst/>
              </a:prstGeom>
              <a:blipFill>
                <a:blip r:embed="rId4"/>
                <a:stretch>
                  <a:fillRect l="-6667" t="-10000" r="-1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819E56D-54AB-4395-B7AD-CD4C7DBF9B11}"/>
              </a:ext>
            </a:extLst>
          </p:cNvPr>
          <p:cNvSpPr/>
          <p:nvPr/>
        </p:nvSpPr>
        <p:spPr>
          <a:xfrm>
            <a:off x="2176577" y="2233481"/>
            <a:ext cx="914400" cy="2528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/>
              <p:nvPr/>
            </p:nvSpPr>
            <p:spPr>
              <a:xfrm>
                <a:off x="2095703" y="1563379"/>
                <a:ext cx="1828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TX 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F41EA3-368A-4D8A-8D70-6853CC78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703" y="1563379"/>
                <a:ext cx="1828847" cy="646331"/>
              </a:xfrm>
              <a:prstGeom prst="rect">
                <a:avLst/>
              </a:prstGeom>
              <a:blipFill>
                <a:blip r:embed="rId5"/>
                <a:stretch>
                  <a:fillRect l="-3000"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/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reference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81E8D8-F372-47D0-85A2-1A1F525B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20" y="1545682"/>
                <a:ext cx="2215307" cy="646331"/>
              </a:xfrm>
              <a:prstGeom prst="rect">
                <a:avLst/>
              </a:prstGeom>
              <a:blipFill>
                <a:blip r:embed="rId6"/>
                <a:stretch>
                  <a:fillRect l="-24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C7A536C-5193-493C-915E-27C31F7571A8}"/>
              </a:ext>
            </a:extLst>
          </p:cNvPr>
          <p:cNvSpPr/>
          <p:nvPr/>
        </p:nvSpPr>
        <p:spPr>
          <a:xfrm>
            <a:off x="4884647" y="2249382"/>
            <a:ext cx="914400" cy="252857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F6F0-4A1C-451B-BF99-BF79B4BC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Steps in OFDM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08A7-DC22-4092-9308-9BD7BCDF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BEC19-A252-4575-9A03-41E650C5E825}"/>
              </a:ext>
            </a:extLst>
          </p:cNvPr>
          <p:cNvSpPr/>
          <p:nvPr/>
        </p:nvSpPr>
        <p:spPr>
          <a:xfrm>
            <a:off x="2821923" y="2030898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2546773-0CB7-403A-9A95-CD303C41F85C}"/>
              </a:ext>
            </a:extLst>
          </p:cNvPr>
          <p:cNvSpPr/>
          <p:nvPr/>
        </p:nvSpPr>
        <p:spPr>
          <a:xfrm rot="10800000">
            <a:off x="2047621" y="1795438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A4479-9D29-4599-A25A-8F1A5DB840D7}"/>
              </a:ext>
            </a:extLst>
          </p:cNvPr>
          <p:cNvSpPr txBox="1"/>
          <p:nvPr/>
        </p:nvSpPr>
        <p:spPr>
          <a:xfrm>
            <a:off x="2791139" y="2744437"/>
            <a:ext cx="69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Sync &amp;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AGC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EF2371-AAB7-4CBA-B29A-D277D17B63C9}"/>
              </a:ext>
            </a:extLst>
          </p:cNvPr>
          <p:cNvSpPr/>
          <p:nvPr/>
        </p:nvSpPr>
        <p:spPr>
          <a:xfrm>
            <a:off x="3830184" y="2027621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4579A-70A8-44DD-A7C8-C9810D79A31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451708" y="2379187"/>
            <a:ext cx="378476" cy="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EBAA5C-878A-414D-8F62-609D96CC76E7}"/>
              </a:ext>
            </a:extLst>
          </p:cNvPr>
          <p:cNvSpPr txBox="1"/>
          <p:nvPr/>
        </p:nvSpPr>
        <p:spPr>
          <a:xfrm>
            <a:off x="4260970" y="1488030"/>
            <a:ext cx="157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Data-Reference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demux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E1B60-CC9C-472E-8F56-E26327327090}"/>
              </a:ext>
            </a:extLst>
          </p:cNvPr>
          <p:cNvSpPr/>
          <p:nvPr/>
        </p:nvSpPr>
        <p:spPr>
          <a:xfrm>
            <a:off x="7222347" y="2017008"/>
            <a:ext cx="629785" cy="703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73539-AE1E-451B-B68D-31E621525B5F}"/>
              </a:ext>
            </a:extLst>
          </p:cNvPr>
          <p:cNvSpPr txBox="1"/>
          <p:nvPr/>
        </p:nvSpPr>
        <p:spPr>
          <a:xfrm>
            <a:off x="3768617" y="2720139"/>
            <a:ext cx="75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OFDM FFT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A6AFC-7AE4-44A7-B4A3-444C3FCB67D9}"/>
              </a:ext>
            </a:extLst>
          </p:cNvPr>
          <p:cNvSpPr/>
          <p:nvPr/>
        </p:nvSpPr>
        <p:spPr>
          <a:xfrm>
            <a:off x="4801654" y="2026709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6E0AC6-FBCF-4446-A9EE-BDA615899B8B}"/>
              </a:ext>
            </a:extLst>
          </p:cNvPr>
          <p:cNvSpPr/>
          <p:nvPr/>
        </p:nvSpPr>
        <p:spPr>
          <a:xfrm>
            <a:off x="6095999" y="2994040"/>
            <a:ext cx="629785" cy="7031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D8750F-FE58-482D-93B7-52CD4CD29AB8}"/>
              </a:ext>
            </a:extLst>
          </p:cNvPr>
          <p:cNvSpPr txBox="1"/>
          <p:nvPr/>
        </p:nvSpPr>
        <p:spPr>
          <a:xfrm>
            <a:off x="5606273" y="3737722"/>
            <a:ext cx="150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Channel &amp; noise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estimate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3F4F0-123F-4133-ABE9-7628A569C9CF}"/>
              </a:ext>
            </a:extLst>
          </p:cNvPr>
          <p:cNvSpPr txBox="1"/>
          <p:nvPr/>
        </p:nvSpPr>
        <p:spPr>
          <a:xfrm>
            <a:off x="6954034" y="1637973"/>
            <a:ext cx="116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Equalization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DBB2E8-53B2-4ED0-B57C-F249FEB652F1}"/>
              </a:ext>
            </a:extLst>
          </p:cNvPr>
          <p:cNvSpPr/>
          <p:nvPr/>
        </p:nvSpPr>
        <p:spPr>
          <a:xfrm>
            <a:off x="9122533" y="2002035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FFCC8D-586C-4AD0-A3B8-EE87FBD3C01D}"/>
              </a:ext>
            </a:extLst>
          </p:cNvPr>
          <p:cNvSpPr txBox="1"/>
          <p:nvPr/>
        </p:nvSpPr>
        <p:spPr>
          <a:xfrm>
            <a:off x="8864089" y="2693555"/>
            <a:ext cx="11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Demodulator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BEA5D9-BD84-475F-BA4D-D64A9C1EDDC3}"/>
              </a:ext>
            </a:extLst>
          </p:cNvPr>
          <p:cNvSpPr/>
          <p:nvPr/>
        </p:nvSpPr>
        <p:spPr>
          <a:xfrm>
            <a:off x="10402700" y="2001631"/>
            <a:ext cx="629785" cy="703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949EDE-1707-44C9-8DF7-9F3FD8B0E12C}"/>
              </a:ext>
            </a:extLst>
          </p:cNvPr>
          <p:cNvSpPr txBox="1"/>
          <p:nvPr/>
        </p:nvSpPr>
        <p:spPr>
          <a:xfrm>
            <a:off x="10289248" y="2673640"/>
            <a:ext cx="9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Decoder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8AAE74-6F6D-4E38-ABC0-97FA561F95FC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431439" y="2368574"/>
            <a:ext cx="1790908" cy="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0EC665-BC89-43D2-9F15-D5C99BC921AF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7852132" y="2353601"/>
            <a:ext cx="1270401" cy="1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5E25FE-FA24-49D2-A446-BFCBAA65A6B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9752318" y="2353197"/>
            <a:ext cx="650382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A291B8-90A4-407F-BCCE-DFD53ED7B636}"/>
              </a:ext>
            </a:extLst>
          </p:cNvPr>
          <p:cNvCxnSpPr>
            <a:stCxn id="25" idx="2"/>
            <a:endCxn id="26" idx="1"/>
          </p:cNvCxnSpPr>
          <p:nvPr/>
        </p:nvCxnSpPr>
        <p:spPr>
          <a:xfrm rot="16200000" flipH="1">
            <a:off x="5298390" y="2547997"/>
            <a:ext cx="615766" cy="979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B2A99C0-10F5-4406-9DB8-D6937417484D}"/>
              </a:ext>
            </a:extLst>
          </p:cNvPr>
          <p:cNvCxnSpPr>
            <a:stCxn id="26" idx="3"/>
            <a:endCxn id="17" idx="2"/>
          </p:cNvCxnSpPr>
          <p:nvPr/>
        </p:nvCxnSpPr>
        <p:spPr>
          <a:xfrm flipV="1">
            <a:off x="6725784" y="2720139"/>
            <a:ext cx="811456" cy="625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0AAA6A4-8D1D-4728-87E8-94385B3667BB}"/>
              </a:ext>
            </a:extLst>
          </p:cNvPr>
          <p:cNvCxnSpPr>
            <a:stCxn id="6" idx="0"/>
            <a:endCxn id="5" idx="1"/>
          </p:cNvCxnSpPr>
          <p:nvPr/>
        </p:nvCxnSpPr>
        <p:spPr>
          <a:xfrm rot="16200000" flipH="1">
            <a:off x="2363563" y="1924104"/>
            <a:ext cx="344098" cy="572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4F1172-2D92-40A4-A80F-A419AEB3EFC6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 flipV="1">
            <a:off x="4459969" y="2378275"/>
            <a:ext cx="341685" cy="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B3D699F-BE03-4B50-A916-85906E417C56}"/>
              </a:ext>
            </a:extLst>
          </p:cNvPr>
          <p:cNvSpPr txBox="1"/>
          <p:nvPr/>
        </p:nvSpPr>
        <p:spPr>
          <a:xfrm>
            <a:off x="5681821" y="2017008"/>
            <a:ext cx="11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Data symbols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F06761-4266-4097-962D-927C6DE591B3}"/>
              </a:ext>
            </a:extLst>
          </p:cNvPr>
          <p:cNvSpPr txBox="1"/>
          <p:nvPr/>
        </p:nvSpPr>
        <p:spPr>
          <a:xfrm>
            <a:off x="4630811" y="3388125"/>
            <a:ext cx="89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Reference</a:t>
            </a:r>
            <a:br>
              <a:rPr lang="en-US" sz="1400" i="1" dirty="0"/>
            </a:br>
            <a:r>
              <a:rPr lang="en-US" sz="1400" i="1" dirty="0"/>
              <a:t>symbols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3902B9-436D-4A4A-82C2-9D9DCE2AEBFF}"/>
              </a:ext>
            </a:extLst>
          </p:cNvPr>
          <p:cNvSpPr txBox="1"/>
          <p:nvPr/>
        </p:nvSpPr>
        <p:spPr>
          <a:xfrm>
            <a:off x="9832473" y="200809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LLRs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026082-E64E-4430-8064-680F705A08BC}"/>
              </a:ext>
            </a:extLst>
          </p:cNvPr>
          <p:cNvSpPr txBox="1"/>
          <p:nvPr/>
        </p:nvSpPr>
        <p:spPr>
          <a:xfrm>
            <a:off x="8048461" y="1801565"/>
            <a:ext cx="877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Equalized</a:t>
            </a:r>
            <a:br>
              <a:rPr lang="en-US" sz="1400" i="1" dirty="0"/>
            </a:br>
            <a:r>
              <a:rPr lang="en-US" sz="1400" i="1" dirty="0"/>
              <a:t>symbols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DFB05ED-E353-415F-8D48-2BEBCEDC1F34}"/>
              </a:ext>
            </a:extLst>
          </p:cNvPr>
          <p:cNvSpPr/>
          <p:nvPr/>
        </p:nvSpPr>
        <p:spPr>
          <a:xfrm rot="16200000">
            <a:off x="6671806" y="3204420"/>
            <a:ext cx="479216" cy="2418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9BFDE-A038-4ED2-B023-E45DD5757990}"/>
              </a:ext>
            </a:extLst>
          </p:cNvPr>
          <p:cNvSpPr txBox="1"/>
          <p:nvPr/>
        </p:nvSpPr>
        <p:spPr>
          <a:xfrm>
            <a:off x="6265026" y="485069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unit</a:t>
            </a:r>
          </a:p>
        </p:txBody>
      </p:sp>
    </p:spTree>
    <p:extLst>
      <p:ext uri="{BB962C8B-B14F-4D97-AF65-F5344CB8AC3E}">
        <p14:creationId xmlns:p14="http://schemas.microsoft.com/office/powerpoint/2010/main" val="63775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3E14-155D-4BA7-9C6E-EE9F4855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Frequency-Domain and Time-Domain EQ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58A29-E10A-4358-99B8-130923265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Frequency-Domain Equalization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Typically, an OFDM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frequency-domain channel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equalization with a filter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in 4G, 5G OFDM systems, most 802.11 versions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Time-Domain Equalization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Model channel in time-domain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channel impulse response</a:t>
                </a:r>
              </a:p>
              <a:p>
                <a:pPr lvl="1"/>
                <a:r>
                  <a:rPr lang="en-US" dirty="0"/>
                  <a:t>Perform equalization with a filter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in 2G, 3G CDMA systems, 802.11ad single carrier version</a:t>
                </a:r>
              </a:p>
              <a:p>
                <a:pPr lvl="1"/>
                <a:r>
                  <a:rPr lang="en-US" dirty="0"/>
                  <a:t>Do not discuss in this unit (except next few slides)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58A29-E10A-4358-99B8-130923265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5C2C-59A3-4E41-B2AF-80F8493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234D-8A4C-4683-AD4D-E4A6FA8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ad Time-Domain Equalizer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DFB2-836B-41B9-AE25-8C82E2B7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01" y="3859622"/>
            <a:ext cx="3530561" cy="172986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STF:  Short training field</a:t>
            </a:r>
          </a:p>
          <a:p>
            <a:pPr lvl="1"/>
            <a:r>
              <a:rPr lang="en-US" dirty="0"/>
              <a:t>AGC, detection of packet</a:t>
            </a:r>
          </a:p>
          <a:p>
            <a:pPr lvl="1"/>
            <a:r>
              <a:rPr lang="en-US" dirty="0"/>
              <a:t>coarse estimate of timing</a:t>
            </a:r>
          </a:p>
          <a:p>
            <a:pPr lvl="1"/>
            <a:r>
              <a:rPr lang="en-US" dirty="0"/>
              <a:t>Process as previous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BD15-27DE-42D2-A9DD-785A355B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2AEA9-7C1E-48C1-9626-35E28B41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23" y="1419515"/>
            <a:ext cx="8487213" cy="17899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22F42-0520-4B27-BAE5-E88F646716B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10982" y="2963462"/>
            <a:ext cx="515833" cy="89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F5A3DF-EB14-4307-91FD-0F9EBBA870E5}"/>
              </a:ext>
            </a:extLst>
          </p:cNvPr>
          <p:cNvSpPr txBox="1">
            <a:spLocks/>
          </p:cNvSpPr>
          <p:nvPr/>
        </p:nvSpPr>
        <p:spPr>
          <a:xfrm>
            <a:off x="3776262" y="4509743"/>
            <a:ext cx="3406315" cy="983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CEF:  Channel estimation field</a:t>
            </a:r>
          </a:p>
          <a:p>
            <a:pPr lvl="1"/>
            <a:r>
              <a:rPr lang="en-US" dirty="0"/>
              <a:t>Train equalizer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6E16FE-0A3A-4CEB-A80D-6EA87FA819D5}"/>
              </a:ext>
            </a:extLst>
          </p:cNvPr>
          <p:cNvCxnSpPr>
            <a:cxnSpLocks/>
          </p:cNvCxnSpPr>
          <p:nvPr/>
        </p:nvCxnSpPr>
        <p:spPr>
          <a:xfrm flipH="1" flipV="1">
            <a:off x="3608739" y="2935154"/>
            <a:ext cx="1054701" cy="144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B08B0CCC-37C6-46B9-AFE4-6EFBABCC80F1}"/>
              </a:ext>
            </a:extLst>
          </p:cNvPr>
          <p:cNvSpPr/>
          <p:nvPr/>
        </p:nvSpPr>
        <p:spPr>
          <a:xfrm rot="16200000">
            <a:off x="6130286" y="824898"/>
            <a:ext cx="467670" cy="4680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EE35E8-B2B7-4E37-8E6B-E4D18765DEC0}"/>
              </a:ext>
            </a:extLst>
          </p:cNvPr>
          <p:cNvSpPr txBox="1">
            <a:spLocks/>
          </p:cNvSpPr>
          <p:nvPr/>
        </p:nvSpPr>
        <p:spPr>
          <a:xfrm>
            <a:off x="5242094" y="3468002"/>
            <a:ext cx="3406315" cy="467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Apply equalizer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B852C1-B32B-4F52-A342-5CA245981A35}"/>
              </a:ext>
            </a:extLst>
          </p:cNvPr>
          <p:cNvSpPr txBox="1">
            <a:spLocks/>
          </p:cNvSpPr>
          <p:nvPr/>
        </p:nvSpPr>
        <p:spPr>
          <a:xfrm>
            <a:off x="7306823" y="3596353"/>
            <a:ext cx="4639475" cy="983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802.11ad uses time-domain equalization </a:t>
            </a:r>
          </a:p>
        </p:txBody>
      </p:sp>
    </p:spTree>
    <p:extLst>
      <p:ext uri="{BB962C8B-B14F-4D97-AF65-F5344CB8AC3E}">
        <p14:creationId xmlns:p14="http://schemas.microsoft.com/office/powerpoint/2010/main" val="214306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3694-2BCF-4850-B047-D1567D45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802.11ad Preamble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Based on complementary </a:t>
                </a:r>
                <a:r>
                  <a:rPr lang="en-US" dirty="0" err="1"/>
                  <a:t>Golay</a:t>
                </a:r>
                <a:r>
                  <a:rPr lang="en-US" dirty="0"/>
                  <a:t> codes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Have low auto-correlation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=1.76 </m:t>
                    </m:r>
                  </m:oMath>
                </a14:m>
                <a:r>
                  <a:rPr lang="en-US" dirty="0" err="1"/>
                  <a:t>Gsamp</a:t>
                </a:r>
                <a:r>
                  <a:rPr lang="en-US" dirty="0"/>
                  <a:t>/S</a:t>
                </a:r>
              </a:p>
              <a:p>
                <a:r>
                  <a:rPr lang="en-US" dirty="0"/>
                  <a:t>For data packets:  STF = 1.23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s,  CE= 0.654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98066B-D3F8-4E97-B3F0-B4C397BA3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257207"/>
                <a:ext cx="10058400" cy="1611889"/>
              </a:xfrm>
              <a:blipFill>
                <a:blip r:embed="rId2"/>
                <a:stretch>
                  <a:fillRect l="-1333" t="-6415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CF7-253F-4030-A8D1-066DDE4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AF062-59D0-48CA-B3FC-7DCE45A24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17" y="1649721"/>
            <a:ext cx="6198432" cy="2328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78CB6-EF91-4C9D-A195-08809D51C9E6}"/>
              </a:ext>
            </a:extLst>
          </p:cNvPr>
          <p:cNvSpPr txBox="1"/>
          <p:nvPr/>
        </p:nvSpPr>
        <p:spPr>
          <a:xfrm>
            <a:off x="7600529" y="1503709"/>
            <a:ext cx="3358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packets</a:t>
            </a:r>
          </a:p>
          <a:p>
            <a:r>
              <a:rPr lang="en-US" dirty="0"/>
              <a:t>Longer STF.</a:t>
            </a:r>
          </a:p>
          <a:p>
            <a:r>
              <a:rPr lang="en-US" dirty="0"/>
              <a:t>Need to be decoded by all stations.  No directional gain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packets</a:t>
            </a:r>
          </a:p>
          <a:p>
            <a:r>
              <a:rPr lang="en-US" dirty="0"/>
              <a:t>Shorter STF</a:t>
            </a:r>
          </a:p>
        </p:txBody>
      </p:sp>
    </p:spTree>
    <p:extLst>
      <p:ext uri="{BB962C8B-B14F-4D97-AF65-F5344CB8AC3E}">
        <p14:creationId xmlns:p14="http://schemas.microsoft.com/office/powerpoint/2010/main" val="33368610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74332</TotalTime>
  <Words>2530</Words>
  <Application>Microsoft Office PowerPoint</Application>
  <PresentationFormat>Widescreen</PresentationFormat>
  <Paragraphs>410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Cambria Math</vt:lpstr>
      <vt:lpstr>Wingdings</vt:lpstr>
      <vt:lpstr>Retrospect</vt:lpstr>
      <vt:lpstr>Unit 7.  Channel Estimation and Equalization</vt:lpstr>
      <vt:lpstr>Learning Objectives</vt:lpstr>
      <vt:lpstr>Outline</vt:lpstr>
      <vt:lpstr>Channel Estimation and Equalization</vt:lpstr>
      <vt:lpstr>Reference Symbols</vt:lpstr>
      <vt:lpstr>Receiver Steps in OFDM</vt:lpstr>
      <vt:lpstr>Frequency-Domain and Time-Domain EQ</vt:lpstr>
      <vt:lpstr>802.11 ad Time-Domain Equalizer</vt:lpstr>
      <vt:lpstr>802.11ad Preamble Details</vt:lpstr>
      <vt:lpstr>Outline</vt:lpstr>
      <vt:lpstr>OFDM Channel Estimation</vt:lpstr>
      <vt:lpstr>Reference Signals</vt:lpstr>
      <vt:lpstr>Configuring in DM-RS</vt:lpstr>
      <vt:lpstr>Configuring in MATLAB</vt:lpstr>
      <vt:lpstr>Estimating Channel in a Single Symbol</vt:lpstr>
      <vt:lpstr>Raw Channel Estimate</vt:lpstr>
      <vt:lpstr>Raw Channel Estimate Error</vt:lpstr>
      <vt:lpstr>Smoothing the Estimate </vt:lpstr>
      <vt:lpstr>Kernel Regression</vt:lpstr>
      <vt:lpstr>Example</vt:lpstr>
      <vt:lpstr>MATLAB Implementation</vt:lpstr>
      <vt:lpstr>Extending the Estimate to Other Symbols</vt:lpstr>
      <vt:lpstr>In-Class Exercise</vt:lpstr>
      <vt:lpstr>Outline</vt:lpstr>
      <vt:lpstr>Mean Squared Error with Kernel Regression</vt:lpstr>
      <vt:lpstr>Bias and Variance Error</vt:lpstr>
      <vt:lpstr>Variance Error</vt:lpstr>
      <vt:lpstr>Variance Error for a Uniform Kernel</vt:lpstr>
      <vt:lpstr>Bias Error</vt:lpstr>
      <vt:lpstr>Bias-Variance Tradeoff</vt:lpstr>
      <vt:lpstr>Bias-Variance Tradeoff</vt:lpstr>
      <vt:lpstr>Modeling Channel Estimation Error</vt:lpstr>
      <vt:lpstr>Effective Noise in Equalization</vt:lpstr>
      <vt:lpstr>Signal-to-Noise and Distortion (SNDR)</vt:lpstr>
      <vt:lpstr>SNDR Regimes</vt:lpstr>
      <vt:lpstr>Estimating Effective Noise</vt:lpstr>
      <vt:lpstr>Measuring True Effective Noise</vt:lpstr>
      <vt:lpstr>Noise Estimation Simulation</vt:lpstr>
      <vt:lpstr>SNDR in Practice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838</cp:revision>
  <cp:lastPrinted>2017-01-24T17:12:09Z</cp:lastPrinted>
  <dcterms:created xsi:type="dcterms:W3CDTF">2015-03-22T11:15:32Z</dcterms:created>
  <dcterms:modified xsi:type="dcterms:W3CDTF">2021-04-08T23:34:02Z</dcterms:modified>
</cp:coreProperties>
</file>