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3"/>
  </p:notesMasterIdLst>
  <p:sldIdLst>
    <p:sldId id="258" r:id="rId2"/>
    <p:sldId id="2807" r:id="rId3"/>
    <p:sldId id="328" r:id="rId4"/>
    <p:sldId id="2826" r:id="rId5"/>
    <p:sldId id="2789" r:id="rId6"/>
    <p:sldId id="331" r:id="rId7"/>
    <p:sldId id="360" r:id="rId8"/>
    <p:sldId id="336" r:id="rId9"/>
    <p:sldId id="346" r:id="rId10"/>
    <p:sldId id="349" r:id="rId11"/>
    <p:sldId id="2791" r:id="rId12"/>
    <p:sldId id="2792" r:id="rId13"/>
    <p:sldId id="2833" r:id="rId14"/>
    <p:sldId id="2827" r:id="rId15"/>
    <p:sldId id="268" r:id="rId16"/>
    <p:sldId id="313" r:id="rId17"/>
    <p:sldId id="427" r:id="rId18"/>
    <p:sldId id="2795" r:id="rId19"/>
    <p:sldId id="2796" r:id="rId20"/>
    <p:sldId id="2797" r:id="rId21"/>
    <p:sldId id="2798" r:id="rId22"/>
    <p:sldId id="2799" r:id="rId23"/>
    <p:sldId id="2801" r:id="rId24"/>
    <p:sldId id="304" r:id="rId25"/>
    <p:sldId id="2805" r:id="rId26"/>
    <p:sldId id="2832" r:id="rId27"/>
    <p:sldId id="2828" r:id="rId28"/>
    <p:sldId id="477" r:id="rId29"/>
    <p:sldId id="2839" r:id="rId30"/>
    <p:sldId id="478" r:id="rId31"/>
    <p:sldId id="2838" r:id="rId32"/>
    <p:sldId id="474" r:id="rId33"/>
    <p:sldId id="467" r:id="rId34"/>
    <p:sldId id="404" r:id="rId35"/>
    <p:sldId id="480" r:id="rId36"/>
    <p:sldId id="2803" r:id="rId37"/>
    <p:sldId id="2835" r:id="rId38"/>
    <p:sldId id="2841" r:id="rId39"/>
    <p:sldId id="2842" r:id="rId40"/>
    <p:sldId id="2843" r:id="rId41"/>
    <p:sldId id="2836" r:id="rId42"/>
    <p:sldId id="2837" r:id="rId43"/>
    <p:sldId id="2821" r:id="rId44"/>
    <p:sldId id="2808" r:id="rId45"/>
    <p:sldId id="481" r:id="rId46"/>
    <p:sldId id="2822" r:id="rId47"/>
    <p:sldId id="2829" r:id="rId48"/>
    <p:sldId id="2844" r:id="rId49"/>
    <p:sldId id="405" r:id="rId50"/>
    <p:sldId id="406" r:id="rId51"/>
    <p:sldId id="487" r:id="rId52"/>
    <p:sldId id="407" r:id="rId53"/>
    <p:sldId id="488" r:id="rId54"/>
    <p:sldId id="2823" r:id="rId55"/>
    <p:sldId id="2824" r:id="rId56"/>
    <p:sldId id="2845" r:id="rId57"/>
    <p:sldId id="2846" r:id="rId58"/>
    <p:sldId id="2825" r:id="rId59"/>
    <p:sldId id="482" r:id="rId60"/>
    <p:sldId id="469" r:id="rId61"/>
    <p:sldId id="414" r:id="rId62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8" autoAdjust="0"/>
    <p:restoredTop sz="94660"/>
  </p:normalViewPr>
  <p:slideViewPr>
    <p:cSldViewPr snapToGrid="0">
      <p:cViewPr varScale="1">
        <p:scale>
          <a:sx n="157" d="100"/>
          <a:sy n="157" d="100"/>
        </p:scale>
        <p:origin x="156" y="1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7D6DDD3-D7E9-488B-B626-1E8285E424D8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65CF6084-2C3C-4FE7-B181-D16A34290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425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5289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84514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5235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0614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450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6910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83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6468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3583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52142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4090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6171233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7" name="Rectangle 16"/>
          <p:cNvSpPr/>
          <p:nvPr userDrawn="1"/>
        </p:nvSpPr>
        <p:spPr>
          <a:xfrm>
            <a:off x="17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65" y="6292312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5" y="6270691"/>
            <a:ext cx="1117381" cy="817404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6" y="6314270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91440" indent="-91440">
              <a:buSzPct val="100000"/>
              <a:buFont typeface="Wingdings" panose="05000000000000000000" pitchFamily="2" charset="2"/>
              <a:buChar char="q"/>
              <a:defRPr/>
            </a:lvl1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17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7" name="Picture 16" descr="final-logo-3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5" y="6379551"/>
            <a:ext cx="1117381" cy="81740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46" y="6405566"/>
            <a:ext cx="2113225" cy="334949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6" y="6314270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054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6019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214193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214193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1" name="Rectangle 10"/>
          <p:cNvSpPr/>
          <p:nvPr userDrawn="1"/>
        </p:nvSpPr>
        <p:spPr>
          <a:xfrm>
            <a:off x="17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32683" y="6508672"/>
            <a:ext cx="984019" cy="273844"/>
          </a:xfrm>
          <a:prstGeom prst="rect">
            <a:avLst/>
          </a:prstGeom>
        </p:spPr>
        <p:txBody>
          <a:bodyPr vert="horz" lIns="68567" tIns="34289" rIns="68567" bIns="34289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09" y="6405566"/>
            <a:ext cx="2113225" cy="334949"/>
          </a:xfrm>
          <a:prstGeom prst="rect">
            <a:avLst/>
          </a:prstGeom>
        </p:spPr>
      </p:pic>
      <p:pic>
        <p:nvPicPr>
          <p:cNvPr id="16" name="Picture 15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545" y="6446623"/>
            <a:ext cx="923615" cy="67565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8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3" y="6459787"/>
            <a:ext cx="2618511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7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160665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17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0402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539279"/>
            <a:ext cx="10058400" cy="432981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6" y="6314270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097280" y="14330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08" y="6307400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5" y="6270691"/>
            <a:ext cx="1117381" cy="81740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0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8.png"/><Relationship Id="rId3" Type="http://schemas.openxmlformats.org/officeDocument/2006/relationships/image" Target="../media/image32.png"/><Relationship Id="rId12" Type="http://schemas.openxmlformats.org/officeDocument/2006/relationships/image" Target="../media/image3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230.png"/><Relationship Id="rId4" Type="http://schemas.openxmlformats.org/officeDocument/2006/relationships/image" Target="../media/image34.png"/><Relationship Id="rId14" Type="http://schemas.openxmlformats.org/officeDocument/2006/relationships/image" Target="../media/image3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1.png"/><Relationship Id="rId3" Type="http://schemas.openxmlformats.org/officeDocument/2006/relationships/image" Target="../media/image40.png"/><Relationship Id="rId7" Type="http://schemas.openxmlformats.org/officeDocument/2006/relationships/image" Target="../media/image28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2.png"/><Relationship Id="rId5" Type="http://schemas.openxmlformats.org/officeDocument/2006/relationships/image" Target="../media/image261.png"/><Relationship Id="rId4" Type="http://schemas.openxmlformats.org/officeDocument/2006/relationships/image" Target="../media/image250.png"/><Relationship Id="rId9" Type="http://schemas.openxmlformats.org/officeDocument/2006/relationships/image" Target="../media/image30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0.png"/><Relationship Id="rId3" Type="http://schemas.openxmlformats.org/officeDocument/2006/relationships/image" Target="../media/image321.png"/><Relationship Id="rId7" Type="http://schemas.openxmlformats.org/officeDocument/2006/relationships/image" Target="../media/image280.png"/><Relationship Id="rId12" Type="http://schemas.openxmlformats.org/officeDocument/2006/relationships/image" Target="../media/image3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0.png"/><Relationship Id="rId11" Type="http://schemas.openxmlformats.org/officeDocument/2006/relationships/image" Target="../media/image320.png"/><Relationship Id="rId5" Type="http://schemas.openxmlformats.org/officeDocument/2006/relationships/image" Target="../media/image260.png"/><Relationship Id="rId10" Type="http://schemas.openxmlformats.org/officeDocument/2006/relationships/image" Target="../media/image310.png"/><Relationship Id="rId4" Type="http://schemas.openxmlformats.org/officeDocument/2006/relationships/image" Target="../media/image251.png"/><Relationship Id="rId9" Type="http://schemas.openxmlformats.org/officeDocument/2006/relationships/image" Target="../media/image30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1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0.png"/><Relationship Id="rId4" Type="http://schemas.openxmlformats.org/officeDocument/2006/relationships/image" Target="../media/image42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6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5" Type="http://schemas.openxmlformats.org/officeDocument/2006/relationships/image" Target="../media/image460.png"/><Relationship Id="rId10" Type="http://schemas.openxmlformats.org/officeDocument/2006/relationships/image" Target="../media/image51.png"/><Relationship Id="rId4" Type="http://schemas.openxmlformats.org/officeDocument/2006/relationships/image" Target="../media/image450.png"/><Relationship Id="rId9" Type="http://schemas.openxmlformats.org/officeDocument/2006/relationships/image" Target="../media/image5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../media/image49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12" Type="http://schemas.openxmlformats.org/officeDocument/2006/relationships/image" Target="../media/image48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5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11" Type="http://schemas.openxmlformats.org/officeDocument/2006/relationships/image" Target="../media/image47.png"/><Relationship Id="rId5" Type="http://schemas.openxmlformats.org/officeDocument/2006/relationships/image" Target="../media/image55.png"/><Relationship Id="rId15" Type="http://schemas.openxmlformats.org/officeDocument/2006/relationships/image" Target="../media/image511.png"/><Relationship Id="rId10" Type="http://schemas.openxmlformats.org/officeDocument/2006/relationships/image" Target="../media/image460.png"/><Relationship Id="rId4" Type="http://schemas.openxmlformats.org/officeDocument/2006/relationships/image" Target="../media/image54.png"/><Relationship Id="rId9" Type="http://schemas.openxmlformats.org/officeDocument/2006/relationships/image" Target="../media/image450.png"/><Relationship Id="rId14" Type="http://schemas.openxmlformats.org/officeDocument/2006/relationships/image" Target="../media/image50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61.png"/><Relationship Id="rId7" Type="http://schemas.openxmlformats.org/officeDocument/2006/relationships/image" Target="../media/image48.png"/><Relationship Id="rId12" Type="http://schemas.openxmlformats.org/officeDocument/2006/relationships/image" Target="../media/image6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11" Type="http://schemas.openxmlformats.org/officeDocument/2006/relationships/image" Target="../media/image520.png"/><Relationship Id="rId5" Type="http://schemas.openxmlformats.org/officeDocument/2006/relationships/image" Target="../media/image460.png"/><Relationship Id="rId10" Type="http://schemas.openxmlformats.org/officeDocument/2006/relationships/image" Target="../media/image511.png"/><Relationship Id="rId4" Type="http://schemas.openxmlformats.org/officeDocument/2006/relationships/image" Target="../media/image450.png"/><Relationship Id="rId9" Type="http://schemas.openxmlformats.org/officeDocument/2006/relationships/image" Target="../media/image50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44.png"/><Relationship Id="rId7" Type="http://schemas.openxmlformats.org/officeDocument/2006/relationships/image" Target="../media/image6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Relationship Id="rId9" Type="http://schemas.openxmlformats.org/officeDocument/2006/relationships/image" Target="../media/image65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73.png"/><Relationship Id="rId7" Type="http://schemas.openxmlformats.org/officeDocument/2006/relationships/image" Target="../media/image7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2.png"/><Relationship Id="rId4" Type="http://schemas.openxmlformats.org/officeDocument/2006/relationships/image" Target="../media/image7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9.jpeg"/><Relationship Id="rId12" Type="http://schemas.openxmlformats.org/officeDocument/2006/relationships/image" Target="../media/image15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1.png"/><Relationship Id="rId15" Type="http://schemas.openxmlformats.org/officeDocument/2006/relationships/image" Target="../media/image80.jpeg"/><Relationship Id="rId4" Type="http://schemas.openxmlformats.org/officeDocument/2006/relationships/image" Target="../media/image83.png"/><Relationship Id="rId14" Type="http://schemas.openxmlformats.org/officeDocument/2006/relationships/image" Target="../media/image154.png"/><Relationship Id="rId9" Type="http://schemas.openxmlformats.org/officeDocument/2006/relationships/image" Target="../media/image85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jpeg"/><Relationship Id="rId7" Type="http://schemas.openxmlformats.org/officeDocument/2006/relationships/image" Target="../media/image15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8.png"/><Relationship Id="rId4" Type="http://schemas.openxmlformats.org/officeDocument/2006/relationships/image" Target="../media/image87.png"/><Relationship Id="rId9" Type="http://schemas.openxmlformats.org/officeDocument/2006/relationships/image" Target="../media/image80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jpeg"/><Relationship Id="rId7" Type="http://schemas.openxmlformats.org/officeDocument/2006/relationships/image" Target="../media/image1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4" Type="http://schemas.openxmlformats.org/officeDocument/2006/relationships/image" Target="../media/image89.png"/><Relationship Id="rId9" Type="http://schemas.openxmlformats.org/officeDocument/2006/relationships/image" Target="../media/image80.jpe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emf"/><Relationship Id="rId5" Type="http://schemas.openxmlformats.org/officeDocument/2006/relationships/image" Target="../media/image156.png"/><Relationship Id="rId4" Type="http://schemas.openxmlformats.org/officeDocument/2006/relationships/image" Target="../media/image93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8.png"/><Relationship Id="rId3" Type="http://schemas.openxmlformats.org/officeDocument/2006/relationships/image" Target="../media/image79.jpe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.png"/><Relationship Id="rId5" Type="http://schemas.openxmlformats.org/officeDocument/2006/relationships/image" Target="../media/image97.png"/><Relationship Id="rId4" Type="http://schemas.openxmlformats.org/officeDocument/2006/relationships/image" Target="../media/image82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7" Type="http://schemas.openxmlformats.org/officeDocument/2006/relationships/image" Target="../media/image96.png"/><Relationship Id="rId2" Type="http://schemas.openxmlformats.org/officeDocument/2006/relationships/image" Target="../media/image9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1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7" Type="http://schemas.openxmlformats.org/officeDocument/2006/relationships/image" Target="../media/image105.png"/><Relationship Id="rId1" Type="http://schemas.openxmlformats.org/officeDocument/2006/relationships/slideLayout" Target="../slideLayouts/slideLayout2.xml"/><Relationship Id="rId10" Type="http://schemas.openxmlformats.org/officeDocument/2006/relationships/image" Target="../media/image86.png"/><Relationship Id="rId9" Type="http://schemas.openxmlformats.org/officeDocument/2006/relationships/image" Target="../media/image10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6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png"/><Relationship Id="rId18" Type="http://schemas.openxmlformats.org/officeDocument/2006/relationships/image" Target="../media/image91.png"/><Relationship Id="rId3" Type="http://schemas.openxmlformats.org/officeDocument/2006/relationships/image" Target="../media/image107.png"/><Relationship Id="rId17" Type="http://schemas.openxmlformats.org/officeDocument/2006/relationships/image" Target="../media/image152.png"/><Relationship Id="rId7" Type="http://schemas.openxmlformats.org/officeDocument/2006/relationships/image" Target="../media/image112.png"/><Relationship Id="rId16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9.png"/><Relationship Id="rId15" Type="http://schemas.openxmlformats.org/officeDocument/2006/relationships/image" Target="../media/image149.png"/><Relationship Id="rId4" Type="http://schemas.openxmlformats.org/officeDocument/2006/relationships/image" Target="../media/image108.png"/><Relationship Id="rId14" Type="http://schemas.openxmlformats.org/officeDocument/2006/relationships/image" Target="../media/image148.png"/><Relationship Id="rId9" Type="http://schemas.openxmlformats.org/officeDocument/2006/relationships/image" Target="../media/image11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3.png"/><Relationship Id="rId4" Type="http://schemas.openxmlformats.org/officeDocument/2006/relationships/image" Target="../media/image99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9.png"/><Relationship Id="rId3" Type="http://schemas.openxmlformats.org/officeDocument/2006/relationships/image" Target="../media/image1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4.png"/><Relationship Id="rId10" Type="http://schemas.openxmlformats.org/officeDocument/2006/relationships/image" Target="../media/image110.png"/><Relationship Id="rId4" Type="http://schemas.openxmlformats.org/officeDocument/2006/relationships/image" Target="../media/image123.png"/><Relationship Id="rId9" Type="http://schemas.openxmlformats.org/officeDocument/2006/relationships/image" Target="../media/image10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6.png"/><Relationship Id="rId4" Type="http://schemas.openxmlformats.org/officeDocument/2006/relationships/image" Target="../media/image115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png"/><Relationship Id="rId3" Type="http://schemas.openxmlformats.org/officeDocument/2006/relationships/image" Target="../media/image107.png"/><Relationship Id="rId7" Type="http://schemas.openxmlformats.org/officeDocument/2006/relationships/image" Target="../media/image112.png"/><Relationship Id="rId16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0.png"/><Relationship Id="rId11" Type="http://schemas.openxmlformats.org/officeDocument/2006/relationships/image" Target="../media/image1161.png"/><Relationship Id="rId15" Type="http://schemas.openxmlformats.org/officeDocument/2006/relationships/image" Target="../media/image151.png"/><Relationship Id="rId5" Type="http://schemas.openxmlformats.org/officeDocument/2006/relationships/image" Target="../media/image109.png"/><Relationship Id="rId10" Type="http://schemas.openxmlformats.org/officeDocument/2006/relationships/image" Target="../media/image1151.png"/><Relationship Id="rId4" Type="http://schemas.openxmlformats.org/officeDocument/2006/relationships/image" Target="../media/image108.png"/><Relationship Id="rId9" Type="http://schemas.openxmlformats.org/officeDocument/2006/relationships/image" Target="../media/image11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jpeg"/><Relationship Id="rId2" Type="http://schemas.openxmlformats.org/officeDocument/2006/relationships/image" Target="../media/image12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8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1.png"/><Relationship Id="rId2" Type="http://schemas.openxmlformats.org/officeDocument/2006/relationships/image" Target="../media/image10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80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9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jpeg"/><Relationship Id="rId7" Type="http://schemas.openxmlformats.org/officeDocument/2006/relationships/image" Target="../media/image7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7.png"/><Relationship Id="rId9" Type="http://schemas.openxmlformats.org/officeDocument/2006/relationships/image" Target="../media/image115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1.png"/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png"/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1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emf"/><Relationship Id="rId2" Type="http://schemas.openxmlformats.org/officeDocument/2006/relationships/image" Target="../media/image13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png"/><Relationship Id="rId2" Type="http://schemas.openxmlformats.org/officeDocument/2006/relationships/image" Target="../media/image1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7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png"/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1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png"/><Relationship Id="rId2" Type="http://schemas.openxmlformats.org/officeDocument/2006/relationships/image" Target="../media/image144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4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0.png"/><Relationship Id="rId5" Type="http://schemas.openxmlformats.org/officeDocument/2006/relationships/image" Target="../media/image510.png"/><Relationship Id="rId4" Type="http://schemas.openxmlformats.org/officeDocument/2006/relationships/image" Target="../media/image410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5.emf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33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markimicrowave.com/Mixers/IQ_Quadrature-IF_Double-Balanced/IQ-0318.aspx" TargetMode="External"/><Relationship Id="rId5" Type="http://schemas.openxmlformats.org/officeDocument/2006/relationships/hyperlink" Target="http://www.markimicrowave.com/Assets/datasheets/IQ-0318.pdf" TargetMode="External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Unit 3.  Multi-Path Fading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Ece-gy</a:t>
            </a:r>
            <a:r>
              <a:rPr lang="en-US" dirty="0"/>
              <a:t> 6023.  Wireless communications</a:t>
            </a:r>
          </a:p>
          <a:p>
            <a:r>
              <a:rPr lang="en-US" dirty="0"/>
              <a:t>Prof. Sundeep rangan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293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Special Case:  Delay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10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213607" y="4220296"/>
                <a:ext cx="10058400" cy="1518408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b="0" dirty="0"/>
                  <a:t>Delay, gain in passband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b="0" dirty="0"/>
                  <a:t> </a:t>
                </a:r>
                <a:r>
                  <a:rPr lang="en-US" dirty="0"/>
                  <a:t>delay, gain </a:t>
                </a:r>
                <a:r>
                  <a:rPr lang="en-US" b="0" dirty="0"/>
                  <a:t>and </a:t>
                </a:r>
                <a:r>
                  <a:rPr lang="en-US" b="0" dirty="0">
                    <a:solidFill>
                      <a:srgbClr val="00B050"/>
                    </a:solidFill>
                  </a:rPr>
                  <a:t>phase rotation </a:t>
                </a:r>
                <a:r>
                  <a:rPr lang="en-US" b="0" dirty="0"/>
                  <a:t>in baseband </a:t>
                </a:r>
              </a:p>
              <a:p>
                <a:r>
                  <a:rPr lang="en-US" b="0" dirty="0"/>
                  <a:t>Proof:</a:t>
                </a:r>
              </a:p>
              <a:p>
                <a:pPr lvl="1"/>
                <a:r>
                  <a:rPr lang="en-US" b="0" dirty="0"/>
                  <a:t>Passband frequency response is: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𝐴𝑒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  <m:r>
                          <a:rPr lang="en-US" b="0" i="1" smtClean="0">
                            <a:latin typeface="Cambria Math"/>
                          </a:rPr>
                          <m:t>𝜋</m:t>
                        </m:r>
                        <m:r>
                          <a:rPr lang="en-US" b="0" i="1" smtClean="0">
                            <a:latin typeface="Cambria Math"/>
                          </a:rPr>
                          <m:t>𝑗𝑓</m:t>
                        </m:r>
                        <m:r>
                          <a:rPr lang="en-US" b="0" i="1" smtClean="0">
                            <a:latin typeface="Cambria Math"/>
                          </a:rPr>
                          <m:t>𝜏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Baseband frequency response:</a:t>
                </a:r>
                <a14:m>
                  <m:oMath xmlns:m="http://schemas.openxmlformats.org/officeDocument/2006/math">
                    <m:r>
                      <a:rPr lang="es-ES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𝑐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𝐴𝑒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  <m:r>
                          <a:rPr lang="en-US" b="0" i="1" smtClean="0">
                            <a:latin typeface="Cambria Math"/>
                          </a:rPr>
                          <m:t>𝜋</m:t>
                        </m:r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𝜏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Equivalent impulse response: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𝐴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  <m:r>
                          <a:rPr lang="en-US" b="0" i="1" smtClean="0">
                            <a:latin typeface="Cambria Math"/>
                          </a:rPr>
                          <m:t>𝜋</m:t>
                        </m:r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𝑐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𝜏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𝛿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</a:rPr>
                      <m:t>−</m:t>
                    </m:r>
                    <m:r>
                      <a:rPr lang="en-US" b="0" i="1" smtClean="0">
                        <a:latin typeface="Cambria Math"/>
                      </a:rPr>
                      <m:t>𝜏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213607" y="4220296"/>
                <a:ext cx="10058400" cy="1518408"/>
              </a:xfrm>
              <a:blipFill>
                <a:blip r:embed="rId3"/>
                <a:stretch>
                  <a:fillRect l="-1333" t="-6827" b="-36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ED1F82C7-246A-4171-B9B4-7D6751332FDF}"/>
              </a:ext>
            </a:extLst>
          </p:cNvPr>
          <p:cNvGrpSpPr/>
          <p:nvPr/>
        </p:nvGrpSpPr>
        <p:grpSpPr>
          <a:xfrm>
            <a:off x="2424758" y="1488928"/>
            <a:ext cx="2214096" cy="2109035"/>
            <a:chOff x="2424758" y="1488928"/>
            <a:chExt cx="2214096" cy="2109035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2173DA81-F756-4F69-9D92-54F9C028F07D}"/>
                </a:ext>
              </a:extLst>
            </p:cNvPr>
            <p:cNvSpPr/>
            <p:nvPr/>
          </p:nvSpPr>
          <p:spPr>
            <a:xfrm>
              <a:off x="2424758" y="2079725"/>
              <a:ext cx="2214096" cy="704675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D3A96F60-C138-4E49-89A7-E4E69ABA3854}"/>
                    </a:ext>
                  </a:extLst>
                </p:cNvPr>
                <p:cNvSpPr/>
                <p:nvPr/>
              </p:nvSpPr>
              <p:spPr>
                <a:xfrm>
                  <a:off x="2612273" y="2246957"/>
                  <a:ext cx="2026580" cy="39074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h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𝑡</m:t>
                            </m:r>
                          </m:e>
                        </m:d>
                        <m:r>
                          <a:rPr lang="en-US" i="1">
                            <a:latin typeface="Cambria Math"/>
                          </a:rPr>
                          <m:t>=</m:t>
                        </m:r>
                        <m:r>
                          <a:rPr lang="en-US" i="1">
                            <a:latin typeface="Cambria Math"/>
                          </a:rPr>
                          <m:t>𝐴</m:t>
                        </m:r>
                        <m:r>
                          <a:rPr lang="en-US" i="1">
                            <a:latin typeface="Cambria Math"/>
                          </a:rPr>
                          <m:t>𝛿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𝑡</m:t>
                            </m:r>
                            <m:r>
                              <a:rPr lang="en-US" i="1">
                                <a:latin typeface="Cambria Math"/>
                              </a:rPr>
                              <m:t>−</m:t>
                            </m:r>
                            <m:r>
                              <a:rPr lang="en-US" i="1">
                                <a:latin typeface="Cambria Math"/>
                              </a:rPr>
                              <m:t>𝜏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D3A96F60-C138-4E49-89A7-E4E69ABA385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12273" y="2246957"/>
                  <a:ext cx="2026580" cy="390748"/>
                </a:xfrm>
                <a:prstGeom prst="rect">
                  <a:avLst/>
                </a:prstGeom>
                <a:blipFill>
                  <a:blip r:embed="rId4"/>
                  <a:stretch>
                    <a:fillRect b="-31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98E47C5-5096-4818-9D88-8A7C4AD948B7}"/>
                </a:ext>
              </a:extLst>
            </p:cNvPr>
            <p:cNvSpPr txBox="1"/>
            <p:nvPr/>
          </p:nvSpPr>
          <p:spPr>
            <a:xfrm>
              <a:off x="2568072" y="1488928"/>
              <a:ext cx="18596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Passband channel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8E4A5A56-3916-4B48-A98C-2DDDBFA9C544}"/>
                    </a:ext>
                  </a:extLst>
                </p:cNvPr>
                <p:cNvSpPr txBox="1"/>
                <p:nvPr/>
              </p:nvSpPr>
              <p:spPr>
                <a:xfrm>
                  <a:off x="2670697" y="2951632"/>
                  <a:ext cx="1139094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s-E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s-E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dirty="0">
                      <a:solidFill>
                        <a:schemeClr val="tx1"/>
                      </a:solidFill>
                    </a:rPr>
                    <a:t> gain</a:t>
                  </a:r>
                  <a:br>
                    <a:rPr lang="en-US" dirty="0">
                      <a:solidFill>
                        <a:schemeClr val="tx1"/>
                      </a:solidFill>
                    </a:rPr>
                  </a:br>
                  <a14:m>
                    <m:oMath xmlns:m="http://schemas.openxmlformats.org/officeDocument/2006/math">
                      <m:r>
                        <a:rPr lang="es-E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s-E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dirty="0">
                      <a:solidFill>
                        <a:schemeClr val="tx1"/>
                      </a:solidFill>
                    </a:rPr>
                    <a:t> delay </a:t>
                  </a:r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8E4A5A56-3916-4B48-A98C-2DDDBFA9C5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0697" y="2951632"/>
                  <a:ext cx="1139094" cy="646331"/>
                </a:xfrm>
                <a:prstGeom prst="rect">
                  <a:avLst/>
                </a:prstGeom>
                <a:blipFill>
                  <a:blip r:embed="rId5"/>
                  <a:stretch>
                    <a:fillRect t="-4717" r="-4278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D60D7EA-7842-4138-AEC0-D5DEC2EBDF66}"/>
              </a:ext>
            </a:extLst>
          </p:cNvPr>
          <p:cNvGrpSpPr/>
          <p:nvPr/>
        </p:nvGrpSpPr>
        <p:grpSpPr>
          <a:xfrm>
            <a:off x="4875119" y="1463721"/>
            <a:ext cx="4083535" cy="2298196"/>
            <a:chOff x="4875119" y="1463721"/>
            <a:chExt cx="4083535" cy="2298196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481828EC-BE7A-4280-BE72-AB5ABECECE56}"/>
                </a:ext>
              </a:extLst>
            </p:cNvPr>
            <p:cNvSpPr/>
            <p:nvPr/>
          </p:nvSpPr>
          <p:spPr>
            <a:xfrm>
              <a:off x="6089793" y="2115990"/>
              <a:ext cx="2868861" cy="704675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69A35D4-669E-4591-8AAE-A3EE8F402EAC}"/>
                </a:ext>
              </a:extLst>
            </p:cNvPr>
            <p:cNvSpPr txBox="1"/>
            <p:nvPr/>
          </p:nvSpPr>
          <p:spPr>
            <a:xfrm>
              <a:off x="6455283" y="1463721"/>
              <a:ext cx="219572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Baseband equivalent </a:t>
              </a:r>
              <a:br>
                <a:rPr lang="en-US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</a:br>
              <a:r>
                <a:rPr lang="en-US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channel</a:t>
              </a:r>
            </a:p>
          </p:txBody>
        </p:sp>
        <p:sp>
          <p:nvSpPr>
            <p:cNvPr id="9" name="Arrow: Down 8">
              <a:extLst>
                <a:ext uri="{FF2B5EF4-FFF2-40B4-BE49-F238E27FC236}">
                  <a16:creationId xmlns:a16="http://schemas.microsoft.com/office/drawing/2014/main" id="{8D30272B-1719-4DC3-AEAF-D96F89630D8D}"/>
                </a:ext>
              </a:extLst>
            </p:cNvPr>
            <p:cNvSpPr/>
            <p:nvPr/>
          </p:nvSpPr>
          <p:spPr>
            <a:xfrm rot="16200000">
              <a:off x="5233890" y="1932205"/>
              <a:ext cx="260866" cy="97840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8FF1303C-F113-43CD-BCD0-AF8B5545D415}"/>
                    </a:ext>
                  </a:extLst>
                </p:cNvPr>
                <p:cNvSpPr/>
                <p:nvPr/>
              </p:nvSpPr>
              <p:spPr>
                <a:xfrm>
                  <a:off x="5996985" y="2279206"/>
                  <a:ext cx="2868862" cy="37824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/>
                              </a:rPr>
                              <m:t>h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𝑏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𝑡</m:t>
                            </m:r>
                          </m:e>
                        </m:d>
                        <m:r>
                          <a:rPr lang="en-US" i="1">
                            <a:latin typeface="Cambria Math"/>
                          </a:rPr>
                          <m:t>=</m:t>
                        </m:r>
                        <m:r>
                          <a:rPr lang="en-US" i="1">
                            <a:latin typeface="Cambria Math"/>
                          </a:rPr>
                          <m:t>𝐴</m:t>
                        </m:r>
                        <m:sSup>
                          <m:sSupPr>
                            <m:ctrlPr>
                              <a:rPr lang="en-US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2</m:t>
                            </m:r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𝜋</m:t>
                            </m:r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𝑗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𝜏</m:t>
                            </m:r>
                          </m:sup>
                        </m:sSup>
                        <m:r>
                          <a:rPr lang="en-US" i="1">
                            <a:latin typeface="Cambria Math"/>
                          </a:rPr>
                          <m:t>𝛿</m:t>
                        </m:r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r>
                          <a:rPr lang="en-US" i="1">
                            <a:latin typeface="Cambria Math"/>
                          </a:rPr>
                          <m:t>𝑡</m:t>
                        </m:r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r>
                          <a:rPr lang="en-US" i="1">
                            <a:latin typeface="Cambria Math"/>
                          </a:rPr>
                          <m:t>𝜏</m:t>
                        </m:r>
                        <m:r>
                          <a:rPr lang="en-US" i="1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8FF1303C-F113-43CD-BCD0-AF8B5545D41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6985" y="2279206"/>
                  <a:ext cx="2868862" cy="378245"/>
                </a:xfrm>
                <a:prstGeom prst="rect">
                  <a:avLst/>
                </a:prstGeom>
                <a:blipFill>
                  <a:blip r:embed="rId6"/>
                  <a:stretch>
                    <a:fillRect b="-129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BB966C4B-40BB-4AA7-A56A-10DA600DB60B}"/>
                    </a:ext>
                  </a:extLst>
                </p:cNvPr>
                <p:cNvSpPr txBox="1"/>
                <p:nvPr/>
              </p:nvSpPr>
              <p:spPr>
                <a:xfrm>
                  <a:off x="6089793" y="2838587"/>
                  <a:ext cx="2825004" cy="9233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s-E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s-E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dirty="0">
                      <a:solidFill>
                        <a:schemeClr val="tx1"/>
                      </a:solidFill>
                    </a:rPr>
                    <a:t> gain</a:t>
                  </a:r>
                  <a:br>
                    <a:rPr lang="en-US" dirty="0">
                      <a:solidFill>
                        <a:schemeClr val="tx1"/>
                      </a:solidFill>
                    </a:rPr>
                  </a:br>
                  <a14:m>
                    <m:oMath xmlns:m="http://schemas.openxmlformats.org/officeDocument/2006/math">
                      <m:r>
                        <a:rPr lang="es-E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s-E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dirty="0">
                      <a:solidFill>
                        <a:schemeClr val="tx1"/>
                      </a:solidFill>
                    </a:rPr>
                    <a:t> delay</a:t>
                  </a:r>
                </a:p>
                <a:p>
                  <a14:m>
                    <m:oMath xmlns:m="http://schemas.openxmlformats.org/officeDocument/2006/math">
                      <m:r>
                        <a:rPr lang="es-E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s-E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s-E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sSub>
                        <m:sSubPr>
                          <m:ctrlPr>
                            <a:rPr lang="es-E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s-E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s-E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𝜏</m:t>
                      </m:r>
                    </m:oMath>
                  </a14:m>
                  <a:r>
                    <a:rPr lang="en-US" dirty="0">
                      <a:solidFill>
                        <a:srgbClr val="00B050"/>
                      </a:solidFill>
                    </a:rPr>
                    <a:t> = phase rotation </a:t>
                  </a:r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BB966C4B-40BB-4AA7-A56A-10DA600DB6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89793" y="2838587"/>
                  <a:ext cx="2825004" cy="923330"/>
                </a:xfrm>
                <a:prstGeom prst="rect">
                  <a:avLst/>
                </a:prstGeom>
                <a:blipFill>
                  <a:blip r:embed="rId7"/>
                  <a:stretch>
                    <a:fillRect t="-3974" r="-864" b="-993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984826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040211"/>
          </a:xfrm>
        </p:spPr>
        <p:txBody>
          <a:bodyPr/>
          <a:lstStyle/>
          <a:p>
            <a:r>
              <a:rPr lang="en-US" dirty="0"/>
              <a:t>Synchronization and Delay Errors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11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111433" y="3816340"/>
                <a:ext cx="9305321" cy="2310124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Time synchronization </a:t>
                </a:r>
                <a:r>
                  <a:rPr lang="en-US" dirty="0"/>
                  <a:t>at the receiver:</a:t>
                </a:r>
              </a:p>
              <a:p>
                <a:pPr lvl="1"/>
                <a:r>
                  <a:rPr lang="en-US" dirty="0"/>
                  <a:t>Estimate the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arrival time</a:t>
                </a:r>
                <a:r>
                  <a:rPr lang="en-US" dirty="0"/>
                  <a:t> of the signal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acc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Starts processing remainder of signal starting at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acc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Equivalent to shifting received signal ahead in time by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acc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𝑦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i="1" dirty="0">
                    <a:latin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E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̂"/>
                            <m:ctrlPr>
                              <a:rPr lang="es-E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acc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Remaining time error: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>
                        <a:latin typeface="Cambria Math" panose="02040503050406030204" pitchFamily="18" charset="0"/>
                      </a:rPr>
                      <m:t>Δ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𝜏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acc>
                  </m:oMath>
                </a14:m>
                <a:endParaRPr lang="en-US" dirty="0"/>
              </a:p>
              <a:p>
                <a:r>
                  <a:rPr lang="en-US" dirty="0"/>
                  <a:t>Later, we will discuss:</a:t>
                </a:r>
              </a:p>
              <a:p>
                <a:pPr lvl="1"/>
                <a:r>
                  <a:rPr lang="en-US" dirty="0"/>
                  <a:t>How to estimate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(synchronization) and how to correct for gain and phase error (equalization)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111433" y="3816340"/>
                <a:ext cx="9305321" cy="2310124"/>
              </a:xfrm>
              <a:blipFill>
                <a:blip r:embed="rId3"/>
                <a:stretch>
                  <a:fillRect l="-1441" t="-34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A7E09E31-9D90-44F2-8856-A82F7FC1E727}"/>
              </a:ext>
            </a:extLst>
          </p:cNvPr>
          <p:cNvGrpSpPr/>
          <p:nvPr/>
        </p:nvGrpSpPr>
        <p:grpSpPr>
          <a:xfrm>
            <a:off x="1048192" y="1658548"/>
            <a:ext cx="3334887" cy="1856606"/>
            <a:chOff x="1048192" y="1658548"/>
            <a:chExt cx="3334887" cy="1856606"/>
          </a:xfrm>
        </p:grpSpPr>
        <p:sp>
          <p:nvSpPr>
            <p:cNvPr id="36" name="Flowchart: Process 35"/>
            <p:cNvSpPr/>
            <p:nvPr/>
          </p:nvSpPr>
          <p:spPr>
            <a:xfrm>
              <a:off x="3217406" y="1890393"/>
              <a:ext cx="1165673" cy="685800"/>
            </a:xfrm>
            <a:prstGeom prst="flowChartProcess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1048192" y="2102172"/>
                  <a:ext cx="6503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𝑠</m:t>
                        </m:r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r>
                          <a:rPr lang="en-US" i="1">
                            <a:latin typeface="Cambria Math"/>
                          </a:rPr>
                          <m:t>𝑡</m:t>
                        </m:r>
                        <m:r>
                          <a:rPr lang="en-US" i="1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8192" y="2102172"/>
                  <a:ext cx="650306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TextBox 49"/>
            <p:cNvSpPr txBox="1"/>
            <p:nvPr/>
          </p:nvSpPr>
          <p:spPr>
            <a:xfrm>
              <a:off x="3407891" y="1899717"/>
              <a:ext cx="7847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Delay </a:t>
              </a:r>
              <a:br>
                <a:rPr lang="en-US" dirty="0"/>
              </a:br>
              <a:r>
                <a:rPr lang="en-US" dirty="0"/>
                <a:t>&amp; gain</a:t>
              </a:r>
            </a:p>
          </p:txBody>
        </p:sp>
        <p:sp>
          <p:nvSpPr>
            <p:cNvPr id="59" name="Isosceles Triangle 58">
              <a:extLst>
                <a:ext uri="{FF2B5EF4-FFF2-40B4-BE49-F238E27FC236}">
                  <a16:creationId xmlns:a16="http://schemas.microsoft.com/office/drawing/2014/main" id="{3327E794-BA68-4C42-8DDE-5005CB2B9C45}"/>
                </a:ext>
              </a:extLst>
            </p:cNvPr>
            <p:cNvSpPr/>
            <p:nvPr/>
          </p:nvSpPr>
          <p:spPr>
            <a:xfrm rot="10800000">
              <a:off x="2367710" y="1658548"/>
              <a:ext cx="436228" cy="282335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1" name="Connector: Elbow 60">
              <a:extLst>
                <a:ext uri="{FF2B5EF4-FFF2-40B4-BE49-F238E27FC236}">
                  <a16:creationId xmlns:a16="http://schemas.microsoft.com/office/drawing/2014/main" id="{94E53447-8FB2-4E71-BDBC-BDB9EAF810E7}"/>
                </a:ext>
              </a:extLst>
            </p:cNvPr>
            <p:cNvCxnSpPr>
              <a:cxnSpLocks/>
              <a:endCxn id="59" idx="0"/>
            </p:cNvCxnSpPr>
            <p:nvPr/>
          </p:nvCxnSpPr>
          <p:spPr>
            <a:xfrm flipV="1">
              <a:off x="1649848" y="1940883"/>
              <a:ext cx="935976" cy="372683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EC8E5655-462A-4776-9711-6B1AC0443FBF}"/>
                </a:ext>
              </a:extLst>
            </p:cNvPr>
            <p:cNvSpPr/>
            <p:nvPr/>
          </p:nvSpPr>
          <p:spPr>
            <a:xfrm>
              <a:off x="1511596" y="2890645"/>
              <a:ext cx="926294" cy="303372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5EEF9E1E-3188-4C83-A7E3-C708D0213A32}"/>
                </a:ext>
              </a:extLst>
            </p:cNvPr>
            <p:cNvCxnSpPr/>
            <p:nvPr/>
          </p:nvCxnSpPr>
          <p:spPr>
            <a:xfrm>
              <a:off x="1147361" y="3197817"/>
              <a:ext cx="25270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110D30CC-5E38-41B6-A4F9-85F9F27E859D}"/>
                </a:ext>
              </a:extLst>
            </p:cNvPr>
            <p:cNvCxnSpPr/>
            <p:nvPr/>
          </p:nvCxnSpPr>
          <p:spPr>
            <a:xfrm>
              <a:off x="1511595" y="2645769"/>
              <a:ext cx="0" cy="7451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AA2B4068-665F-4B46-BC6B-A7828D2264E4}"/>
                </a:ext>
              </a:extLst>
            </p:cNvPr>
            <p:cNvSpPr txBox="1"/>
            <p:nvPr/>
          </p:nvSpPr>
          <p:spPr>
            <a:xfrm>
              <a:off x="1499004" y="314582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7C798695-7571-4897-8C6D-19384A1D32DB}"/>
                    </a:ext>
                  </a:extLst>
                </p:cNvPr>
                <p:cNvSpPr txBox="1"/>
                <p:nvPr/>
              </p:nvSpPr>
              <p:spPr>
                <a:xfrm>
                  <a:off x="1806671" y="2583388"/>
                  <a:ext cx="3855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7C798695-7571-4897-8C6D-19384A1D32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06671" y="2583388"/>
                  <a:ext cx="385554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2E9288DE-715C-486E-969F-8D2FF8696B26}"/>
                  </a:ext>
                </a:extLst>
              </p:cNvPr>
              <p:cNvSpPr txBox="1"/>
              <p:nvPr/>
            </p:nvSpPr>
            <p:spPr>
              <a:xfrm>
                <a:off x="5107231" y="3174486"/>
                <a:ext cx="3483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dirty="0" smtClean="0"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2E9288DE-715C-486E-969F-8D2FF8696B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7231" y="3174486"/>
                <a:ext cx="34830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D922451F-7CB2-4725-8C4B-214E9A4D9BAB}"/>
              </a:ext>
            </a:extLst>
          </p:cNvPr>
          <p:cNvGrpSpPr/>
          <p:nvPr/>
        </p:nvGrpSpPr>
        <p:grpSpPr>
          <a:xfrm>
            <a:off x="4469094" y="1643197"/>
            <a:ext cx="3017642" cy="1600609"/>
            <a:chOff x="4469094" y="1643197"/>
            <a:chExt cx="3017642" cy="160060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5639305" y="1643197"/>
                  <a:ext cx="1735539" cy="6584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𝑡</m:t>
                            </m:r>
                          </m:e>
                        </m:d>
                      </m:oMath>
                      <m:oMath xmlns:m="http://schemas.openxmlformats.org/officeDocument/2006/math"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sSup>
                          <m:sSup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p>
                        </m:s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9305" y="1643197"/>
                  <a:ext cx="1735539" cy="658450"/>
                </a:xfrm>
                <a:prstGeom prst="rect">
                  <a:avLst/>
                </a:prstGeom>
                <a:blipFill>
                  <a:blip r:embed="rId11"/>
                  <a:stretch>
                    <a:fillRect b="-64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4" name="Connector: Elbow 53">
              <a:extLst>
                <a:ext uri="{FF2B5EF4-FFF2-40B4-BE49-F238E27FC236}">
                  <a16:creationId xmlns:a16="http://schemas.microsoft.com/office/drawing/2014/main" id="{110EA6AE-0DEA-4FD9-B2BC-D60EDF7BD614}"/>
                </a:ext>
              </a:extLst>
            </p:cNvPr>
            <p:cNvCxnSpPr>
              <a:cxnSpLocks/>
              <a:stCxn id="56" idx="0"/>
              <a:endCxn id="40" idx="1"/>
            </p:cNvCxnSpPr>
            <p:nvPr/>
          </p:nvCxnSpPr>
          <p:spPr>
            <a:xfrm rot="16200000" flipH="1">
              <a:off x="6031445" y="858275"/>
              <a:ext cx="339795" cy="257078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Isosceles Triangle 55">
              <a:extLst>
                <a:ext uri="{FF2B5EF4-FFF2-40B4-BE49-F238E27FC236}">
                  <a16:creationId xmlns:a16="http://schemas.microsoft.com/office/drawing/2014/main" id="{C1F35758-2F7B-47D1-A700-1841EDABBEAE}"/>
                </a:ext>
              </a:extLst>
            </p:cNvPr>
            <p:cNvSpPr/>
            <p:nvPr/>
          </p:nvSpPr>
          <p:spPr>
            <a:xfrm rot="10800000">
              <a:off x="4697835" y="1691436"/>
              <a:ext cx="436228" cy="282335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CC6C1850-6892-449A-889A-E4CA58F733FD}"/>
                </a:ext>
              </a:extLst>
            </p:cNvPr>
            <p:cNvSpPr/>
            <p:nvPr/>
          </p:nvSpPr>
          <p:spPr>
            <a:xfrm>
              <a:off x="5281382" y="2824927"/>
              <a:ext cx="1019460" cy="21308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C2E9F897-20FF-46EF-9AE7-9CF792137741}"/>
                </a:ext>
              </a:extLst>
            </p:cNvPr>
            <p:cNvCxnSpPr>
              <a:cxnSpLocks/>
            </p:cNvCxnSpPr>
            <p:nvPr/>
          </p:nvCxnSpPr>
          <p:spPr>
            <a:xfrm>
              <a:off x="4469094" y="3034366"/>
              <a:ext cx="214143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4DD31FD2-F818-4589-B6D4-D0FB6F0EE6E9}"/>
                </a:ext>
              </a:extLst>
            </p:cNvPr>
            <p:cNvCxnSpPr>
              <a:cxnSpLocks/>
            </p:cNvCxnSpPr>
            <p:nvPr/>
          </p:nvCxnSpPr>
          <p:spPr>
            <a:xfrm>
              <a:off x="4833328" y="2739031"/>
              <a:ext cx="0" cy="4884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F1C33E34-9215-4DA3-84FC-E5CE76EE4697}"/>
                    </a:ext>
                  </a:extLst>
                </p:cNvPr>
                <p:cNvSpPr txBox="1"/>
                <p:nvPr/>
              </p:nvSpPr>
              <p:spPr>
                <a:xfrm>
                  <a:off x="5444774" y="2477704"/>
                  <a:ext cx="856068" cy="38145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𝐴𝐶</m:t>
                        </m:r>
                        <m:sSup>
                          <m:sSupPr>
                            <m:ctrlPr>
                              <a:rPr lang="es-E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b="0" i="1" dirty="0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s-ES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s-ES" b="0" i="1" dirty="0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F1C33E34-9215-4DA3-84FC-E5CE76EE46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44774" y="2477704"/>
                  <a:ext cx="856068" cy="381451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DCBBE0D3-4F50-42BE-98C5-0BE60EE1BF78}"/>
                </a:ext>
              </a:extLst>
            </p:cNvPr>
            <p:cNvCxnSpPr/>
            <p:nvPr/>
          </p:nvCxnSpPr>
          <p:spPr>
            <a:xfrm>
              <a:off x="5281381" y="2660963"/>
              <a:ext cx="0" cy="5828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673BF8A-8B6F-4CB1-8FAE-7C50D0DE1233}"/>
              </a:ext>
            </a:extLst>
          </p:cNvPr>
          <p:cNvGrpSpPr/>
          <p:nvPr/>
        </p:nvGrpSpPr>
        <p:grpSpPr>
          <a:xfrm>
            <a:off x="6912528" y="1364878"/>
            <a:ext cx="3880632" cy="2514939"/>
            <a:chOff x="6912528" y="1364878"/>
            <a:chExt cx="3880632" cy="2514939"/>
          </a:xfrm>
        </p:grpSpPr>
        <p:sp>
          <p:nvSpPr>
            <p:cNvPr id="40" name="Flowchart: Process 39">
              <a:extLst>
                <a:ext uri="{FF2B5EF4-FFF2-40B4-BE49-F238E27FC236}">
                  <a16:creationId xmlns:a16="http://schemas.microsoft.com/office/drawing/2014/main" id="{95A796CA-8042-4374-B4B2-502D273ADBDC}"/>
                </a:ext>
              </a:extLst>
            </p:cNvPr>
            <p:cNvSpPr/>
            <p:nvPr/>
          </p:nvSpPr>
          <p:spPr>
            <a:xfrm>
              <a:off x="7486735" y="1970666"/>
              <a:ext cx="1165673" cy="685800"/>
            </a:xfrm>
            <a:prstGeom prst="flowChartProcess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71AA3C8E-3042-4CD8-B47F-F8175DBEE49A}"/>
                    </a:ext>
                  </a:extLst>
                </p:cNvPr>
                <p:cNvSpPr txBox="1"/>
                <p:nvPr/>
              </p:nvSpPr>
              <p:spPr>
                <a:xfrm>
                  <a:off x="8199342" y="2740575"/>
                  <a:ext cx="18034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Delay estimate  </a:t>
                  </a:r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acc>
                    </m:oMath>
                  </a14:m>
                  <a:r>
                    <a:rPr lang="en-US" dirty="0"/>
                    <a:t> </a:t>
                  </a:r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71AA3C8E-3042-4CD8-B47F-F8175DBEE4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99342" y="2740575"/>
                  <a:ext cx="1803466" cy="369332"/>
                </a:xfrm>
                <a:prstGeom prst="rect">
                  <a:avLst/>
                </a:prstGeom>
                <a:blipFill>
                  <a:blip r:embed="rId13"/>
                  <a:stretch>
                    <a:fillRect l="-2703" t="-10000" r="-1250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9CD3049-2CAB-4269-91CF-72B6383ABCCB}"/>
                </a:ext>
              </a:extLst>
            </p:cNvPr>
            <p:cNvSpPr txBox="1"/>
            <p:nvPr/>
          </p:nvSpPr>
          <p:spPr>
            <a:xfrm>
              <a:off x="7763237" y="2116809"/>
              <a:ext cx="6126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Shift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98F88DAB-C128-4041-8A85-0CC61280C69B}"/>
                    </a:ext>
                  </a:extLst>
                </p:cNvPr>
                <p:cNvSpPr txBox="1"/>
                <p:nvPr/>
              </p:nvSpPr>
              <p:spPr>
                <a:xfrm>
                  <a:off x="8919762" y="1364878"/>
                  <a:ext cx="1873398" cy="93544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/>
                          </a:rPr>
                          <m:t>𝑦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𝑡</m:t>
                            </m:r>
                          </m:e>
                        </m:d>
                      </m:oMath>
                      <m:oMath xmlns:m="http://schemas.openxmlformats.org/officeDocument/2006/math"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s-E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acc>
                              <m:accPr>
                                <m:chr m:val="̂"/>
                                <m:ctrlPr>
                                  <a:rPr lang="es-ES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ES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acc>
                          </m:e>
                        </m:d>
                      </m:oMath>
                      <m:oMath xmlns:m="http://schemas.openxmlformats.org/officeDocument/2006/math"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sSup>
                          <m:sSup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p>
                        </m:s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s-ES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98F88DAB-C128-4041-8A85-0CC61280C6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19762" y="1364878"/>
                  <a:ext cx="1873398" cy="935449"/>
                </a:xfrm>
                <a:prstGeom prst="rect">
                  <a:avLst/>
                </a:prstGeom>
                <a:blipFill>
                  <a:blip r:embed="rId14"/>
                  <a:stretch>
                    <a:fillRect b="-45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B131FDDA-89F5-45CF-ADB0-C644807A9E17}"/>
                </a:ext>
              </a:extLst>
            </p:cNvPr>
            <p:cNvCxnSpPr>
              <a:cxnSpLocks/>
            </p:cNvCxnSpPr>
            <p:nvPr/>
          </p:nvCxnSpPr>
          <p:spPr>
            <a:xfrm>
              <a:off x="8652408" y="2313566"/>
              <a:ext cx="154397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Flowchart: Process 79">
              <a:extLst>
                <a:ext uri="{FF2B5EF4-FFF2-40B4-BE49-F238E27FC236}">
                  <a16:creationId xmlns:a16="http://schemas.microsoft.com/office/drawing/2014/main" id="{F00E9D19-6E37-4A30-990A-188105809720}"/>
                </a:ext>
              </a:extLst>
            </p:cNvPr>
            <p:cNvSpPr/>
            <p:nvPr/>
          </p:nvSpPr>
          <p:spPr>
            <a:xfrm>
              <a:off x="7486735" y="3194017"/>
              <a:ext cx="1165673" cy="685800"/>
            </a:xfrm>
            <a:prstGeom prst="flowChartProcess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EC8EA569-01DC-40DF-BD27-09CFF38EF888}"/>
                </a:ext>
              </a:extLst>
            </p:cNvPr>
            <p:cNvSpPr txBox="1"/>
            <p:nvPr/>
          </p:nvSpPr>
          <p:spPr>
            <a:xfrm>
              <a:off x="7763237" y="3340160"/>
              <a:ext cx="6114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Sync</a:t>
              </a:r>
            </a:p>
          </p:txBody>
        </p: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FF0E213A-019E-4C05-AD1F-E7C3E7121A77}"/>
                </a:ext>
              </a:extLst>
            </p:cNvPr>
            <p:cNvCxnSpPr>
              <a:stCxn id="80" idx="0"/>
              <a:endCxn id="40" idx="2"/>
            </p:cNvCxnSpPr>
            <p:nvPr/>
          </p:nvCxnSpPr>
          <p:spPr>
            <a:xfrm flipV="1">
              <a:off x="8069572" y="2656466"/>
              <a:ext cx="0" cy="5375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ctor: Elbow 85">
              <a:extLst>
                <a:ext uri="{FF2B5EF4-FFF2-40B4-BE49-F238E27FC236}">
                  <a16:creationId xmlns:a16="http://schemas.microsoft.com/office/drawing/2014/main" id="{CBEC2F42-68A9-4442-A149-7A14F180A21A}"/>
                </a:ext>
              </a:extLst>
            </p:cNvPr>
            <p:cNvCxnSpPr>
              <a:endCxn id="80" idx="1"/>
            </p:cNvCxnSpPr>
            <p:nvPr/>
          </p:nvCxnSpPr>
          <p:spPr>
            <a:xfrm rot="16200000" flipH="1">
              <a:off x="6587956" y="2638137"/>
              <a:ext cx="1223351" cy="574207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97466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040211"/>
          </a:xfrm>
        </p:spPr>
        <p:txBody>
          <a:bodyPr/>
          <a:lstStyle/>
          <a:p>
            <a:r>
              <a:rPr lang="en-US" dirty="0"/>
              <a:t>Frequency Errors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12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147362" y="3659853"/>
                <a:ext cx="10639170" cy="2310124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Oscillators at TX and RX always have some mismatch.  To analyze, suppose:</a:t>
                </a:r>
              </a:p>
              <a:p>
                <a:pPr lvl="1"/>
                <a:r>
                  <a:rPr lang="en-US" dirty="0" err="1"/>
                  <a:t>Upconversion</a:t>
                </a:r>
                <a:r>
                  <a:rPr lang="en-US" dirty="0"/>
                  <a:t>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𝑅𝑒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p>
                        </m:sSup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 err="1"/>
                  <a:t>Downcoversion</a:t>
                </a:r>
                <a:r>
                  <a:rPr lang="en-US" dirty="0"/>
                  <a:t>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𝐿𝑃𝐹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( 2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/>
                  <a:t> )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LO error leads to time-varying gain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s-E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s-ES" i="1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))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Frequency and phase shift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147362" y="3659853"/>
                <a:ext cx="10639170" cy="2310124"/>
              </a:xfrm>
              <a:blipFill>
                <a:blip r:embed="rId3"/>
                <a:stretch>
                  <a:fillRect l="-1375" t="-2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1114385" y="2236463"/>
                <a:ext cx="6503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𝑠</m:t>
                      </m:r>
                      <m:r>
                        <a:rPr lang="en-US" i="1">
                          <a:latin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</a:rPr>
                        <m:t>𝑡</m:t>
                      </m:r>
                      <m:r>
                        <a:rPr lang="en-US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4385" y="2236463"/>
                <a:ext cx="650306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98F88DAB-C128-4041-8A85-0CC61280C69B}"/>
                  </a:ext>
                </a:extLst>
              </p:cNvPr>
              <p:cNvSpPr txBox="1"/>
              <p:nvPr/>
            </p:nvSpPr>
            <p:spPr>
              <a:xfrm>
                <a:off x="7720068" y="2214355"/>
                <a:ext cx="3253455" cy="3814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98F88DAB-C128-4041-8A85-0CC61280C6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0068" y="2214355"/>
                <a:ext cx="3253455" cy="381451"/>
              </a:xfrm>
              <a:prstGeom prst="rect">
                <a:avLst/>
              </a:prstGeom>
              <a:blipFill>
                <a:blip r:embed="rId5"/>
                <a:stretch>
                  <a:fillRect b="-126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131FDDA-89F5-45CF-ADB0-C644807A9E17}"/>
              </a:ext>
            </a:extLst>
          </p:cNvPr>
          <p:cNvCxnSpPr>
            <a:cxnSpLocks/>
            <a:stCxn id="55" idx="3"/>
          </p:cNvCxnSpPr>
          <p:nvPr/>
        </p:nvCxnSpPr>
        <p:spPr>
          <a:xfrm>
            <a:off x="6032393" y="2421731"/>
            <a:ext cx="15260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Isosceles Triangle 55">
            <a:extLst>
              <a:ext uri="{FF2B5EF4-FFF2-40B4-BE49-F238E27FC236}">
                <a16:creationId xmlns:a16="http://schemas.microsoft.com/office/drawing/2014/main" id="{C1F35758-2F7B-47D1-A700-1841EDABBEAE}"/>
              </a:ext>
            </a:extLst>
          </p:cNvPr>
          <p:cNvSpPr/>
          <p:nvPr/>
        </p:nvSpPr>
        <p:spPr>
          <a:xfrm rot="10800000">
            <a:off x="4769141" y="1784230"/>
            <a:ext cx="436228" cy="28233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Isosceles Triangle 58">
            <a:extLst>
              <a:ext uri="{FF2B5EF4-FFF2-40B4-BE49-F238E27FC236}">
                <a16:creationId xmlns:a16="http://schemas.microsoft.com/office/drawing/2014/main" id="{3327E794-BA68-4C42-8DDE-5005CB2B9C45}"/>
              </a:ext>
            </a:extLst>
          </p:cNvPr>
          <p:cNvSpPr/>
          <p:nvPr/>
        </p:nvSpPr>
        <p:spPr>
          <a:xfrm rot="10800000">
            <a:off x="3113463" y="1784230"/>
            <a:ext cx="436228" cy="28233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2EDFBD5-456F-4836-BD6A-FA88F637B3B5}"/>
              </a:ext>
            </a:extLst>
          </p:cNvPr>
          <p:cNvSpPr/>
          <p:nvPr/>
        </p:nvSpPr>
        <p:spPr>
          <a:xfrm>
            <a:off x="2477010" y="2314671"/>
            <a:ext cx="293615" cy="27123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D04F95E-6FE9-43BD-B170-19287133F5E3}"/>
                  </a:ext>
                </a:extLst>
              </p:cNvPr>
              <p:cNvSpPr txBox="1"/>
              <p:nvPr/>
            </p:nvSpPr>
            <p:spPr>
              <a:xfrm>
                <a:off x="2422480" y="2252314"/>
                <a:ext cx="4026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D04F95E-6FE9-43BD-B170-19287133F5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2480" y="2252314"/>
                <a:ext cx="40267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0D543D2E-962E-45C7-A9FF-F86A189E2321}"/>
              </a:ext>
            </a:extLst>
          </p:cNvPr>
          <p:cNvSpPr/>
          <p:nvPr/>
        </p:nvSpPr>
        <p:spPr>
          <a:xfrm>
            <a:off x="2422480" y="3108544"/>
            <a:ext cx="402674" cy="2839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807E01E-537A-4D32-A185-B883455DEED9}"/>
              </a:ext>
            </a:extLst>
          </p:cNvPr>
          <p:cNvCxnSpPr>
            <a:cxnSpLocks/>
            <a:stCxn id="7" idx="0"/>
            <a:endCxn id="6" idx="2"/>
          </p:cNvCxnSpPr>
          <p:nvPr/>
        </p:nvCxnSpPr>
        <p:spPr>
          <a:xfrm flipV="1">
            <a:off x="2623817" y="2621646"/>
            <a:ext cx="0" cy="486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12DD8829-35D0-4B19-ACA7-A7C91E24913B}"/>
              </a:ext>
            </a:extLst>
          </p:cNvPr>
          <p:cNvCxnSpPr>
            <a:stCxn id="6" idx="3"/>
            <a:endCxn id="59" idx="0"/>
          </p:cNvCxnSpPr>
          <p:nvPr/>
        </p:nvCxnSpPr>
        <p:spPr>
          <a:xfrm flipV="1">
            <a:off x="2825154" y="2066565"/>
            <a:ext cx="506423" cy="37041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943A2FD-5A8E-4B90-81F1-1E72AA70AC45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1832834" y="2436980"/>
            <a:ext cx="5896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A737FF0-F4E3-4660-AD3F-F7AE1EF95C2B}"/>
                  </a:ext>
                </a:extLst>
              </p:cNvPr>
              <p:cNvSpPr txBox="1"/>
              <p:nvPr/>
            </p:nvSpPr>
            <p:spPr>
              <a:xfrm>
                <a:off x="1217088" y="3023166"/>
                <a:ext cx="12314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/>
                  <a:t>LO 1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A737FF0-F4E3-4660-AD3F-F7AE1EF95C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7088" y="3023166"/>
                <a:ext cx="1231491" cy="369332"/>
              </a:xfrm>
              <a:prstGeom prst="rect">
                <a:avLst/>
              </a:prstGeom>
              <a:blipFill>
                <a:blip r:embed="rId7"/>
                <a:stretch>
                  <a:fillRect l="-4455"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Oval 50">
            <a:extLst>
              <a:ext uri="{FF2B5EF4-FFF2-40B4-BE49-F238E27FC236}">
                <a16:creationId xmlns:a16="http://schemas.microsoft.com/office/drawing/2014/main" id="{B891FBA1-B780-4955-AF17-5625572FD5AA}"/>
              </a:ext>
            </a:extLst>
          </p:cNvPr>
          <p:cNvSpPr/>
          <p:nvPr/>
        </p:nvSpPr>
        <p:spPr>
          <a:xfrm>
            <a:off x="5684249" y="2299422"/>
            <a:ext cx="293615" cy="27123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2248633C-291D-41B3-8474-B5150D3F7C86}"/>
                  </a:ext>
                </a:extLst>
              </p:cNvPr>
              <p:cNvSpPr txBox="1"/>
              <p:nvPr/>
            </p:nvSpPr>
            <p:spPr>
              <a:xfrm>
                <a:off x="5629719" y="2237065"/>
                <a:ext cx="4026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2248633C-291D-41B3-8474-B5150D3F7C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9719" y="2237065"/>
                <a:ext cx="40267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Rectangle 56">
            <a:extLst>
              <a:ext uri="{FF2B5EF4-FFF2-40B4-BE49-F238E27FC236}">
                <a16:creationId xmlns:a16="http://schemas.microsoft.com/office/drawing/2014/main" id="{B1AED72F-C7B9-4B2E-A04B-79B390C8AEE9}"/>
              </a:ext>
            </a:extLst>
          </p:cNvPr>
          <p:cNvSpPr/>
          <p:nvPr/>
        </p:nvSpPr>
        <p:spPr>
          <a:xfrm>
            <a:off x="5629719" y="3093295"/>
            <a:ext cx="402674" cy="2839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57F491A-333F-47E1-940A-A2B7F5474D53}"/>
              </a:ext>
            </a:extLst>
          </p:cNvPr>
          <p:cNvCxnSpPr>
            <a:cxnSpLocks/>
            <a:stCxn id="57" idx="0"/>
            <a:endCxn id="55" idx="2"/>
          </p:cNvCxnSpPr>
          <p:nvPr/>
        </p:nvCxnSpPr>
        <p:spPr>
          <a:xfrm flipV="1">
            <a:off x="5831056" y="2606397"/>
            <a:ext cx="0" cy="486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A0681F58-4A01-4468-8FE0-DA5B36510BDA}"/>
                  </a:ext>
                </a:extLst>
              </p:cNvPr>
              <p:cNvSpPr txBox="1"/>
              <p:nvPr/>
            </p:nvSpPr>
            <p:spPr>
              <a:xfrm>
                <a:off x="6126480" y="3090607"/>
                <a:ext cx="12314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/>
                  <a:t>LO 2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A0681F58-4A01-4468-8FE0-DA5B36510B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6480" y="3090607"/>
                <a:ext cx="1231491" cy="369332"/>
              </a:xfrm>
              <a:prstGeom prst="rect">
                <a:avLst/>
              </a:prstGeom>
              <a:blipFill>
                <a:blip r:embed="rId9"/>
                <a:stretch>
                  <a:fillRect l="-3960"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FD1E8D50-37C4-4C7C-AC4E-DD5F9CC95251}"/>
              </a:ext>
            </a:extLst>
          </p:cNvPr>
          <p:cNvCxnSpPr>
            <a:stCxn id="56" idx="0"/>
            <a:endCxn id="55" idx="1"/>
          </p:cNvCxnSpPr>
          <p:nvPr/>
        </p:nvCxnSpPr>
        <p:spPr>
          <a:xfrm rot="16200000" flipH="1">
            <a:off x="5130904" y="1922916"/>
            <a:ext cx="355166" cy="64246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4E30983D-52B8-45D8-AE47-5BA1A1501525}"/>
              </a:ext>
            </a:extLst>
          </p:cNvPr>
          <p:cNvSpPr/>
          <p:nvPr/>
        </p:nvSpPr>
        <p:spPr>
          <a:xfrm>
            <a:off x="3686210" y="2321172"/>
            <a:ext cx="978408" cy="199914"/>
          </a:xfrm>
          <a:prstGeom prst="rightArrow">
            <a:avLst/>
          </a:prstGeom>
          <a:solidFill>
            <a:srgbClr val="CCFF99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9653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18019-F02A-435C-B294-0CD046058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Problems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F5421A-9BAF-4B75-B571-ABCFC98B5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0902F3-E658-49D4-8857-F0E6A24CA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552" y="1602405"/>
            <a:ext cx="9811939" cy="207644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C1B33C1-057F-4E6A-B3AC-DA6BA02A0E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552" y="3864044"/>
            <a:ext cx="6467856" cy="2265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397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Review of Up- and </a:t>
            </a:r>
            <a:r>
              <a:rPr lang="en-US" dirty="0" err="1"/>
              <a:t>Downconversion</a:t>
            </a:r>
            <a:endParaRPr lang="en-US" dirty="0"/>
          </a:p>
          <a:p>
            <a:r>
              <a:rPr lang="en-US" dirty="0"/>
              <a:t>Review of TX and RX Sampling</a:t>
            </a:r>
          </a:p>
          <a:p>
            <a:r>
              <a:rPr lang="en-US" dirty="0"/>
              <a:t>Doppler and Multi-Path Fading</a:t>
            </a:r>
          </a:p>
          <a:p>
            <a:r>
              <a:rPr lang="en-US" dirty="0"/>
              <a:t>Statistical Descriptions of Fading</a:t>
            </a:r>
          </a:p>
          <a:p>
            <a:pPr lvl="1"/>
            <a:endParaRPr lang="en-US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37EA63A6-38F8-49C5-B6A3-A569C912C9F3}"/>
              </a:ext>
            </a:extLst>
          </p:cNvPr>
          <p:cNvSpPr/>
          <p:nvPr/>
        </p:nvSpPr>
        <p:spPr>
          <a:xfrm>
            <a:off x="466210" y="1894561"/>
            <a:ext cx="795867" cy="43383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7643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Digital Communication Path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15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097280" y="3033346"/>
                <a:ext cx="10058400" cy="2835750"/>
              </a:xfrm>
            </p:spPr>
            <p:txBody>
              <a:bodyPr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All modern communication systems TX and RX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digital samples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Transmitter</a:t>
                </a:r>
                <a:r>
                  <a:rPr lang="en-US" dirty="0"/>
                  <a:t>:  DAC + filtering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  Filtering used to:</a:t>
                </a:r>
              </a:p>
              <a:p>
                <a:pPr lvl="1"/>
                <a:r>
                  <a:rPr lang="en-US" dirty="0"/>
                  <a:t>Suppress out of band emissions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Receiver</a:t>
                </a:r>
                <a:r>
                  <a:rPr lang="en-US" dirty="0"/>
                  <a:t>:  Filters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𝑟𝑥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then performs ADC.  Filtering plays two roles:</a:t>
                </a:r>
              </a:p>
              <a:p>
                <a:pPr lvl="1"/>
                <a:r>
                  <a:rPr lang="en-US" dirty="0"/>
                  <a:t>Reduces noise</a:t>
                </a:r>
              </a:p>
              <a:p>
                <a:pPr lvl="1"/>
                <a:r>
                  <a:rPr lang="en-US" dirty="0"/>
                  <a:t>Remove out-of-band signals before ADC.  (i.e.  Anti-aliasing)</a:t>
                </a:r>
              </a:p>
              <a:p>
                <a:r>
                  <a:rPr lang="en-US" dirty="0"/>
                  <a:t>Filter design discussed in digital communications class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097280" y="3033346"/>
                <a:ext cx="10058400" cy="2835750"/>
              </a:xfrm>
              <a:blipFill>
                <a:blip r:embed="rId3"/>
                <a:stretch>
                  <a:fillRect l="-1455" t="-23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30"/>
          <p:cNvGrpSpPr/>
          <p:nvPr/>
        </p:nvGrpSpPr>
        <p:grpSpPr>
          <a:xfrm>
            <a:off x="1442816" y="1495152"/>
            <a:ext cx="9578103" cy="1135209"/>
            <a:chOff x="1442816" y="1495152"/>
            <a:chExt cx="9578103" cy="1135209"/>
          </a:xfrm>
        </p:grpSpPr>
        <p:sp>
          <p:nvSpPr>
            <p:cNvPr id="6" name="Rectangle 5"/>
            <p:cNvSpPr/>
            <p:nvPr/>
          </p:nvSpPr>
          <p:spPr>
            <a:xfrm>
              <a:off x="4256696" y="1638745"/>
              <a:ext cx="773723" cy="58029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3917662" y="2261029"/>
                  <a:ext cx="1371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𝑡𝑥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7662" y="2261029"/>
                  <a:ext cx="1371600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Rectangle 7"/>
            <p:cNvSpPr/>
            <p:nvPr/>
          </p:nvSpPr>
          <p:spPr>
            <a:xfrm>
              <a:off x="5922909" y="1639477"/>
              <a:ext cx="773723" cy="580292"/>
            </a:xfrm>
            <a:prstGeom prst="rect">
              <a:avLst/>
            </a:prstGeom>
            <a:solidFill>
              <a:srgbClr val="99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467310" y="1639477"/>
              <a:ext cx="773723" cy="5802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9011792" y="1641691"/>
              <a:ext cx="773723" cy="5802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684360" y="2241838"/>
              <a:ext cx="1371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Ideal A/D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730155" y="1633422"/>
              <a:ext cx="773723" cy="58029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590861" y="2191444"/>
              <a:ext cx="1053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Ideal D/A</a:t>
              </a:r>
            </a:p>
          </p:txBody>
        </p:sp>
        <p:cxnSp>
          <p:nvCxnSpPr>
            <p:cNvPr id="16" name="Straight Arrow Connector 15"/>
            <p:cNvCxnSpPr>
              <a:cxnSpLocks/>
              <a:endCxn id="14" idx="1"/>
            </p:cNvCxnSpPr>
            <p:nvPr/>
          </p:nvCxnSpPr>
          <p:spPr>
            <a:xfrm>
              <a:off x="2135497" y="1923568"/>
              <a:ext cx="5946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cxnSpLocks/>
              <a:stCxn id="14" idx="3"/>
              <a:endCxn id="6" idx="1"/>
            </p:cNvCxnSpPr>
            <p:nvPr/>
          </p:nvCxnSpPr>
          <p:spPr>
            <a:xfrm>
              <a:off x="3503878" y="1923568"/>
              <a:ext cx="752818" cy="53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cxnSpLocks/>
              <a:stCxn id="6" idx="3"/>
              <a:endCxn id="8" idx="1"/>
            </p:cNvCxnSpPr>
            <p:nvPr/>
          </p:nvCxnSpPr>
          <p:spPr>
            <a:xfrm>
              <a:off x="5030419" y="1928891"/>
              <a:ext cx="892490" cy="7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cxnSpLocks/>
              <a:stCxn id="8" idx="3"/>
              <a:endCxn id="10" idx="1"/>
            </p:cNvCxnSpPr>
            <p:nvPr/>
          </p:nvCxnSpPr>
          <p:spPr>
            <a:xfrm>
              <a:off x="6696632" y="1929623"/>
              <a:ext cx="77067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cxnSpLocks/>
              <a:stCxn id="10" idx="3"/>
              <a:endCxn id="12" idx="1"/>
            </p:cNvCxnSpPr>
            <p:nvPr/>
          </p:nvCxnSpPr>
          <p:spPr>
            <a:xfrm>
              <a:off x="8241033" y="1929623"/>
              <a:ext cx="770759" cy="22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cxnSpLocks/>
            </p:cNvCxnSpPr>
            <p:nvPr/>
          </p:nvCxnSpPr>
          <p:spPr>
            <a:xfrm>
              <a:off x="9776723" y="1919471"/>
              <a:ext cx="59523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1442816" y="1738902"/>
                  <a:ext cx="64703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2816" y="1738902"/>
                  <a:ext cx="647037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3501915" y="1533812"/>
                  <a:ext cx="77707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01915" y="1533812"/>
                  <a:ext cx="777072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5157565" y="1546464"/>
                  <a:ext cx="6658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7565" y="1546464"/>
                  <a:ext cx="665823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6816139" y="1495152"/>
                  <a:ext cx="6658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6139" y="1495152"/>
                  <a:ext cx="665823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8252640" y="1509108"/>
                  <a:ext cx="6658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52640" y="1509108"/>
                  <a:ext cx="665823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10371959" y="1693774"/>
                  <a:ext cx="6489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71959" y="1693774"/>
                  <a:ext cx="648960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5642273" y="2253422"/>
                  <a:ext cx="1371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𝑐h𝑎𝑛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2273" y="2253422"/>
                  <a:ext cx="1371600" cy="369332"/>
                </a:xfrm>
                <a:prstGeom prst="rect">
                  <a:avLst/>
                </a:prstGeom>
                <a:blipFill>
                  <a:blip r:embed="rId11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7220563" y="2188993"/>
                  <a:ext cx="1371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𝑟𝑥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0563" y="2188993"/>
                  <a:ext cx="1371600" cy="369332"/>
                </a:xfrm>
                <a:prstGeom prst="rect">
                  <a:avLst/>
                </a:prstGeom>
                <a:blipFill>
                  <a:blip r:embed="rId12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3C1D62C3-7CA3-4A0C-BFF8-D21E8E00E5C0}"/>
              </a:ext>
            </a:extLst>
          </p:cNvPr>
          <p:cNvSpPr txBox="1"/>
          <p:nvPr/>
        </p:nvSpPr>
        <p:spPr>
          <a:xfrm>
            <a:off x="1003217" y="2190542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i="1" dirty="0"/>
              <a:t>TX </a:t>
            </a:r>
            <a:r>
              <a:rPr lang="es-ES" i="1" dirty="0" err="1"/>
              <a:t>samples</a:t>
            </a:r>
            <a:endParaRPr lang="en-US" i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072BA27-8A8A-4CC8-80F5-B1FC5A536E38}"/>
              </a:ext>
            </a:extLst>
          </p:cNvPr>
          <p:cNvSpPr txBox="1"/>
          <p:nvPr/>
        </p:nvSpPr>
        <p:spPr>
          <a:xfrm>
            <a:off x="10164990" y="2178894"/>
            <a:ext cx="1245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i="1" dirty="0"/>
              <a:t>RX </a:t>
            </a:r>
            <a:r>
              <a:rPr lang="es-ES" i="1" dirty="0" err="1"/>
              <a:t>samples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684142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of DTFT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Given discrete-time sequence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Real or complex</a:t>
                </a:r>
              </a:p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Discrete-time Fourier Transform</a:t>
                </a:r>
                <a:r>
                  <a:rPr lang="en-US" dirty="0"/>
                  <a:t>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Ω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Inverse DTFT: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den>
                    </m:f>
                    <m:nary>
                      <m:nary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</m:d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Ω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Note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</m:oMath>
                </a14:m>
                <a:r>
                  <a:rPr lang="en-US" dirty="0"/>
                  <a:t> is always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 periodic signal</a:t>
                </a:r>
              </a:p>
              <a:p>
                <a:pPr lvl="1"/>
                <a:r>
                  <a:rPr lang="en-US" dirty="0"/>
                  <a:t>Can take integral for inverse DTFT on any period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/>
                  <a:t> is the </a:t>
                </a:r>
                <a:r>
                  <a:rPr lang="en-US" dirty="0">
                    <a:solidFill>
                      <a:schemeClr val="accent1"/>
                    </a:solidFill>
                  </a:rPr>
                  <a:t>discrete frequency</a:t>
                </a:r>
                <a:r>
                  <a:rPr lang="en-US" dirty="0"/>
                  <a:t>. Units is radians per sample.</a:t>
                </a:r>
              </a:p>
              <a:p>
                <a:r>
                  <a:rPr lang="en-US" dirty="0"/>
                  <a:t>For finite length signals and finite number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/>
                  <a:t>, can be computed via FFT</a:t>
                </a:r>
              </a:p>
              <a:p>
                <a:r>
                  <a:rPr lang="en-US" dirty="0"/>
                  <a:t>Review in your signals and systems class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629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40B74-8936-48A7-8C60-A421D1B91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DTFT Pairs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34CA0-5D12-4577-81C0-A74B4DFA70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6240" y="1539279"/>
            <a:ext cx="3139440" cy="4329817"/>
          </a:xfrm>
        </p:spPr>
        <p:txBody>
          <a:bodyPr/>
          <a:lstStyle/>
          <a:p>
            <a:r>
              <a:rPr lang="en-US" dirty="0"/>
              <a:t>See Wikipedia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F91638-1096-4227-8D9B-BAF8F002B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1B9F78-81AA-45AA-AC4F-E5DC2EAFE5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6" b="16544"/>
          <a:stretch/>
        </p:blipFill>
        <p:spPr>
          <a:xfrm>
            <a:off x="1036321" y="1562954"/>
            <a:ext cx="5279638" cy="39652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79706C4-DB93-44F6-9D95-AB212F9D70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6279" y="3429000"/>
            <a:ext cx="5399202" cy="2099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0127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9B808-C701-4DFB-802B-F401270FE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Discrete-Time Systems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65B1A57-FDA9-4280-A889-1A28BA0BAC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2399418"/>
                <a:ext cx="10058400" cy="340005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Consider discrete-time LTI system</a:t>
                </a:r>
              </a:p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Time-domain</a:t>
                </a:r>
                <a:r>
                  <a:rPr lang="en-US" dirty="0"/>
                  <a:t>:   Characterized by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impulse response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br>
                  <a:rPr lang="en-US" dirty="0"/>
                </a:br>
                <a:br>
                  <a:rPr lang="es-ES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s-E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nary>
                  </m:oMath>
                </a14:m>
                <a:endParaRPr lang="en-US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Frequency-domain</a:t>
                </a:r>
                <a:r>
                  <a:rPr lang="en-US" dirty="0"/>
                  <a:t>:   Characterized by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frequency response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s-E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</m:oMath>
                </a14:m>
                <a:br>
                  <a:rPr lang="en-US" dirty="0"/>
                </a:br>
                <a:br>
                  <a:rPr lang="es-ES" dirty="0"/>
                </a:b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s-E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s-E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s-E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</m:oMath>
                </a14:m>
                <a:endParaRPr lang="es-ES" b="0" dirty="0"/>
              </a:p>
              <a:p>
                <a:pPr lvl="1"/>
                <a:endParaRPr lang="es-E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s-ES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=∑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begChr m:val="["/>
                        <m:endChr m:val="]"/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sSup>
                      <m:s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m:rPr>
                            <m:sty m:val="p"/>
                          </m:rPr>
                          <a:rPr lang="es-ES" b="0" i="0" smtClean="0">
                            <a:latin typeface="Cambria Math" panose="02040503050406030204" pitchFamily="18" charset="0"/>
                          </a:rPr>
                          <m:t>Ω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s-E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begChr m:val="["/>
                        <m:endChr m:val="]"/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den>
                    </m:f>
                    <m:nary>
                      <m:nary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</m:d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Ω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nary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65B1A57-FDA9-4280-A889-1A28BA0BAC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2399418"/>
                <a:ext cx="10058400" cy="3400056"/>
              </a:xfrm>
              <a:blipFill>
                <a:blip r:embed="rId2"/>
                <a:stretch>
                  <a:fillRect l="-1455" t="-8438" b="-174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7F27D7-CC04-43AC-8991-BC4255C77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18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BC570B-7245-4355-8D94-362519B2FD64}"/>
              </a:ext>
            </a:extLst>
          </p:cNvPr>
          <p:cNvSpPr/>
          <p:nvPr/>
        </p:nvSpPr>
        <p:spPr>
          <a:xfrm>
            <a:off x="4877737" y="1598602"/>
            <a:ext cx="773723" cy="5802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B8403B6-3D97-4C70-A34B-25F90F8892EB}"/>
                  </a:ext>
                </a:extLst>
              </p:cNvPr>
              <p:cNvSpPr txBox="1"/>
              <p:nvPr/>
            </p:nvSpPr>
            <p:spPr>
              <a:xfrm>
                <a:off x="4923381" y="1670062"/>
                <a:ext cx="7620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s-ES" b="0" i="0" smtClean="0"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B8403B6-3D97-4C70-A34B-25F90F8892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3381" y="1670062"/>
                <a:ext cx="762068" cy="369332"/>
              </a:xfrm>
              <a:prstGeom prst="rect">
                <a:avLst/>
              </a:prstGeom>
              <a:blipFill>
                <a:blip r:embed="rId3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E824A56-AD89-41BE-BCCC-5CABC3FF50BD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4283079" y="1888748"/>
            <a:ext cx="5946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409A915-5A5F-4F66-85CA-7DE951282A3B}"/>
              </a:ext>
            </a:extLst>
          </p:cNvPr>
          <p:cNvCxnSpPr>
            <a:cxnSpLocks/>
          </p:cNvCxnSpPr>
          <p:nvPr/>
        </p:nvCxnSpPr>
        <p:spPr>
          <a:xfrm>
            <a:off x="5650882" y="1890586"/>
            <a:ext cx="5952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90D5E9F-2B62-42C4-9EE5-DD834FFC7B53}"/>
                  </a:ext>
                </a:extLst>
              </p:cNvPr>
              <p:cNvSpPr txBox="1"/>
              <p:nvPr/>
            </p:nvSpPr>
            <p:spPr>
              <a:xfrm>
                <a:off x="3590398" y="1704082"/>
                <a:ext cx="6470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90D5E9F-2B62-42C4-9EE5-DD834FFC7B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0398" y="1704082"/>
                <a:ext cx="647037" cy="369332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928FCA8-34FF-48E2-B1B1-9559DEC4ED79}"/>
                  </a:ext>
                </a:extLst>
              </p:cNvPr>
              <p:cNvSpPr txBox="1"/>
              <p:nvPr/>
            </p:nvSpPr>
            <p:spPr>
              <a:xfrm>
                <a:off x="6246118" y="1664889"/>
                <a:ext cx="648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928FCA8-34FF-48E2-B1B1-9559DEC4ED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6118" y="1664889"/>
                <a:ext cx="648960" cy="369332"/>
              </a:xfrm>
              <a:prstGeom prst="rect">
                <a:avLst/>
              </a:prstGeom>
              <a:blipFill>
                <a:blip r:embed="rId5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9166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E907C1D-1D5C-4330-A9D0-0039EB068D7A}"/>
              </a:ext>
            </a:extLst>
          </p:cNvPr>
          <p:cNvSpPr/>
          <p:nvPr/>
        </p:nvSpPr>
        <p:spPr>
          <a:xfrm>
            <a:off x="2603597" y="5067591"/>
            <a:ext cx="6631145" cy="92759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DT Equivalent Channel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19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097280" y="2822036"/>
                <a:ext cx="10058400" cy="3047060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Discrete-time baseband equivalent channel</a:t>
                </a:r>
                <a:r>
                  <a:rPr lang="en-US" dirty="0"/>
                  <a:t>:  </a:t>
                </a:r>
              </a:p>
              <a:p>
                <a:pPr lvl="1"/>
                <a:r>
                  <a:rPr lang="en-US" dirty="0"/>
                  <a:t>Describes equivalent mapping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Includes effects of TX and RX filtering and continuous-time baseband channel</a:t>
                </a:r>
              </a:p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Band-limited filters</a:t>
                </a:r>
                <a:r>
                  <a:rPr lang="en-US" dirty="0"/>
                  <a:t>:  </a:t>
                </a:r>
              </a:p>
              <a:p>
                <a:pPr lvl="1"/>
                <a:r>
                  <a:rPr lang="en-US" dirty="0"/>
                  <a:t>Suppose one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𝑟𝑥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</m:sSub>
                  </m:oMath>
                </a14:m>
                <a:r>
                  <a:rPr lang="en-US" dirty="0"/>
                  <a:t> is bandlimited to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</m:oMath>
                </a14:m>
                <a:r>
                  <a:rPr lang="en-US" dirty="0"/>
                  <a:t>  (no out-of-band emissions or aliasing)</a:t>
                </a:r>
              </a:p>
              <a:p>
                <a:pPr lvl="1"/>
                <a:r>
                  <a:rPr lang="en-US" dirty="0"/>
                  <a:t>Then, discrete-time equivalent channel reduces to: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𝑟𝑥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Ω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Ω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𝑐h𝑎𝑛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Ω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for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 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097280" y="2822036"/>
                <a:ext cx="10058400" cy="3047060"/>
              </a:xfrm>
              <a:blipFill>
                <a:blip r:embed="rId3"/>
                <a:stretch>
                  <a:fillRect l="-1455" t="-2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2794774" y="1638475"/>
            <a:ext cx="773723" cy="5802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787092" y="1707872"/>
                <a:ext cx="9182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7092" y="1707872"/>
                <a:ext cx="918282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3837498" y="1636993"/>
            <a:ext cx="919039" cy="580292"/>
          </a:xfrm>
          <a:prstGeom prst="rect">
            <a:avLst/>
          </a:prstGeom>
          <a:solidFill>
            <a:srgbClr val="99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025538" y="1641421"/>
            <a:ext cx="773723" cy="5802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104875" y="1638475"/>
            <a:ext cx="773723" cy="5802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796779" y="1747815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ADC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622809" y="1641421"/>
            <a:ext cx="773723" cy="5802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718146" y="1737013"/>
            <a:ext cx="578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DAC</a:t>
            </a:r>
          </a:p>
        </p:txBody>
      </p:sp>
      <p:cxnSp>
        <p:nvCxnSpPr>
          <p:cNvPr id="16" name="Straight Arrow Connector 15"/>
          <p:cNvCxnSpPr>
            <a:cxnSpLocks/>
            <a:endCxn id="14" idx="1"/>
          </p:cNvCxnSpPr>
          <p:nvPr/>
        </p:nvCxnSpPr>
        <p:spPr>
          <a:xfrm>
            <a:off x="1308683" y="1931567"/>
            <a:ext cx="3141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cxnSpLocks/>
            <a:stCxn id="14" idx="3"/>
            <a:endCxn id="6" idx="1"/>
          </p:cNvCxnSpPr>
          <p:nvPr/>
        </p:nvCxnSpPr>
        <p:spPr>
          <a:xfrm flipV="1">
            <a:off x="2396532" y="1928621"/>
            <a:ext cx="398242" cy="2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cxnSpLocks/>
            <a:stCxn id="6" idx="3"/>
            <a:endCxn id="8" idx="1"/>
          </p:cNvCxnSpPr>
          <p:nvPr/>
        </p:nvCxnSpPr>
        <p:spPr>
          <a:xfrm flipV="1">
            <a:off x="3568497" y="1927139"/>
            <a:ext cx="269001" cy="1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cxnSpLocks/>
            <a:stCxn id="8" idx="3"/>
            <a:endCxn id="10" idx="1"/>
          </p:cNvCxnSpPr>
          <p:nvPr/>
        </p:nvCxnSpPr>
        <p:spPr>
          <a:xfrm>
            <a:off x="4756537" y="1927139"/>
            <a:ext cx="269001" cy="4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/>
            <a:stCxn id="10" idx="3"/>
            <a:endCxn id="12" idx="1"/>
          </p:cNvCxnSpPr>
          <p:nvPr/>
        </p:nvCxnSpPr>
        <p:spPr>
          <a:xfrm flipV="1">
            <a:off x="5799261" y="1928621"/>
            <a:ext cx="305614" cy="2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</p:cNvCxnSpPr>
          <p:nvPr/>
        </p:nvCxnSpPr>
        <p:spPr>
          <a:xfrm>
            <a:off x="6869624" y="1930477"/>
            <a:ext cx="3866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947928" y="1513970"/>
                <a:ext cx="6470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928" y="1513970"/>
                <a:ext cx="647037" cy="369332"/>
              </a:xfrm>
              <a:prstGeom prst="rect">
                <a:avLst/>
              </a:prstGeom>
              <a:blipFill>
                <a:blip r:embed="rId5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6842421" y="1523206"/>
                <a:ext cx="648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2421" y="1523206"/>
                <a:ext cx="648960" cy="369332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3659553" y="1709400"/>
                <a:ext cx="1371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𝑐h𝑎𝑛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9553" y="1709400"/>
                <a:ext cx="1371600" cy="369332"/>
              </a:xfrm>
              <a:prstGeom prst="rect">
                <a:avLst/>
              </a:prstGeom>
              <a:blipFill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4784725" y="1704780"/>
                <a:ext cx="1371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4725" y="1704780"/>
                <a:ext cx="1371600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0F6FBAF8-9798-4EA3-BEBE-172E1B6A28DF}"/>
              </a:ext>
            </a:extLst>
          </p:cNvPr>
          <p:cNvGrpSpPr/>
          <p:nvPr/>
        </p:nvGrpSpPr>
        <p:grpSpPr>
          <a:xfrm>
            <a:off x="8231925" y="1488134"/>
            <a:ext cx="2969460" cy="725387"/>
            <a:chOff x="8231925" y="1488134"/>
            <a:chExt cx="2969460" cy="725387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D4E9034A-8D65-4793-BD31-D40F53C1FFB1}"/>
                </a:ext>
              </a:extLst>
            </p:cNvPr>
            <p:cNvSpPr/>
            <p:nvPr/>
          </p:nvSpPr>
          <p:spPr>
            <a:xfrm>
              <a:off x="9804056" y="1633229"/>
              <a:ext cx="773723" cy="58029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D5B36420-E00D-4A67-A738-F63CCA90EC87}"/>
                    </a:ext>
                  </a:extLst>
                </p:cNvPr>
                <p:cNvSpPr txBox="1"/>
                <p:nvPr/>
              </p:nvSpPr>
              <p:spPr>
                <a:xfrm>
                  <a:off x="9849700" y="1704689"/>
                  <a:ext cx="76206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s-ES" b="0" i="0" smtClean="0">
                            <a:latin typeface="Cambria Math" panose="02040503050406030204" pitchFamily="18" charset="0"/>
                          </a:rPr>
                          <m:t>Ω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D5B36420-E00D-4A67-A738-F63CCA90EC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49700" y="1704689"/>
                  <a:ext cx="762068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8598E7B6-250E-4DB6-959B-B989ED23CA0B}"/>
                </a:ext>
              </a:extLst>
            </p:cNvPr>
            <p:cNvCxnSpPr>
              <a:cxnSpLocks/>
              <a:endCxn id="32" idx="1"/>
            </p:cNvCxnSpPr>
            <p:nvPr/>
          </p:nvCxnSpPr>
          <p:spPr>
            <a:xfrm>
              <a:off x="9422114" y="1923375"/>
              <a:ext cx="38194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A47E72A6-D5B1-45FC-ABC0-92331417EF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77201" y="1923375"/>
              <a:ext cx="336876" cy="18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0EA1597B-E222-4A32-9D51-9B29CB7424E7}"/>
                    </a:ext>
                  </a:extLst>
                </p:cNvPr>
                <p:cNvSpPr txBox="1"/>
                <p:nvPr/>
              </p:nvSpPr>
              <p:spPr>
                <a:xfrm>
                  <a:off x="9180450" y="1523206"/>
                  <a:ext cx="64703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0EA1597B-E222-4A32-9D51-9B29CB7424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80450" y="1523206"/>
                  <a:ext cx="647037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68614207-2C65-4959-9E4C-52F2B9067408}"/>
                    </a:ext>
                  </a:extLst>
                </p:cNvPr>
                <p:cNvSpPr txBox="1"/>
                <p:nvPr/>
              </p:nvSpPr>
              <p:spPr>
                <a:xfrm>
                  <a:off x="10552425" y="1488134"/>
                  <a:ext cx="6489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68614207-2C65-4959-9E4C-52F2B90674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52425" y="1488134"/>
                  <a:ext cx="648960" cy="369332"/>
                </a:xfrm>
                <a:prstGeom prst="rect">
                  <a:avLst/>
                </a:prstGeom>
                <a:blipFill>
                  <a:blip r:embed="rId11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1E08677-C599-45FB-AA6F-C7E58C48B891}"/>
                </a:ext>
              </a:extLst>
            </p:cNvPr>
            <p:cNvSpPr txBox="1"/>
            <p:nvPr/>
          </p:nvSpPr>
          <p:spPr>
            <a:xfrm>
              <a:off x="8231925" y="1600150"/>
              <a:ext cx="3898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3200" dirty="0"/>
                <a:t>=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17755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D922C-2324-4F09-A292-412EA4DBC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F9871-B40C-4235-A4CA-009CAA4344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539279"/>
            <a:ext cx="5614605" cy="43298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From the Introduction of a classic text:</a:t>
            </a:r>
            <a:endParaRPr lang="es-ES" dirty="0"/>
          </a:p>
          <a:p>
            <a:pPr marL="0" indent="0">
              <a:buNone/>
            </a:pPr>
            <a:r>
              <a:rPr lang="en-US" i="1" dirty="0"/>
              <a:t>There are two fundamental aspects of wireless communication that make the problem challenging and interesting. </a:t>
            </a:r>
          </a:p>
          <a:p>
            <a:pPr marL="0" indent="0">
              <a:buNone/>
            </a:pPr>
            <a:r>
              <a:rPr lang="en-US" i="1" dirty="0"/>
              <a:t>…First is the phenomenon of </a:t>
            </a:r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fading</a:t>
            </a:r>
            <a:r>
              <a:rPr lang="en-US" i="1" dirty="0"/>
              <a:t> …</a:t>
            </a:r>
            <a:br>
              <a:rPr lang="en-US" i="1" dirty="0"/>
            </a:br>
            <a:br>
              <a:rPr lang="en-US" i="1" dirty="0"/>
            </a:br>
            <a:r>
              <a:rPr lang="en-US" i="1" dirty="0"/>
              <a:t>…Second …there is significant </a:t>
            </a:r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interference</a:t>
            </a:r>
            <a:r>
              <a:rPr lang="en-US" i="1" dirty="0"/>
              <a:t> 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7DA27D-06C0-4F3E-964D-D599FFDDD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</a:t>
            </a:fld>
            <a:endParaRPr lang="en-US" dirty="0"/>
          </a:p>
        </p:txBody>
      </p:sp>
      <p:pic>
        <p:nvPicPr>
          <p:cNvPr id="9220" name="Picture 4">
            <a:extLst>
              <a:ext uri="{FF2B5EF4-FFF2-40B4-BE49-F238E27FC236}">
                <a16:creationId xmlns:a16="http://schemas.microsoft.com/office/drawing/2014/main" id="{A0A67C22-6E30-4FCF-B3E6-8FE55A2CE0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270" y="1047750"/>
            <a:ext cx="3609975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07260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Ideal Filtering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20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066800" y="2562889"/>
                <a:ext cx="10058400" cy="3485573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Suppose sample rate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</a:p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“Ideal” TX and RX filter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s-ES" dirty="0"/>
                  <a:t>: 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rad>
                      </m:den>
                    </m:f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Sinc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In frequency domain: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𝑟𝑥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rad>
                    <m:r>
                      <m:rPr>
                        <m:sty m:val="p"/>
                      </m:rPr>
                      <a:rPr lang="en-US" i="1">
                        <a:latin typeface="Cambria Math" panose="02040503050406030204" pitchFamily="18" charset="0"/>
                      </a:rPr>
                      <m:t>Rect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𝑓𝑇</m:t>
                        </m:r>
                      </m:e>
                    </m:d>
                  </m:oMath>
                </a14:m>
                <a:endParaRPr lang="es-ES" dirty="0"/>
              </a:p>
              <a:p>
                <a:pPr lvl="1"/>
                <a:r>
                  <a:rPr lang="en-US" dirty="0"/>
                  <a:t>Also called “brick wall” filter</a:t>
                </a:r>
              </a:p>
              <a:p>
                <a:r>
                  <a:rPr lang="en-US" dirty="0"/>
                  <a:t>Most practical filters match this well </a:t>
                </a:r>
              </a:p>
              <a:p>
                <a:pPr lvl="1"/>
                <a:r>
                  <a:rPr lang="en-US" dirty="0"/>
                  <a:t>Up to gain and delay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066800" y="2562889"/>
                <a:ext cx="10058400" cy="3485573"/>
              </a:xfrm>
              <a:blipFill>
                <a:blip r:embed="rId3"/>
                <a:stretch>
                  <a:fillRect l="-1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291C980-9477-42F8-8015-71B03CADA990}"/>
              </a:ext>
            </a:extLst>
          </p:cNvPr>
          <p:cNvCxnSpPr/>
          <p:nvPr/>
        </p:nvCxnSpPr>
        <p:spPr>
          <a:xfrm>
            <a:off x="8685031" y="4415136"/>
            <a:ext cx="28690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46A26692-EE38-47EB-9E45-F4F0CC6ABF44}"/>
              </a:ext>
            </a:extLst>
          </p:cNvPr>
          <p:cNvSpPr/>
          <p:nvPr/>
        </p:nvSpPr>
        <p:spPr>
          <a:xfrm>
            <a:off x="9547637" y="3383290"/>
            <a:ext cx="939567" cy="103184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2009549-14B3-4163-8706-BC039933EA5C}"/>
              </a:ext>
            </a:extLst>
          </p:cNvPr>
          <p:cNvCxnSpPr>
            <a:cxnSpLocks/>
          </p:cNvCxnSpPr>
          <p:nvPr/>
        </p:nvCxnSpPr>
        <p:spPr>
          <a:xfrm flipV="1">
            <a:off x="10028976" y="2938116"/>
            <a:ext cx="0" cy="1997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DED61D94-480B-4338-A669-CAB83A96866F}"/>
                  </a:ext>
                </a:extLst>
              </p:cNvPr>
              <p:cNvSpPr/>
              <p:nvPr/>
            </p:nvSpPr>
            <p:spPr>
              <a:xfrm>
                <a:off x="8744810" y="2578629"/>
                <a:ext cx="225632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𝑡𝑥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DED61D94-480B-4338-A669-CAB83A9686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4810" y="2578629"/>
                <a:ext cx="2256323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5F03633-B8C6-45DD-B8CE-69DB431BF832}"/>
              </a:ext>
            </a:extLst>
          </p:cNvPr>
          <p:cNvCxnSpPr/>
          <p:nvPr/>
        </p:nvCxnSpPr>
        <p:spPr>
          <a:xfrm>
            <a:off x="10487204" y="4338115"/>
            <a:ext cx="0" cy="4017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BC1B9721-D021-4F3E-BB08-871962533D65}"/>
                  </a:ext>
                </a:extLst>
              </p:cNvPr>
              <p:cNvSpPr/>
              <p:nvPr/>
            </p:nvSpPr>
            <p:spPr>
              <a:xfrm>
                <a:off x="9847863" y="4740338"/>
                <a:ext cx="875561" cy="6170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BC1B9721-D021-4F3E-BB08-871962533D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7863" y="4740338"/>
                <a:ext cx="875561" cy="61709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B05185F0-2CBB-4ABD-81FD-1B212AA7328B}"/>
                  </a:ext>
                </a:extLst>
              </p:cNvPr>
              <p:cNvSpPr/>
              <p:nvPr/>
            </p:nvSpPr>
            <p:spPr>
              <a:xfrm>
                <a:off x="8769955" y="4740338"/>
                <a:ext cx="1087157" cy="6170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B05185F0-2CBB-4ABD-81FD-1B212AA732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9955" y="4740338"/>
                <a:ext cx="1087157" cy="61709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CCB86AA-1CDB-4EDD-AD0A-133DA9CAAD71}"/>
              </a:ext>
            </a:extLst>
          </p:cNvPr>
          <p:cNvCxnSpPr/>
          <p:nvPr/>
        </p:nvCxnSpPr>
        <p:spPr>
          <a:xfrm>
            <a:off x="9547637" y="4406152"/>
            <a:ext cx="0" cy="4017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881BC46-489E-4EC9-93A3-3EC14F73B351}"/>
              </a:ext>
            </a:extLst>
          </p:cNvPr>
          <p:cNvCxnSpPr>
            <a:cxnSpLocks/>
          </p:cNvCxnSpPr>
          <p:nvPr/>
        </p:nvCxnSpPr>
        <p:spPr>
          <a:xfrm>
            <a:off x="10631982" y="3383290"/>
            <a:ext cx="2483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9485A8E3-0B0A-4217-8075-CBAAB3A1C8A0}"/>
                  </a:ext>
                </a:extLst>
              </p:cNvPr>
              <p:cNvSpPr/>
              <p:nvPr/>
            </p:nvSpPr>
            <p:spPr>
              <a:xfrm>
                <a:off x="10383472" y="3208469"/>
                <a:ext cx="99373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9485A8E3-0B0A-4217-8075-CBAAB3A1C8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3472" y="3208469"/>
                <a:ext cx="993734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1A5624CA-BA4C-42C9-9B86-0365CBE6B955}"/>
                  </a:ext>
                </a:extLst>
              </p:cNvPr>
              <p:cNvSpPr/>
              <p:nvPr/>
            </p:nvSpPr>
            <p:spPr>
              <a:xfrm>
                <a:off x="11069386" y="4210707"/>
                <a:ext cx="83259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1A5624CA-BA4C-42C9-9B86-0365CBE6B9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9386" y="4210707"/>
                <a:ext cx="832599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ctangle 43">
            <a:extLst>
              <a:ext uri="{FF2B5EF4-FFF2-40B4-BE49-F238E27FC236}">
                <a16:creationId xmlns:a16="http://schemas.microsoft.com/office/drawing/2014/main" id="{995552FF-2596-42DF-BF93-16E77B9772BD}"/>
              </a:ext>
            </a:extLst>
          </p:cNvPr>
          <p:cNvSpPr/>
          <p:nvPr/>
        </p:nvSpPr>
        <p:spPr>
          <a:xfrm>
            <a:off x="2794774" y="1638475"/>
            <a:ext cx="773723" cy="5802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ECC516D-D064-41F0-995A-9E920B85D3E0}"/>
                  </a:ext>
                </a:extLst>
              </p:cNvPr>
              <p:cNvSpPr txBox="1"/>
              <p:nvPr/>
            </p:nvSpPr>
            <p:spPr>
              <a:xfrm>
                <a:off x="2787092" y="1707872"/>
                <a:ext cx="9182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ECC516D-D064-41F0-995A-9E920B85D3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7092" y="1707872"/>
                <a:ext cx="918282" cy="369332"/>
              </a:xfrm>
              <a:prstGeom prst="rect">
                <a:avLst/>
              </a:prstGeom>
              <a:blipFill>
                <a:blip r:embed="rId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Rectangle 45">
            <a:extLst>
              <a:ext uri="{FF2B5EF4-FFF2-40B4-BE49-F238E27FC236}">
                <a16:creationId xmlns:a16="http://schemas.microsoft.com/office/drawing/2014/main" id="{45FF2AA2-A472-4BD9-A0B6-AA25F647E043}"/>
              </a:ext>
            </a:extLst>
          </p:cNvPr>
          <p:cNvSpPr/>
          <p:nvPr/>
        </p:nvSpPr>
        <p:spPr>
          <a:xfrm>
            <a:off x="3837498" y="1636993"/>
            <a:ext cx="919039" cy="580292"/>
          </a:xfrm>
          <a:prstGeom prst="rect">
            <a:avLst/>
          </a:prstGeom>
          <a:solidFill>
            <a:srgbClr val="99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40B778B-137B-4926-B29A-AE1B154018D4}"/>
              </a:ext>
            </a:extLst>
          </p:cNvPr>
          <p:cNvSpPr/>
          <p:nvPr/>
        </p:nvSpPr>
        <p:spPr>
          <a:xfrm>
            <a:off x="5025538" y="1641421"/>
            <a:ext cx="773723" cy="5802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3B2C4E1-5C2A-406D-94FA-257441B1057E}"/>
              </a:ext>
            </a:extLst>
          </p:cNvPr>
          <p:cNvSpPr/>
          <p:nvPr/>
        </p:nvSpPr>
        <p:spPr>
          <a:xfrm>
            <a:off x="6104875" y="1638475"/>
            <a:ext cx="773723" cy="5802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1540411-95FF-4024-8364-F07EFF3C0A47}"/>
              </a:ext>
            </a:extLst>
          </p:cNvPr>
          <p:cNvSpPr txBox="1"/>
          <p:nvPr/>
        </p:nvSpPr>
        <p:spPr>
          <a:xfrm>
            <a:off x="5796779" y="1747815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ADC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631BEFB-B628-4A8C-B88E-85B88268D5EA}"/>
              </a:ext>
            </a:extLst>
          </p:cNvPr>
          <p:cNvSpPr/>
          <p:nvPr/>
        </p:nvSpPr>
        <p:spPr>
          <a:xfrm>
            <a:off x="1622809" y="1641421"/>
            <a:ext cx="773723" cy="5802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C8EF463-CDC9-4C3B-B96D-69753FC33A7C}"/>
              </a:ext>
            </a:extLst>
          </p:cNvPr>
          <p:cNvSpPr txBox="1"/>
          <p:nvPr/>
        </p:nvSpPr>
        <p:spPr>
          <a:xfrm>
            <a:off x="1718146" y="1737013"/>
            <a:ext cx="578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DAC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1FDF9F9-F7D0-4309-895C-591AEB7C34F3}"/>
              </a:ext>
            </a:extLst>
          </p:cNvPr>
          <p:cNvCxnSpPr>
            <a:cxnSpLocks/>
            <a:endCxn id="52" idx="1"/>
          </p:cNvCxnSpPr>
          <p:nvPr/>
        </p:nvCxnSpPr>
        <p:spPr>
          <a:xfrm>
            <a:off x="1308683" y="1931567"/>
            <a:ext cx="3141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41FE67E-F02B-419E-9D8E-BBFC27FD6D12}"/>
              </a:ext>
            </a:extLst>
          </p:cNvPr>
          <p:cNvCxnSpPr>
            <a:cxnSpLocks/>
            <a:stCxn id="52" idx="3"/>
            <a:endCxn id="44" idx="1"/>
          </p:cNvCxnSpPr>
          <p:nvPr/>
        </p:nvCxnSpPr>
        <p:spPr>
          <a:xfrm flipV="1">
            <a:off x="2396532" y="1928621"/>
            <a:ext cx="398242" cy="2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74C8A0C-2FD0-4FA4-98C3-01AA18A9D181}"/>
              </a:ext>
            </a:extLst>
          </p:cNvPr>
          <p:cNvCxnSpPr>
            <a:cxnSpLocks/>
            <a:stCxn id="44" idx="3"/>
            <a:endCxn id="46" idx="1"/>
          </p:cNvCxnSpPr>
          <p:nvPr/>
        </p:nvCxnSpPr>
        <p:spPr>
          <a:xfrm flipV="1">
            <a:off x="3568497" y="1927139"/>
            <a:ext cx="269001" cy="1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0054C48-0EBB-48B2-B7E0-D6C9C4A162B4}"/>
              </a:ext>
            </a:extLst>
          </p:cNvPr>
          <p:cNvCxnSpPr>
            <a:cxnSpLocks/>
            <a:stCxn id="46" idx="3"/>
            <a:endCxn id="49" idx="1"/>
          </p:cNvCxnSpPr>
          <p:nvPr/>
        </p:nvCxnSpPr>
        <p:spPr>
          <a:xfrm>
            <a:off x="4756537" y="1927139"/>
            <a:ext cx="269001" cy="4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F164848-681C-4E8B-A7A4-942B68C8BDED}"/>
              </a:ext>
            </a:extLst>
          </p:cNvPr>
          <p:cNvCxnSpPr>
            <a:cxnSpLocks/>
            <a:stCxn id="49" idx="3"/>
            <a:endCxn id="50" idx="1"/>
          </p:cNvCxnSpPr>
          <p:nvPr/>
        </p:nvCxnSpPr>
        <p:spPr>
          <a:xfrm flipV="1">
            <a:off x="5799261" y="1928621"/>
            <a:ext cx="305614" cy="2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7CD72B3-37FA-4166-BA73-A2F6966AB440}"/>
              </a:ext>
            </a:extLst>
          </p:cNvPr>
          <p:cNvCxnSpPr>
            <a:cxnSpLocks/>
          </p:cNvCxnSpPr>
          <p:nvPr/>
        </p:nvCxnSpPr>
        <p:spPr>
          <a:xfrm>
            <a:off x="6869624" y="1930477"/>
            <a:ext cx="3866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E0C4CC33-2108-4398-937D-A7E01572F32C}"/>
                  </a:ext>
                </a:extLst>
              </p:cNvPr>
              <p:cNvSpPr txBox="1"/>
              <p:nvPr/>
            </p:nvSpPr>
            <p:spPr>
              <a:xfrm>
                <a:off x="947928" y="1513970"/>
                <a:ext cx="6470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E0C4CC33-2108-4398-937D-A7E01572F3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928" y="1513970"/>
                <a:ext cx="647037" cy="369332"/>
              </a:xfrm>
              <a:prstGeom prst="rect">
                <a:avLst/>
              </a:prstGeom>
              <a:blipFill>
                <a:blip r:embed="rId10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9F358FA3-25D8-4FD7-AF2B-A2D79264B97E}"/>
                  </a:ext>
                </a:extLst>
              </p:cNvPr>
              <p:cNvSpPr txBox="1"/>
              <p:nvPr/>
            </p:nvSpPr>
            <p:spPr>
              <a:xfrm>
                <a:off x="6842421" y="1523206"/>
                <a:ext cx="648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9F358FA3-25D8-4FD7-AF2B-A2D79264B9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2421" y="1523206"/>
                <a:ext cx="648960" cy="369332"/>
              </a:xfrm>
              <a:prstGeom prst="rect">
                <a:avLst/>
              </a:prstGeom>
              <a:blipFill>
                <a:blip r:embed="rId11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D562953B-87E7-4B1A-8BA4-ACB6569C829C}"/>
                  </a:ext>
                </a:extLst>
              </p:cNvPr>
              <p:cNvSpPr txBox="1"/>
              <p:nvPr/>
            </p:nvSpPr>
            <p:spPr>
              <a:xfrm>
                <a:off x="3659553" y="1709400"/>
                <a:ext cx="1371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𝑐h𝑎𝑛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D562953B-87E7-4B1A-8BA4-ACB6569C8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9553" y="1709400"/>
                <a:ext cx="1371600" cy="369332"/>
              </a:xfrm>
              <a:prstGeom prst="rect">
                <a:avLst/>
              </a:prstGeom>
              <a:blipFill>
                <a:blip r:embed="rId1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96E3D9D4-3974-4204-9398-180CCF02D487}"/>
                  </a:ext>
                </a:extLst>
              </p:cNvPr>
              <p:cNvSpPr txBox="1"/>
              <p:nvPr/>
            </p:nvSpPr>
            <p:spPr>
              <a:xfrm>
                <a:off x="4784725" y="1704780"/>
                <a:ext cx="1371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96E3D9D4-3974-4204-9398-180CCF02D4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4725" y="1704780"/>
                <a:ext cx="1371600" cy="369332"/>
              </a:xfrm>
              <a:prstGeom prst="rect">
                <a:avLst/>
              </a:prstGeom>
              <a:blipFill>
                <a:blip r:embed="rId1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Rectangle 64">
            <a:extLst>
              <a:ext uri="{FF2B5EF4-FFF2-40B4-BE49-F238E27FC236}">
                <a16:creationId xmlns:a16="http://schemas.microsoft.com/office/drawing/2014/main" id="{49C0083C-CE56-46E2-913C-33F595E12D3A}"/>
              </a:ext>
            </a:extLst>
          </p:cNvPr>
          <p:cNvSpPr/>
          <p:nvPr/>
        </p:nvSpPr>
        <p:spPr>
          <a:xfrm>
            <a:off x="9804056" y="1633229"/>
            <a:ext cx="773723" cy="5802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4BB575F1-8210-4BB7-A5E6-2AA3970AB99B}"/>
                  </a:ext>
                </a:extLst>
              </p:cNvPr>
              <p:cNvSpPr txBox="1"/>
              <p:nvPr/>
            </p:nvSpPr>
            <p:spPr>
              <a:xfrm>
                <a:off x="9849700" y="1704689"/>
                <a:ext cx="7620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s-ES" b="0" i="0" smtClean="0"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4BB575F1-8210-4BB7-A5E6-2AA3970AB9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9700" y="1704689"/>
                <a:ext cx="762068" cy="369332"/>
              </a:xfrm>
              <a:prstGeom prst="rect">
                <a:avLst/>
              </a:prstGeom>
              <a:blipFill>
                <a:blip r:embed="rId1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9C8411BC-0775-4219-866D-5D84FBEE55F0}"/>
              </a:ext>
            </a:extLst>
          </p:cNvPr>
          <p:cNvCxnSpPr>
            <a:cxnSpLocks/>
            <a:endCxn id="65" idx="1"/>
          </p:cNvCxnSpPr>
          <p:nvPr/>
        </p:nvCxnSpPr>
        <p:spPr>
          <a:xfrm>
            <a:off x="9422114" y="1923375"/>
            <a:ext cx="3819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3FACFE74-7097-4A46-B2CC-96492BE0DCF8}"/>
              </a:ext>
            </a:extLst>
          </p:cNvPr>
          <p:cNvCxnSpPr>
            <a:cxnSpLocks/>
          </p:cNvCxnSpPr>
          <p:nvPr/>
        </p:nvCxnSpPr>
        <p:spPr>
          <a:xfrm flipV="1">
            <a:off x="10577201" y="1923375"/>
            <a:ext cx="336876" cy="1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D283D4D7-F700-4550-9F23-AE6CBE2B906B}"/>
                  </a:ext>
                </a:extLst>
              </p:cNvPr>
              <p:cNvSpPr txBox="1"/>
              <p:nvPr/>
            </p:nvSpPr>
            <p:spPr>
              <a:xfrm>
                <a:off x="9180450" y="1523206"/>
                <a:ext cx="6470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D283D4D7-F700-4550-9F23-AE6CBE2B90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0450" y="1523206"/>
                <a:ext cx="647037" cy="369332"/>
              </a:xfrm>
              <a:prstGeom prst="rect">
                <a:avLst/>
              </a:prstGeom>
              <a:blipFill>
                <a:blip r:embed="rId1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F2757BA3-C073-4F67-BA2D-24436C34142B}"/>
                  </a:ext>
                </a:extLst>
              </p:cNvPr>
              <p:cNvSpPr txBox="1"/>
              <p:nvPr/>
            </p:nvSpPr>
            <p:spPr>
              <a:xfrm>
                <a:off x="10552425" y="1488134"/>
                <a:ext cx="648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F2757BA3-C073-4F67-BA2D-24436C3414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2425" y="1488134"/>
                <a:ext cx="648960" cy="369332"/>
              </a:xfrm>
              <a:prstGeom prst="rect">
                <a:avLst/>
              </a:prstGeom>
              <a:blipFill>
                <a:blip r:embed="rId16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TextBox 70">
            <a:extLst>
              <a:ext uri="{FF2B5EF4-FFF2-40B4-BE49-F238E27FC236}">
                <a16:creationId xmlns:a16="http://schemas.microsoft.com/office/drawing/2014/main" id="{2A589EDC-1450-49DD-8980-513603DA4E9F}"/>
              </a:ext>
            </a:extLst>
          </p:cNvPr>
          <p:cNvSpPr txBox="1"/>
          <p:nvPr/>
        </p:nvSpPr>
        <p:spPr>
          <a:xfrm>
            <a:off x="8231925" y="1600150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/>
              <a:t>=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0976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FF22413B-711D-4B13-982C-069EB78C2092}"/>
              </a:ext>
            </a:extLst>
          </p:cNvPr>
          <p:cNvSpPr/>
          <p:nvPr/>
        </p:nvSpPr>
        <p:spPr>
          <a:xfrm>
            <a:off x="3234887" y="3526384"/>
            <a:ext cx="2629004" cy="91371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Ideal Filtering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21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066800" y="2393545"/>
                <a:ext cx="10058400" cy="3654917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Assume TX and RX filters are ideal</a:t>
                </a:r>
              </a:p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Theorem:</a:t>
                </a:r>
                <a:r>
                  <a:rPr lang="en-US" dirty="0"/>
                  <a:t> DT equivalent channel is the re-scaled continuous-time channel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mapped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𝑇𝑓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066800" y="2393545"/>
                <a:ext cx="10058400" cy="3654917"/>
              </a:xfrm>
              <a:blipFill>
                <a:blip r:embed="rId3"/>
                <a:stretch>
                  <a:fillRect l="-1455" t="-1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ctangle 43">
            <a:extLst>
              <a:ext uri="{FF2B5EF4-FFF2-40B4-BE49-F238E27FC236}">
                <a16:creationId xmlns:a16="http://schemas.microsoft.com/office/drawing/2014/main" id="{995552FF-2596-42DF-BF93-16E77B9772BD}"/>
              </a:ext>
            </a:extLst>
          </p:cNvPr>
          <p:cNvSpPr/>
          <p:nvPr/>
        </p:nvSpPr>
        <p:spPr>
          <a:xfrm>
            <a:off x="2794774" y="1638475"/>
            <a:ext cx="773723" cy="5802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ECC516D-D064-41F0-995A-9E920B85D3E0}"/>
                  </a:ext>
                </a:extLst>
              </p:cNvPr>
              <p:cNvSpPr txBox="1"/>
              <p:nvPr/>
            </p:nvSpPr>
            <p:spPr>
              <a:xfrm>
                <a:off x="2787092" y="1707872"/>
                <a:ext cx="9182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ECC516D-D064-41F0-995A-9E920B85D3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7092" y="1707872"/>
                <a:ext cx="918282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Rectangle 45">
            <a:extLst>
              <a:ext uri="{FF2B5EF4-FFF2-40B4-BE49-F238E27FC236}">
                <a16:creationId xmlns:a16="http://schemas.microsoft.com/office/drawing/2014/main" id="{45FF2AA2-A472-4BD9-A0B6-AA25F647E043}"/>
              </a:ext>
            </a:extLst>
          </p:cNvPr>
          <p:cNvSpPr/>
          <p:nvPr/>
        </p:nvSpPr>
        <p:spPr>
          <a:xfrm>
            <a:off x="3837498" y="1636993"/>
            <a:ext cx="919039" cy="580292"/>
          </a:xfrm>
          <a:prstGeom prst="rect">
            <a:avLst/>
          </a:prstGeom>
          <a:solidFill>
            <a:srgbClr val="99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40B778B-137B-4926-B29A-AE1B154018D4}"/>
              </a:ext>
            </a:extLst>
          </p:cNvPr>
          <p:cNvSpPr/>
          <p:nvPr/>
        </p:nvSpPr>
        <p:spPr>
          <a:xfrm>
            <a:off x="5025538" y="1641421"/>
            <a:ext cx="773723" cy="5802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3B2C4E1-5C2A-406D-94FA-257441B1057E}"/>
              </a:ext>
            </a:extLst>
          </p:cNvPr>
          <p:cNvSpPr/>
          <p:nvPr/>
        </p:nvSpPr>
        <p:spPr>
          <a:xfrm>
            <a:off x="6104875" y="1638475"/>
            <a:ext cx="773723" cy="5802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1540411-95FF-4024-8364-F07EFF3C0A47}"/>
              </a:ext>
            </a:extLst>
          </p:cNvPr>
          <p:cNvSpPr txBox="1"/>
          <p:nvPr/>
        </p:nvSpPr>
        <p:spPr>
          <a:xfrm>
            <a:off x="5796779" y="1747815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ADC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631BEFB-B628-4A8C-B88E-85B88268D5EA}"/>
              </a:ext>
            </a:extLst>
          </p:cNvPr>
          <p:cNvSpPr/>
          <p:nvPr/>
        </p:nvSpPr>
        <p:spPr>
          <a:xfrm>
            <a:off x="1622809" y="1641421"/>
            <a:ext cx="773723" cy="5802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C8EF463-CDC9-4C3B-B96D-69753FC33A7C}"/>
              </a:ext>
            </a:extLst>
          </p:cNvPr>
          <p:cNvSpPr txBox="1"/>
          <p:nvPr/>
        </p:nvSpPr>
        <p:spPr>
          <a:xfrm>
            <a:off x="1718146" y="1737013"/>
            <a:ext cx="578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DAC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1FDF9F9-F7D0-4309-895C-591AEB7C34F3}"/>
              </a:ext>
            </a:extLst>
          </p:cNvPr>
          <p:cNvCxnSpPr>
            <a:cxnSpLocks/>
            <a:endCxn id="52" idx="1"/>
          </p:cNvCxnSpPr>
          <p:nvPr/>
        </p:nvCxnSpPr>
        <p:spPr>
          <a:xfrm>
            <a:off x="1308683" y="1931567"/>
            <a:ext cx="3141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41FE67E-F02B-419E-9D8E-BBFC27FD6D12}"/>
              </a:ext>
            </a:extLst>
          </p:cNvPr>
          <p:cNvCxnSpPr>
            <a:cxnSpLocks/>
            <a:stCxn id="52" idx="3"/>
            <a:endCxn id="44" idx="1"/>
          </p:cNvCxnSpPr>
          <p:nvPr/>
        </p:nvCxnSpPr>
        <p:spPr>
          <a:xfrm flipV="1">
            <a:off x="2396532" y="1928621"/>
            <a:ext cx="398242" cy="2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74C8A0C-2FD0-4FA4-98C3-01AA18A9D181}"/>
              </a:ext>
            </a:extLst>
          </p:cNvPr>
          <p:cNvCxnSpPr>
            <a:cxnSpLocks/>
            <a:stCxn id="44" idx="3"/>
            <a:endCxn id="46" idx="1"/>
          </p:cNvCxnSpPr>
          <p:nvPr/>
        </p:nvCxnSpPr>
        <p:spPr>
          <a:xfrm flipV="1">
            <a:off x="3568497" y="1927139"/>
            <a:ext cx="269001" cy="1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0054C48-0EBB-48B2-B7E0-D6C9C4A162B4}"/>
              </a:ext>
            </a:extLst>
          </p:cNvPr>
          <p:cNvCxnSpPr>
            <a:cxnSpLocks/>
            <a:stCxn id="46" idx="3"/>
            <a:endCxn id="49" idx="1"/>
          </p:cNvCxnSpPr>
          <p:nvPr/>
        </p:nvCxnSpPr>
        <p:spPr>
          <a:xfrm>
            <a:off x="4756537" y="1927139"/>
            <a:ext cx="269001" cy="4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F164848-681C-4E8B-A7A4-942B68C8BDED}"/>
              </a:ext>
            </a:extLst>
          </p:cNvPr>
          <p:cNvCxnSpPr>
            <a:cxnSpLocks/>
            <a:stCxn id="49" idx="3"/>
            <a:endCxn id="50" idx="1"/>
          </p:cNvCxnSpPr>
          <p:nvPr/>
        </p:nvCxnSpPr>
        <p:spPr>
          <a:xfrm flipV="1">
            <a:off x="5799261" y="1928621"/>
            <a:ext cx="305614" cy="2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7CD72B3-37FA-4166-BA73-A2F6966AB440}"/>
              </a:ext>
            </a:extLst>
          </p:cNvPr>
          <p:cNvCxnSpPr>
            <a:cxnSpLocks/>
          </p:cNvCxnSpPr>
          <p:nvPr/>
        </p:nvCxnSpPr>
        <p:spPr>
          <a:xfrm>
            <a:off x="6869624" y="1930477"/>
            <a:ext cx="3866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E0C4CC33-2108-4398-937D-A7E01572F32C}"/>
                  </a:ext>
                </a:extLst>
              </p:cNvPr>
              <p:cNvSpPr txBox="1"/>
              <p:nvPr/>
            </p:nvSpPr>
            <p:spPr>
              <a:xfrm>
                <a:off x="947928" y="1513970"/>
                <a:ext cx="6470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E0C4CC33-2108-4398-937D-A7E01572F3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928" y="1513970"/>
                <a:ext cx="647037" cy="369332"/>
              </a:xfrm>
              <a:prstGeom prst="rect">
                <a:avLst/>
              </a:prstGeom>
              <a:blipFill>
                <a:blip r:embed="rId5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9F358FA3-25D8-4FD7-AF2B-A2D79264B97E}"/>
                  </a:ext>
                </a:extLst>
              </p:cNvPr>
              <p:cNvSpPr txBox="1"/>
              <p:nvPr/>
            </p:nvSpPr>
            <p:spPr>
              <a:xfrm>
                <a:off x="6842421" y="1523206"/>
                <a:ext cx="648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9F358FA3-25D8-4FD7-AF2B-A2D79264B9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2421" y="1523206"/>
                <a:ext cx="648960" cy="369332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D562953B-87E7-4B1A-8BA4-ACB6569C829C}"/>
                  </a:ext>
                </a:extLst>
              </p:cNvPr>
              <p:cNvSpPr txBox="1"/>
              <p:nvPr/>
            </p:nvSpPr>
            <p:spPr>
              <a:xfrm>
                <a:off x="3659553" y="1709400"/>
                <a:ext cx="1371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𝑐h𝑎𝑛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D562953B-87E7-4B1A-8BA4-ACB6569C8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9553" y="1709400"/>
                <a:ext cx="1371600" cy="369332"/>
              </a:xfrm>
              <a:prstGeom prst="rect">
                <a:avLst/>
              </a:prstGeom>
              <a:blipFill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96E3D9D4-3974-4204-9398-180CCF02D487}"/>
                  </a:ext>
                </a:extLst>
              </p:cNvPr>
              <p:cNvSpPr txBox="1"/>
              <p:nvPr/>
            </p:nvSpPr>
            <p:spPr>
              <a:xfrm>
                <a:off x="4784725" y="1704780"/>
                <a:ext cx="1371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96E3D9D4-3974-4204-9398-180CCF02D4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4725" y="1704780"/>
                <a:ext cx="1371600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Rectangle 64">
            <a:extLst>
              <a:ext uri="{FF2B5EF4-FFF2-40B4-BE49-F238E27FC236}">
                <a16:creationId xmlns:a16="http://schemas.microsoft.com/office/drawing/2014/main" id="{49C0083C-CE56-46E2-913C-33F595E12D3A}"/>
              </a:ext>
            </a:extLst>
          </p:cNvPr>
          <p:cNvSpPr/>
          <p:nvPr/>
        </p:nvSpPr>
        <p:spPr>
          <a:xfrm>
            <a:off x="9804056" y="1633229"/>
            <a:ext cx="773723" cy="5802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4BB575F1-8210-4BB7-A5E6-2AA3970AB99B}"/>
                  </a:ext>
                </a:extLst>
              </p:cNvPr>
              <p:cNvSpPr txBox="1"/>
              <p:nvPr/>
            </p:nvSpPr>
            <p:spPr>
              <a:xfrm>
                <a:off x="9849700" y="1704689"/>
                <a:ext cx="7620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s-ES" b="0" i="0" smtClean="0"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4BB575F1-8210-4BB7-A5E6-2AA3970AB9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9700" y="1704689"/>
                <a:ext cx="762068" cy="369332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9C8411BC-0775-4219-866D-5D84FBEE55F0}"/>
              </a:ext>
            </a:extLst>
          </p:cNvPr>
          <p:cNvCxnSpPr>
            <a:cxnSpLocks/>
            <a:endCxn id="65" idx="1"/>
          </p:cNvCxnSpPr>
          <p:nvPr/>
        </p:nvCxnSpPr>
        <p:spPr>
          <a:xfrm>
            <a:off x="9422114" y="1923375"/>
            <a:ext cx="3819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3FACFE74-7097-4A46-B2CC-96492BE0DCF8}"/>
              </a:ext>
            </a:extLst>
          </p:cNvPr>
          <p:cNvCxnSpPr>
            <a:cxnSpLocks/>
          </p:cNvCxnSpPr>
          <p:nvPr/>
        </p:nvCxnSpPr>
        <p:spPr>
          <a:xfrm flipV="1">
            <a:off x="10577201" y="1923375"/>
            <a:ext cx="336876" cy="1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D283D4D7-F700-4550-9F23-AE6CBE2B906B}"/>
                  </a:ext>
                </a:extLst>
              </p:cNvPr>
              <p:cNvSpPr txBox="1"/>
              <p:nvPr/>
            </p:nvSpPr>
            <p:spPr>
              <a:xfrm>
                <a:off x="9180450" y="1523206"/>
                <a:ext cx="6470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D283D4D7-F700-4550-9F23-AE6CBE2B90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0450" y="1523206"/>
                <a:ext cx="647037" cy="369332"/>
              </a:xfrm>
              <a:prstGeom prst="rect">
                <a:avLst/>
              </a:prstGeom>
              <a:blipFill>
                <a:blip r:embed="rId10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F2757BA3-C073-4F67-BA2D-24436C34142B}"/>
                  </a:ext>
                </a:extLst>
              </p:cNvPr>
              <p:cNvSpPr txBox="1"/>
              <p:nvPr/>
            </p:nvSpPr>
            <p:spPr>
              <a:xfrm>
                <a:off x="10552425" y="1488134"/>
                <a:ext cx="648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F2757BA3-C073-4F67-BA2D-24436C3414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2425" y="1488134"/>
                <a:ext cx="648960" cy="369332"/>
              </a:xfrm>
              <a:prstGeom prst="rect">
                <a:avLst/>
              </a:prstGeom>
              <a:blipFill>
                <a:blip r:embed="rId11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TextBox 70">
            <a:extLst>
              <a:ext uri="{FF2B5EF4-FFF2-40B4-BE49-F238E27FC236}">
                <a16:creationId xmlns:a16="http://schemas.microsoft.com/office/drawing/2014/main" id="{2A589EDC-1450-49DD-8980-513603DA4E9F}"/>
              </a:ext>
            </a:extLst>
          </p:cNvPr>
          <p:cNvSpPr txBox="1"/>
          <p:nvPr/>
        </p:nvSpPr>
        <p:spPr>
          <a:xfrm>
            <a:off x="8231925" y="1600150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/>
              <a:t>=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E89FF13-8D43-4AE3-9DA1-77DBF77AD465}"/>
                  </a:ext>
                </a:extLst>
              </p:cNvPr>
              <p:cNvSpPr/>
              <p:nvPr/>
            </p:nvSpPr>
            <p:spPr>
              <a:xfrm>
                <a:off x="3344926" y="3577656"/>
                <a:ext cx="2344553" cy="7146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𝑐h𝑎𝑛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E89FF13-8D43-4AE3-9DA1-77DBF77AD4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4926" y="3577656"/>
                <a:ext cx="2344553" cy="71468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18783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F4F85-15EB-4F80-A7B1-CA34B6338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Case:  Delay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C97118-AF26-4D9A-AE3C-22E3805141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87104" y="3903260"/>
                <a:ext cx="10268576" cy="1965836"/>
              </a:xfrm>
            </p:spPr>
            <p:txBody>
              <a:bodyPr/>
              <a:lstStyle/>
              <a:p>
                <a:r>
                  <a:rPr lang="en-US" dirty="0"/>
                  <a:t>Suppose passband has a gain and delay.  </a:t>
                </a:r>
              </a:p>
              <a:p>
                <a:r>
                  <a:rPr lang="en-US" dirty="0"/>
                  <a:t>Then discrete-time frequency-domain:  gain and linear phase rotation over frequency</a:t>
                </a:r>
              </a:p>
              <a:p>
                <a:pPr lvl="1"/>
                <a:r>
                  <a:rPr lang="en-US" dirty="0"/>
                  <a:t>Rotates </a:t>
                </a:r>
                <a14:m>
                  <m:oMath xmlns:m="http://schemas.openxmlformats.org/officeDocument/2006/math">
                    <m:r>
                      <a:rPr lang="es-ES" b="0" i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radians every period</a:t>
                </a:r>
              </a:p>
              <a:p>
                <a:r>
                  <a:rPr lang="en-US" dirty="0"/>
                  <a:t>In discrete-time time-domain:  gain, constant phase rotation and </a:t>
                </a:r>
                <a:r>
                  <a:rPr lang="en-US" dirty="0" err="1"/>
                  <a:t>sinc</a:t>
                </a:r>
                <a:r>
                  <a:rPr lang="en-US" dirty="0"/>
                  <a:t> filter with delay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C97118-AF26-4D9A-AE3C-22E3805141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87104" y="3903260"/>
                <a:ext cx="10268576" cy="1965836"/>
              </a:xfrm>
              <a:blipFill>
                <a:blip r:embed="rId2"/>
                <a:stretch>
                  <a:fillRect l="-1425" t="-30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92DC94-1917-4721-9677-0AA28E4FF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06DC3F1F-D788-4DD8-B690-D6E1224266F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30935864"/>
                  </p:ext>
                </p:extLst>
              </p:nvPr>
            </p:nvGraphicFramePr>
            <p:xfrm>
              <a:off x="887104" y="1756131"/>
              <a:ext cx="10822676" cy="188099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35875">
                      <a:extLst>
                        <a:ext uri="{9D8B030D-6E8A-4147-A177-3AD203B41FA5}">
                          <a16:colId xmlns:a16="http://schemas.microsoft.com/office/drawing/2014/main" val="2668676015"/>
                        </a:ext>
                      </a:extLst>
                    </a:gridCol>
                    <a:gridCol w="2558955">
                      <a:extLst>
                        <a:ext uri="{9D8B030D-6E8A-4147-A177-3AD203B41FA5}">
                          <a16:colId xmlns:a16="http://schemas.microsoft.com/office/drawing/2014/main" val="119611283"/>
                        </a:ext>
                      </a:extLst>
                    </a:gridCol>
                    <a:gridCol w="3422177">
                      <a:extLst>
                        <a:ext uri="{9D8B030D-6E8A-4147-A177-3AD203B41FA5}">
                          <a16:colId xmlns:a16="http://schemas.microsoft.com/office/drawing/2014/main" val="1801950526"/>
                        </a:ext>
                      </a:extLst>
                    </a:gridCol>
                    <a:gridCol w="2705669">
                      <a:extLst>
                        <a:ext uri="{9D8B030D-6E8A-4147-A177-3AD203B41FA5}">
                          <a16:colId xmlns:a16="http://schemas.microsoft.com/office/drawing/2014/main" val="406174513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Passband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Continuous-Time Baseband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Discrete-Time Baseband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481431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Impulse response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𝐴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𝛿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𝑡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𝜏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𝑐h𝑎𝑛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i="1" smtClean="0">
                                    <a:latin typeface="Cambria Math"/>
                                  </a:rPr>
                                  <m:t>𝐴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sup>
                                </m:sSup>
                                <m:r>
                                  <a:rPr lang="en-US" i="1" smtClean="0">
                                    <a:latin typeface="Cambria Math"/>
                                  </a:rPr>
                                  <m:t>𝛿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𝑡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𝜏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i="1" smtClean="0">
                                    <a:latin typeface="Cambria Math"/>
                                  </a:rPr>
                                  <m:t>𝐴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𝑠𝑖𝑛𝑐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𝜏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  <a:p>
                          <a:pPr algn="ctr"/>
                          <a:endParaRPr lang="en-US" dirty="0"/>
                        </a:p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75311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Frequency response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𝐴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𝑐h𝑎𝑛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𝐴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Ω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𝐴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Ω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/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6622614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06DC3F1F-D788-4DD8-B690-D6E1224266F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30935864"/>
                  </p:ext>
                </p:extLst>
              </p:nvPr>
            </p:nvGraphicFramePr>
            <p:xfrm>
              <a:off x="887104" y="1756131"/>
              <a:ext cx="10822676" cy="188099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35875">
                      <a:extLst>
                        <a:ext uri="{9D8B030D-6E8A-4147-A177-3AD203B41FA5}">
                          <a16:colId xmlns:a16="http://schemas.microsoft.com/office/drawing/2014/main" val="2668676015"/>
                        </a:ext>
                      </a:extLst>
                    </a:gridCol>
                    <a:gridCol w="2558955">
                      <a:extLst>
                        <a:ext uri="{9D8B030D-6E8A-4147-A177-3AD203B41FA5}">
                          <a16:colId xmlns:a16="http://schemas.microsoft.com/office/drawing/2014/main" val="119611283"/>
                        </a:ext>
                      </a:extLst>
                    </a:gridCol>
                    <a:gridCol w="3422177">
                      <a:extLst>
                        <a:ext uri="{9D8B030D-6E8A-4147-A177-3AD203B41FA5}">
                          <a16:colId xmlns:a16="http://schemas.microsoft.com/office/drawing/2014/main" val="1801950526"/>
                        </a:ext>
                      </a:extLst>
                    </a:gridCol>
                    <a:gridCol w="2705669">
                      <a:extLst>
                        <a:ext uri="{9D8B030D-6E8A-4147-A177-3AD203B41FA5}">
                          <a16:colId xmlns:a16="http://schemas.microsoft.com/office/drawing/2014/main" val="406174513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Passband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Continuous-Time Baseband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Discrete-Time Baseband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48143168"/>
                      </a:ext>
                    </a:extLst>
                  </a:tr>
                  <a:tr h="1108075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Impulse response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3571" t="-36264" r="-240714" b="-417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37189" t="-36264" r="-79893" b="-417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225" t="-36264" r="-1126" b="-4175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27531104"/>
                      </a:ext>
                    </a:extLst>
                  </a:tr>
                  <a:tr h="402082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Frequency response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3571" t="-375758" r="-240714" b="-151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37189" t="-375758" r="-79893" b="-151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225" t="-375758" r="-1126" b="-151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6622614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7615676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Sinc</a:t>
            </a:r>
            <a:r>
              <a:rPr lang="en-US" dirty="0"/>
              <a:t> Filter with Integer Delays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23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811094" y="1586904"/>
                <a:ext cx="10058400" cy="4329817"/>
              </a:xfrm>
            </p:spPr>
            <p:txBody>
              <a:bodyPr/>
              <a:lstStyle/>
              <a:p>
                <a:r>
                  <a:rPr lang="en-US" dirty="0"/>
                  <a:t>Suppose we have ideal filtering and passband has delay and gain </a:t>
                </a:r>
              </a:p>
              <a:p>
                <a:r>
                  <a:rPr lang="en-US" dirty="0"/>
                  <a:t>From previous slide,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𝐴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𝜏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𝑠𝑖𝑛𝑐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𝜏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e>
                    </m:d>
                  </m:oMath>
                </a14:m>
                <a:r>
                  <a:rPr lang="en-US" b="0" i="1" dirty="0">
                    <a:latin typeface="Cambria Math" panose="02040503050406030204" pitchFamily="18" charset="0"/>
                  </a:rPr>
                  <a:t> </a:t>
                </a:r>
              </a:p>
              <a:p>
                <a:r>
                  <a:rPr lang="en-US" dirty="0"/>
                  <a:t>Special case 1: 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No delay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]⇒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𝐴𝑠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Baseband channel introduces only gain</a:t>
                </a:r>
              </a:p>
              <a:p>
                <a:r>
                  <a:rPr lang="en-US" dirty="0"/>
                  <a:t>Special case 2: 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Integer delays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𝑘𝑇</m:t>
                    </m:r>
                    <m:r>
                      <a:rPr lang="en-US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]⇒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𝐴𝑠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Baseband channel introduces gain and integer shift</a:t>
                </a:r>
              </a:p>
              <a:p>
                <a:r>
                  <a:rPr lang="en-US" dirty="0"/>
                  <a:t>Ex:  Suppose sample rate is 20 MHz and signal is delayed by 400 ns.  </a:t>
                </a:r>
              </a:p>
              <a:p>
                <a:pPr lvl="1"/>
                <a:r>
                  <a:rPr lang="en-US" dirty="0"/>
                  <a:t>Integer delay in discrete-time signal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20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0.4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=8</m:t>
                    </m:r>
                  </m:oMath>
                </a14:m>
                <a:r>
                  <a:rPr lang="en-US" dirty="0"/>
                  <a:t> samples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811094" y="1586904"/>
                <a:ext cx="10058400" cy="4329817"/>
              </a:xfrm>
              <a:blipFill>
                <a:blip r:embed="rId3"/>
                <a:stretch>
                  <a:fillRect l="-1455" t="-1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B187CD33-DA3E-47ED-A641-03E8CA78B337}"/>
              </a:ext>
            </a:extLst>
          </p:cNvPr>
          <p:cNvGrpSpPr/>
          <p:nvPr/>
        </p:nvGrpSpPr>
        <p:grpSpPr>
          <a:xfrm>
            <a:off x="8337153" y="2264391"/>
            <a:ext cx="2477282" cy="1547859"/>
            <a:chOff x="8337153" y="2264391"/>
            <a:chExt cx="2477282" cy="1547859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31EF7ABF-DFFC-44A9-941F-40F175A9D7AF}"/>
                </a:ext>
              </a:extLst>
            </p:cNvPr>
            <p:cNvCxnSpPr/>
            <p:nvPr/>
          </p:nvCxnSpPr>
          <p:spPr>
            <a:xfrm>
              <a:off x="8337153" y="3442918"/>
              <a:ext cx="232166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DA3ECE54-6F44-4937-B4A8-4AB1506B89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93187" y="2586884"/>
              <a:ext cx="0" cy="856035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0187C7AD-6D30-459D-88D6-A32FDA98557F}"/>
                    </a:ext>
                  </a:extLst>
                </p:cNvPr>
                <p:cNvSpPr txBox="1"/>
                <p:nvPr/>
              </p:nvSpPr>
              <p:spPr>
                <a:xfrm>
                  <a:off x="9000346" y="3442918"/>
                  <a:ext cx="3658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0187C7AD-6D30-459D-88D6-A32FDA9855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00346" y="3442918"/>
                  <a:ext cx="365806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0D4E0124-7EC6-48A4-B1C2-534A4DBC3A17}"/>
                    </a:ext>
                  </a:extLst>
                </p:cNvPr>
                <p:cNvSpPr txBox="1"/>
                <p:nvPr/>
              </p:nvSpPr>
              <p:spPr>
                <a:xfrm>
                  <a:off x="9000346" y="2264391"/>
                  <a:ext cx="3856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0D4E0124-7EC6-48A4-B1C2-534A4DBC3A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00346" y="2264391"/>
                  <a:ext cx="385682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61FB74D6-DA1D-4C3C-88D6-FCDBF9A27806}"/>
                    </a:ext>
                  </a:extLst>
                </p:cNvPr>
                <p:cNvSpPr txBox="1"/>
                <p:nvPr/>
              </p:nvSpPr>
              <p:spPr>
                <a:xfrm>
                  <a:off x="10150984" y="2633723"/>
                  <a:ext cx="66345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61FB74D6-DA1D-4C3C-88D6-FCDBF9A278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50984" y="2633723"/>
                  <a:ext cx="663451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0665C52-D84F-4228-8E35-668E6A67894A}"/>
              </a:ext>
            </a:extLst>
          </p:cNvPr>
          <p:cNvGrpSpPr/>
          <p:nvPr/>
        </p:nvGrpSpPr>
        <p:grpSpPr>
          <a:xfrm>
            <a:off x="8361942" y="3964264"/>
            <a:ext cx="2477282" cy="1547859"/>
            <a:chOff x="8361942" y="3964264"/>
            <a:chExt cx="2477282" cy="1547859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EE6E118-CECD-4AF9-9C1E-E83EF8D4A3DF}"/>
                </a:ext>
              </a:extLst>
            </p:cNvPr>
            <p:cNvCxnSpPr/>
            <p:nvPr/>
          </p:nvCxnSpPr>
          <p:spPr>
            <a:xfrm>
              <a:off x="8361942" y="5142792"/>
              <a:ext cx="232166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DB15677A-5F5B-4722-B2CB-235B5090EC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26786" y="4286757"/>
              <a:ext cx="0" cy="856035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9BE84915-4E1E-4B95-B373-C958AD6BBAAB}"/>
                    </a:ext>
                  </a:extLst>
                </p:cNvPr>
                <p:cNvSpPr txBox="1"/>
                <p:nvPr/>
              </p:nvSpPr>
              <p:spPr>
                <a:xfrm>
                  <a:off x="9733945" y="5142791"/>
                  <a:ext cx="37093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9BE84915-4E1E-4B95-B373-C958AD6BBA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33945" y="5142791"/>
                  <a:ext cx="370934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1CE8FFF4-0FB5-4968-8822-F4647777FC0F}"/>
                    </a:ext>
                  </a:extLst>
                </p:cNvPr>
                <p:cNvSpPr txBox="1"/>
                <p:nvPr/>
              </p:nvSpPr>
              <p:spPr>
                <a:xfrm>
                  <a:off x="9733945" y="3964264"/>
                  <a:ext cx="3856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1CE8FFF4-0FB5-4968-8822-F4647777FC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33945" y="3964264"/>
                  <a:ext cx="385682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0322761E-24CE-40EA-8D29-5581F77B20DC}"/>
                    </a:ext>
                  </a:extLst>
                </p:cNvPr>
                <p:cNvSpPr txBox="1"/>
                <p:nvPr/>
              </p:nvSpPr>
              <p:spPr>
                <a:xfrm>
                  <a:off x="10175773" y="4333597"/>
                  <a:ext cx="66345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0322761E-24CE-40EA-8D29-5581F77B20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75773" y="4333597"/>
                  <a:ext cx="663451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301073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Sinc</a:t>
            </a:r>
            <a:r>
              <a:rPr lang="en-US" dirty="0"/>
              <a:t> Pulses with Fractional Delay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24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811094" y="1586904"/>
                <a:ext cx="10058400" cy="4329817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𝑠𝑖𝑛𝑐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Causes blurring over multiple samples</a:t>
                </a:r>
              </a:p>
              <a:p>
                <a:r>
                  <a:rPr lang="en-US" dirty="0"/>
                  <a:t>Inter-symbol interference</a:t>
                </a:r>
              </a:p>
              <a:p>
                <a:r>
                  <a:rPr lang="en-US" dirty="0"/>
                  <a:t>Will need equalization to correct</a:t>
                </a:r>
              </a:p>
              <a:p>
                <a:pPr lvl="1"/>
                <a:r>
                  <a:rPr lang="en-US" dirty="0"/>
                  <a:t>More on this later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811094" y="1586904"/>
                <a:ext cx="10058400" cy="4329817"/>
              </a:xfrm>
              <a:blipFill>
                <a:blip r:embed="rId3"/>
                <a:stretch>
                  <a:fillRect l="-1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D8D74CD-F3CB-4C07-AE9A-A06FDF6FC292}"/>
                  </a:ext>
                </a:extLst>
              </p:cNvPr>
              <p:cNvSpPr txBox="1"/>
              <p:nvPr/>
            </p:nvSpPr>
            <p:spPr>
              <a:xfrm>
                <a:off x="10842969" y="1884641"/>
                <a:ext cx="7779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D8D74CD-F3CB-4C07-AE9A-A06FDF6FC2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2969" y="1884641"/>
                <a:ext cx="77790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4390D25-AEEC-4415-8705-9FD7436410BD}"/>
                  </a:ext>
                </a:extLst>
              </p:cNvPr>
              <p:cNvSpPr txBox="1"/>
              <p:nvPr/>
            </p:nvSpPr>
            <p:spPr>
              <a:xfrm>
                <a:off x="10842969" y="2824008"/>
                <a:ext cx="9061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4390D25-AEEC-4415-8705-9FD7436410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2969" y="2824008"/>
                <a:ext cx="90614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A3E0AF3-6B54-41C6-B5B7-1DE1B9B9FFFE}"/>
                  </a:ext>
                </a:extLst>
              </p:cNvPr>
              <p:cNvSpPr txBox="1"/>
              <p:nvPr/>
            </p:nvSpPr>
            <p:spPr>
              <a:xfrm>
                <a:off x="10842969" y="3996878"/>
                <a:ext cx="10824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=13.2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A3E0AF3-6B54-41C6-B5B7-1DE1B9B9FF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2969" y="3996878"/>
                <a:ext cx="108247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CADEA80-E672-4FAA-8E09-54C9328C4829}"/>
                  </a:ext>
                </a:extLst>
              </p:cNvPr>
              <p:cNvSpPr txBox="1"/>
              <p:nvPr/>
            </p:nvSpPr>
            <p:spPr>
              <a:xfrm>
                <a:off x="10842969" y="4985082"/>
                <a:ext cx="10824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=13.5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CADEA80-E672-4FAA-8E09-54C9328C48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2969" y="4985082"/>
                <a:ext cx="108247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B0310428-3C99-4EEE-BC8E-EC90FC32C4C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85602" y="1586903"/>
            <a:ext cx="5052582" cy="4179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5834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4D0D8-10F4-47AE-8E1F-102FFFDC7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Simulating Fractional Delays in MATLAB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4875D-FFF5-4253-B7AE-3843585C56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539280"/>
            <a:ext cx="10058400" cy="599914"/>
          </a:xfrm>
        </p:spPr>
        <p:txBody>
          <a:bodyPr/>
          <a:lstStyle/>
          <a:p>
            <a:r>
              <a:rPr lang="en-US" dirty="0"/>
              <a:t>Code on previous slide was create with DSP toolbox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E8FCDA-87C1-4094-887F-E646CA6EA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2E003A-346D-4DB9-A145-C9D4642F55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251645"/>
            <a:ext cx="5807366" cy="27344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434350D-7BFD-4298-9EBD-33F12BE4A9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1" y="4560013"/>
            <a:ext cx="3810280" cy="6914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0096DF8-2426-4DBA-8F1E-00FC395775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5510" y="2652509"/>
            <a:ext cx="6046409" cy="162927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8D9EFC6-10BF-46DD-A76B-91A4E71CB11C}"/>
                  </a:ext>
                </a:extLst>
              </p:cNvPr>
              <p:cNvSpPr txBox="1"/>
              <p:nvPr/>
            </p:nvSpPr>
            <p:spPr>
              <a:xfrm>
                <a:off x="7284441" y="4582594"/>
                <a:ext cx="242329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Creates T x D matrix</a:t>
                </a:r>
              </a:p>
              <a:p>
                <a:r>
                  <a:rPr lang="en-US" dirty="0"/>
                  <a:t>Row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is delayed by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8D9EFC6-10BF-46DD-A76B-91A4E71CB1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4441" y="4582594"/>
                <a:ext cx="2423292" cy="646331"/>
              </a:xfrm>
              <a:prstGeom prst="rect">
                <a:avLst/>
              </a:prstGeom>
              <a:blipFill>
                <a:blip r:embed="rId5"/>
                <a:stretch>
                  <a:fillRect l="-2267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D4737D1-9499-4842-8D01-0C1FAE18B3FA}"/>
              </a:ext>
            </a:extLst>
          </p:cNvPr>
          <p:cNvCxnSpPr>
            <a:stCxn id="10" idx="1"/>
            <a:endCxn id="8" idx="3"/>
          </p:cNvCxnSpPr>
          <p:nvPr/>
        </p:nvCxnSpPr>
        <p:spPr>
          <a:xfrm flipH="1">
            <a:off x="4907561" y="4905760"/>
            <a:ext cx="237688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02262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54EAF-158B-49CD-AAAF-9F86547A5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In-Class Problem:  </a:t>
            </a:r>
            <a:br>
              <a:rPr lang="en-US" dirty="0"/>
            </a:br>
            <a:r>
              <a:rPr lang="en-US" dirty="0"/>
              <a:t>Fractional Delays on Constellations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D3CB86-6661-4017-925E-29C711A71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26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B454C4D-A4BD-4074-A31C-2F98976C9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444" y="1625346"/>
            <a:ext cx="6028831" cy="223014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9121F3D-3C2F-4147-AD18-FDC5228F9D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430" y="2328756"/>
            <a:ext cx="4749126" cy="3650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861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Review of Up- and </a:t>
            </a:r>
            <a:r>
              <a:rPr lang="en-US" dirty="0" err="1"/>
              <a:t>Downconversion</a:t>
            </a:r>
            <a:endParaRPr lang="en-US" dirty="0"/>
          </a:p>
          <a:p>
            <a:r>
              <a:rPr lang="en-US" dirty="0"/>
              <a:t>Review of TX and RX Sampling</a:t>
            </a:r>
          </a:p>
          <a:p>
            <a:r>
              <a:rPr lang="en-US" dirty="0"/>
              <a:t>Doppler and Multi-Path Fading</a:t>
            </a:r>
          </a:p>
          <a:p>
            <a:r>
              <a:rPr lang="en-US" dirty="0"/>
              <a:t>Statistical Descriptions of Fading</a:t>
            </a:r>
          </a:p>
          <a:p>
            <a:pPr lvl="1"/>
            <a:endParaRPr lang="en-US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37EA63A6-38F8-49C5-B6A3-A569C912C9F3}"/>
              </a:ext>
            </a:extLst>
          </p:cNvPr>
          <p:cNvSpPr/>
          <p:nvPr/>
        </p:nvSpPr>
        <p:spPr>
          <a:xfrm>
            <a:off x="535483" y="2354494"/>
            <a:ext cx="795867" cy="43383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3536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Receiver with Local Motion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28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097280" y="3299956"/>
                <a:ext cx="9774852" cy="2692114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sz="2400" dirty="0"/>
                  <a:t>With the RX in motion, the propagation delay changes with time.</a:t>
                </a:r>
              </a:p>
              <a:p>
                <a:r>
                  <a:rPr lang="en-US" sz="2400" dirty="0"/>
                  <a:t>In complex baseband signal:</a:t>
                </a:r>
                <a:br>
                  <a:rPr lang="en-US" sz="2400" dirty="0"/>
                </a:b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𝛼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𝜏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𝛼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num>
                              <m:den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den>
                            </m:f>
                            <m:func>
                              <m:func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func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</m:e>
                        </m:d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r>
                  <a:rPr lang="en-US" sz="24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Local motion assumption</a:t>
                </a:r>
                <a:r>
                  <a:rPr lang="en-US" sz="2400" dirty="0"/>
                  <a:t>: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small  </a:t>
                </a:r>
              </a:p>
              <a:p>
                <a:pPr lvl="1"/>
                <a:r>
                  <a:rPr lang="en-US" sz="2200" dirty="0"/>
                  <a:t>Effect of the change in propagation delay is only in the complex exponential </a:t>
                </a:r>
              </a:p>
              <a:p>
                <a:r>
                  <a:rPr lang="en-US" sz="2400" dirty="0"/>
                  <a:t>Then: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𝛼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𝑡𝑣</m:t>
                                </m:r>
                              </m:num>
                              <m:den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den>
                            </m:f>
                            <m:func>
                              <m:func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func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</m:e>
                        </m:d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097280" y="3299956"/>
                <a:ext cx="9774852" cy="2692114"/>
              </a:xfrm>
              <a:blipFill>
                <a:blip r:embed="rId12"/>
                <a:stretch>
                  <a:fillRect l="-1622" t="-36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4g-cell-tower.jp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453780" y="1745794"/>
            <a:ext cx="838200" cy="1254506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3444380" y="2583994"/>
            <a:ext cx="2286000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6653476" y="2101025"/>
                <a:ext cx="25487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Mobile velocity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US" dirty="0">
                  <a:latin typeface="Symbol" pitchFamily="18" charset="2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3476" y="2101025"/>
                <a:ext cx="2548792" cy="369332"/>
              </a:xfrm>
              <a:prstGeom prst="rect">
                <a:avLst/>
              </a:prstGeom>
              <a:blipFill>
                <a:blip r:embed="rId4"/>
                <a:stretch>
                  <a:fillRect l="-1909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3645056" y="2652854"/>
                <a:ext cx="10486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5056" y="2652854"/>
                <a:ext cx="1048685" cy="276999"/>
              </a:xfrm>
              <a:prstGeom prst="rect">
                <a:avLst/>
              </a:prstGeom>
              <a:blipFill>
                <a:blip r:embed="rId5"/>
                <a:stretch>
                  <a:fillRect l="-2907" t="-169565" r="-55814" b="-2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551F1A5E-C147-42BE-AE54-118D8275898A}"/>
              </a:ext>
            </a:extLst>
          </p:cNvPr>
          <p:cNvGrpSpPr/>
          <p:nvPr/>
        </p:nvGrpSpPr>
        <p:grpSpPr>
          <a:xfrm>
            <a:off x="3444380" y="1533910"/>
            <a:ext cx="2853592" cy="1085308"/>
            <a:chOff x="3444380" y="1533910"/>
            <a:chExt cx="2853592" cy="1085308"/>
          </a:xfrm>
        </p:grpSpPr>
        <p:cxnSp>
          <p:nvCxnSpPr>
            <p:cNvPr id="9" name="Straight Arrow Connector 8"/>
            <p:cNvCxnSpPr/>
            <p:nvPr/>
          </p:nvCxnSpPr>
          <p:spPr>
            <a:xfrm flipV="1">
              <a:off x="3444380" y="1868033"/>
              <a:ext cx="2853592" cy="600867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rot="5400000" flipH="1" flipV="1">
              <a:off x="5656195" y="1942217"/>
              <a:ext cx="715962" cy="567592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3649228" y="1533910"/>
                  <a:ext cx="225497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type m:val="li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𝑣𝑡</m:t>
                            </m:r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func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9228" y="1533910"/>
                  <a:ext cx="2254976" cy="276999"/>
                </a:xfrm>
                <a:prstGeom prst="rect">
                  <a:avLst/>
                </a:prstGeom>
                <a:blipFill>
                  <a:blip r:embed="rId14"/>
                  <a:stretch>
                    <a:fillRect l="-1081" t="-175556" r="-25405" b="-25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EBE3B4AB-A3C2-473F-92A0-E11C818EEED6}"/>
                    </a:ext>
                  </a:extLst>
                </p:cNvPr>
                <p:cNvSpPr txBox="1"/>
                <p:nvPr/>
              </p:nvSpPr>
              <p:spPr>
                <a:xfrm>
                  <a:off x="4213239" y="2249886"/>
                  <a:ext cx="37414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EBE3B4AB-A3C2-473F-92A0-E11C818EEE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13239" y="2249886"/>
                  <a:ext cx="374141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2290" name="Picture 2" descr="Image result for smart phone icon">
            <a:extLst>
              <a:ext uri="{FF2B5EF4-FFF2-40B4-BE49-F238E27FC236}">
                <a16:creationId xmlns:a16="http://schemas.microsoft.com/office/drawing/2014/main" id="{55B42EB5-EADD-469B-AF33-3BF8FFA35D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874" y="2071193"/>
            <a:ext cx="428996" cy="428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8034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3.33333E-6 L 0.04244 -0.11018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22" y="-5509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A9CB773-0FEA-4C11-A9A6-17E6A0C6DF7F}"/>
              </a:ext>
            </a:extLst>
          </p:cNvPr>
          <p:cNvSpPr/>
          <p:nvPr/>
        </p:nvSpPr>
        <p:spPr>
          <a:xfrm>
            <a:off x="3867055" y="3356540"/>
            <a:ext cx="3957950" cy="56065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Doppler Shift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29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097280" y="2883889"/>
                <a:ext cx="9774852" cy="2937473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sz="2400" dirty="0"/>
                  <a:t>Single path with local motion:  </a:t>
                </a:r>
                <a14:m>
                  <m:oMath xmlns:m="http://schemas.openxmlformats.org/officeDocument/2006/math">
                    <m:r>
                      <a:rPr lang="en-US" sz="2400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br>
                  <a:rPr lang="en-US" sz="2400" dirty="0">
                    <a:latin typeface="Cambria Math" panose="02040503050406030204" pitchFamily="18" charset="0"/>
                  </a:rPr>
                </a:br>
                <a:br>
                  <a:rPr lang="en-US" sz="2400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lvl="1"/>
                <a:br>
                  <a:rPr lang="en-US" sz="22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</a:br>
                <a:r>
                  <a:rPr lang="en-US" sz="22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Complex gain:</a:t>
                </a:r>
                <a:r>
                  <a:rPr lang="en-US" sz="2200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𝛼</m:t>
                    </m:r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𝑗</m:t>
                        </m:r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sup>
                    </m:sSup>
                  </m:oMath>
                </a14:m>
                <a:endParaRPr lang="en-US" sz="22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pPr lvl="1"/>
                <a:r>
                  <a:rPr lang="en-US" sz="22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Doppler shift</a:t>
                </a:r>
                <a:r>
                  <a:rPr lang="en-US" sz="2200" dirty="0"/>
                  <a:t>: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𝑣</m:t>
                        </m:r>
                        <m:sSub>
                          <m:sSubPr>
                            <m:ctrlPr>
                              <a:rPr lang="es-E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2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s-ES" sz="22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func>
                          <m:func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20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</m:num>
                      <m:den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</m:oMath>
                </a14:m>
                <a:endParaRPr lang="en-US" sz="2200" b="0" dirty="0"/>
              </a:p>
              <a:p>
                <a:pPr lvl="1"/>
                <a:r>
                  <a:rPr lang="en-US" sz="22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Delay: </a:t>
                </a:r>
                <a:r>
                  <a:rPr lang="en-US" sz="2200" dirty="0">
                    <a:solidFill>
                      <a:schemeClr val="tx1"/>
                    </a:solidFill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2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r>
                  <a:rPr lang="en-US" sz="2400" dirty="0">
                    <a:solidFill>
                      <a:schemeClr val="tx1"/>
                    </a:solidFill>
                  </a:rPr>
                  <a:t>For a single path:  Local motion causes a phase rotation, but no change in amplitude</a:t>
                </a:r>
              </a:p>
              <a:p>
                <a:pPr lvl="1"/>
                <a:endParaRPr lang="en-US" sz="2200" b="0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097280" y="2883889"/>
                <a:ext cx="9774852" cy="2937473"/>
              </a:xfrm>
              <a:blipFill>
                <a:blip r:embed="rId7"/>
                <a:stretch>
                  <a:fillRect l="-1622" t="-3527" r="-1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4g-cell-tower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92680" y="1595189"/>
            <a:ext cx="600852" cy="899275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3406145" y="2299975"/>
            <a:ext cx="2286000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6814862" y="1897319"/>
                <a:ext cx="25487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Mobile velocity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US" dirty="0">
                  <a:latin typeface="Symbol" pitchFamily="18" charset="2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4862" y="1897319"/>
                <a:ext cx="2548792" cy="369332"/>
              </a:xfrm>
              <a:prstGeom prst="rect">
                <a:avLst/>
              </a:prstGeom>
              <a:blipFill>
                <a:blip r:embed="rId4"/>
                <a:stretch>
                  <a:fillRect l="-2153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>
            <a:cxnSpLocks/>
          </p:cNvCxnSpPr>
          <p:nvPr/>
        </p:nvCxnSpPr>
        <p:spPr>
          <a:xfrm flipV="1">
            <a:off x="3393532" y="1665786"/>
            <a:ext cx="2888995" cy="60086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cxnSpLocks/>
          </p:cNvCxnSpPr>
          <p:nvPr/>
        </p:nvCxnSpPr>
        <p:spPr>
          <a:xfrm flipV="1">
            <a:off x="5692145" y="1729402"/>
            <a:ext cx="554979" cy="58398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BE3B4AB-A3C2-473F-92A0-E11C818EEED6}"/>
                  </a:ext>
                </a:extLst>
              </p:cNvPr>
              <p:cNvSpPr txBox="1"/>
              <p:nvPr/>
            </p:nvSpPr>
            <p:spPr>
              <a:xfrm>
                <a:off x="4421348" y="1990789"/>
                <a:ext cx="3320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BE3B4AB-A3C2-473F-92A0-E11C818EEE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1348" y="1990789"/>
                <a:ext cx="33206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290" name="Picture 2" descr="Image result for smart phone icon">
            <a:extLst>
              <a:ext uri="{FF2B5EF4-FFF2-40B4-BE49-F238E27FC236}">
                <a16:creationId xmlns:a16="http://schemas.microsoft.com/office/drawing/2014/main" id="{55B42EB5-EADD-469B-AF33-3BF8FFA35D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4480" y="1869611"/>
            <a:ext cx="428996" cy="428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7366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Describe up and down-conversion in time- and frequency-domain</a:t>
            </a:r>
          </a:p>
          <a:p>
            <a:r>
              <a:rPr lang="en-US" dirty="0"/>
              <a:t>Describe the steps in the DAC and ADC including the filtering</a:t>
            </a:r>
          </a:p>
          <a:p>
            <a:r>
              <a:rPr lang="en-US" dirty="0"/>
              <a:t>Compute a discrete-time and continuous-time base equivalent channels from the passband</a:t>
            </a:r>
          </a:p>
          <a:p>
            <a:r>
              <a:rPr lang="en-US" dirty="0"/>
              <a:t>Simulate fractional delays and gains in the sampled data</a:t>
            </a:r>
          </a:p>
          <a:p>
            <a:r>
              <a:rPr lang="en-US" dirty="0"/>
              <a:t>Describe and simulate a deterministic multi-path wireless channel</a:t>
            </a:r>
          </a:p>
          <a:p>
            <a:r>
              <a:rPr lang="en-US" dirty="0"/>
              <a:t>Compute the time-varying frequency response given the path parameters</a:t>
            </a:r>
          </a:p>
          <a:p>
            <a:r>
              <a:rPr lang="en-US" dirty="0"/>
              <a:t>Describe a statistical model for multi-path fading</a:t>
            </a:r>
          </a:p>
          <a:p>
            <a:r>
              <a:rPr lang="en-US" dirty="0"/>
              <a:t>Approximately compute the coherence time and bandwidth given a channel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399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 Computing Doppler Shift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30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822121" y="2590801"/>
                <a:ext cx="10578518" cy="3428999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sz="2400" dirty="0"/>
                  <a:t>Suppose:  carrier frequency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s-ES" sz="2400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sz="2400" dirty="0"/>
                  <a:t>=2.1GHz </a:t>
                </a:r>
                <a:r>
                  <a:rPr lang="en-US" sz="2200" dirty="0"/>
                  <a:t>Car moves towards a base station at 100 km/h.  </a:t>
                </a:r>
              </a:p>
              <a:p>
                <a:r>
                  <a:rPr lang="en-US" sz="2200" dirty="0"/>
                  <a:t>What is the Doppler shift?  </a:t>
                </a:r>
              </a:p>
              <a:p>
                <a:r>
                  <a:rPr lang="en-US" sz="2400" dirty="0"/>
                  <a:t>Answer: 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400" dirty="0"/>
                  <a:t>=100km/h=</a:t>
                </a:r>
                <a:r>
                  <a:rPr lang="es-ES" sz="2400" dirty="0"/>
                  <a:t> </a:t>
                </a:r>
                <a14:m>
                  <m:oMath xmlns:m="http://schemas.openxmlformats.org/officeDocument/2006/math">
                    <m:r>
                      <a:rPr lang="es-ES" sz="2400" i="1">
                        <a:latin typeface="Cambria Math" panose="02040503050406030204" pitchFamily="18" charset="0"/>
                      </a:rPr>
                      <m:t>27.7 </m:t>
                    </m:r>
                  </m:oMath>
                </a14:m>
                <a:r>
                  <a:rPr lang="en-US" sz="2400" dirty="0"/>
                  <a:t>m/s, c=</a:t>
                </a:r>
                <a:r>
                  <a:rPr lang="es-ES" sz="2400" dirty="0"/>
                  <a:t> </a:t>
                </a:r>
                <a14:m>
                  <m:oMath xmlns:m="http://schemas.openxmlformats.org/officeDocument/2006/math">
                    <m:r>
                      <a:rPr lang="es-ES" sz="2400" i="1">
                        <a:latin typeface="Cambria Math" panose="02040503050406030204" pitchFamily="18" charset="0"/>
                      </a:rPr>
                      <m:t>3</m:t>
                    </m:r>
                    <m:sSup>
                      <m:sSupPr>
                        <m:ctrlPr>
                          <a:rPr lang="es-E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s-E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sz="2400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</m:d>
                      </m:e>
                      <m:sup>
                        <m:r>
                          <a:rPr lang="es-ES" sz="2400" i="1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  <m:r>
                      <a:rPr lang="es-E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m/s, </a:t>
                </a:r>
                <a14:m>
                  <m:oMath xmlns:m="http://schemas.openxmlformats.org/officeDocument/2006/math">
                    <m:r>
                      <a:rPr lang="es-ES" sz="2400" i="1" dirty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18</m:t>
                    </m:r>
                    <m:r>
                      <a:rPr lang="es-ES" sz="2400" b="0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s-ES" sz="2400" b="0" i="0" dirty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br>
                  <a:rPr lang="en-US" sz="24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ES" sz="24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s-E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sSub>
                            <m:sSubPr>
                              <m:ctrlP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func>
                            <m:funcPr>
                              <m:ctrlP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s-ES" sz="24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num>
                        <m:den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s-E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27.7</m:t>
                              </m:r>
                            </m:e>
                          </m:d>
                          <m:d>
                            <m:dPr>
                              <m:ctrlP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2.1</m:t>
                              </m:r>
                            </m:e>
                          </m:d>
                          <m:sSup>
                            <m:sSupPr>
                              <m:ctrlP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E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sz="2400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</m:d>
                            </m:e>
                            <m:sup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(−1)</m:t>
                          </m:r>
                        </m:num>
                        <m:den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sSup>
                            <m:sSupPr>
                              <m:ctrlP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E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sz="2400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</m:d>
                            </m:e>
                            <m:sup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p>
                          </m:sSup>
                        </m:den>
                      </m:f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≈194 </m:t>
                      </m:r>
                      <m:r>
                        <m:rPr>
                          <m:nor/>
                        </m:rPr>
                        <a:rPr lang="es-ES" sz="2400" b="0" i="0" smtClean="0">
                          <a:latin typeface="Cambria Math" panose="02040503050406030204" pitchFamily="18" charset="0"/>
                        </a:rPr>
                        <m:t>Hz</m:t>
                      </m:r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If the angle away from BS at </a:t>
                </a:r>
                <a14:m>
                  <m:oMath xmlns:m="http://schemas.openxmlformats.org/officeDocument/2006/math">
                    <m:r>
                      <a:rPr lang="es-ES" sz="2400" b="0" i="1" dirty="0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=45</m:t>
                    </m:r>
                    <m:r>
                      <a:rPr lang="es-ES" sz="2400" b="0" i="0" dirty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br>
                  <a:rPr lang="es-ES" sz="2400" dirty="0"/>
                </a:br>
                <a:br>
                  <a:rPr lang="en-US" sz="2400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sz="2400">
                        <a:latin typeface="Cambria Math" panose="02040503050406030204" pitchFamily="18" charset="0"/>
                      </a:rPr>
                      <m:t>Δ</m:t>
                    </m:r>
                    <m:r>
                      <a:rPr lang="es-ES" sz="24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s-ES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E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sz="2400" i="1">
                            <a:latin typeface="Cambria Math" panose="02040503050406030204" pitchFamily="18" charset="0"/>
                          </a:rPr>
                          <m:t>𝑣</m:t>
                        </m:r>
                        <m:sSub>
                          <m:sSubPr>
                            <m:ctrlPr>
                              <a:rPr lang="es-E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s-ES" sz="2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func>
                          <m:funcPr>
                            <m:ctrlPr>
                              <a:rPr lang="es-ES" sz="2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s-ES" sz="240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s-ES" sz="2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</m:num>
                      <m:den>
                        <m:r>
                          <a:rPr lang="es-ES" sz="2400" i="1"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  <m:r>
                      <a:rPr lang="es-ES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E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s-E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sz="2400" i="1">
                                <a:latin typeface="Cambria Math" panose="02040503050406030204" pitchFamily="18" charset="0"/>
                              </a:rPr>
                              <m:t>27.7</m:t>
                            </m:r>
                          </m:e>
                        </m:d>
                        <m:d>
                          <m:dPr>
                            <m:ctrlPr>
                              <a:rPr lang="es-E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sz="2400" i="1">
                                <a:latin typeface="Cambria Math" panose="02040503050406030204" pitchFamily="18" charset="0"/>
                              </a:rPr>
                              <m:t>2.1</m:t>
                            </m:r>
                          </m:e>
                        </m:d>
                        <m:sSup>
                          <m:sSupPr>
                            <m:ctrlPr>
                              <a:rPr lang="es-E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s-E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ES" sz="2400" i="1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</m:d>
                          </m:e>
                          <m:sup>
                            <m:r>
                              <a:rPr lang="es-ES" sz="2400" i="1">
                                <a:latin typeface="Cambria Math" panose="02040503050406030204" pitchFamily="18" charset="0"/>
                              </a:rPr>
                              <m:t>9</m:t>
                            </m:r>
                          </m:sup>
                        </m:sSup>
                        <m:func>
                          <m:funcPr>
                            <m:ctrlPr>
                              <a:rPr lang="es-ES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s-ES" sz="2400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s-ES" sz="2400" b="0" i="1" smtClean="0">
                                <a:latin typeface="Cambria Math" panose="02040503050406030204" pitchFamily="18" charset="0"/>
                              </a:rPr>
                              <m:t>(45)</m:t>
                            </m:r>
                          </m:e>
                        </m:func>
                      </m:num>
                      <m:den>
                        <m:r>
                          <a:rPr lang="es-ES" sz="2400" i="1">
                            <a:latin typeface="Cambria Math" panose="02040503050406030204" pitchFamily="18" charset="0"/>
                          </a:rPr>
                          <m:t>3</m:t>
                        </m:r>
                        <m:sSup>
                          <m:sSupPr>
                            <m:ctrlPr>
                              <a:rPr lang="es-E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s-E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ES" sz="2400" i="1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</m:d>
                          </m:e>
                          <m:sup>
                            <m:r>
                              <a:rPr lang="es-ES" sz="2400" i="1">
                                <a:latin typeface="Cambria Math" panose="02040503050406030204" pitchFamily="18" charset="0"/>
                              </a:rPr>
                              <m:t>8</m:t>
                            </m:r>
                          </m:sup>
                        </m:sSup>
                      </m:den>
                    </m:f>
                    <m:r>
                      <a:rPr lang="es-ES" sz="2400" i="1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138</m:t>
                    </m:r>
                    <m:r>
                      <a:rPr lang="es-E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s-ES" sz="2400">
                        <a:latin typeface="Cambria Math" panose="02040503050406030204" pitchFamily="18" charset="0"/>
                      </a:rPr>
                      <m:t>Hz</m:t>
                    </m:r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822121" y="2590801"/>
                <a:ext cx="10578518" cy="3428999"/>
              </a:xfrm>
              <a:blipFill>
                <a:blip r:embed="rId7"/>
                <a:stretch>
                  <a:fillRect l="-1499" t="-3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4g-cell-tower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03615" y="1542267"/>
            <a:ext cx="626085" cy="937041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3794214" y="2380466"/>
            <a:ext cx="2286000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3794214" y="1664505"/>
            <a:ext cx="2853592" cy="600867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5400000" flipH="1" flipV="1">
            <a:off x="6006029" y="1738689"/>
            <a:ext cx="715962" cy="56759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6745747" y="1826009"/>
                <a:ext cx="16086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=100 km/h</a:t>
                </a:r>
                <a:endParaRPr lang="en-US" dirty="0">
                  <a:latin typeface="Symbol" pitchFamily="18" charset="2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5747" y="1826009"/>
                <a:ext cx="1608688" cy="369332"/>
              </a:xfrm>
              <a:prstGeom prst="rect">
                <a:avLst/>
              </a:prstGeom>
              <a:blipFill>
                <a:blip r:embed="rId4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2" descr="Image result for smart phone icon">
            <a:extLst>
              <a:ext uri="{FF2B5EF4-FFF2-40B4-BE49-F238E27FC236}">
                <a16:creationId xmlns:a16="http://schemas.microsoft.com/office/drawing/2014/main" id="{E3287DA3-D3F5-4B54-81D9-262A85C872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6751" y="1934702"/>
            <a:ext cx="428996" cy="428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70CD1C0-C8F3-42BC-BBAB-E35FCD32DD78}"/>
                  </a:ext>
                </a:extLst>
              </p:cNvPr>
              <p:cNvSpPr txBox="1"/>
              <p:nvPr/>
            </p:nvSpPr>
            <p:spPr>
              <a:xfrm>
                <a:off x="4463925" y="2010675"/>
                <a:ext cx="7570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>
                  <a:latin typeface="Symbol" pitchFamily="18" charset="2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70CD1C0-C8F3-42BC-BBAB-E35FCD32DD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3925" y="2010675"/>
                <a:ext cx="75708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9810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45CB7F6-6573-49CC-B302-4706505E60D6}"/>
              </a:ext>
            </a:extLst>
          </p:cNvPr>
          <p:cNvSpPr/>
          <p:nvPr/>
        </p:nvSpPr>
        <p:spPr>
          <a:xfrm>
            <a:off x="2222861" y="3564275"/>
            <a:ext cx="3873139" cy="10878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Multi-Path Models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31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317072" y="1669408"/>
                <a:ext cx="5769528" cy="4350391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Most channel consists of many paths</a:t>
                </a:r>
              </a:p>
              <a:p>
                <a:pPr lvl="1"/>
                <a:r>
                  <a:rPr lang="en-US" dirty="0"/>
                  <a:t>Direct paths</a:t>
                </a:r>
              </a:p>
              <a:p>
                <a:pPr lvl="1"/>
                <a:r>
                  <a:rPr lang="en-US" dirty="0"/>
                  <a:t>Reflections, transmissions, diffraction, …</a:t>
                </a:r>
              </a:p>
              <a:p>
                <a:pPr lvl="1"/>
                <a:r>
                  <a:rPr lang="en-US" dirty="0"/>
                  <a:t>LOS and NLOS paths</a:t>
                </a:r>
              </a:p>
              <a:p>
                <a:r>
                  <a:rPr lang="en-US" dirty="0"/>
                  <a:t>Wideband time-domain baseband model: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ℓ=1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pPr lvl="1"/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</m:oMath>
                </a14:m>
                <a:r>
                  <a:rPr lang="en-US" dirty="0"/>
                  <a:t>:  Complex path gain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</m:e>
                    </m:func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:  Doppler shift of path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</m:oMath>
                </a14:m>
                <a:r>
                  <a:rPr lang="en-US" dirty="0"/>
                  <a:t>:  Delay of the path 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317072" y="1669408"/>
                <a:ext cx="5769528" cy="4350391"/>
              </a:xfrm>
              <a:blipFill>
                <a:blip r:embed="rId5"/>
                <a:stretch>
                  <a:fillRect l="-2534" t="-15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77614" y="2241660"/>
            <a:ext cx="3453450" cy="2744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9443456" y="2757436"/>
                <a:ext cx="11187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ℓ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ℓ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ℓ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3456" y="2757436"/>
                <a:ext cx="1118704" cy="276999"/>
              </a:xfrm>
              <a:prstGeom prst="rect">
                <a:avLst/>
              </a:prstGeom>
              <a:blipFill>
                <a:blip r:embed="rId4"/>
                <a:stretch>
                  <a:fillRect l="-6522" t="-2174" r="-6522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0615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FA54D8D-8169-4C28-BD22-0A2BED62DAB9}"/>
              </a:ext>
            </a:extLst>
          </p:cNvPr>
          <p:cNvSpPr/>
          <p:nvPr/>
        </p:nvSpPr>
        <p:spPr>
          <a:xfrm>
            <a:off x="3372374" y="3296323"/>
            <a:ext cx="5402510" cy="135272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Time-Varying  Frequency Response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32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Multipath channel: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b="0" dirty="0"/>
              </a:p>
              <a:p>
                <a:r>
                  <a:rPr lang="en-US" dirty="0"/>
                  <a:t>Consider exponential input: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b="0" dirty="0"/>
              </a:p>
              <a:p>
                <a:r>
                  <a:rPr lang="en-US" dirty="0"/>
                  <a:t>Output is: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Time-varying frequency response</a:t>
                </a:r>
                <a:b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ℓ=1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</m:sub>
                            </m:s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</m:sub>
                            </m:s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May also write: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,2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455" t="-116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82189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with Two Paths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33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097280" y="3091040"/>
                <a:ext cx="9113520" cy="3157361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To simplify understanding, consider two path model</a:t>
                </a:r>
                <a:br>
                  <a:rPr lang="en-US" sz="2400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sz="2400" dirty="0"/>
                  <a:t>Time-varying response</a:t>
                </a:r>
                <a:r>
                  <a:rPr lang="en-US" dirty="0"/>
                  <a:t>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𝜔𝜏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𝜔𝜏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sz="2400" dirty="0"/>
                  <a:t>Power gain:</a:t>
                </a:r>
                <a:br>
                  <a:rPr lang="en-US" sz="2400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𝜔𝜏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𝜔𝜏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br>
                  <a:rPr lang="en-US" sz="2400" dirty="0"/>
                </a:br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097280" y="3091040"/>
                <a:ext cx="9113520" cy="3157361"/>
              </a:xfrm>
              <a:blipFill>
                <a:blip r:embed="rId2"/>
                <a:stretch>
                  <a:fillRect l="-1873" t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4g-cell-towe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2774" y="1801453"/>
            <a:ext cx="626085" cy="937041"/>
          </a:xfrm>
          <a:prstGeom prst="rect">
            <a:avLst/>
          </a:prstGeom>
        </p:spPr>
      </p:pic>
      <p:pic>
        <p:nvPicPr>
          <p:cNvPr id="6" name="Picture 19" descr="MCj04242280000[1]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804658" y="1438732"/>
            <a:ext cx="300892" cy="609600"/>
          </a:xfrm>
          <a:prstGeom prst="rect">
            <a:avLst/>
          </a:prstGeom>
          <a:noFill/>
        </p:spPr>
      </p:pic>
      <p:cxnSp>
        <p:nvCxnSpPr>
          <p:cNvPr id="8" name="Straight Arrow Connector 7"/>
          <p:cNvCxnSpPr/>
          <p:nvPr/>
        </p:nvCxnSpPr>
        <p:spPr>
          <a:xfrm flipV="1">
            <a:off x="4520974" y="1686780"/>
            <a:ext cx="1159485" cy="62031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27" idx="2"/>
          </p:cNvCxnSpPr>
          <p:nvPr/>
        </p:nvCxnSpPr>
        <p:spPr>
          <a:xfrm rot="5400000" flipH="1" flipV="1">
            <a:off x="6563012" y="2088821"/>
            <a:ext cx="781153" cy="50174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6213858" y="1801452"/>
            <a:ext cx="2286000" cy="199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832858" y="1697494"/>
            <a:ext cx="1371600" cy="22619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520974" y="2307095"/>
            <a:ext cx="2115893" cy="431399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 rot="20805313" flipV="1">
            <a:off x="5997059" y="2729659"/>
            <a:ext cx="1421790" cy="4571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21403623" flipV="1">
            <a:off x="4969562" y="1593468"/>
            <a:ext cx="1421790" cy="4571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7204458" y="1801452"/>
            <a:ext cx="1143000" cy="120650"/>
          </a:xfrm>
          <a:prstGeom prst="straightConnector1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702718" y="1452227"/>
                <a:ext cx="7668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𝜏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2718" y="1452227"/>
                <a:ext cx="76687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6998438" y="2155024"/>
                <a:ext cx="7775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𝜏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8438" y="2155024"/>
                <a:ext cx="77752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41E17AE-1880-48A7-8924-FC51590C0E27}"/>
                  </a:ext>
                </a:extLst>
              </p:cNvPr>
              <p:cNvSpPr txBox="1"/>
              <p:nvPr/>
            </p:nvSpPr>
            <p:spPr>
              <a:xfrm>
                <a:off x="8955104" y="3451211"/>
                <a:ext cx="24439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2 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𝜋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𝑑𝑚𝑎𝑥</m:t>
                          </m:r>
                        </m:sub>
                      </m:sSub>
                      <m:func>
                        <m:func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E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41E17AE-1880-48A7-8924-FC51590C0E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5104" y="3451211"/>
                <a:ext cx="2443939" cy="369332"/>
              </a:xfrm>
              <a:prstGeom prst="rect">
                <a:avLst/>
              </a:prstGeom>
              <a:blipFill>
                <a:blip r:embed="rId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5193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Variation in Time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34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7266277" y="4922148"/>
                <a:ext cx="4054719" cy="12074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Plot shows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i="0" dirty="0">
                            <a:latin typeface="Cambria Math" panose="02040503050406030204" pitchFamily="18" charset="0"/>
                          </a:rPr>
                          <m:t>max</m:t>
                        </m:r>
                      </m:sub>
                    </m:sSub>
                    <m:r>
                      <a:rPr lang="en-US" i="0" dirty="0">
                        <a:latin typeface="Cambria Math" panose="02040503050406030204" pitchFamily="18" charset="0"/>
                      </a:rPr>
                      <m:t>⁡</m:t>
                    </m:r>
                  </m:oMath>
                </a14:m>
                <a:r>
                  <a:rPr lang="en-US" dirty="0"/>
                  <a:t>=10 Hz,  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=0, 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=180</m:t>
                    </m:r>
                    <m:r>
                      <a:rPr lang="es-ES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>
                    <a:latin typeface="Symbol" pitchFamily="18" charset="2"/>
                  </a:rPr>
                  <a:t> </a:t>
                </a:r>
                <a:br>
                  <a:rPr lang="en-US" dirty="0">
                    <a:latin typeface="Symbol" pitchFamily="18" charset="2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s-E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s-E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ES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E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s-ES" b="0" i="1" dirty="0" smtClean="0">
                            <a:latin typeface="Cambria Math" panose="02040503050406030204" pitchFamily="18" charset="0"/>
                          </a:rPr>
                          <m:t>−0.</m:t>
                        </m:r>
                        <m:r>
                          <a:rPr lang="es-ES" b="0" i="0" dirty="0" smtClean="0">
                            <a:latin typeface="Cambria Math" panose="02040503050406030204" pitchFamily="18" charset="0"/>
                          </a:rPr>
                          <m:t>05</m:t>
                        </m:r>
                        <m:r>
                          <m:rPr>
                            <m:sty m:val="p"/>
                          </m:rPr>
                          <a:rPr lang="es-ES" b="0" i="0" dirty="0" smtClean="0">
                            <a:latin typeface="Cambria Math" panose="02040503050406030204" pitchFamily="18" charset="0"/>
                          </a:rPr>
                          <m:t>Δ</m:t>
                        </m:r>
                      </m:sup>
                    </m:sSup>
                    <m:sSub>
                      <m:sSubPr>
                        <m:ctrlPr>
                          <a:rPr lang="es-E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s-E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latin typeface="Symbol" pitchFamily="18" charset="2"/>
                  </a:rPr>
                  <a:t>,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ES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>
                    <a:latin typeface="Symbol" pitchFamily="18" charset="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s-E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s-E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E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>
                  <a:latin typeface="Symbol" pitchFamily="18" charset="2"/>
                </a:endParaRPr>
              </a:p>
              <a:p>
                <a:endParaRPr lang="en-US" dirty="0">
                  <a:latin typeface="Symbol" pitchFamily="18" charset="2"/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6277" y="4922148"/>
                <a:ext cx="4054719" cy="1207446"/>
              </a:xfrm>
              <a:prstGeom prst="rect">
                <a:avLst/>
              </a:prstGeom>
              <a:blipFill>
                <a:blip r:embed="rId2"/>
                <a:stretch>
                  <a:fillRect l="-1353" t="-25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ontent Placeholder 3"/>
          <p:cNvSpPr txBox="1">
            <a:spLocks/>
          </p:cNvSpPr>
          <p:nvPr/>
        </p:nvSpPr>
        <p:spPr>
          <a:xfrm>
            <a:off x="5985164" y="1179947"/>
            <a:ext cx="4343400" cy="299243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3"/>
              <p:cNvSpPr txBox="1">
                <a:spLocks/>
              </p:cNvSpPr>
              <p:nvPr/>
            </p:nvSpPr>
            <p:spPr>
              <a:xfrm>
                <a:off x="1028724" y="1622984"/>
                <a:ext cx="6465966" cy="4214784"/>
              </a:xfrm>
              <a:prstGeom prst="rect">
                <a:avLst/>
              </a:prstGeom>
            </p:spPr>
            <p:txBody>
              <a:bodyPr vert="horz">
                <a:normAutofit/>
              </a:bodyPr>
              <a:lstStyle>
                <a:lvl1pPr marL="274320" indent="-274320" algn="l" rtl="0" eaLnBrk="1" latinLnBrk="0" hangingPunct="1">
                  <a:spcBef>
                    <a:spcPts val="580"/>
                  </a:spcBef>
                  <a:buClr>
                    <a:schemeClr val="accent1"/>
                  </a:buClr>
                  <a:buSzPct val="85000"/>
                  <a:buFont typeface="Wingdings 2"/>
                  <a:buChar char=""/>
                  <a:defRPr kumimoji="0"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48640" indent="-228600" algn="l" rtl="0" eaLnBrk="1" latinLnBrk="0" hangingPunct="1">
                  <a:spcBef>
                    <a:spcPts val="370"/>
                  </a:spcBef>
                  <a:buClr>
                    <a:schemeClr val="accent2"/>
                  </a:buClr>
                  <a:buSzPct val="85000"/>
                  <a:buFont typeface="Wingdings 2"/>
                  <a:buChar char=""/>
                  <a:defRPr kumimoji="0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22960" indent="-228600" algn="l" rtl="0" eaLnBrk="1" latinLnBrk="0" hangingPunct="1">
                  <a:spcBef>
                    <a:spcPts val="370"/>
                  </a:spcBef>
                  <a:buClr>
                    <a:schemeClr val="accent1">
                      <a:tint val="60000"/>
                    </a:schemeClr>
                  </a:buClr>
                  <a:buSzPct val="85000"/>
                  <a:buFont typeface="Wingdings 2"/>
                  <a:buChar char="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7280" indent="-228600" algn="l" rtl="0" eaLnBrk="1" latinLnBrk="0" hangingPunct="1">
                  <a:spcBef>
                    <a:spcPts val="370"/>
                  </a:spcBef>
                  <a:buClr>
                    <a:schemeClr val="accent3"/>
                  </a:buClr>
                  <a:buSzPct val="80000"/>
                  <a:buFont typeface="Wingdings 2"/>
                  <a:buChar char="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-228600" algn="l" rtl="0" eaLnBrk="1" latinLnBrk="0" hangingPunct="1">
                  <a:spcBef>
                    <a:spcPts val="370"/>
                  </a:spcBef>
                  <a:buClr>
                    <a:schemeClr val="accent3"/>
                  </a:buClr>
                  <a:buFontTx/>
                  <a:buChar char="o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45920" indent="-228600" algn="l" rtl="0" eaLnBrk="1" latinLnBrk="0" hangingPunct="1">
                  <a:spcBef>
                    <a:spcPts val="370"/>
                  </a:spcBef>
                  <a:buClr>
                    <a:schemeClr val="accent3"/>
                  </a:buClr>
                  <a:buChar char="•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20240" indent="-228600" algn="l" rtl="0" eaLnBrk="1" latinLnBrk="0" hangingPunct="1">
                  <a:spcBef>
                    <a:spcPts val="370"/>
                  </a:spcBef>
                  <a:buClr>
                    <a:schemeClr val="accent2"/>
                  </a:buClr>
                  <a:buChar char="•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194560" indent="-228600" algn="l" rtl="0" eaLnBrk="1" latinLnBrk="0" hangingPunct="1">
                  <a:spcBef>
                    <a:spcPts val="370"/>
                  </a:spcBef>
                  <a:buClr>
                    <a:schemeClr val="accent1">
                      <a:tint val="60000"/>
                    </a:schemeClr>
                  </a:buClr>
                  <a:buChar char="•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468880" indent="-228600" algn="l" rtl="0" eaLnBrk="1" latinLnBrk="0" hangingPunct="1">
                  <a:spcBef>
                    <a:spcPts val="370"/>
                  </a:spcBef>
                  <a:buClr>
                    <a:schemeClr val="accent2">
                      <a:tint val="60000"/>
                    </a:schemeClr>
                  </a:buClr>
                  <a:buChar char="•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400"/>
                <a:r>
                  <a:rPr lang="en-US" sz="2000" dirty="0"/>
                  <a:t>Fixed frequency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defTabSz="914400"/>
                <a:r>
                  <a:rPr lang="en-US" sz="2000" dirty="0"/>
                  <a:t>Look at time variations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pPr defTabSz="914400"/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Rate</a:t>
                </a:r>
                <a:r>
                  <a:rPr lang="en-US" sz="2000" dirty="0"/>
                  <a:t> of variation depends on </a:t>
                </a:r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Doppler spread</a:t>
                </a:r>
                <a:r>
                  <a:rPr lang="en-US" sz="2000" dirty="0"/>
                  <a:t>:</a:t>
                </a:r>
                <a:br>
                  <a:rPr lang="en-US" sz="2000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unc>
                              <m:func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func>
                          </m:e>
                        </m:func>
                      </m:e>
                    </m:d>
                  </m:oMath>
                </a14:m>
                <a:endParaRPr lang="en-US" sz="1800" dirty="0"/>
              </a:p>
              <a:p>
                <a:pPr defTabSz="914400"/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Size</a:t>
                </a:r>
                <a:r>
                  <a:rPr lang="en-US" sz="2000" dirty="0"/>
                  <a:t> of variation depends on spread of gains:</a:t>
                </a:r>
              </a:p>
              <a:p>
                <a:pPr lvl="1" defTabSz="914400"/>
                <a:r>
                  <a:rPr lang="en-US" sz="2000" dirty="0" err="1"/>
                  <a:t>Avg</a:t>
                </a:r>
                <a:r>
                  <a:rPr lang="en-US" sz="2000" dirty="0"/>
                  <a:t>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000" dirty="0"/>
              </a:p>
              <a:p>
                <a:pPr lvl="1" defTabSz="914400"/>
                <a:r>
                  <a:rPr lang="en-US" sz="2000" dirty="0"/>
                  <a:t>Min: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/>
                  <a:t>:  </a:t>
                </a:r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Destructive</a:t>
                </a:r>
                <a:r>
                  <a:rPr lang="en-US" sz="2000" dirty="0"/>
                  <a:t> interference</a:t>
                </a:r>
              </a:p>
              <a:p>
                <a:pPr lvl="1" defTabSz="914400"/>
                <a:r>
                  <a:rPr lang="en-US" sz="2000" dirty="0"/>
                  <a:t>Max: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/>
                  <a:t>: :  </a:t>
                </a:r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Constructive</a:t>
                </a:r>
                <a:r>
                  <a:rPr lang="en-US" sz="2000" dirty="0"/>
                  <a:t> interference</a:t>
                </a:r>
              </a:p>
              <a:p>
                <a:pPr defTabSz="914400"/>
                <a:r>
                  <a:rPr lang="en-US" sz="2200" dirty="0"/>
                  <a:t>With equal path gains, there are nulls</a:t>
                </a:r>
              </a:p>
              <a:p>
                <a:pPr lvl="1" defTabSz="914400"/>
                <a:endParaRPr lang="en-US" sz="2000" dirty="0"/>
              </a:p>
            </p:txBody>
          </p:sp>
        </mc:Choice>
        <mc:Fallback xmlns="">
          <p:sp>
            <p:nvSpPr>
              <p:cNvPr id="12" name="Content Placeholder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724" y="1622984"/>
                <a:ext cx="6465966" cy="4214784"/>
              </a:xfrm>
              <a:prstGeom prst="rect">
                <a:avLst/>
              </a:prstGeom>
              <a:blipFill>
                <a:blip r:embed="rId6"/>
                <a:stretch>
                  <a:fillRect l="-566" t="-7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275514" y="806710"/>
                <a:ext cx="4293724" cy="4597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br>
                  <a:rPr lang="en-US" i="1" dirty="0">
                    <a:latin typeface="Cambria Math" panose="02040503050406030204" pitchFamily="18" charset="0"/>
                  </a:rPr>
                </a:br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5514" y="806710"/>
                <a:ext cx="4293724" cy="45974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4AF19C2F-30B6-459B-9EB3-C5C8038940A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23426" y="1639688"/>
            <a:ext cx="3997570" cy="3174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Variation in Frequency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11" name="Content Placeholder 3"/>
          <p:cNvSpPr txBox="1">
            <a:spLocks/>
          </p:cNvSpPr>
          <p:nvPr/>
        </p:nvSpPr>
        <p:spPr>
          <a:xfrm>
            <a:off x="5985164" y="1179947"/>
            <a:ext cx="4343400" cy="299243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3">
                <a:extLst>
                  <a:ext uri="{FF2B5EF4-FFF2-40B4-BE49-F238E27FC236}">
                    <a16:creationId xmlns:a16="http://schemas.microsoft.com/office/drawing/2014/main" id="{2671680C-AE3C-4E60-B7AF-C125CE5AE94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28724" y="1622984"/>
                <a:ext cx="6465966" cy="4214784"/>
              </a:xfrm>
              <a:prstGeom prst="rect">
                <a:avLst/>
              </a:prstGeom>
            </p:spPr>
            <p:txBody>
              <a:bodyPr vert="horz">
                <a:normAutofit/>
              </a:bodyPr>
              <a:lstStyle>
                <a:lvl1pPr marL="274320" indent="-274320" algn="l" rtl="0" eaLnBrk="1" latinLnBrk="0" hangingPunct="1">
                  <a:spcBef>
                    <a:spcPts val="580"/>
                  </a:spcBef>
                  <a:buClr>
                    <a:schemeClr val="accent1"/>
                  </a:buClr>
                  <a:buSzPct val="85000"/>
                  <a:buFont typeface="Wingdings 2"/>
                  <a:buChar char=""/>
                  <a:defRPr kumimoji="0"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48640" indent="-228600" algn="l" rtl="0" eaLnBrk="1" latinLnBrk="0" hangingPunct="1">
                  <a:spcBef>
                    <a:spcPts val="370"/>
                  </a:spcBef>
                  <a:buClr>
                    <a:schemeClr val="accent2"/>
                  </a:buClr>
                  <a:buSzPct val="85000"/>
                  <a:buFont typeface="Wingdings 2"/>
                  <a:buChar char=""/>
                  <a:defRPr kumimoji="0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22960" indent="-228600" algn="l" rtl="0" eaLnBrk="1" latinLnBrk="0" hangingPunct="1">
                  <a:spcBef>
                    <a:spcPts val="370"/>
                  </a:spcBef>
                  <a:buClr>
                    <a:schemeClr val="accent1">
                      <a:tint val="60000"/>
                    </a:schemeClr>
                  </a:buClr>
                  <a:buSzPct val="85000"/>
                  <a:buFont typeface="Wingdings 2"/>
                  <a:buChar char="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7280" indent="-228600" algn="l" rtl="0" eaLnBrk="1" latinLnBrk="0" hangingPunct="1">
                  <a:spcBef>
                    <a:spcPts val="370"/>
                  </a:spcBef>
                  <a:buClr>
                    <a:schemeClr val="accent3"/>
                  </a:buClr>
                  <a:buSzPct val="80000"/>
                  <a:buFont typeface="Wingdings 2"/>
                  <a:buChar char="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-228600" algn="l" rtl="0" eaLnBrk="1" latinLnBrk="0" hangingPunct="1">
                  <a:spcBef>
                    <a:spcPts val="370"/>
                  </a:spcBef>
                  <a:buClr>
                    <a:schemeClr val="accent3"/>
                  </a:buClr>
                  <a:buFontTx/>
                  <a:buChar char="o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45920" indent="-228600" algn="l" rtl="0" eaLnBrk="1" latinLnBrk="0" hangingPunct="1">
                  <a:spcBef>
                    <a:spcPts val="370"/>
                  </a:spcBef>
                  <a:buClr>
                    <a:schemeClr val="accent3"/>
                  </a:buClr>
                  <a:buChar char="•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20240" indent="-228600" algn="l" rtl="0" eaLnBrk="1" latinLnBrk="0" hangingPunct="1">
                  <a:spcBef>
                    <a:spcPts val="370"/>
                  </a:spcBef>
                  <a:buClr>
                    <a:schemeClr val="accent2"/>
                  </a:buClr>
                  <a:buChar char="•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194560" indent="-228600" algn="l" rtl="0" eaLnBrk="1" latinLnBrk="0" hangingPunct="1">
                  <a:spcBef>
                    <a:spcPts val="370"/>
                  </a:spcBef>
                  <a:buClr>
                    <a:schemeClr val="accent1">
                      <a:tint val="60000"/>
                    </a:schemeClr>
                  </a:buClr>
                  <a:buChar char="•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468880" indent="-228600" algn="l" rtl="0" eaLnBrk="1" latinLnBrk="0" hangingPunct="1">
                  <a:spcBef>
                    <a:spcPts val="370"/>
                  </a:spcBef>
                  <a:buClr>
                    <a:schemeClr val="accent2">
                      <a:tint val="60000"/>
                    </a:schemeClr>
                  </a:buClr>
                  <a:buChar char="•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400"/>
                <a:r>
                  <a:rPr lang="en-US" sz="2000" dirty="0"/>
                  <a:t>Fixed frequency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defTabSz="914400"/>
                <a:r>
                  <a:rPr lang="en-US" sz="2000" dirty="0"/>
                  <a:t>Look at time variations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pPr defTabSz="914400"/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Period</a:t>
                </a:r>
                <a:r>
                  <a:rPr lang="en-US" sz="2000" dirty="0"/>
                  <a:t> of variation depends on </a:t>
                </a:r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delay spread</a:t>
                </a:r>
                <a:r>
                  <a:rPr lang="en-US" sz="2000" dirty="0"/>
                  <a:t>:</a:t>
                </a:r>
                <a:br>
                  <a:rPr lang="en-US" sz="2000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E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s-E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800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s-ES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s-ES" sz="1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s-E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800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s-ES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endParaRPr lang="en-US" sz="1800" dirty="0"/>
              </a:p>
              <a:p>
                <a:pPr defTabSz="914400"/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Size</a:t>
                </a:r>
                <a:r>
                  <a:rPr lang="en-US" sz="2000" dirty="0"/>
                  <a:t> of variation depends on spread of gains:</a:t>
                </a:r>
              </a:p>
              <a:p>
                <a:pPr lvl="1" defTabSz="914400"/>
                <a:r>
                  <a:rPr lang="en-US" sz="2000" dirty="0" err="1"/>
                  <a:t>Avg</a:t>
                </a:r>
                <a:r>
                  <a:rPr lang="en-US" sz="2000" dirty="0"/>
                  <a:t>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000" dirty="0"/>
              </a:p>
              <a:p>
                <a:pPr lvl="1" defTabSz="914400"/>
                <a:r>
                  <a:rPr lang="en-US" sz="2000" dirty="0"/>
                  <a:t>Min: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000" dirty="0"/>
              </a:p>
              <a:p>
                <a:pPr lvl="1" defTabSz="914400"/>
                <a:r>
                  <a:rPr lang="en-US" sz="2000" dirty="0"/>
                  <a:t>Max: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000" dirty="0"/>
              </a:p>
              <a:p>
                <a:pPr marL="320040" lvl="1" indent="0" defTabSz="91440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15" name="Content Placeholder 3">
                <a:extLst>
                  <a:ext uri="{FF2B5EF4-FFF2-40B4-BE49-F238E27FC236}">
                    <a16:creationId xmlns:a16="http://schemas.microsoft.com/office/drawing/2014/main" id="{2671680C-AE3C-4E60-B7AF-C125CE5AE9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724" y="1622984"/>
                <a:ext cx="6465966" cy="4214784"/>
              </a:xfrm>
              <a:prstGeom prst="rect">
                <a:avLst/>
              </a:prstGeom>
              <a:blipFill>
                <a:blip r:embed="rId7"/>
                <a:stretch>
                  <a:fillRect l="-377" t="-7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52F1292-0411-41E1-A78F-2513C310439C}"/>
                  </a:ext>
                </a:extLst>
              </p:cNvPr>
              <p:cNvSpPr txBox="1"/>
              <p:nvPr/>
            </p:nvSpPr>
            <p:spPr>
              <a:xfrm>
                <a:off x="7275514" y="806710"/>
                <a:ext cx="4293724" cy="4597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  <m:sSub>
                                    <m:sSubPr>
                                      <m:ctrlP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  <m:sSub>
                                    <m:sSubPr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br>
                  <a:rPr lang="en-US" i="1" dirty="0">
                    <a:latin typeface="Cambria Math" panose="02040503050406030204" pitchFamily="18" charset="0"/>
                  </a:rPr>
                </a:br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52F1292-0411-41E1-A78F-2513C31043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5514" y="806710"/>
                <a:ext cx="4293724" cy="45974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7B1E700-3931-471B-8A29-F4E12608E853}"/>
                  </a:ext>
                </a:extLst>
              </p:cNvPr>
              <p:cNvSpPr txBox="1"/>
              <p:nvPr/>
            </p:nvSpPr>
            <p:spPr>
              <a:xfrm>
                <a:off x="7266277" y="4922148"/>
                <a:ext cx="4054719" cy="12074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Plot shows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=0, 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=200</m:t>
                    </m:r>
                  </m:oMath>
                </a14:m>
                <a:r>
                  <a:rPr lang="en-US" dirty="0">
                    <a:latin typeface="Symbol" pitchFamily="18" charset="2"/>
                  </a:rPr>
                  <a:t> </a:t>
                </a:r>
                <a:r>
                  <a:rPr lang="en-US" dirty="0"/>
                  <a:t>ns,</a:t>
                </a:r>
                <a:r>
                  <a:rPr lang="en-US" dirty="0">
                    <a:latin typeface="Symbol" pitchFamily="18" charset="2"/>
                  </a:rPr>
                  <a:t> </a:t>
                </a:r>
                <a:br>
                  <a:rPr lang="en-US" dirty="0">
                    <a:latin typeface="Symbol" pitchFamily="18" charset="2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s-E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s-E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ES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E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s-ES" b="0" i="1" dirty="0" smtClean="0">
                            <a:latin typeface="Cambria Math" panose="02040503050406030204" pitchFamily="18" charset="0"/>
                          </a:rPr>
                          <m:t>−0.</m:t>
                        </m:r>
                        <m:r>
                          <a:rPr lang="es-ES" b="0" i="0" dirty="0" smtClean="0">
                            <a:latin typeface="Cambria Math" panose="02040503050406030204" pitchFamily="18" charset="0"/>
                          </a:rPr>
                          <m:t>05</m:t>
                        </m:r>
                        <m:r>
                          <m:rPr>
                            <m:sty m:val="p"/>
                          </m:rPr>
                          <a:rPr lang="es-ES" b="0" i="0" dirty="0" smtClean="0">
                            <a:latin typeface="Cambria Math" panose="02040503050406030204" pitchFamily="18" charset="0"/>
                          </a:rPr>
                          <m:t>Δ</m:t>
                        </m:r>
                      </m:sup>
                    </m:sSup>
                    <m:sSub>
                      <m:sSubPr>
                        <m:ctrlPr>
                          <a:rPr lang="es-E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s-E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latin typeface="Symbol" pitchFamily="18" charset="2"/>
                  </a:rPr>
                  <a:t>,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ES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>
                    <a:latin typeface="Symbol" pitchFamily="18" charset="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s-E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s-E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E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>
                  <a:latin typeface="Symbol" pitchFamily="18" charset="2"/>
                </a:endParaRPr>
              </a:p>
              <a:p>
                <a:endParaRPr lang="en-US" dirty="0">
                  <a:latin typeface="Symbol" pitchFamily="18" charset="2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7B1E700-3931-471B-8A29-F4E12608E8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6277" y="4922148"/>
                <a:ext cx="4054719" cy="1207446"/>
              </a:xfrm>
              <a:prstGeom prst="rect">
                <a:avLst/>
              </a:prstGeom>
              <a:blipFill>
                <a:blip r:embed="rId9"/>
                <a:stretch>
                  <a:fillRect l="-1353" t="-25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B034F32D-828A-4292-A402-4E56E63C988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053587" y="1562619"/>
            <a:ext cx="4171389" cy="318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559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Fading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11" name="Content Placeholder 3"/>
          <p:cNvSpPr txBox="1">
            <a:spLocks/>
          </p:cNvSpPr>
          <p:nvPr/>
        </p:nvSpPr>
        <p:spPr>
          <a:xfrm>
            <a:off x="5985164" y="1179947"/>
            <a:ext cx="4343400" cy="299243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3">
                <a:extLst>
                  <a:ext uri="{FF2B5EF4-FFF2-40B4-BE49-F238E27FC236}">
                    <a16:creationId xmlns:a16="http://schemas.microsoft.com/office/drawing/2014/main" id="{2671680C-AE3C-4E60-B7AF-C125CE5AE94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28724" y="1622984"/>
                <a:ext cx="6465966" cy="4214784"/>
              </a:xfrm>
              <a:prstGeom prst="rect">
                <a:avLst/>
              </a:prstGeom>
            </p:spPr>
            <p:txBody>
              <a:bodyPr vert="horz">
                <a:normAutofit/>
              </a:bodyPr>
              <a:lstStyle>
                <a:lvl1pPr marL="274320" indent="-274320" algn="l" rtl="0" eaLnBrk="1" latinLnBrk="0" hangingPunct="1">
                  <a:spcBef>
                    <a:spcPts val="580"/>
                  </a:spcBef>
                  <a:buClr>
                    <a:schemeClr val="accent1"/>
                  </a:buClr>
                  <a:buSzPct val="85000"/>
                  <a:buFont typeface="Wingdings 2"/>
                  <a:buChar char=""/>
                  <a:defRPr kumimoji="0"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48640" indent="-228600" algn="l" rtl="0" eaLnBrk="1" latinLnBrk="0" hangingPunct="1">
                  <a:spcBef>
                    <a:spcPts val="370"/>
                  </a:spcBef>
                  <a:buClr>
                    <a:schemeClr val="accent2"/>
                  </a:buClr>
                  <a:buSzPct val="85000"/>
                  <a:buFont typeface="Wingdings 2"/>
                  <a:buChar char=""/>
                  <a:defRPr kumimoji="0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22960" indent="-228600" algn="l" rtl="0" eaLnBrk="1" latinLnBrk="0" hangingPunct="1">
                  <a:spcBef>
                    <a:spcPts val="370"/>
                  </a:spcBef>
                  <a:buClr>
                    <a:schemeClr val="accent1">
                      <a:tint val="60000"/>
                    </a:schemeClr>
                  </a:buClr>
                  <a:buSzPct val="85000"/>
                  <a:buFont typeface="Wingdings 2"/>
                  <a:buChar char="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7280" indent="-228600" algn="l" rtl="0" eaLnBrk="1" latinLnBrk="0" hangingPunct="1">
                  <a:spcBef>
                    <a:spcPts val="370"/>
                  </a:spcBef>
                  <a:buClr>
                    <a:schemeClr val="accent3"/>
                  </a:buClr>
                  <a:buSzPct val="80000"/>
                  <a:buFont typeface="Wingdings 2"/>
                  <a:buChar char="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-228600" algn="l" rtl="0" eaLnBrk="1" latinLnBrk="0" hangingPunct="1">
                  <a:spcBef>
                    <a:spcPts val="370"/>
                  </a:spcBef>
                  <a:buClr>
                    <a:schemeClr val="accent3"/>
                  </a:buClr>
                  <a:buFontTx/>
                  <a:buChar char="o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45920" indent="-228600" algn="l" rtl="0" eaLnBrk="1" latinLnBrk="0" hangingPunct="1">
                  <a:spcBef>
                    <a:spcPts val="370"/>
                  </a:spcBef>
                  <a:buClr>
                    <a:schemeClr val="accent3"/>
                  </a:buClr>
                  <a:buChar char="•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20240" indent="-228600" algn="l" rtl="0" eaLnBrk="1" latinLnBrk="0" hangingPunct="1">
                  <a:spcBef>
                    <a:spcPts val="370"/>
                  </a:spcBef>
                  <a:buClr>
                    <a:schemeClr val="accent2"/>
                  </a:buClr>
                  <a:buChar char="•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194560" indent="-228600" algn="l" rtl="0" eaLnBrk="1" latinLnBrk="0" hangingPunct="1">
                  <a:spcBef>
                    <a:spcPts val="370"/>
                  </a:spcBef>
                  <a:buClr>
                    <a:schemeClr val="accent1">
                      <a:tint val="60000"/>
                    </a:schemeClr>
                  </a:buClr>
                  <a:buChar char="•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468880" indent="-228600" algn="l" rtl="0" eaLnBrk="1" latinLnBrk="0" hangingPunct="1">
                  <a:spcBef>
                    <a:spcPts val="370"/>
                  </a:spcBef>
                  <a:buClr>
                    <a:schemeClr val="accent2">
                      <a:tint val="60000"/>
                    </a:schemeClr>
                  </a:buClr>
                  <a:buChar char="•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400"/>
                <a:r>
                  <a:rPr lang="en-US" sz="2200" dirty="0"/>
                  <a:t>Over time and frequency, paths can either</a:t>
                </a:r>
              </a:p>
              <a:p>
                <a:pPr lvl="1" defTabSz="914400"/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Constructively interfere </a:t>
                </a:r>
                <a14:m>
                  <m:oMath xmlns:m="http://schemas.openxmlformats.org/officeDocument/2006/math"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000" dirty="0"/>
                  <a:t> Peaks</a:t>
                </a:r>
              </a:p>
              <a:p>
                <a:pPr lvl="1" defTabSz="914400"/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Destructively interfere </a:t>
                </a:r>
                <a14:m>
                  <m:oMath xmlns:m="http://schemas.openxmlformats.org/officeDocument/2006/math">
                    <m:r>
                      <a:rPr lang="es-ES" sz="2000" i="1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000" dirty="0"/>
                  <a:t> Nulls</a:t>
                </a:r>
              </a:p>
              <a:p>
                <a:pPr defTabSz="914400"/>
                <a:endParaRPr lang="en-US" sz="2200" dirty="0"/>
              </a:p>
              <a:p>
                <a:pPr defTabSz="914400"/>
                <a:r>
                  <a:rPr lang="en-US" sz="2200" dirty="0"/>
                  <a:t>Process is called </a:t>
                </a:r>
                <a:r>
                  <a:rPr lang="en-US" sz="22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fading</a:t>
                </a:r>
              </a:p>
              <a:p>
                <a:pPr lvl="1" defTabSz="914400"/>
                <a:r>
                  <a:rPr lang="en-US" sz="2000" dirty="0"/>
                  <a:t>Intermittent channel quality </a:t>
                </a:r>
              </a:p>
              <a:p>
                <a:pPr defTabSz="914400"/>
                <a:endParaRPr lang="en-US" sz="2200" dirty="0"/>
              </a:p>
              <a:p>
                <a:pPr defTabSz="914400"/>
                <a:r>
                  <a:rPr lang="en-US" sz="2200" dirty="0"/>
                  <a:t>One of the most significant challenges in wireless</a:t>
                </a:r>
              </a:p>
              <a:p>
                <a:pPr defTabSz="914400"/>
                <a:r>
                  <a:rPr lang="en-US" sz="2200" dirty="0"/>
                  <a:t>Later, we will discuss how to overcome fading</a:t>
                </a:r>
              </a:p>
              <a:p>
                <a:pPr defTabSz="914400"/>
                <a:endParaRPr lang="en-US" sz="2200" dirty="0"/>
              </a:p>
              <a:p>
                <a:pPr lvl="1" defTabSz="914400"/>
                <a:endParaRPr lang="en-US" sz="2000" dirty="0"/>
              </a:p>
              <a:p>
                <a:pPr lvl="1" defTabSz="914400"/>
                <a:endParaRPr lang="en-US" sz="2000" dirty="0"/>
              </a:p>
            </p:txBody>
          </p:sp>
        </mc:Choice>
        <mc:Fallback xmlns="">
          <p:sp>
            <p:nvSpPr>
              <p:cNvPr id="15" name="Content Placeholder 3">
                <a:extLst>
                  <a:ext uri="{FF2B5EF4-FFF2-40B4-BE49-F238E27FC236}">
                    <a16:creationId xmlns:a16="http://schemas.microsoft.com/office/drawing/2014/main" id="{2671680C-AE3C-4E60-B7AF-C125CE5AE9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724" y="1622984"/>
                <a:ext cx="6465966" cy="4214784"/>
              </a:xfrm>
              <a:prstGeom prst="rect">
                <a:avLst/>
              </a:prstGeom>
              <a:blipFill>
                <a:blip r:embed="rId2"/>
                <a:stretch>
                  <a:fillRect l="-566" t="-10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20D634B5-70C5-4817-84A8-80F2326943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9903" y="527901"/>
            <a:ext cx="3403373" cy="27029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512C8A7-A2AC-4034-BF11-C09770494D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9903" y="3282920"/>
            <a:ext cx="3403374" cy="259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495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DC01D01-F4F8-4F8E-870E-09FF73B475F0}"/>
              </a:ext>
            </a:extLst>
          </p:cNvPr>
          <p:cNvSpPr/>
          <p:nvPr/>
        </p:nvSpPr>
        <p:spPr>
          <a:xfrm>
            <a:off x="3330712" y="3385652"/>
            <a:ext cx="3421261" cy="63354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Narrowband Approximation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37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097280" y="1539279"/>
                <a:ext cx="7888127" cy="432981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Multi-path channel: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ℓ=1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Define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delay spread</a:t>
                </a:r>
                <a:r>
                  <a:rPr lang="en-US" dirty="0"/>
                  <a:t>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func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Max path difference in seconds</a:t>
                </a:r>
              </a:p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Narrowband approximation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band-limited to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≪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den>
                    </m:f>
                  </m:oMath>
                </a14:m>
                <a:r>
                  <a:rPr lang="en-US" dirty="0"/>
                  <a:t>  then 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br>
                  <a:rPr lang="en-US" b="0" dirty="0"/>
                </a:br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dirty="0"/>
                  <a:t>Proof below</a:t>
                </a:r>
              </a:p>
              <a:p>
                <a:pPr lvl="1"/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Coherence bandwidth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𝛿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Effective single path gain</a:t>
                </a:r>
                <a:r>
                  <a:rPr lang="en-US" dirty="0"/>
                  <a:t>: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ℓ=1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</m:sub>
                            </m:sSub>
                          </m:sup>
                        </m:sSup>
                      </m:e>
                    </m:nary>
                  </m:oMath>
                </a14:m>
                <a:r>
                  <a:rPr lang="en-US" dirty="0"/>
                  <a:t>: </a:t>
                </a:r>
              </a:p>
              <a:p>
                <a:pPr lvl="1"/>
                <a:r>
                  <a:rPr lang="en-US" dirty="0"/>
                  <a:t>Channel appears as a single path channel with time-varying gain</a:t>
                </a:r>
              </a:p>
              <a:p>
                <a:pPr lvl="1"/>
                <a:r>
                  <a:rPr lang="en-US" dirty="0"/>
                  <a:t>Channel gain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band-limited to max Doppler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</m:e>
                    </m:func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097280" y="1539279"/>
                <a:ext cx="7888127" cy="4329817"/>
              </a:xfrm>
              <a:blipFill>
                <a:blip r:embed="rId17"/>
                <a:stretch>
                  <a:fillRect l="-1855" t="-11690" r="-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A13781C-5801-4D1D-93DB-F6CE70086FB8}"/>
              </a:ext>
            </a:extLst>
          </p:cNvPr>
          <p:cNvCxnSpPr/>
          <p:nvPr/>
        </p:nvCxnSpPr>
        <p:spPr>
          <a:xfrm>
            <a:off x="9153728" y="2805684"/>
            <a:ext cx="20019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CBB0727-5E4C-4B7E-8FD5-F644F3ACE8FF}"/>
              </a:ext>
            </a:extLst>
          </p:cNvPr>
          <p:cNvCxnSpPr/>
          <p:nvPr/>
        </p:nvCxnSpPr>
        <p:spPr>
          <a:xfrm flipV="1">
            <a:off x="9649838" y="2105292"/>
            <a:ext cx="0" cy="700392"/>
          </a:xfrm>
          <a:prstGeom prst="straightConnector1">
            <a:avLst/>
          </a:prstGeom>
          <a:ln w="254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F5A5957-508F-4364-AB40-7AF00F70253D}"/>
              </a:ext>
            </a:extLst>
          </p:cNvPr>
          <p:cNvCxnSpPr>
            <a:cxnSpLocks/>
          </p:cNvCxnSpPr>
          <p:nvPr/>
        </p:nvCxnSpPr>
        <p:spPr>
          <a:xfrm flipV="1">
            <a:off x="10022342" y="1830983"/>
            <a:ext cx="0" cy="982494"/>
          </a:xfrm>
          <a:prstGeom prst="straightConnector1">
            <a:avLst/>
          </a:prstGeom>
          <a:ln w="254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7AA108B-00C0-41B8-81FA-0A18D54696F3}"/>
              </a:ext>
            </a:extLst>
          </p:cNvPr>
          <p:cNvCxnSpPr>
            <a:cxnSpLocks/>
          </p:cNvCxnSpPr>
          <p:nvPr/>
        </p:nvCxnSpPr>
        <p:spPr>
          <a:xfrm flipV="1">
            <a:off x="10927109" y="2423873"/>
            <a:ext cx="0" cy="389604"/>
          </a:xfrm>
          <a:prstGeom prst="straightConnector1">
            <a:avLst/>
          </a:prstGeom>
          <a:ln w="254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75FAB75-6CEA-4B40-8652-BF56C2001E09}"/>
                  </a:ext>
                </a:extLst>
              </p:cNvPr>
              <p:cNvSpPr txBox="1"/>
              <p:nvPr/>
            </p:nvSpPr>
            <p:spPr>
              <a:xfrm>
                <a:off x="9604558" y="2785007"/>
                <a:ext cx="317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75FAB75-6CEA-4B40-8652-BF56C2001E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4558" y="2785007"/>
                <a:ext cx="317769" cy="369332"/>
              </a:xfrm>
              <a:prstGeom prst="rect">
                <a:avLst/>
              </a:prstGeom>
              <a:blipFill>
                <a:blip r:embed="rId3"/>
                <a:stretch>
                  <a:fillRect r="-9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20225C5-9DBB-4C37-BEE7-4B876CABD922}"/>
                  </a:ext>
                </a:extLst>
              </p:cNvPr>
              <p:cNvSpPr txBox="1"/>
              <p:nvPr/>
            </p:nvSpPr>
            <p:spPr>
              <a:xfrm>
                <a:off x="9882154" y="2771128"/>
                <a:ext cx="2491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20225C5-9DBB-4C37-BEE7-4B876CABD9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2154" y="2771128"/>
                <a:ext cx="249145" cy="369332"/>
              </a:xfrm>
              <a:prstGeom prst="rect">
                <a:avLst/>
              </a:prstGeom>
              <a:blipFill>
                <a:blip r:embed="rId4"/>
                <a:stretch>
                  <a:fillRect r="-390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B31CC6D-2703-451E-AF31-C02FA49F22A9}"/>
                  </a:ext>
                </a:extLst>
              </p:cNvPr>
              <p:cNvSpPr txBox="1"/>
              <p:nvPr/>
            </p:nvSpPr>
            <p:spPr>
              <a:xfrm>
                <a:off x="10909333" y="2777744"/>
                <a:ext cx="317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B31CC6D-2703-451E-AF31-C02FA49F22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09333" y="2777744"/>
                <a:ext cx="317769" cy="369332"/>
              </a:xfrm>
              <a:prstGeom prst="rect">
                <a:avLst/>
              </a:prstGeom>
              <a:blipFill>
                <a:blip r:embed="rId5"/>
                <a:stretch>
                  <a:fillRect r="-9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D798BB81-0477-497D-A610-8203D52FA5A8}"/>
              </a:ext>
            </a:extLst>
          </p:cNvPr>
          <p:cNvGrpSpPr/>
          <p:nvPr/>
        </p:nvGrpSpPr>
        <p:grpSpPr>
          <a:xfrm>
            <a:off x="9641536" y="2888201"/>
            <a:ext cx="1290181" cy="782460"/>
            <a:chOff x="9641536" y="2888201"/>
            <a:chExt cx="1290181" cy="782460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A761338-3AA4-4C15-A54B-FA9AAAD35AA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652140" y="2908408"/>
              <a:ext cx="1" cy="5923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4BB1D8F-C00E-45F3-BAB5-6438EE090E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931716" y="2888201"/>
              <a:ext cx="1" cy="5923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BC567F2-5B3F-46D3-88CF-D770035DF98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641536" y="3300013"/>
              <a:ext cx="1290180" cy="0"/>
            </a:xfrm>
            <a:prstGeom prst="line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26153DDE-DB1C-4621-B834-3B74A591D4AD}"/>
                    </a:ext>
                  </a:extLst>
                </p:cNvPr>
                <p:cNvSpPr txBox="1"/>
                <p:nvPr/>
              </p:nvSpPr>
              <p:spPr>
                <a:xfrm>
                  <a:off x="10158391" y="3301329"/>
                  <a:ext cx="317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26153DDE-DB1C-4621-B834-3B74A591D4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58391" y="3301329"/>
                  <a:ext cx="317769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DAB0E5C-9B93-4B8D-9217-E8844EC57203}"/>
                  </a:ext>
                </a:extLst>
              </p:cNvPr>
              <p:cNvSpPr txBox="1"/>
              <p:nvPr/>
            </p:nvSpPr>
            <p:spPr>
              <a:xfrm>
                <a:off x="9445673" y="1690246"/>
                <a:ext cx="317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DAB0E5C-9B93-4B8D-9217-E8844EC572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5673" y="1690246"/>
                <a:ext cx="317769" cy="369332"/>
              </a:xfrm>
              <a:prstGeom prst="rect">
                <a:avLst/>
              </a:prstGeom>
              <a:blipFill>
                <a:blip r:embed="rId7"/>
                <a:stretch>
                  <a:fillRect r="-18868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9B9BE48-CB9B-4435-82A2-9A9B5440592B}"/>
                  </a:ext>
                </a:extLst>
              </p:cNvPr>
              <p:cNvSpPr txBox="1"/>
              <p:nvPr/>
            </p:nvSpPr>
            <p:spPr>
              <a:xfrm>
                <a:off x="9836935" y="1411030"/>
                <a:ext cx="317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9B9BE48-CB9B-4435-82A2-9A9B544059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6935" y="1411030"/>
                <a:ext cx="317769" cy="369332"/>
              </a:xfrm>
              <a:prstGeom prst="rect">
                <a:avLst/>
              </a:prstGeom>
              <a:blipFill>
                <a:blip r:embed="rId8"/>
                <a:stretch>
                  <a:fillRect r="-17308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AFBDA96-E09D-44D3-9C79-04C60038095A}"/>
                  </a:ext>
                </a:extLst>
              </p:cNvPr>
              <p:cNvSpPr txBox="1"/>
              <p:nvPr/>
            </p:nvSpPr>
            <p:spPr>
              <a:xfrm>
                <a:off x="10701423" y="2053226"/>
                <a:ext cx="317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AFBDA96-E09D-44D3-9C79-04C6003809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1423" y="2053226"/>
                <a:ext cx="317769" cy="369332"/>
              </a:xfrm>
              <a:prstGeom prst="rect">
                <a:avLst/>
              </a:prstGeom>
              <a:blipFill>
                <a:blip r:embed="rId9"/>
                <a:stretch>
                  <a:fillRect r="-18868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240016B8-7CDA-471D-B401-A0AE8D574EE9}"/>
              </a:ext>
            </a:extLst>
          </p:cNvPr>
          <p:cNvGrpSpPr/>
          <p:nvPr/>
        </p:nvGrpSpPr>
        <p:grpSpPr>
          <a:xfrm>
            <a:off x="9225150" y="3988326"/>
            <a:ext cx="2467709" cy="1669953"/>
            <a:chOff x="9225150" y="3988326"/>
            <a:chExt cx="2467709" cy="1669953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B650274-2ED7-42F3-8EE1-3E8860F789EB}"/>
                </a:ext>
              </a:extLst>
            </p:cNvPr>
            <p:cNvCxnSpPr/>
            <p:nvPr/>
          </p:nvCxnSpPr>
          <p:spPr>
            <a:xfrm>
              <a:off x="9225150" y="5365079"/>
              <a:ext cx="200195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7A8F10BE-80F3-47E4-93B2-937FFD226B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63442" y="4382585"/>
              <a:ext cx="0" cy="982494"/>
            </a:xfrm>
            <a:prstGeom prst="straightConnector1">
              <a:avLst/>
            </a:prstGeom>
            <a:ln w="3175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AEA45EDF-D870-464A-BFBA-4D184B85154D}"/>
                    </a:ext>
                  </a:extLst>
                </p:cNvPr>
                <p:cNvSpPr txBox="1"/>
                <p:nvPr/>
              </p:nvSpPr>
              <p:spPr>
                <a:xfrm>
                  <a:off x="9590588" y="5288947"/>
                  <a:ext cx="317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AEA45EDF-D870-464A-BFBA-4D184B8515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90588" y="5288947"/>
                  <a:ext cx="317769" cy="369332"/>
                </a:xfrm>
                <a:prstGeom prst="rect">
                  <a:avLst/>
                </a:prstGeom>
                <a:blipFill>
                  <a:blip r:embed="rId15"/>
                  <a:stretch>
                    <a:fillRect r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2A006378-CCA3-4B46-8E79-A20C9A544BDB}"/>
                    </a:ext>
                  </a:extLst>
                </p:cNvPr>
                <p:cNvSpPr txBox="1"/>
                <p:nvPr/>
              </p:nvSpPr>
              <p:spPr>
                <a:xfrm>
                  <a:off x="9368815" y="3988326"/>
                  <a:ext cx="78925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2A006378-CCA3-4B46-8E79-A20C9A544B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68815" y="3988326"/>
                  <a:ext cx="789254" cy="369332"/>
                </a:xfrm>
                <a:prstGeom prst="rect">
                  <a:avLst/>
                </a:prstGeom>
                <a:blipFill>
                  <a:blip r:embed="rId16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026" name="Picture 2" descr="Image result for rayleigh fading process">
              <a:extLst>
                <a:ext uri="{FF2B5EF4-FFF2-40B4-BE49-F238E27FC236}">
                  <a16:creationId xmlns:a16="http://schemas.microsoft.com/office/drawing/2014/main" id="{42301BB2-74D0-4F29-8F64-F46DB4C624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30923" y="4176650"/>
              <a:ext cx="1361936" cy="10732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01481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57B10-E92B-47B8-80F4-217C92F34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 3GPP Cluster Delay Line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D8A3C-6466-4ABD-BF02-2B8645B1AF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6492" y="1539279"/>
            <a:ext cx="5589187" cy="4329817"/>
          </a:xfrm>
        </p:spPr>
        <p:txBody>
          <a:bodyPr/>
          <a:lstStyle/>
          <a:p>
            <a:r>
              <a:rPr lang="en-US" dirty="0"/>
              <a:t>3GPP has several deterministic multi-path models</a:t>
            </a:r>
          </a:p>
          <a:p>
            <a:r>
              <a:rPr lang="en-US" dirty="0"/>
              <a:t>Called Cluster-Delay Line (CDL)</a:t>
            </a:r>
          </a:p>
          <a:p>
            <a:r>
              <a:rPr lang="en-US" dirty="0"/>
              <a:t>Can be downloaded in MATLAB 5G Toolbox</a:t>
            </a:r>
          </a:p>
          <a:p>
            <a:pPr lvl="1"/>
            <a:r>
              <a:rPr lang="en-US" dirty="0"/>
              <a:t>Gives the gain, delay and angles of each path</a:t>
            </a:r>
          </a:p>
          <a:p>
            <a:pPr lvl="1"/>
            <a:r>
              <a:rPr lang="en-US" dirty="0"/>
              <a:t>This ex:  CDL-C with 24 paths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62E905-D3C9-4BF3-B7B5-C2E282FFB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38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A00FB4D-C6DF-4B0D-A8B7-233DC49A02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632494"/>
            <a:ext cx="4295775" cy="15906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326671-35FB-4E4E-8245-185908F244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5408" y="4224213"/>
            <a:ext cx="2714625" cy="9144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BD97B20-4229-4B05-A63C-F803CDC22D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894" y="3634832"/>
            <a:ext cx="3088491" cy="255784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D463AA5-CF31-4498-9C66-ECB39ED1BE09}"/>
              </a:ext>
            </a:extLst>
          </p:cNvPr>
          <p:cNvSpPr txBox="1"/>
          <p:nvPr/>
        </p:nvSpPr>
        <p:spPr>
          <a:xfrm>
            <a:off x="1036321" y="3334855"/>
            <a:ext cx="1823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Path delay profile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3622CB-A1B8-4F9F-90B6-C5A614F9DC61}"/>
              </a:ext>
            </a:extLst>
          </p:cNvPr>
          <p:cNvSpPr txBox="1"/>
          <p:nvPr/>
        </p:nvSpPr>
        <p:spPr>
          <a:xfrm>
            <a:off x="4560325" y="3334855"/>
            <a:ext cx="2454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Path 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AoA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azimith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profile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CB9DC9B-0E40-4704-919C-F3EA87F5F3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24834" y="3704187"/>
            <a:ext cx="2563234" cy="2391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1475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9FB45-6080-4DF9-AB0B-8DF8F1E9F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the Doppler of Each Path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D12AF2-8DB1-4196-AA84-232DC473A7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9"/>
                <a:ext cx="6182294" cy="4329817"/>
              </a:xfrm>
            </p:spPr>
            <p:txBody>
              <a:bodyPr/>
              <a:lstStyle/>
              <a:p>
                <a:r>
                  <a:rPr lang="en-US" dirty="0"/>
                  <a:t>Computing the Doppler shift of each path</a:t>
                </a:r>
              </a:p>
              <a:p>
                <a:pPr lvl="1"/>
                <a:r>
                  <a:rPr lang="en-US" dirty="0"/>
                  <a:t>Suppose that RX has velocity vector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Doppler shift of path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US" dirty="0"/>
                  <a:t> is: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  <m:d>
                      <m:dPr>
                        <m:begChr m:val="‖"/>
                        <m:endChr m:val="‖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</m:e>
                    </m:func>
                  </m:oMath>
                </a14:m>
                <a:endParaRPr lang="en-US" b="0" dirty="0"/>
              </a:p>
              <a:p>
                <a:r>
                  <a:rPr lang="en-US" dirty="0"/>
                  <a:t>In this simulation: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=30</m:t>
                    </m:r>
                  </m:oMath>
                </a14:m>
                <a:r>
                  <a:rPr lang="en-US" b="0" dirty="0"/>
                  <a:t> m/s in x-axis</a:t>
                </a:r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D12AF2-8DB1-4196-AA84-232DC473A7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9"/>
                <a:ext cx="6182294" cy="4329817"/>
              </a:xfrm>
              <a:blipFill>
                <a:blip r:embed="rId8"/>
                <a:stretch>
                  <a:fillRect l="-2367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948D99-A659-4540-9BC7-22014881B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39</a:t>
            </a:fld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5BFF170-1AFA-4143-B33D-A60F1BEDE88C}"/>
              </a:ext>
            </a:extLst>
          </p:cNvPr>
          <p:cNvCxnSpPr>
            <a:cxnSpLocks/>
          </p:cNvCxnSpPr>
          <p:nvPr/>
        </p:nvCxnSpPr>
        <p:spPr>
          <a:xfrm>
            <a:off x="8037790" y="2951019"/>
            <a:ext cx="14666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58487AC-992A-4DB3-A7E6-8B74174F508B}"/>
                  </a:ext>
                </a:extLst>
              </p:cNvPr>
              <p:cNvSpPr txBox="1"/>
              <p:nvPr/>
            </p:nvSpPr>
            <p:spPr>
              <a:xfrm>
                <a:off x="9504392" y="2766353"/>
                <a:ext cx="17812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RX velocity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b="1" dirty="0"/>
                  <a:t>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58487AC-992A-4DB3-A7E6-8B74174F50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4392" y="2766353"/>
                <a:ext cx="1781299" cy="369332"/>
              </a:xfrm>
              <a:prstGeom prst="rect">
                <a:avLst/>
              </a:prstGeom>
              <a:blipFill>
                <a:blip r:embed="rId3"/>
                <a:stretch>
                  <a:fillRect l="-2740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384FAF5-2A79-4F74-941A-331DF24B1B09}"/>
              </a:ext>
            </a:extLst>
          </p:cNvPr>
          <p:cNvCxnSpPr>
            <a:cxnSpLocks/>
          </p:cNvCxnSpPr>
          <p:nvPr/>
        </p:nvCxnSpPr>
        <p:spPr>
          <a:xfrm flipV="1">
            <a:off x="8037790" y="2252354"/>
            <a:ext cx="483004" cy="698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6C70807-782F-4DA1-8328-17D219037F27}"/>
                  </a:ext>
                </a:extLst>
              </p:cNvPr>
              <p:cNvSpPr txBox="1"/>
              <p:nvPr/>
            </p:nvSpPr>
            <p:spPr>
              <a:xfrm>
                <a:off x="8566068" y="1817111"/>
                <a:ext cx="170608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Direction of arrival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6C70807-782F-4DA1-8328-17D219037F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6068" y="1817111"/>
                <a:ext cx="1706088" cy="646331"/>
              </a:xfrm>
              <a:prstGeom prst="rect">
                <a:avLst/>
              </a:prstGeom>
              <a:blipFill>
                <a:blip r:embed="rId4"/>
                <a:stretch>
                  <a:fillRect l="-2857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84F8B2D-1D94-40DB-9D0A-FEA62867D01D}"/>
                  </a:ext>
                </a:extLst>
              </p:cNvPr>
              <p:cNvSpPr txBox="1"/>
              <p:nvPr/>
            </p:nvSpPr>
            <p:spPr>
              <a:xfrm>
                <a:off x="8094517" y="2581686"/>
                <a:ext cx="65165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84F8B2D-1D94-40DB-9D0A-FEA62867D0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4517" y="2581686"/>
                <a:ext cx="651659" cy="369332"/>
              </a:xfrm>
              <a:prstGeom prst="rect">
                <a:avLst/>
              </a:prstGeom>
              <a:blipFill>
                <a:blip r:embed="rId5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Picture 18">
            <a:extLst>
              <a:ext uri="{FF2B5EF4-FFF2-40B4-BE49-F238E27FC236}">
                <a16:creationId xmlns:a16="http://schemas.microsoft.com/office/drawing/2014/main" id="{101679CD-F6B2-42E8-838D-FF7D5D06A5F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50534" y="3538971"/>
            <a:ext cx="5319870" cy="218988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209AE4F-CA2F-4077-B5D0-5A4E73275A4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25385" y="3202805"/>
            <a:ext cx="3641581" cy="2932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996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Review of Up- and </a:t>
            </a:r>
            <a:r>
              <a:rPr lang="en-US" dirty="0" err="1"/>
              <a:t>Downconversion</a:t>
            </a:r>
            <a:endParaRPr lang="en-US" dirty="0"/>
          </a:p>
          <a:p>
            <a:r>
              <a:rPr lang="en-US" dirty="0"/>
              <a:t>Review of TX and RX Sampling</a:t>
            </a:r>
          </a:p>
          <a:p>
            <a:r>
              <a:rPr lang="en-US" dirty="0"/>
              <a:t>Doppler and Multi-Path Fading</a:t>
            </a:r>
          </a:p>
          <a:p>
            <a:r>
              <a:rPr lang="en-US" dirty="0"/>
              <a:t>Statistical Descriptions of Fading</a:t>
            </a:r>
          </a:p>
          <a:p>
            <a:pPr lvl="1"/>
            <a:endParaRPr lang="en-US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37EA63A6-38F8-49C5-B6A3-A569C912C9F3}"/>
              </a:ext>
            </a:extLst>
          </p:cNvPr>
          <p:cNvSpPr/>
          <p:nvPr/>
        </p:nvSpPr>
        <p:spPr>
          <a:xfrm>
            <a:off x="499766" y="1458333"/>
            <a:ext cx="795867" cy="43383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0289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C3E0F-7BF6-4EA2-8495-15A04B809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the Narrowband Response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487096-651A-413C-8085-386B6BF991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05348" y="1519108"/>
                <a:ext cx="7433534" cy="4329817"/>
              </a:xfrm>
            </p:spPr>
            <p:txBody>
              <a:bodyPr/>
              <a:lstStyle/>
              <a:p>
                <a:r>
                  <a:rPr lang="en-US" b="0" dirty="0"/>
                  <a:t>Narrowband response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ℓ=1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</m:sub>
                            </m:sSub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Plot 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and 1 MHz</a:t>
                </a:r>
              </a:p>
              <a:p>
                <a:r>
                  <a:rPr lang="en-US" dirty="0"/>
                  <a:t>Max Doppler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𝑑𝑚𝑎𝑥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≈200</m:t>
                    </m:r>
                  </m:oMath>
                </a14:m>
                <a:r>
                  <a:rPr lang="en-US" dirty="0"/>
                  <a:t> Hz</a:t>
                </a:r>
              </a:p>
              <a:p>
                <a:pPr lvl="1"/>
                <a:r>
                  <a:rPr lang="en-US" dirty="0"/>
                  <a:t>See fast variation on order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𝑑𝑚𝑎𝑥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/>
                  <a:t> ms</a:t>
                </a:r>
              </a:p>
              <a:p>
                <a:r>
                  <a:rPr lang="en-US" dirty="0"/>
                  <a:t>Can see deep fades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487096-651A-413C-8085-386B6BF991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5348" y="1519108"/>
                <a:ext cx="7433534" cy="4329817"/>
              </a:xfrm>
              <a:blipFill>
                <a:blip r:embed="rId3"/>
                <a:stretch>
                  <a:fillRect l="-1967" t="-111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C6DDE8-6E1F-43AE-86C9-61AA7D5A5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40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BE7DFA4-271E-496C-81F1-B5C9263C89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4781" y="3268335"/>
            <a:ext cx="3390407" cy="270716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113F9F2-75DB-439F-8E4F-628AA174E9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09142" y="1598721"/>
            <a:ext cx="2849679" cy="4170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240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Narrowband Approximation Proof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41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097280" y="1539279"/>
                <a:ext cx="7628431" cy="4329817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b="0" dirty="0"/>
                  <a:t> Want to show: 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band-limited to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≪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den>
                    </m:f>
                  </m:oMath>
                </a14:m>
                <a:br>
                  <a:rPr lang="en-US" b="0" dirty="0"/>
                </a:br>
                <a:r>
                  <a:rPr lang="en-US" b="0" dirty="0"/>
                  <a:t>    then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US" b="0" dirty="0"/>
              </a:p>
              <a:p>
                <a:r>
                  <a:rPr lang="en-US" b="0" dirty="0"/>
                  <a:t>Prove this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b="0" dirty="0"/>
                  <a:t>.  Other frequencies are similar. </a:t>
                </a:r>
              </a:p>
              <a:p>
                <a:r>
                  <a:rPr lang="en-US" b="0" dirty="0"/>
                  <a:t>Thus,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bandlimited to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den>
                    </m:f>
                  </m:oMath>
                </a14:m>
                <a:r>
                  <a:rPr lang="en-US" b="0" dirty="0"/>
                  <a:t>.   </a:t>
                </a:r>
              </a:p>
              <a:p>
                <a:r>
                  <a:rPr lang="en-US" b="0" dirty="0"/>
                  <a:t>Therefore,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r>
                  <a:rPr lang="en-US" b="0" dirty="0"/>
                  <a:t>In particular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dirty="0"/>
                  <a:t>  since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Hence: 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ℓ=1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ℓ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ℓ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ℓ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ℓ=1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ℓ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ℓ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br>
                  <a:rPr lang="en-US" i="1" dirty="0">
                    <a:latin typeface="Cambria Math" panose="02040503050406030204" pitchFamily="18" charset="0"/>
                  </a:rPr>
                </a:br>
                <a:r>
                  <a:rPr lang="en-US" i="1" dirty="0">
                    <a:latin typeface="Cambria Math" panose="02040503050406030204" pitchFamily="18" charset="0"/>
                  </a:rPr>
                  <a:t> 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,0)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br>
                  <a:rPr lang="en-US" dirty="0"/>
                </a:br>
                <a:br>
                  <a:rPr lang="en-US" dirty="0"/>
                </a:br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097280" y="1539279"/>
                <a:ext cx="7628431" cy="4329817"/>
              </a:xfrm>
              <a:blipFill>
                <a:blip r:embed="rId15"/>
                <a:stretch>
                  <a:fillRect l="-1759" t="-1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2A49E97-C147-42A5-974B-961DED459868}"/>
              </a:ext>
            </a:extLst>
          </p:cNvPr>
          <p:cNvCxnSpPr/>
          <p:nvPr/>
        </p:nvCxnSpPr>
        <p:spPr>
          <a:xfrm>
            <a:off x="9153728" y="2805684"/>
            <a:ext cx="20019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228DE46-7EA0-4DBA-8FAC-54DE864D549A}"/>
              </a:ext>
            </a:extLst>
          </p:cNvPr>
          <p:cNvCxnSpPr/>
          <p:nvPr/>
        </p:nvCxnSpPr>
        <p:spPr>
          <a:xfrm flipV="1">
            <a:off x="9649838" y="2105292"/>
            <a:ext cx="0" cy="700392"/>
          </a:xfrm>
          <a:prstGeom prst="straightConnector1">
            <a:avLst/>
          </a:prstGeom>
          <a:ln w="254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0977E05-8C24-4E37-BC4E-F7253E328321}"/>
              </a:ext>
            </a:extLst>
          </p:cNvPr>
          <p:cNvCxnSpPr>
            <a:cxnSpLocks/>
          </p:cNvCxnSpPr>
          <p:nvPr/>
        </p:nvCxnSpPr>
        <p:spPr>
          <a:xfrm flipV="1">
            <a:off x="10022342" y="1830983"/>
            <a:ext cx="0" cy="982494"/>
          </a:xfrm>
          <a:prstGeom prst="straightConnector1">
            <a:avLst/>
          </a:prstGeom>
          <a:ln w="254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FA087C4-C72A-4D9B-9C11-1BC64AB1511C}"/>
              </a:ext>
            </a:extLst>
          </p:cNvPr>
          <p:cNvCxnSpPr>
            <a:cxnSpLocks/>
          </p:cNvCxnSpPr>
          <p:nvPr/>
        </p:nvCxnSpPr>
        <p:spPr>
          <a:xfrm flipV="1">
            <a:off x="10927109" y="2423873"/>
            <a:ext cx="0" cy="389604"/>
          </a:xfrm>
          <a:prstGeom prst="straightConnector1">
            <a:avLst/>
          </a:prstGeom>
          <a:ln w="254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1AEDBBD-5EFC-4464-98E9-76543E1B625E}"/>
                  </a:ext>
                </a:extLst>
              </p:cNvPr>
              <p:cNvSpPr txBox="1"/>
              <p:nvPr/>
            </p:nvSpPr>
            <p:spPr>
              <a:xfrm>
                <a:off x="9604558" y="2785007"/>
                <a:ext cx="317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1AEDBBD-5EFC-4464-98E9-76543E1B62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4558" y="2785007"/>
                <a:ext cx="317769" cy="369332"/>
              </a:xfrm>
              <a:prstGeom prst="rect">
                <a:avLst/>
              </a:prstGeom>
              <a:blipFill>
                <a:blip r:embed="rId3"/>
                <a:stretch>
                  <a:fillRect r="-9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A8FB824-78AD-4232-B0F7-FDCCC496C40E}"/>
                  </a:ext>
                </a:extLst>
              </p:cNvPr>
              <p:cNvSpPr txBox="1"/>
              <p:nvPr/>
            </p:nvSpPr>
            <p:spPr>
              <a:xfrm>
                <a:off x="9882154" y="2771128"/>
                <a:ext cx="2491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A8FB824-78AD-4232-B0F7-FDCCC496C4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2154" y="2771128"/>
                <a:ext cx="249145" cy="369332"/>
              </a:xfrm>
              <a:prstGeom prst="rect">
                <a:avLst/>
              </a:prstGeom>
              <a:blipFill>
                <a:blip r:embed="rId4"/>
                <a:stretch>
                  <a:fillRect r="-390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65B0137-BFF5-4FE3-8570-012492B72C50}"/>
                  </a:ext>
                </a:extLst>
              </p:cNvPr>
              <p:cNvSpPr txBox="1"/>
              <p:nvPr/>
            </p:nvSpPr>
            <p:spPr>
              <a:xfrm>
                <a:off x="10909333" y="2777744"/>
                <a:ext cx="317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65B0137-BFF5-4FE3-8570-012492B72C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09333" y="2777744"/>
                <a:ext cx="317769" cy="369332"/>
              </a:xfrm>
              <a:prstGeom prst="rect">
                <a:avLst/>
              </a:prstGeom>
              <a:blipFill>
                <a:blip r:embed="rId5"/>
                <a:stretch>
                  <a:fillRect r="-9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4B81178-BD2A-45FE-AB61-39A80F1CA79B}"/>
              </a:ext>
            </a:extLst>
          </p:cNvPr>
          <p:cNvCxnSpPr>
            <a:cxnSpLocks/>
          </p:cNvCxnSpPr>
          <p:nvPr/>
        </p:nvCxnSpPr>
        <p:spPr>
          <a:xfrm flipH="1">
            <a:off x="9652140" y="2908408"/>
            <a:ext cx="1" cy="5923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EB89665-4C58-4523-8296-357896CBA211}"/>
              </a:ext>
            </a:extLst>
          </p:cNvPr>
          <p:cNvCxnSpPr>
            <a:cxnSpLocks/>
          </p:cNvCxnSpPr>
          <p:nvPr/>
        </p:nvCxnSpPr>
        <p:spPr>
          <a:xfrm flipH="1">
            <a:off x="10931716" y="2888201"/>
            <a:ext cx="1" cy="5923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F0D17C8-EBE1-43DE-90C4-80EFA21AF55D}"/>
              </a:ext>
            </a:extLst>
          </p:cNvPr>
          <p:cNvCxnSpPr>
            <a:cxnSpLocks/>
          </p:cNvCxnSpPr>
          <p:nvPr/>
        </p:nvCxnSpPr>
        <p:spPr>
          <a:xfrm flipH="1">
            <a:off x="9641536" y="3300013"/>
            <a:ext cx="1290180" cy="0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3308888-2047-4660-B059-8494F2477B54}"/>
                  </a:ext>
                </a:extLst>
              </p:cNvPr>
              <p:cNvSpPr txBox="1"/>
              <p:nvPr/>
            </p:nvSpPr>
            <p:spPr>
              <a:xfrm>
                <a:off x="10158391" y="3301329"/>
                <a:ext cx="317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3308888-2047-4660-B059-8494F2477B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8391" y="3301329"/>
                <a:ext cx="31776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22B788C-049A-489E-ADF8-E6BBFCACCA3C}"/>
                  </a:ext>
                </a:extLst>
              </p:cNvPr>
              <p:cNvSpPr txBox="1"/>
              <p:nvPr/>
            </p:nvSpPr>
            <p:spPr>
              <a:xfrm>
                <a:off x="9445673" y="1690246"/>
                <a:ext cx="317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22B788C-049A-489E-ADF8-E6BBFCACCA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5673" y="1690246"/>
                <a:ext cx="317769" cy="369332"/>
              </a:xfrm>
              <a:prstGeom prst="rect">
                <a:avLst/>
              </a:prstGeom>
              <a:blipFill>
                <a:blip r:embed="rId7"/>
                <a:stretch>
                  <a:fillRect r="-18868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63AC226-51AB-4E6E-8563-3D509E1EA6A9}"/>
                  </a:ext>
                </a:extLst>
              </p:cNvPr>
              <p:cNvSpPr txBox="1"/>
              <p:nvPr/>
            </p:nvSpPr>
            <p:spPr>
              <a:xfrm>
                <a:off x="9836935" y="1411030"/>
                <a:ext cx="317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63AC226-51AB-4E6E-8563-3D509E1EA6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6935" y="1411030"/>
                <a:ext cx="317769" cy="369332"/>
              </a:xfrm>
              <a:prstGeom prst="rect">
                <a:avLst/>
              </a:prstGeom>
              <a:blipFill>
                <a:blip r:embed="rId8"/>
                <a:stretch>
                  <a:fillRect r="-17308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4159DA8-4B9B-4AA7-80F2-1D76202D1EFD}"/>
                  </a:ext>
                </a:extLst>
              </p:cNvPr>
              <p:cNvSpPr txBox="1"/>
              <p:nvPr/>
            </p:nvSpPr>
            <p:spPr>
              <a:xfrm>
                <a:off x="10701423" y="2053226"/>
                <a:ext cx="317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4159DA8-4B9B-4AA7-80F2-1D76202D1E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1423" y="2053226"/>
                <a:ext cx="317769" cy="369332"/>
              </a:xfrm>
              <a:prstGeom prst="rect">
                <a:avLst/>
              </a:prstGeom>
              <a:blipFill>
                <a:blip r:embed="rId9"/>
                <a:stretch>
                  <a:fillRect r="-18868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35D2C71-AE38-4284-92A1-195704630E5D}"/>
              </a:ext>
            </a:extLst>
          </p:cNvPr>
          <p:cNvCxnSpPr/>
          <p:nvPr/>
        </p:nvCxnSpPr>
        <p:spPr>
          <a:xfrm>
            <a:off x="9225150" y="5365079"/>
            <a:ext cx="20019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7DBC04A-4125-4291-8079-60A56AC51464}"/>
              </a:ext>
            </a:extLst>
          </p:cNvPr>
          <p:cNvCxnSpPr>
            <a:cxnSpLocks/>
          </p:cNvCxnSpPr>
          <p:nvPr/>
        </p:nvCxnSpPr>
        <p:spPr>
          <a:xfrm flipV="1">
            <a:off x="9763442" y="4382585"/>
            <a:ext cx="0" cy="982494"/>
          </a:xfrm>
          <a:prstGeom prst="straightConnector1">
            <a:avLst/>
          </a:prstGeom>
          <a:ln w="317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D35EF11-1A35-4E93-88D9-5079B1F81E61}"/>
                  </a:ext>
                </a:extLst>
              </p:cNvPr>
              <p:cNvSpPr txBox="1"/>
              <p:nvPr/>
            </p:nvSpPr>
            <p:spPr>
              <a:xfrm>
                <a:off x="9590588" y="5288947"/>
                <a:ext cx="317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D35EF11-1A35-4E93-88D9-5079B1F81E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0588" y="5288947"/>
                <a:ext cx="317769" cy="369332"/>
              </a:xfrm>
              <a:prstGeom prst="rect">
                <a:avLst/>
              </a:prstGeom>
              <a:blipFill>
                <a:blip r:embed="rId10"/>
                <a:stretch>
                  <a:fillRect r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D716A83-31DC-42CE-9C53-F3DA70E75A82}"/>
                  </a:ext>
                </a:extLst>
              </p:cNvPr>
              <p:cNvSpPr txBox="1"/>
              <p:nvPr/>
            </p:nvSpPr>
            <p:spPr>
              <a:xfrm>
                <a:off x="9368815" y="3988326"/>
                <a:ext cx="78925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D716A83-31DC-42CE-9C53-F3DA70E75A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8815" y="3988326"/>
                <a:ext cx="789254" cy="369332"/>
              </a:xfrm>
              <a:prstGeom prst="rect">
                <a:avLst/>
              </a:prstGeom>
              <a:blipFill>
                <a:blip r:embed="rId11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" name="Picture 2" descr="Image result for rayleigh fading process">
            <a:extLst>
              <a:ext uri="{FF2B5EF4-FFF2-40B4-BE49-F238E27FC236}">
                <a16:creationId xmlns:a16="http://schemas.microsoft.com/office/drawing/2014/main" id="{2CDFBD36-F6C9-4460-9D50-80EA3C4CAF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0923" y="4176650"/>
            <a:ext cx="1361936" cy="1073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9677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5AC87-DCA8-4BFB-85B5-C4C7B657A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Examples:  When is Narrowband Valid?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829F23-879D-44A5-B69B-B7585BF809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Bluetooth</a:t>
                </a:r>
              </a:p>
              <a:p>
                <a:pPr lvl="1"/>
                <a:r>
                  <a:rPr lang="en-US" dirty="0"/>
                  <a:t>Bluetooth hops over channels of bandwidth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1 MHz each.  </a:t>
                </a:r>
              </a:p>
              <a:p>
                <a:pPr lvl="1"/>
                <a:r>
                  <a:rPr lang="en-US" dirty="0"/>
                  <a:t>Indoor delay spread typically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≪50 </m:t>
                    </m:r>
                  </m:oMath>
                </a14:m>
                <a:r>
                  <a:rPr lang="en-US" dirty="0"/>
                  <a:t>ns</a:t>
                </a:r>
              </a:p>
              <a:p>
                <a:pPr lvl="1"/>
                <a:r>
                  <a:rPr lang="en-US" dirty="0"/>
                  <a:t>Coherence bandwidth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50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=20</m:t>
                    </m:r>
                  </m:oMath>
                </a14:m>
                <a:r>
                  <a:rPr lang="en-US" dirty="0"/>
                  <a:t> MHz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≫</m:t>
                    </m:r>
                  </m:oMath>
                </a14:m>
                <a:r>
                  <a:rPr lang="en-US" dirty="0"/>
                  <a:t> B  </a:t>
                </a:r>
              </a:p>
              <a:p>
                <a:pPr lvl="1"/>
                <a:r>
                  <a:rPr lang="en-US" dirty="0">
                    <a:solidFill>
                      <a:srgbClr val="00B050"/>
                    </a:solidFill>
                  </a:rPr>
                  <a:t>Narrowband approximation valid</a:t>
                </a:r>
              </a:p>
              <a:p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LTE outdoor cellular system</a:t>
                </a:r>
              </a:p>
              <a:p>
                <a:pPr lvl="1"/>
                <a:r>
                  <a:rPr lang="en-US" dirty="0"/>
                  <a:t>A typical channel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20 MHz</a:t>
                </a:r>
              </a:p>
              <a:p>
                <a:pPr lvl="1"/>
                <a:r>
                  <a:rPr lang="en-US" dirty="0"/>
                  <a:t>Outdoor delay spread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≈1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Coherence bandwidth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MHz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≪</m:t>
                    </m:r>
                  </m:oMath>
                </a14:m>
                <a:r>
                  <a:rPr lang="en-US" dirty="0"/>
                  <a:t> B </a:t>
                </a:r>
              </a:p>
              <a:p>
                <a:pPr lvl="1"/>
                <a:r>
                  <a:rPr lang="en-US" dirty="0">
                    <a:solidFill>
                      <a:srgbClr val="FF0000"/>
                    </a:solidFill>
                  </a:rPr>
                  <a:t>Narrowband approximation not valid 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829F23-879D-44A5-B69B-B7585BF809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E1E866-B98D-4893-9317-AF67F1538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42</a:t>
            </a:fld>
            <a:endParaRPr lang="en-US" dirty="0"/>
          </a:p>
        </p:txBody>
      </p:sp>
      <p:pic>
        <p:nvPicPr>
          <p:cNvPr id="2050" name="Picture 2" descr="Image result for bluetooth hopping">
            <a:extLst>
              <a:ext uri="{FF2B5EF4-FFF2-40B4-BE49-F238E27FC236}">
                <a16:creationId xmlns:a16="http://schemas.microsoft.com/office/drawing/2014/main" id="{AAD4C2C7-F9D4-45D5-AC6B-9E6403B543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5953" y="1891860"/>
            <a:ext cx="2828925" cy="161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outdoor delay spread">
            <a:extLst>
              <a:ext uri="{FF2B5EF4-FFF2-40B4-BE49-F238E27FC236}">
                <a16:creationId xmlns:a16="http://schemas.microsoft.com/office/drawing/2014/main" id="{4F9C4F81-390D-49FC-A3C7-80B175ECC0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2843" y="4009723"/>
            <a:ext cx="2642837" cy="1498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5394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775F0-22BE-4C7F-8CF5-AB40F7AA3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OFDM Time-Frequency Grid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2FADBB-299E-4833-A07C-1F1FB24B61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61153" y="1512676"/>
                <a:ext cx="5676890" cy="432981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OFDM modulation:  Widely-used method</a:t>
                </a:r>
              </a:p>
              <a:p>
                <a:pPr lvl="1"/>
                <a:r>
                  <a:rPr lang="en-US" dirty="0"/>
                  <a:t>4G and 5G cellular systems</a:t>
                </a:r>
              </a:p>
              <a:p>
                <a:pPr lvl="1"/>
                <a:r>
                  <a:rPr lang="en-US" dirty="0"/>
                  <a:t>Many 802.11 standards</a:t>
                </a:r>
              </a:p>
              <a:p>
                <a:r>
                  <a:rPr lang="en-US" dirty="0"/>
                  <a:t>Divide channel into sub-carriers and OFDM symbols</a:t>
                </a:r>
              </a:p>
              <a:p>
                <a:pPr lvl="1"/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Resource element</a:t>
                </a:r>
                <a:r>
                  <a:rPr lang="en-US" dirty="0"/>
                  <a:t>:  One time-frequency point</a:t>
                </a:r>
              </a:p>
              <a:p>
                <a:r>
                  <a:rPr lang="en-US" dirty="0"/>
                  <a:t>Data is transmitted is an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array</a:t>
                </a:r>
                <a:r>
                  <a:rPr lang="en-US" dirty="0"/>
                  <a:t>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OFDM symbol index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= subcarrier index</a:t>
                </a:r>
              </a:p>
              <a:p>
                <a:pPr lvl="1"/>
                <a:r>
                  <a:rPr lang="en-US" dirty="0"/>
                  <a:t>One complex value  per RE.</a:t>
                </a:r>
              </a:p>
              <a:p>
                <a:pPr lvl="1"/>
                <a:r>
                  <a:rPr lang="en-US" dirty="0"/>
                  <a:t>Called a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modulation symbol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See digital communication class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We will also review again when we discuss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equalization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2FADBB-299E-4833-A07C-1F1FB24B61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61153" y="1512676"/>
                <a:ext cx="5676890" cy="4329817"/>
              </a:xfrm>
              <a:blipFill>
                <a:blip r:embed="rId2"/>
                <a:stretch>
                  <a:fillRect l="-2578" t="-1408" r="-430" b="-11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60194F-8C49-4E31-87EF-241BB098B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43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F3B4585-3E11-4B2B-BDC2-43531AFE7529}"/>
              </a:ext>
            </a:extLst>
          </p:cNvPr>
          <p:cNvSpPr/>
          <p:nvPr/>
        </p:nvSpPr>
        <p:spPr>
          <a:xfrm>
            <a:off x="802044" y="2037012"/>
            <a:ext cx="3072982" cy="2271002"/>
          </a:xfrm>
          <a:prstGeom prst="rect">
            <a:avLst/>
          </a:prstGeom>
          <a:pattFill prst="lgGrid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24BF5D1-58F1-458E-BF46-10334209D5D3}"/>
              </a:ext>
            </a:extLst>
          </p:cNvPr>
          <p:cNvCxnSpPr/>
          <p:nvPr/>
        </p:nvCxnSpPr>
        <p:spPr>
          <a:xfrm>
            <a:off x="2488435" y="4105655"/>
            <a:ext cx="0" cy="1079292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5C90E47-BD56-47D0-986C-EB416F9E855E}"/>
              </a:ext>
            </a:extLst>
          </p:cNvPr>
          <p:cNvCxnSpPr/>
          <p:nvPr/>
        </p:nvCxnSpPr>
        <p:spPr>
          <a:xfrm>
            <a:off x="2595865" y="4100660"/>
            <a:ext cx="0" cy="1079292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A7ED195-4E9F-4A7B-97EC-028807C3C4EE}"/>
              </a:ext>
            </a:extLst>
          </p:cNvPr>
          <p:cNvCxnSpPr/>
          <p:nvPr/>
        </p:nvCxnSpPr>
        <p:spPr>
          <a:xfrm>
            <a:off x="1873839" y="4847667"/>
            <a:ext cx="614596" cy="0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6E4943A-8C22-4E50-BD00-7877F0C012E4}"/>
              </a:ext>
            </a:extLst>
          </p:cNvPr>
          <p:cNvCxnSpPr>
            <a:cxnSpLocks/>
          </p:cNvCxnSpPr>
          <p:nvPr/>
        </p:nvCxnSpPr>
        <p:spPr>
          <a:xfrm flipH="1">
            <a:off x="2595865" y="4847667"/>
            <a:ext cx="679554" cy="0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EC819D83-EB65-4211-A20B-D149247E7A5D}"/>
              </a:ext>
            </a:extLst>
          </p:cNvPr>
          <p:cNvSpPr/>
          <p:nvPr/>
        </p:nvSpPr>
        <p:spPr>
          <a:xfrm>
            <a:off x="2488435" y="3348837"/>
            <a:ext cx="99426" cy="9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4137E56-B1A9-4122-89B9-16F5A67AA5CA}"/>
              </a:ext>
            </a:extLst>
          </p:cNvPr>
          <p:cNvCxnSpPr>
            <a:cxnSpLocks/>
          </p:cNvCxnSpPr>
          <p:nvPr/>
        </p:nvCxnSpPr>
        <p:spPr>
          <a:xfrm>
            <a:off x="3487778" y="3451082"/>
            <a:ext cx="1136756" cy="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2529991-06C0-4964-8533-7479457007A8}"/>
              </a:ext>
            </a:extLst>
          </p:cNvPr>
          <p:cNvCxnSpPr>
            <a:cxnSpLocks/>
          </p:cNvCxnSpPr>
          <p:nvPr/>
        </p:nvCxnSpPr>
        <p:spPr>
          <a:xfrm>
            <a:off x="3487778" y="3348837"/>
            <a:ext cx="1136756" cy="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B9D1177-B879-49EA-87B2-ED40D14E8AC6}"/>
              </a:ext>
            </a:extLst>
          </p:cNvPr>
          <p:cNvCxnSpPr>
            <a:cxnSpLocks/>
          </p:cNvCxnSpPr>
          <p:nvPr/>
        </p:nvCxnSpPr>
        <p:spPr>
          <a:xfrm flipV="1">
            <a:off x="4337223" y="3451082"/>
            <a:ext cx="0" cy="564631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2FD9682-0ECF-4BE6-AAAA-7D81D44438CE}"/>
              </a:ext>
            </a:extLst>
          </p:cNvPr>
          <p:cNvCxnSpPr>
            <a:cxnSpLocks/>
          </p:cNvCxnSpPr>
          <p:nvPr/>
        </p:nvCxnSpPr>
        <p:spPr>
          <a:xfrm>
            <a:off x="4337223" y="2629310"/>
            <a:ext cx="0" cy="719527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DB6EDC9-102A-4D75-BE20-91010A094A8B}"/>
                  </a:ext>
                </a:extLst>
              </p:cNvPr>
              <p:cNvSpPr txBox="1"/>
              <p:nvPr/>
            </p:nvSpPr>
            <p:spPr>
              <a:xfrm>
                <a:off x="3963718" y="1518280"/>
                <a:ext cx="1202252" cy="10374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dirty="0"/>
                  <a:t>Subcarrier </a:t>
                </a:r>
                <a:br>
                  <a:rPr lang="en-US" dirty="0"/>
                </a:br>
                <a:r>
                  <a:rPr lang="en-US" b="0" dirty="0"/>
                  <a:t>spacing</a:t>
                </a:r>
                <a:br>
                  <a:rPr lang="en-US" b="0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DB6EDC9-102A-4D75-BE20-91010A094A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3718" y="1518280"/>
                <a:ext cx="1202252" cy="1037463"/>
              </a:xfrm>
              <a:prstGeom prst="rect">
                <a:avLst/>
              </a:prstGeom>
              <a:blipFill>
                <a:blip r:embed="rId3"/>
                <a:stretch>
                  <a:fillRect l="-4061" t="-2941" r="-3553" b="-5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3A5CB6D-4364-47A2-93F6-4DB2DD2A3BB3}"/>
                  </a:ext>
                </a:extLst>
              </p:cNvPr>
              <p:cNvSpPr txBox="1"/>
              <p:nvPr/>
            </p:nvSpPr>
            <p:spPr>
              <a:xfrm>
                <a:off x="3210627" y="4511692"/>
                <a:ext cx="1506182" cy="6682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OFDM symbol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𝑠𝑦𝑚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3A5CB6D-4364-47A2-93F6-4DB2DD2A3B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0627" y="4511692"/>
                <a:ext cx="1506182" cy="668260"/>
              </a:xfrm>
              <a:prstGeom prst="rect">
                <a:avLst/>
              </a:prstGeom>
              <a:blipFill>
                <a:blip r:embed="rId4"/>
                <a:stretch>
                  <a:fillRect l="-3644" t="-4545" r="-2834" b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EDE7600E-487C-4858-BC73-CCE7E53F2629}"/>
              </a:ext>
            </a:extLst>
          </p:cNvPr>
          <p:cNvSpPr txBox="1"/>
          <p:nvPr/>
        </p:nvSpPr>
        <p:spPr>
          <a:xfrm>
            <a:off x="1969862" y="5378290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i="1" dirty="0"/>
              <a:t>Time</a:t>
            </a:r>
            <a:endParaRPr lang="en-US" i="1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24131A4-23B0-4AA9-83ED-6C294C32421E}"/>
              </a:ext>
            </a:extLst>
          </p:cNvPr>
          <p:cNvCxnSpPr/>
          <p:nvPr/>
        </p:nvCxnSpPr>
        <p:spPr>
          <a:xfrm>
            <a:off x="2619399" y="5562956"/>
            <a:ext cx="7529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8B70B05-3F51-4738-9720-31EFF577364F}"/>
              </a:ext>
            </a:extLst>
          </p:cNvPr>
          <p:cNvSpPr txBox="1"/>
          <p:nvPr/>
        </p:nvSpPr>
        <p:spPr>
          <a:xfrm rot="16200000">
            <a:off x="-92468" y="2804406"/>
            <a:ext cx="1141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i="1" dirty="0" err="1"/>
              <a:t>Frequency</a:t>
            </a:r>
            <a:endParaRPr lang="en-US" i="1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B072F60-82EF-447E-950A-2B172747C658}"/>
              </a:ext>
            </a:extLst>
          </p:cNvPr>
          <p:cNvCxnSpPr>
            <a:cxnSpLocks/>
          </p:cNvCxnSpPr>
          <p:nvPr/>
        </p:nvCxnSpPr>
        <p:spPr>
          <a:xfrm rot="16200000">
            <a:off x="147720" y="2037010"/>
            <a:ext cx="7529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8577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45A2E58-6DE2-486B-98EB-5ED2543654BD}"/>
              </a:ext>
            </a:extLst>
          </p:cNvPr>
          <p:cNvSpPr/>
          <p:nvPr/>
        </p:nvSpPr>
        <p:spPr>
          <a:xfrm>
            <a:off x="3775046" y="3716322"/>
            <a:ext cx="4731391" cy="1097819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4FC14E-6152-4400-986C-DDFEB2778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OFDM Channel with Fading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0420C3-81FF-4A83-82EE-CD9BD46C03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OFDM channel acts as multiplication:</a:t>
                </a:r>
                <a:br>
                  <a:rPr lang="en-US" dirty="0"/>
                </a:br>
                <a:r>
                  <a:rPr lang="en-US" dirty="0"/>
                  <a:t>Under normal operation (delay spread is contained in CP):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begChr m:val="["/>
                        <m:endChr m:val="]"/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begChr m:val="["/>
                        <m:endChr m:val="]"/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OFDM channel gains can be computed from the multi-path components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begChr m:val="["/>
                        <m:endChr m:val="]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ℓ=1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  <m:e>
                        <m:rad>
                          <m:radPr>
                            <m:degHide m:val="on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</m:sub>
                            </m:sSub>
                          </m:e>
                        </m:rad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 (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𝑇𝑘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𝑆𝑛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</m:sub>
                            </m:s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</m:sub>
                            </m:s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OFDM symbol time,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sub-carrier spacing</a:t>
                </a:r>
              </a:p>
              <a:p>
                <a:pPr lvl="1"/>
                <a:r>
                  <a:rPr lang="en-US" dirty="0"/>
                  <a:t>For each path: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Doppler shift,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  <m:r>
                      <a:rPr lang="es-E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Delay,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phase of path,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path received energy</a:t>
                </a:r>
              </a:p>
              <a:p>
                <a:pPr lvl="1"/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0420C3-81FF-4A83-82EE-CD9BD46C03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A208F7-43D1-4F5B-9B4D-9AB3FCF9F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44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63D694-F11D-4076-BDD8-9DABABC0D570}"/>
              </a:ext>
            </a:extLst>
          </p:cNvPr>
          <p:cNvSpPr txBox="1"/>
          <p:nvPr/>
        </p:nvSpPr>
        <p:spPr>
          <a:xfrm>
            <a:off x="4118994" y="2885813"/>
            <a:ext cx="1243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RX symbols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45F3EF-EDF8-4003-976B-FD90415496FB}"/>
              </a:ext>
            </a:extLst>
          </p:cNvPr>
          <p:cNvSpPr txBox="1"/>
          <p:nvPr/>
        </p:nvSpPr>
        <p:spPr>
          <a:xfrm>
            <a:off x="5634088" y="2885813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Channel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FB59E7-50F3-49A3-981F-9C9A1B263A08}"/>
              </a:ext>
            </a:extLst>
          </p:cNvPr>
          <p:cNvSpPr txBox="1"/>
          <p:nvPr/>
        </p:nvSpPr>
        <p:spPr>
          <a:xfrm>
            <a:off x="6718150" y="2885813"/>
            <a:ext cx="1230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TX symbols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80F9426-B3CA-42A4-BF8E-312A650C599D}"/>
              </a:ext>
            </a:extLst>
          </p:cNvPr>
          <p:cNvCxnSpPr>
            <a:stCxn id="5" idx="0"/>
          </p:cNvCxnSpPr>
          <p:nvPr/>
        </p:nvCxnSpPr>
        <p:spPr>
          <a:xfrm flipV="1">
            <a:off x="4740639" y="2709644"/>
            <a:ext cx="242422" cy="176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69BDFEA-EBF6-4D5D-AC47-D3EEB78BC8B7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6110341" y="2650921"/>
            <a:ext cx="0" cy="234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407F4AD-BC22-41EF-A7D3-ED285C1F6F47}"/>
              </a:ext>
            </a:extLst>
          </p:cNvPr>
          <p:cNvCxnSpPr>
            <a:stCxn id="7" idx="0"/>
          </p:cNvCxnSpPr>
          <p:nvPr/>
        </p:nvCxnSpPr>
        <p:spPr>
          <a:xfrm flipH="1" flipV="1">
            <a:off x="7164198" y="2709644"/>
            <a:ext cx="169185" cy="176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7485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45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Single path with no motion:</a:t>
                </a:r>
              </a:p>
              <a:p>
                <a:pPr lvl="1"/>
                <a:r>
                  <a:rPr lang="en-US" dirty="0"/>
                  <a:t>Delay and constant phase shift</a:t>
                </a:r>
              </a:p>
              <a:p>
                <a:r>
                  <a:rPr lang="en-US" dirty="0"/>
                  <a:t>Local motion in single path causes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Doppler</a:t>
                </a:r>
              </a:p>
              <a:p>
                <a:pPr lvl="1"/>
                <a:r>
                  <a:rPr lang="en-US" dirty="0"/>
                  <a:t>A time-varying phase rotation</a:t>
                </a:r>
              </a:p>
              <a:p>
                <a:pPr lvl="1"/>
                <a:r>
                  <a:rPr lang="en-US" dirty="0"/>
                  <a:t>But channel gain is constant</a:t>
                </a:r>
              </a:p>
              <a:p>
                <a:r>
                  <a:rPr lang="en-US" dirty="0"/>
                  <a:t>Multiple paths causes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fading</a:t>
                </a:r>
              </a:p>
              <a:p>
                <a:pPr lvl="1"/>
                <a:r>
                  <a:rPr lang="en-US" dirty="0"/>
                  <a:t>Constructive and destructive interference of paths</a:t>
                </a:r>
              </a:p>
              <a:p>
                <a:pPr lvl="1"/>
                <a:r>
                  <a:rPr lang="en-US" dirty="0"/>
                  <a:t>Variation in gain over time</a:t>
                </a:r>
              </a:p>
              <a:p>
                <a:r>
                  <a:rPr lang="en-US" dirty="0"/>
                  <a:t>Described by a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time-varying frequency response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Variations is time due to Doppler spread</a:t>
                </a:r>
              </a:p>
              <a:p>
                <a:pPr lvl="1"/>
                <a:r>
                  <a:rPr lang="en-US" dirty="0"/>
                  <a:t>Variations in frequency due to delay spread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6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4g-cell-tower.jpg">
            <a:extLst>
              <a:ext uri="{FF2B5EF4-FFF2-40B4-BE49-F238E27FC236}">
                <a16:creationId xmlns:a16="http://schemas.microsoft.com/office/drawing/2014/main" id="{4C196667-734D-4045-A4FF-1801207277E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29087" y="1895728"/>
            <a:ext cx="600852" cy="899275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5BB8360-8EDF-4340-BCC2-5F92469ABBF6}"/>
              </a:ext>
            </a:extLst>
          </p:cNvPr>
          <p:cNvCxnSpPr>
            <a:cxnSpLocks/>
          </p:cNvCxnSpPr>
          <p:nvPr/>
        </p:nvCxnSpPr>
        <p:spPr>
          <a:xfrm flipV="1">
            <a:off x="7473444" y="2060369"/>
            <a:ext cx="2258197" cy="284997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 descr="Image result for smart phone icon">
            <a:extLst>
              <a:ext uri="{FF2B5EF4-FFF2-40B4-BE49-F238E27FC236}">
                <a16:creationId xmlns:a16="http://schemas.microsoft.com/office/drawing/2014/main" id="{C4396279-022B-4AAE-A065-FFC0D023F2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2423" y="1847074"/>
            <a:ext cx="455693" cy="455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9B58A26-D04F-49CC-9C67-F9F825257DE9}"/>
              </a:ext>
            </a:extLst>
          </p:cNvPr>
          <p:cNvCxnSpPr>
            <a:cxnSpLocks/>
          </p:cNvCxnSpPr>
          <p:nvPr/>
        </p:nvCxnSpPr>
        <p:spPr>
          <a:xfrm flipV="1">
            <a:off x="9711741" y="1344361"/>
            <a:ext cx="244655" cy="705842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6661A03-A687-4CE5-A68C-C2970C90810F}"/>
              </a:ext>
            </a:extLst>
          </p:cNvPr>
          <p:cNvGrpSpPr/>
          <p:nvPr/>
        </p:nvGrpSpPr>
        <p:grpSpPr>
          <a:xfrm>
            <a:off x="7473444" y="1783440"/>
            <a:ext cx="4513342" cy="1778264"/>
            <a:chOff x="7473444" y="1783440"/>
            <a:chExt cx="4513342" cy="1778264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B1E006B1-3B88-4694-97A5-DAF594852750}"/>
                </a:ext>
              </a:extLst>
            </p:cNvPr>
            <p:cNvCxnSpPr>
              <a:cxnSpLocks/>
            </p:cNvCxnSpPr>
            <p:nvPr/>
          </p:nvCxnSpPr>
          <p:spPr>
            <a:xfrm>
              <a:off x="7473444" y="2396825"/>
              <a:ext cx="1499552" cy="981705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F9CDBB97-66BA-42BF-B54C-C30DA06B3027}"/>
                </a:ext>
              </a:extLst>
            </p:cNvPr>
            <p:cNvCxnSpPr>
              <a:cxnSpLocks/>
              <a:endCxn id="7" idx="1"/>
            </p:cNvCxnSpPr>
            <p:nvPr/>
          </p:nvCxnSpPr>
          <p:spPr>
            <a:xfrm flipV="1">
              <a:off x="8931432" y="2074921"/>
              <a:ext cx="800991" cy="1303611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F37924D-C04E-4DA6-B034-53FCB0467FB3}"/>
                </a:ext>
              </a:extLst>
            </p:cNvPr>
            <p:cNvSpPr/>
            <p:nvPr/>
          </p:nvSpPr>
          <p:spPr>
            <a:xfrm rot="20888119">
              <a:off x="8672570" y="3397232"/>
              <a:ext cx="600852" cy="16447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CBA4F2D1-DBA6-47BC-BDC1-076A68B8D2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-1" t="5935" r="47377" b="-3918"/>
            <a:stretch/>
          </p:blipFill>
          <p:spPr>
            <a:xfrm>
              <a:off x="10202654" y="1783440"/>
              <a:ext cx="1784132" cy="143298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31904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10579-F261-4704-BA57-A539CBE43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In-Class Exercise:  OFDM Channel Response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743B05-51C9-4F96-BC80-95A4F58BE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DB67BD-6CEA-4F54-9A8A-1E3079F670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976" y="1544659"/>
            <a:ext cx="9344025" cy="34480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E5B2145-E5A9-449B-9E64-096BF01B93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8896" y="2596433"/>
            <a:ext cx="3633912" cy="2987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87451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Review of Up- and </a:t>
            </a:r>
            <a:r>
              <a:rPr lang="en-US" dirty="0" err="1"/>
              <a:t>Downconversion</a:t>
            </a:r>
            <a:endParaRPr lang="en-US" dirty="0"/>
          </a:p>
          <a:p>
            <a:r>
              <a:rPr lang="en-US" dirty="0"/>
              <a:t>Review of TX and RX Sampling</a:t>
            </a:r>
          </a:p>
          <a:p>
            <a:r>
              <a:rPr lang="en-US" dirty="0"/>
              <a:t>Doppler and Multi-Path Fading</a:t>
            </a:r>
          </a:p>
          <a:p>
            <a:r>
              <a:rPr lang="en-US" dirty="0"/>
              <a:t>Statistical Descriptions of Fading</a:t>
            </a:r>
          </a:p>
          <a:p>
            <a:pPr lvl="1"/>
            <a:endParaRPr lang="en-US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37EA63A6-38F8-49C5-B6A3-A569C912C9F3}"/>
              </a:ext>
            </a:extLst>
          </p:cNvPr>
          <p:cNvSpPr/>
          <p:nvPr/>
        </p:nvSpPr>
        <p:spPr>
          <a:xfrm>
            <a:off x="482988" y="2808961"/>
            <a:ext cx="795867" cy="43383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13023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007C1-33CD-4396-9D37-89EE1C45E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BDCFB-602F-422C-8D9A-4E78D4EE5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Fading depends on the multipath distribution</a:t>
            </a:r>
          </a:p>
          <a:p>
            <a:r>
              <a:rPr lang="en-US" dirty="0"/>
              <a:t>Multipath is site-specific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Statistical model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Describes a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probability distribution </a:t>
            </a:r>
            <a:r>
              <a:rPr lang="en-US" dirty="0"/>
              <a:t>of channels</a:t>
            </a:r>
          </a:p>
          <a:p>
            <a:pPr lvl="1"/>
            <a:r>
              <a:rPr lang="en-US" dirty="0"/>
              <a:t>Trained on an ensemble of channels in some environment</a:t>
            </a:r>
          </a:p>
          <a:p>
            <a:r>
              <a:rPr lang="en-US" dirty="0"/>
              <a:t>Used in evaluation of communication system</a:t>
            </a:r>
          </a:p>
          <a:p>
            <a:r>
              <a:rPr lang="en-US" dirty="0"/>
              <a:t>Example questions:</a:t>
            </a:r>
          </a:p>
          <a:p>
            <a:pPr lvl="1"/>
            <a:r>
              <a:rPr lang="en-US" dirty="0"/>
              <a:t>How well does a system do </a:t>
            </a:r>
            <a:r>
              <a:rPr lang="en-US" i="1" dirty="0"/>
              <a:t>on average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What is the </a:t>
            </a:r>
            <a:r>
              <a:rPr lang="en-US" i="1" dirty="0"/>
              <a:t>probability</a:t>
            </a:r>
            <a:r>
              <a:rPr lang="en-US" dirty="0"/>
              <a:t> that I will obtain sufficient coverage?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4E2AB0-0488-49DF-AFDD-4613D50FD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8E5263-F778-4B61-A950-9FC52DDA2E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9483" y="3215640"/>
            <a:ext cx="2714625" cy="16859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161CFAD-C5DF-40F6-8A7B-1EC3CB6C50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9091" y="1413096"/>
            <a:ext cx="3000375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783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Path Statistical Model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49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172584" y="1669666"/>
                <a:ext cx="6953093" cy="4121534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RX signal has many random, independent paths</a:t>
                </a:r>
              </a:p>
              <a:p>
                <a:r>
                  <a:rPr lang="en-US" dirty="0"/>
                  <a:t>Time-varying frequency response: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</m:rad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ℓ=1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ℓ</m:t>
                                    </m:r>
                                  </m:sub>
                                </m:sSub>
                              </m:e>
                            </m:func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sSub>
                              <m:sSubPr>
                                <m:ctrl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</m:sub>
                            </m:s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Assume </a:t>
                </a:r>
                <a14:m>
                  <m:oMath xmlns:m="http://schemas.openxmlformats.org/officeDocument/2006/math">
                    <m:r>
                      <a:rPr lang="en-US" sz="160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</m:oMath>
                </a14:m>
                <a:r>
                  <a:rPr lang="en-US" dirty="0"/>
                  <a:t>) </a:t>
                </a:r>
                <a:r>
                  <a:rPr lang="en-US" dirty="0" err="1"/>
                  <a:t>i.i.d</a:t>
                </a:r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Path gains: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</m:oMath>
                </a14:m>
                <a:r>
                  <a:rPr lang="en-US" dirty="0"/>
                  <a:t> are zero mean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E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 </a:t>
                </a:r>
              </a:p>
              <a:p>
                <a:endParaRPr lang="en-US" dirty="0"/>
              </a:p>
              <a:p>
                <a:r>
                  <a:rPr lang="en-US" dirty="0"/>
                  <a:t>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→∞ 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a complex Gaussian,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𝐶𝑁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(0,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Follows from Central Limit Theorem</a:t>
                </a:r>
              </a:p>
              <a:p>
                <a:pPr lvl="1"/>
                <a:r>
                  <a:rPr lang="en-US" dirty="0"/>
                  <a:t>Independent real and imaginary components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:  Average power gain</a:t>
                </a:r>
              </a:p>
              <a:p>
                <a:pPr lvl="1"/>
                <a:r>
                  <a:rPr lang="en-US" dirty="0"/>
                  <a:t>Variance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for real and imaginary components</a:t>
                </a:r>
              </a:p>
              <a:p>
                <a:endParaRPr lang="en-US" dirty="0"/>
              </a:p>
              <a:p>
                <a:pPr lvl="1"/>
                <a:endParaRPr lang="en-US" sz="20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172584" y="1669666"/>
                <a:ext cx="6953093" cy="4121534"/>
              </a:xfrm>
              <a:blipFill>
                <a:blip r:embed="rId2"/>
                <a:stretch>
                  <a:fillRect l="-1928" t="-6213" b="-105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/>
          <p:nvPr/>
        </p:nvCxnSpPr>
        <p:spPr>
          <a:xfrm flipV="1">
            <a:off x="8954844" y="2889642"/>
            <a:ext cx="1143000" cy="120650"/>
          </a:xfrm>
          <a:prstGeom prst="straightConnector1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8192844" y="2324006"/>
            <a:ext cx="762000" cy="67873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5400000">
            <a:off x="8608577" y="2359225"/>
            <a:ext cx="997335" cy="3048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10800000">
            <a:off x="8954843" y="3010293"/>
            <a:ext cx="838200" cy="31909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16200000" flipV="1">
            <a:off x="8428591" y="3536551"/>
            <a:ext cx="1204911" cy="152399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EB5953F-D262-4AAF-B2C1-433945C83DE7}"/>
                  </a:ext>
                </a:extLst>
              </p:cNvPr>
              <p:cNvSpPr txBox="1"/>
              <p:nvPr/>
            </p:nvSpPr>
            <p:spPr>
              <a:xfrm>
                <a:off x="7772893" y="1914077"/>
                <a:ext cx="10597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EB5953F-D262-4AAF-B2C1-433945C83D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2893" y="1914077"/>
                <a:ext cx="1059714" cy="369332"/>
              </a:xfrm>
              <a:prstGeom prst="rect">
                <a:avLst/>
              </a:prstGeom>
              <a:blipFill>
                <a:blip r:embed="rId3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54C020CF-E1BD-4A87-9968-EC8D7F546401}"/>
              </a:ext>
            </a:extLst>
          </p:cNvPr>
          <p:cNvSpPr txBox="1"/>
          <p:nvPr/>
        </p:nvSpPr>
        <p:spPr>
          <a:xfrm>
            <a:off x="10165011" y="2673257"/>
            <a:ext cx="2021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Direction of motion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Up- and </a:t>
            </a:r>
            <a:r>
              <a:rPr lang="en-US" dirty="0" err="1"/>
              <a:t>Downconversion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097279" y="3806568"/>
            <a:ext cx="8451569" cy="220333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RF communication systems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Information occurs and is processed in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complex baseband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Transmitted and received in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real passband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Up and down-conversion</a:t>
            </a:r>
            <a:r>
              <a:rPr lang="en-US" dirty="0"/>
              <a:t>:  Shift center frequency of signals</a:t>
            </a:r>
          </a:p>
          <a:p>
            <a:r>
              <a:rPr lang="en-US" dirty="0"/>
              <a:t>Also called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mixing</a:t>
            </a:r>
          </a:p>
          <a:p>
            <a:endParaRPr lang="en-US" dirty="0">
              <a:solidFill>
                <a:srgbClr val="0F6FC6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1CEE6A2-057A-451D-8FC2-712FF6DA747F}"/>
              </a:ext>
            </a:extLst>
          </p:cNvPr>
          <p:cNvGrpSpPr/>
          <p:nvPr/>
        </p:nvGrpSpPr>
        <p:grpSpPr>
          <a:xfrm>
            <a:off x="4538445" y="1691501"/>
            <a:ext cx="1790699" cy="1752600"/>
            <a:chOff x="4538445" y="1691501"/>
            <a:chExt cx="1790699" cy="1752600"/>
          </a:xfrm>
        </p:grpSpPr>
        <p:sp>
          <p:nvSpPr>
            <p:cNvPr id="34" name="Right Arrow 33"/>
            <p:cNvSpPr/>
            <p:nvPr/>
          </p:nvSpPr>
          <p:spPr>
            <a:xfrm>
              <a:off x="4652744" y="2072501"/>
              <a:ext cx="1676400" cy="310634"/>
            </a:xfrm>
            <a:prstGeom prst="rightArrow">
              <a:avLst/>
            </a:prstGeom>
            <a:solidFill>
              <a:srgbClr val="FF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ight Arrow 34"/>
            <p:cNvSpPr/>
            <p:nvPr/>
          </p:nvSpPr>
          <p:spPr>
            <a:xfrm rot="10800000">
              <a:off x="4652744" y="2661702"/>
              <a:ext cx="1676400" cy="310634"/>
            </a:xfrm>
            <a:prstGeom prst="rightArrow">
              <a:avLst/>
            </a:prstGeom>
            <a:solidFill>
              <a:srgbClr val="CCFF99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690845" y="1691501"/>
              <a:ext cx="14438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upconversion</a:t>
              </a:r>
              <a:endParaRPr 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538445" y="3074769"/>
              <a:ext cx="17298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downconversion</a:t>
              </a:r>
              <a:endParaRPr lang="en-US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2E28ADBC-2C9E-4526-8BA9-FC4417EEEF16}"/>
              </a:ext>
            </a:extLst>
          </p:cNvPr>
          <p:cNvGrpSpPr/>
          <p:nvPr/>
        </p:nvGrpSpPr>
        <p:grpSpPr>
          <a:xfrm>
            <a:off x="2599067" y="1678801"/>
            <a:ext cx="1966949" cy="2000766"/>
            <a:chOff x="2599067" y="1678801"/>
            <a:chExt cx="1966949" cy="2000766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2709644" y="3063101"/>
              <a:ext cx="1828800" cy="0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"/>
            <p:cNvSpPr/>
            <p:nvPr/>
          </p:nvSpPr>
          <p:spPr>
            <a:xfrm>
              <a:off x="3243044" y="2072501"/>
              <a:ext cx="533400" cy="990600"/>
            </a:xfrm>
            <a:prstGeom prst="rect">
              <a:avLst/>
            </a:prstGeom>
            <a:solidFill>
              <a:srgbClr val="CC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3509745" y="2878435"/>
              <a:ext cx="1" cy="5021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374638" y="331023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073138" y="2682101"/>
              <a:ext cx="255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3624044" y="3116158"/>
                  <a:ext cx="434734" cy="5517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 dirty="0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num>
                          <m:den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4044" y="3116158"/>
                  <a:ext cx="434734" cy="55175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3006042" y="3136943"/>
                  <a:ext cx="423577" cy="48417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-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𝑊</m:t>
                          </m:r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6042" y="3136943"/>
                  <a:ext cx="423577" cy="484172"/>
                </a:xfrm>
                <a:prstGeom prst="rect">
                  <a:avLst/>
                </a:prstGeom>
                <a:blipFill>
                  <a:blip r:embed="rId4"/>
                  <a:stretch>
                    <a:fillRect l="-11429" b="-88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" name="TextBox 37"/>
            <p:cNvSpPr txBox="1"/>
            <p:nvPr/>
          </p:nvSpPr>
          <p:spPr>
            <a:xfrm>
              <a:off x="2599067" y="1678801"/>
              <a:ext cx="1966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Complex baseband</a:t>
              </a:r>
              <a:endParaRPr lang="en-US" dirty="0">
                <a:solidFill>
                  <a:srgbClr val="0F6FC6"/>
                </a:solidFill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D7C6F4AF-1E81-4C02-BD2B-E51430524D6F}"/>
              </a:ext>
            </a:extLst>
          </p:cNvPr>
          <p:cNvGrpSpPr/>
          <p:nvPr/>
        </p:nvGrpSpPr>
        <p:grpSpPr>
          <a:xfrm>
            <a:off x="6570816" y="1647360"/>
            <a:ext cx="2895600" cy="2086440"/>
            <a:chOff x="6570816" y="1647360"/>
            <a:chExt cx="2895600" cy="2086440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6570816" y="3038733"/>
              <a:ext cx="2895600" cy="12700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8171016" y="2060833"/>
              <a:ext cx="533400" cy="990600"/>
            </a:xfrm>
            <a:prstGeom prst="rect">
              <a:avLst/>
            </a:prstGeom>
            <a:solidFill>
              <a:srgbClr val="FF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8437716" y="1954471"/>
              <a:ext cx="0" cy="14144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9090258" y="2693769"/>
              <a:ext cx="255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875616" y="2048133"/>
              <a:ext cx="533400" cy="990600"/>
            </a:xfrm>
            <a:prstGeom prst="rect">
              <a:avLst/>
            </a:prstGeom>
            <a:solidFill>
              <a:srgbClr val="FF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7142316" y="1966139"/>
              <a:ext cx="0" cy="14144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6780402" y="3329702"/>
                  <a:ext cx="5920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0402" y="3329702"/>
                  <a:ext cx="592085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Connector 27"/>
            <p:cNvCxnSpPr>
              <a:endCxn id="29" idx="0"/>
            </p:cNvCxnSpPr>
            <p:nvPr/>
          </p:nvCxnSpPr>
          <p:spPr>
            <a:xfrm flipH="1">
              <a:off x="7862164" y="2866768"/>
              <a:ext cx="1" cy="4521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7705710" y="331896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085793" y="1647360"/>
              <a:ext cx="15255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Real </a:t>
              </a:r>
              <a:r>
                <a:rPr lang="en-US" dirty="0" err="1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passband</a:t>
              </a:r>
              <a:endParaRPr lang="en-US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8181158" y="3364468"/>
                  <a:ext cx="4301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81158" y="3364468"/>
                  <a:ext cx="430181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14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878034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Rayleigh Distribution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50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244300" y="1617226"/>
                <a:ext cx="6485427" cy="4572000"/>
              </a:xfrm>
            </p:spPr>
            <p:txBody>
              <a:bodyPr/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Rayleigh fading</a:t>
                </a:r>
                <a:r>
                  <a:rPr lang="en-US" dirty="0"/>
                  <a:t>:  Channel response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𝐶𝑁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r>
                  <a:rPr lang="en-US" b="0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/>
                  <a:t> magnitude</a:t>
                </a:r>
              </a:p>
              <a:p>
                <a:pPr lvl="1"/>
                <a:r>
                  <a:rPr lang="en-US" dirty="0"/>
                  <a:t>Represents amplitude gain</a:t>
                </a:r>
              </a:p>
              <a:p>
                <a:endParaRPr lang="en-US" dirty="0"/>
              </a:p>
              <a:p>
                <a:r>
                  <a:rPr lang="en-US" dirty="0"/>
                  <a:t>Has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Rayleigh distribution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PDF</a:t>
                </a:r>
                <a:r>
                  <a:rPr lang="en-US" b="0" dirty="0"/>
                  <a:t>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type m:val="li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den>
                        </m:f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CDF: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type m:val="li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den>
                        </m:f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Mean: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ra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Second moment: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br>
                  <a:rPr lang="en-US" dirty="0"/>
                </a:b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244300" y="1617226"/>
                <a:ext cx="6485427" cy="4572000"/>
              </a:xfrm>
              <a:blipFill>
                <a:blip r:embed="rId2"/>
                <a:stretch>
                  <a:fillRect l="-2256" t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800px-Rayleigh_distributionPDF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0181" y="2187872"/>
            <a:ext cx="3236384" cy="242728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117381" y="1818540"/>
            <a:ext cx="2321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Probability distribution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77A7AD-6671-49F4-A736-E46C761CD109}"/>
              </a:ext>
            </a:extLst>
          </p:cNvPr>
          <p:cNvSpPr txBox="1"/>
          <p:nvPr/>
        </p:nvSpPr>
        <p:spPr>
          <a:xfrm>
            <a:off x="6531407" y="4848195"/>
            <a:ext cx="5008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https://en.wikipedia.org/wiki/Rayleigh_distribution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Exponential Distribution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51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Consider Rayleigh fading complex gain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(0,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Magnitude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/>
                  <a:t> is Rayleigh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type m:val="li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Instantaneous gain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has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exponential distribution</a:t>
                </a:r>
                <a:b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</m:t>
                        </m:r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ra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type m:val="li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</m:sup>
                    </m:sSup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Average gain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b="0" dirty="0"/>
                  <a:t>For channel,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 represent power gain (in linear scale)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plot of the probability density function of the exponential distribution">
            <a:extLst>
              <a:ext uri="{FF2B5EF4-FFF2-40B4-BE49-F238E27FC236}">
                <a16:creationId xmlns:a16="http://schemas.microsoft.com/office/drawing/2014/main" id="{AE5530A1-E64A-41F5-B1C8-D0C4A9140C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4995" y="1771990"/>
            <a:ext cx="3095625" cy="247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024EE77-3EE5-48BE-B4BA-40156931F4A4}"/>
                  </a:ext>
                </a:extLst>
              </p:cNvPr>
              <p:cNvSpPr txBox="1"/>
              <p:nvPr/>
            </p:nvSpPr>
            <p:spPr>
              <a:xfrm>
                <a:off x="9346796" y="4220873"/>
                <a:ext cx="1723742" cy="5206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PDF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024EE77-3EE5-48BE-B4BA-40156931F4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6796" y="4220873"/>
                <a:ext cx="1723742" cy="520655"/>
              </a:xfrm>
              <a:prstGeom prst="rect">
                <a:avLst/>
              </a:prstGeom>
              <a:blipFill>
                <a:blip r:embed="rId4"/>
                <a:stretch>
                  <a:fillRect l="-2827" b="-58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169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Calculation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52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163977" y="1534543"/>
                <a:ext cx="7543800" cy="4572000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Suppose the channel experiences Rayleigh fading.   </a:t>
                </a:r>
              </a:p>
              <a:p>
                <a:r>
                  <a:rPr lang="en-US" sz="2400" dirty="0"/>
                  <a:t>What is probability gain will be 15 dB below the average?</a:t>
                </a:r>
              </a:p>
              <a:p>
                <a:pPr lvl="1"/>
                <a:r>
                  <a:rPr lang="en-US" sz="2200" dirty="0"/>
                  <a:t>Called a 15 dB fade.</a:t>
                </a:r>
              </a:p>
              <a:p>
                <a:r>
                  <a:rPr lang="en-US" sz="2400" dirty="0"/>
                  <a:t>Answer:</a:t>
                </a:r>
              </a:p>
              <a:p>
                <a:pPr lvl="1"/>
                <a:r>
                  <a:rPr lang="en-US" sz="2200" dirty="0"/>
                  <a:t>Gain is 15 dB below average when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−0.1</m:t>
                        </m:r>
                        <m:d>
                          <m:d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15</m:t>
                            </m:r>
                          </m:e>
                        </m:d>
                      </m:sup>
                    </m:sSup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200" dirty="0"/>
              </a:p>
              <a:p>
                <a:pPr lvl="1"/>
                <a:r>
                  <a:rPr lang="en-US" sz="2200" dirty="0"/>
                  <a:t>From exponential distribution:</a:t>
                </a:r>
                <a:br>
                  <a:rPr lang="en-US" sz="2200" dirty="0"/>
                </a:b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𝛽</m:t>
                        </m:r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</a:rPr>
                      <m:t>=1−</m:t>
                    </m:r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type m:val="lin"/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  <m:sSub>
                              <m:sSub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</m:sup>
                    </m:sSup>
                    <m:r>
                      <a:rPr lang="en-US" sz="2200" i="1">
                        <a:latin typeface="Cambria Math" panose="02040503050406030204" pitchFamily="18" charset="0"/>
                      </a:rPr>
                      <m:t>=1−</m:t>
                    </m:r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𝛽</m:t>
                        </m:r>
                      </m:sup>
                    </m:sSup>
                  </m:oMath>
                </a14:m>
                <a:endParaRPr lang="en-US" sz="2200" dirty="0"/>
              </a:p>
              <a:p>
                <a:pPr lvl="1"/>
                <a:r>
                  <a:rPr lang="en-US" sz="2200" dirty="0"/>
                  <a:t>For small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2200" dirty="0"/>
                  <a:t>, 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𝛽</m:t>
                        </m:r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endParaRPr lang="en-US" sz="2200" dirty="0"/>
              </a:p>
              <a:p>
                <a:pPr lvl="1"/>
                <a:r>
                  <a:rPr lang="en-US" sz="2200" dirty="0"/>
                  <a:t>For 15 dB fade, 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−0.1(15)</m:t>
                        </m:r>
                      </m:sup>
                    </m:sSup>
                    <m:r>
                      <a:rPr lang="en-US" sz="2200" i="1">
                        <a:latin typeface="Cambria Math" panose="02040503050406030204" pitchFamily="18" charset="0"/>
                      </a:rPr>
                      <m:t>≈0.032.</m:t>
                    </m:r>
                  </m:oMath>
                </a14:m>
                <a:endParaRPr lang="en-US" sz="22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163977" y="1534543"/>
                <a:ext cx="7543800" cy="4572000"/>
              </a:xfrm>
              <a:blipFill>
                <a:blip r:embed="rId2"/>
                <a:stretch>
                  <a:fillRect l="-2344" t="-18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10D1CB43-3633-439D-A976-746BCA1607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6164" y="2679405"/>
            <a:ext cx="3893288" cy="2919966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CE5066A-7C8C-4182-B1D0-4A1DA3A2DBDA}"/>
              </a:ext>
            </a:extLst>
          </p:cNvPr>
          <p:cNvCxnSpPr/>
          <p:nvPr/>
        </p:nvCxnSpPr>
        <p:spPr>
          <a:xfrm>
            <a:off x="10483702" y="4089991"/>
            <a:ext cx="0" cy="17366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27FE64C-6ED0-4582-87BC-0E5AC6AE35FF}"/>
              </a:ext>
            </a:extLst>
          </p:cNvPr>
          <p:cNvCxnSpPr>
            <a:cxnSpLocks/>
          </p:cNvCxnSpPr>
          <p:nvPr/>
        </p:nvCxnSpPr>
        <p:spPr>
          <a:xfrm flipH="1">
            <a:off x="8378456" y="4089991"/>
            <a:ext cx="21052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Doppler Spectra	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53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sz="2400" dirty="0"/>
                  <a:t>Consider statistical model:</a:t>
                </a:r>
                <a:br>
                  <a:rPr lang="en-US" sz="2400" dirty="0"/>
                </a:br>
                <a14:m>
                  <m:oMath xmlns:m="http://schemas.openxmlformats.org/officeDocument/2006/math">
                    <m:r>
                      <a:rPr lang="es-ES" sz="24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E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</m:rad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ℓ=1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s-ES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s-E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func>
                              <m:func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ℓ</m:t>
                                    </m:r>
                                  </m:sub>
                                </m:sSub>
                              </m:e>
                            </m:func>
                            <m:r>
                              <a:rPr lang="es-ES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s-ES" sz="2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sSub>
                              <m:sSubPr>
                                <m:ctrlPr>
                                  <a:rPr lang="es-E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sz="2400" i="1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s-ES" sz="2400" i="1"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</m:sub>
                            </m:sSub>
                            <m:r>
                              <a:rPr lang="es-ES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nary>
                  </m:oMath>
                </a14:m>
                <a:endParaRPr lang="en-US" sz="2400" dirty="0"/>
              </a:p>
              <a:p>
                <a:pPr lvl="1"/>
                <a:r>
                  <a:rPr lang="en-US" sz="2200" dirty="0"/>
                  <a:t>Paths are </a:t>
                </a:r>
                <a:r>
                  <a:rPr lang="en-US" sz="2200" dirty="0" err="1"/>
                  <a:t>i.i.d</a:t>
                </a:r>
                <a:r>
                  <a:rPr lang="en-US" sz="2200" dirty="0"/>
                  <a:t>.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</m:oMath>
                </a14:m>
                <a:r>
                  <a:rPr lang="en-US" sz="2200" dirty="0"/>
                  <a:t> are zero mean,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200" dirty="0"/>
              </a:p>
              <a:p>
                <a:pPr lvl="1"/>
                <a:r>
                  <a:rPr lang="en-US" sz="2200" dirty="0"/>
                  <a:t>Assume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200" dirty="0"/>
                  <a:t> is large</a:t>
                </a:r>
              </a:p>
              <a:p>
                <a:r>
                  <a:rPr lang="en-US" sz="2400" dirty="0"/>
                  <a:t>For a given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, complex gain </a:t>
                </a:r>
                <a14:m>
                  <m:oMath xmlns:m="http://schemas.openxmlformats.org/officeDocument/2006/math">
                    <m:r>
                      <a:rPr lang="es-ES" sz="24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E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𝐶𝑁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(0,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r>
                  <a:rPr lang="en-US" sz="2400" dirty="0"/>
                  <a:t>As varies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es-ES" sz="24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E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en-US" sz="2400" dirty="0"/>
                  <a:t> is a </a:t>
                </a:r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Gaussian random process</a:t>
                </a:r>
              </a:p>
              <a:p>
                <a:r>
                  <a:rPr lang="en-US" sz="2400" dirty="0"/>
                  <a:t>Auto-correlation:</a:t>
                </a:r>
                <a:br>
                  <a:rPr lang="en-US" sz="2400" dirty="0"/>
                </a:br>
                <a14:m>
                  <m:oMath xmlns:m="http://schemas.openxmlformats.org/officeDocument/2006/math"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s-E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400" i="1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s-E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400" i="1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s-E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s-ES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s-ES" sz="2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  <m:sSup>
                          <m:sSupPr>
                            <m:ctrlPr>
                              <a:rPr lang="es-E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sz="2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s-ES" sz="24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d>
                          <m:dPr>
                            <m:ctrlPr>
                              <a:rPr lang="es-E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s-ES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s-ES" sz="2400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r>
                              <a:rPr lang="es-E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s-ES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s-ES" sz="2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s-ES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s-ES" sz="2400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r>
                              <a:rPr lang="es-ES" sz="2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</m:d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                </m:t>
                    </m:r>
                  </m:oMath>
                </a14:m>
                <a:br>
                  <a:rPr lang="en-US" sz="2400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                   </m:t>
                    </m:r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{"/>
                        <m:endChr m:val="}"/>
                        <m:ctrlPr>
                          <a:rPr lang="es-E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s-ES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s-ES" sz="2400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r>
                              <a:rPr lang="es-ES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func>
                              <m:func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ℓ</m:t>
                                    </m:r>
                                  </m:sub>
                                </m:sSub>
                              </m:e>
                            </m:func>
                            <m:r>
                              <a:rPr lang="es-ES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s-ES" sz="2400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r>
                              <a:rPr lang="es-ES" sz="2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sSub>
                              <m:sSubPr>
                                <m:ctrlPr>
                                  <a:rPr lang="es-E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sz="2400" i="1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s-ES" sz="2400" i="1"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</m:sub>
                            </m:sSub>
                            <m:r>
                              <a:rPr lang="es-ES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d>
                  </m:oMath>
                </a14:m>
                <a:endParaRPr lang="en-US" sz="2400" dirty="0"/>
              </a:p>
              <a:p>
                <a:pPr lvl="1"/>
                <a:r>
                  <a:rPr lang="en-US" sz="2200" dirty="0"/>
                  <a:t>Describes how correlated the process is over time and frequency</a:t>
                </a:r>
              </a:p>
              <a:p>
                <a:pPr lvl="1"/>
                <a:r>
                  <a:rPr lang="en-US" sz="2200" dirty="0"/>
                  <a:t>Depends on the distribution of angles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</m:oMath>
                </a14:m>
                <a:r>
                  <a:rPr lang="en-US" sz="2200" dirty="0"/>
                  <a:t> and delays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576" t="-23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795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D76D7-1D8F-44A4-945D-B541FD871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Jakes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5C1597-7326-4203-9014-1CD1A7BA288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9"/>
                <a:ext cx="4640390" cy="4329817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At a fixed frequency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</m:rad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ℓ=1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ℓ</m:t>
                                    </m:r>
                                  </m:sub>
                                </m:sSub>
                              </m:e>
                            </m:func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s-E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</m:sub>
                            </m:s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nary>
                  </m:oMath>
                </a14:m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</m:rad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ℓ=1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𝑖𝑡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ℓ</m:t>
                                    </m:r>
                                  </m:sub>
                                </m:sSub>
                              </m:e>
                            </m:func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Complex Gaussian process</a:t>
                </a:r>
              </a:p>
              <a:p>
                <a:r>
                  <a:rPr lang="en-US" dirty="0"/>
                  <a:t>Statistics depend on angular distribution</a:t>
                </a:r>
                <a:br>
                  <a:rPr lang="en-US" dirty="0"/>
                </a:br>
                <a:endParaRPr lang="en-US" dirty="0"/>
              </a:p>
              <a:p>
                <a:r>
                  <a:rPr lang="en-US" dirty="0"/>
                  <a:t>Jakes model:</a:t>
                </a:r>
              </a:p>
              <a:p>
                <a:pPr lvl="1"/>
                <a:r>
                  <a:rPr lang="en-US" dirty="0"/>
                  <a:t>Angles uniform from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[0,2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Asymmetric Jakes: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∈[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uniform</a:t>
                </a:r>
              </a:p>
              <a:p>
                <a:r>
                  <a:rPr lang="en-US" dirty="0"/>
                  <a:t>Angular spread:</a:t>
                </a:r>
              </a:p>
              <a:p>
                <a:pPr lvl="1"/>
                <a:r>
                  <a:rPr lang="en-US" dirty="0"/>
                  <a:t>Arises from diffuse reflection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5C1597-7326-4203-9014-1CD1A7BA28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9"/>
                <a:ext cx="4640390" cy="4329817"/>
              </a:xfrm>
              <a:blipFill>
                <a:blip r:embed="rId2"/>
                <a:stretch>
                  <a:fillRect l="-2497" t="-146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20AEC6-C1F0-4E93-97AC-CC9B69011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54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5EC48C1-CA77-4BBE-9E9E-0111E595CAA8}"/>
              </a:ext>
            </a:extLst>
          </p:cNvPr>
          <p:cNvGrpSpPr/>
          <p:nvPr/>
        </p:nvGrpSpPr>
        <p:grpSpPr>
          <a:xfrm>
            <a:off x="5737670" y="1539279"/>
            <a:ext cx="6347859" cy="4247463"/>
            <a:chOff x="5737670" y="1539279"/>
            <a:chExt cx="6347859" cy="424746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12F7A9F-66C9-4D71-BAE8-568ECD147AC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75429" y="2014842"/>
              <a:ext cx="4610100" cy="37719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6F5FF3C7-13CE-4088-AEFC-8E3604F75117}"/>
                    </a:ext>
                  </a:extLst>
                </p:cNvPr>
                <p:cNvSpPr txBox="1"/>
                <p:nvPr/>
              </p:nvSpPr>
              <p:spPr>
                <a:xfrm>
                  <a:off x="5737670" y="2192632"/>
                  <a:ext cx="1997983" cy="34163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rPr>
                    <a:t>Jakes</a:t>
                  </a:r>
                </a:p>
                <a:p>
                  <a:r>
                    <a:rPr lang="es-ES" dirty="0" err="1"/>
                    <a:t>Angles</a:t>
                  </a:r>
                  <a:r>
                    <a:rPr lang="es-ES" dirty="0"/>
                    <a:t> </a:t>
                  </a:r>
                  <a:r>
                    <a:rPr lang="es-ES" dirty="0" err="1"/>
                    <a:t>unif</a:t>
                  </a:r>
                  <a:r>
                    <a:rPr lang="es-ES" dirty="0"/>
                    <a:t> </a:t>
                  </a:r>
                  <a14:m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[0,2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a14:m>
                  <a:endParaRPr lang="en-US" dirty="0"/>
                </a:p>
                <a:p>
                  <a:endParaRPr lang="en-US" dirty="0"/>
                </a:p>
                <a:p>
                  <a:endParaRPr lang="en-US" dirty="0"/>
                </a:p>
                <a:p>
                  <a:endParaRPr lang="en-US" dirty="0"/>
                </a:p>
                <a:p>
                  <a:r>
                    <a:rPr lang="es-ES" dirty="0" err="1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rPr>
                    <a:t>Asym</a:t>
                  </a:r>
                  <a:r>
                    <a:rPr lang="es-ES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rPr>
                    <a:t> </a:t>
                  </a:r>
                  <a:r>
                    <a:rPr lang="es-ES" dirty="0" err="1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rPr>
                    <a:t>Jakes</a:t>
                  </a:r>
                  <a:endParaRPr lang="es-E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endParaRPr>
                </a:p>
                <a:p>
                  <a14:m>
                    <m:oMath xmlns:m="http://schemas.openxmlformats.org/officeDocument/2006/math">
                      <m:func>
                        <m:func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E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0.9,1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]</m:t>
                      </m:r>
                    </m:oMath>
                  </a14:m>
                  <a:r>
                    <a:rPr lang="en-US" dirty="0"/>
                    <a:t> </a:t>
                  </a:r>
                </a:p>
                <a:p>
                  <a:endParaRPr lang="en-US" dirty="0"/>
                </a:p>
                <a:p>
                  <a:endParaRPr lang="en-US" dirty="0"/>
                </a:p>
                <a:p>
                  <a:r>
                    <a:rPr lang="es-ES" dirty="0" err="1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rPr>
                    <a:t>Asym</a:t>
                  </a:r>
                  <a:r>
                    <a:rPr lang="es-ES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rPr>
                    <a:t> </a:t>
                  </a:r>
                  <a:r>
                    <a:rPr lang="es-ES" dirty="0" err="1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rPr>
                    <a:t>Jakes</a:t>
                  </a:r>
                  <a:endParaRPr lang="es-E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endParaRPr>
                </a:p>
                <a:p>
                  <a14:m>
                    <m:oMath xmlns:m="http://schemas.openxmlformats.org/officeDocument/2006/math">
                      <m:func>
                        <m:func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ES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s-ES" i="1">
                          <a:latin typeface="Cambria Math" panose="02040503050406030204" pitchFamily="18" charset="0"/>
                        </a:rPr>
                        <m:t>∈[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0.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0.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1]</m:t>
                      </m:r>
                    </m:oMath>
                  </a14:m>
                  <a:r>
                    <a:rPr lang="en-US" dirty="0"/>
                    <a:t> </a:t>
                  </a:r>
                </a:p>
                <a:p>
                  <a:endParaRPr lang="en-US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6F5FF3C7-13CE-4088-AEFC-8E3604F751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7670" y="2192632"/>
                  <a:ext cx="1997983" cy="3416320"/>
                </a:xfrm>
                <a:prstGeom prst="rect">
                  <a:avLst/>
                </a:prstGeom>
                <a:blipFill>
                  <a:blip r:embed="rId4"/>
                  <a:stretch>
                    <a:fillRect l="-2439" t="-10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1BD64F5-8D6B-47DA-8CAC-80B85422C711}"/>
                </a:ext>
              </a:extLst>
            </p:cNvPr>
            <p:cNvSpPr txBox="1"/>
            <p:nvPr/>
          </p:nvSpPr>
          <p:spPr>
            <a:xfrm>
              <a:off x="7972273" y="1539279"/>
              <a:ext cx="1056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err="1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Gain</a:t>
              </a:r>
              <a:r>
                <a:rPr lang="es-ES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 (dB)</a:t>
              </a:r>
              <a:endParaRPr lang="en-US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CB86A2C-CB33-4CAF-9ED6-891F1759CB6D}"/>
                </a:ext>
              </a:extLst>
            </p:cNvPr>
            <p:cNvSpPr txBox="1"/>
            <p:nvPr/>
          </p:nvSpPr>
          <p:spPr>
            <a:xfrm>
              <a:off x="10441555" y="1539279"/>
              <a:ext cx="13084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err="1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Angle</a:t>
              </a:r>
              <a:r>
                <a:rPr lang="es-ES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 (rads)</a:t>
              </a:r>
              <a:endParaRPr lang="en-US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77171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0FC34-4A5F-4FF2-A393-35B190CC0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Fading Models in MATLAB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F32C6-5891-49D6-A85E-B25D5285B5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539279"/>
            <a:ext cx="4998720" cy="4329817"/>
          </a:xfrm>
        </p:spPr>
        <p:txBody>
          <a:bodyPr/>
          <a:lstStyle/>
          <a:p>
            <a:r>
              <a:rPr lang="en-US" dirty="0"/>
              <a:t>Comm Toolbox:</a:t>
            </a:r>
          </a:p>
          <a:p>
            <a:pPr lvl="1"/>
            <a:r>
              <a:rPr lang="en-US" dirty="0"/>
              <a:t>Efficient, general fading models</a:t>
            </a:r>
          </a:p>
          <a:p>
            <a:r>
              <a:rPr lang="en-US" dirty="0"/>
              <a:t>Create a </a:t>
            </a:r>
            <a:r>
              <a:rPr lang="en-US" dirty="0" err="1"/>
              <a:t>comm.RayleighChannel</a:t>
            </a:r>
            <a:r>
              <a:rPr lang="en-US" dirty="0"/>
              <a:t>  object</a:t>
            </a:r>
          </a:p>
          <a:p>
            <a:r>
              <a:rPr lang="en-US" dirty="0"/>
              <a:t>Run the channel to get:</a:t>
            </a:r>
          </a:p>
          <a:p>
            <a:pPr lvl="1"/>
            <a:r>
              <a:rPr lang="en-US" dirty="0"/>
              <a:t>Output and gain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8C0BFB-400F-4E59-8B11-4493AD367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6B9EF0-7E47-4B2B-B70C-AE3BD607FC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9660" y="1539279"/>
            <a:ext cx="5577429" cy="377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31000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9E094-F5B1-4703-86F7-39371E1C7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Auto-Correlation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036373-D50C-411A-9172-D6488E10D9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Fix a frequency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consider auto-correlation over time: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sSup>
                          <m:sSup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d>
                          <m:d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s-E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s-E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{"/>
                        <m:endChr m:val="}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ℓ</m:t>
                                    </m:r>
                                  </m:sub>
                                </m:sSub>
                              </m:e>
                            </m:func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d>
                  </m:oMath>
                </a14:m>
                <a:endParaRPr lang="en-US" b="1" dirty="0"/>
              </a:p>
              <a:p>
                <a:pPr lvl="1"/>
                <a:r>
                  <a:rPr lang="en-US" dirty="0"/>
                  <a:t>Expectation is over angle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Depends on distribution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</m:oMath>
                </a14:m>
                <a:endParaRPr lang="en-US" b="0" dirty="0"/>
              </a:p>
              <a:p>
                <a:r>
                  <a:rPr lang="en-US" dirty="0"/>
                  <a:t>Plot: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dirty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b="0" dirty="0"/>
                  <a:t> uniform in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endParaRPr lang="en-US" b="0" dirty="0"/>
              </a:p>
              <a:p>
                <a:pPr lvl="1"/>
                <a:r>
                  <a:rPr lang="en-US" b="0" dirty="0"/>
                  <a:t>Computed numerically in MATLAB (see demo)</a:t>
                </a:r>
              </a:p>
              <a:p>
                <a:pPr lvl="1"/>
                <a:r>
                  <a:rPr lang="en-US" dirty="0"/>
                  <a:t>Plotted vs normalized delay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b="0" dirty="0"/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180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∘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b="0" dirty="0"/>
                  <a:t> Jakes spectra </a:t>
                </a:r>
              </a:p>
              <a:p>
                <a:pPr lvl="1"/>
                <a:r>
                  <a:rPr lang="en-US" b="0" dirty="0"/>
                  <a:t>Uncorrelated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den>
                    </m:f>
                  </m:oMath>
                </a14:m>
                <a:endParaRPr lang="en-US" b="0" dirty="0"/>
              </a:p>
              <a:p>
                <a:r>
                  <a:rPr lang="en-US" dirty="0"/>
                  <a:t>As angular distribution is smaller:</a:t>
                </a:r>
              </a:p>
              <a:p>
                <a:pPr lvl="1"/>
                <a:r>
                  <a:rPr lang="en-US" dirty="0"/>
                  <a:t>Correlation is higher with delay</a:t>
                </a:r>
              </a:p>
              <a:p>
                <a:pPr lvl="1"/>
                <a:r>
                  <a:rPr lang="en-US" b="0" dirty="0"/>
                  <a:t>Highly directional channel vary slower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036373-D50C-411A-9172-D6488E10D9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2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2FA265-E2AF-4EBB-A018-00211B0C0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8B35BD-A5CC-440C-BBF5-6B80523B06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4023" y="2712921"/>
            <a:ext cx="4270058" cy="3285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811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9E094-F5B1-4703-86F7-39371E1C7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Computing Auto-Correlation Numerically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036373-D50C-411A-9172-D6488E10D9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9"/>
                <a:ext cx="4885306" cy="432981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Correlation in previous slide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s-E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{"/>
                        <m:endChr m:val="}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ℓ</m:t>
                                    </m:r>
                                  </m:sub>
                                </m:sSub>
                              </m:e>
                            </m:func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d>
                  </m:oMath>
                </a14:m>
                <a:endParaRPr lang="en-US" b="1" dirty="0"/>
              </a:p>
              <a:p>
                <a:pPr lvl="1"/>
                <a:r>
                  <a:rPr lang="en-US" dirty="0"/>
                  <a:t>Expectation is over angle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Generally, no analytic solution</a:t>
                </a:r>
              </a:p>
              <a:p>
                <a:r>
                  <a:rPr lang="en-US" dirty="0"/>
                  <a:t>Compute via numerical integration</a:t>
                </a:r>
              </a:p>
              <a:p>
                <a:pPr lvl="1"/>
                <a:r>
                  <a:rPr lang="en-US" dirty="0"/>
                  <a:t>See demo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036373-D50C-411A-9172-D6488E10D9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9"/>
                <a:ext cx="4885306" cy="4329817"/>
              </a:xfrm>
              <a:blipFill>
                <a:blip r:embed="rId2"/>
                <a:stretch>
                  <a:fillRect l="-2996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2FA265-E2AF-4EBB-A018-00211B0C0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8B35BD-A5CC-440C-BBF5-6B80523B06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9376" y="3704187"/>
            <a:ext cx="3110897" cy="23938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AEAF489-915E-407F-A5F7-541AEF646C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6195" y="1539279"/>
            <a:ext cx="4329818" cy="4329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17825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Coherence Time and Frequency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58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182848" y="1534543"/>
                <a:ext cx="6233020" cy="457200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Consider time varying frequency response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endParaRPr lang="es-ES" b="0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Coherence time</a:t>
                </a:r>
                <a:r>
                  <a:rPr lang="en-US" dirty="0"/>
                  <a:t>:    </a:t>
                </a:r>
              </a:p>
              <a:p>
                <a:pPr lvl="1"/>
                <a:r>
                  <a:rPr lang="en-US" dirty="0"/>
                  <a:t>Max interval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b="0" i="0" smtClean="0">
                        <a:latin typeface="Cambria Math" panose="02040503050406030204" pitchFamily="18" charset="0"/>
                      </a:rPr>
                      <m:t>Δt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s-ES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How fast channel changes in time</a:t>
                </a:r>
              </a:p>
              <a:p>
                <a:pPr lvl="1"/>
                <a:r>
                  <a:rPr lang="en-US" dirty="0"/>
                  <a:t>Related to Doppler spread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Coherence bandwidth</a:t>
                </a:r>
              </a:p>
              <a:p>
                <a:pPr lvl="1"/>
                <a:r>
                  <a:rPr lang="en-US" dirty="0"/>
                  <a:t>Max interval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>
                        <a:latin typeface="Cambria Math" panose="02040503050406030204" pitchFamily="18" charset="0"/>
                      </a:rPr>
                      <m:t>Δ</m:t>
                    </m:r>
                    <m:r>
                      <m:rPr>
                        <m:sty m:val="p"/>
                      </m:rPr>
                      <a:rPr lang="es-ES" b="0" i="0" smtClean="0">
                        <a:latin typeface="Cambria Math" panose="02040503050406030204" pitchFamily="18" charset="0"/>
                      </a:rPr>
                      <m:t>f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s-ES" i="1">
                        <a:latin typeface="Cambria Math" panose="02040503050406030204" pitchFamily="18" charset="0"/>
                      </a:rPr>
                      <m:t>≈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s-ES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How fast channel changes in frequency</a:t>
                </a:r>
              </a:p>
              <a:p>
                <a:pPr lvl="1"/>
                <a:r>
                  <a:rPr lang="en-US" dirty="0"/>
                  <a:t>Related to delay spread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Critical for many procedures:</a:t>
                </a:r>
              </a:p>
              <a:p>
                <a:pPr lvl="1"/>
                <a:r>
                  <a:rPr lang="en-US" dirty="0"/>
                  <a:t>Channel estimation, tracking, coding, ARQ, …</a:t>
                </a:r>
              </a:p>
              <a:p>
                <a:pPr lvl="1"/>
                <a:r>
                  <a:rPr lang="en-US" dirty="0"/>
                  <a:t>More on this later</a:t>
                </a:r>
              </a:p>
              <a:p>
                <a:pPr marL="201168" lvl="1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182848" y="1534543"/>
                <a:ext cx="6233020" cy="4572000"/>
              </a:xfrm>
              <a:blipFill>
                <a:blip r:embed="rId2"/>
                <a:stretch>
                  <a:fillRect l="-2346" t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761px-Rayleigh_fading_doppler_10Hz.sv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8386" y="1968268"/>
            <a:ext cx="3237675" cy="25527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296124" y="4481120"/>
            <a:ext cx="28595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Realization of a Jakes process with 1/</a:t>
            </a:r>
            <a:r>
              <a:rPr lang="en-US" dirty="0" err="1"/>
              <a:t>f</a:t>
            </a:r>
            <a:r>
              <a:rPr lang="en-US" baseline="-25000" dirty="0" err="1"/>
              <a:t>max</a:t>
            </a:r>
            <a:r>
              <a:rPr lang="en-US" dirty="0"/>
              <a:t> = 0.1 sec</a:t>
            </a:r>
          </a:p>
        </p:txBody>
      </p:sp>
    </p:spTree>
    <p:extLst>
      <p:ext uri="{BB962C8B-B14F-4D97-AF65-F5344CB8AC3E}">
        <p14:creationId xmlns:p14="http://schemas.microsoft.com/office/powerpoint/2010/main" val="3822055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Winner-3GPP-Spatial Cluster Model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59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163274" y="3877578"/>
            <a:ext cx="7772400" cy="2104560"/>
          </a:xfrm>
        </p:spPr>
        <p:txBody>
          <a:bodyPr>
            <a:normAutofit/>
          </a:bodyPr>
          <a:lstStyle/>
          <a:p>
            <a:r>
              <a:rPr lang="en-US" dirty="0"/>
              <a:t>Paths arrive in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clusters</a:t>
            </a:r>
            <a:r>
              <a:rPr lang="en-US" dirty="0"/>
              <a:t>.  </a:t>
            </a:r>
          </a:p>
          <a:p>
            <a:r>
              <a:rPr lang="en-US" dirty="0"/>
              <a:t>Clusters have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subpaths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en-US" dirty="0">
                <a:solidFill>
                  <a:schemeClr val="tx1"/>
                </a:solidFill>
              </a:rPr>
              <a:t>(also called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rays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r>
              <a:rPr lang="en-US" dirty="0"/>
              <a:t>Each cluster has:</a:t>
            </a:r>
          </a:p>
          <a:p>
            <a:pPr lvl="1"/>
            <a:r>
              <a:rPr lang="en-US" dirty="0"/>
              <a:t>Center angle and a statistical model for the delay and angular spread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 flipV="1">
            <a:off x="2209800" y="1085968"/>
            <a:ext cx="69950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163720" y="1711901"/>
          <a:ext cx="4495800" cy="19090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" r:id="rId2" imgW="5876544" imgH="2496312" progId="Word.Picture.8">
                  <p:embed/>
                </p:oleObj>
              </mc:Choice>
              <mc:Fallback>
                <p:oleObj name="Picture" r:id="rId2" imgW="5876544" imgH="2496312" progId="Word.Picture.8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3720" y="1711901"/>
                        <a:ext cx="4495800" cy="190907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162800" y="1836046"/>
            <a:ext cx="21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3GPP SCM-132 </a:t>
            </a:r>
          </a:p>
        </p:txBody>
      </p:sp>
    </p:spTree>
    <p:extLst>
      <p:ext uri="{BB962C8B-B14F-4D97-AF65-F5344CB8AC3E}">
        <p14:creationId xmlns:p14="http://schemas.microsoft.com/office/powerpoint/2010/main" val="320772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Up and Down-Conversion in Time Domain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52664" y="1937857"/>
                <a:ext cx="3223050" cy="2382894"/>
              </a:xfrm>
            </p:spPr>
            <p:txBody>
              <a:bodyPr/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Complex baseband: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Two real signals,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  <m:d>
                      <m:dPr>
                        <m:ctrlP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  <m:d>
                      <m:dPr>
                        <m:ctrlP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s-ES" b="0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Or one complex signal:  </a:t>
                </a:r>
                <a:br>
                  <a:rPr lang="en-US" dirty="0">
                    <a:solidFill>
                      <a:schemeClr val="tx1"/>
                    </a:solidFill>
                  </a:rPr>
                </a:br>
                <a:br>
                  <a:rPr lang="es-ES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s-E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  <m:d>
                      <m:dPr>
                        <m:ctrlP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sSub>
                      <m:sSubPr>
                        <m:ctrlPr>
                          <a:rPr lang="es-E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s-E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  <m:d>
                      <m:dPr>
                        <m:ctrlPr>
                          <a:rPr lang="es-E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s-ES" dirty="0">
                  <a:solidFill>
                    <a:schemeClr val="tx1"/>
                  </a:solidFill>
                </a:endParaRPr>
              </a:p>
              <a:p>
                <a:pPr lvl="1"/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52664" y="1937857"/>
                <a:ext cx="3223050" cy="2382894"/>
              </a:xfrm>
              <a:blipFill>
                <a:blip r:embed="rId3"/>
                <a:stretch>
                  <a:fillRect l="-4537" t="-2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ight Arrow 33">
            <a:extLst>
              <a:ext uri="{FF2B5EF4-FFF2-40B4-BE49-F238E27FC236}">
                <a16:creationId xmlns:a16="http://schemas.microsoft.com/office/drawing/2014/main" id="{5E93F572-BF20-42A2-8CEB-918BCDAB40C0}"/>
              </a:ext>
            </a:extLst>
          </p:cNvPr>
          <p:cNvSpPr/>
          <p:nvPr/>
        </p:nvSpPr>
        <p:spPr>
          <a:xfrm>
            <a:off x="4652744" y="2072501"/>
            <a:ext cx="1676400" cy="310634"/>
          </a:xfrm>
          <a:prstGeom prst="rightArrow">
            <a:avLst/>
          </a:prstGeom>
          <a:solidFill>
            <a:srgbClr val="FF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4">
            <a:extLst>
              <a:ext uri="{FF2B5EF4-FFF2-40B4-BE49-F238E27FC236}">
                <a16:creationId xmlns:a16="http://schemas.microsoft.com/office/drawing/2014/main" id="{9D5F3993-FDDD-4FA8-99E8-5E1782995C2A}"/>
              </a:ext>
            </a:extLst>
          </p:cNvPr>
          <p:cNvSpPr/>
          <p:nvPr/>
        </p:nvSpPr>
        <p:spPr>
          <a:xfrm rot="10800000">
            <a:off x="4535298" y="3836161"/>
            <a:ext cx="1676400" cy="310634"/>
          </a:xfrm>
          <a:prstGeom prst="rightArrow">
            <a:avLst/>
          </a:prstGeom>
          <a:solidFill>
            <a:srgbClr val="CCFF99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3A345CB-DE9F-48C1-BECC-856FB16F6A5E}"/>
              </a:ext>
            </a:extLst>
          </p:cNvPr>
          <p:cNvSpPr txBox="1"/>
          <p:nvPr/>
        </p:nvSpPr>
        <p:spPr>
          <a:xfrm>
            <a:off x="4690845" y="1691501"/>
            <a:ext cx="1443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upconversion</a:t>
            </a:r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7B21E6B-439E-4E75-8ADA-2DC6CFCA9681}"/>
              </a:ext>
            </a:extLst>
          </p:cNvPr>
          <p:cNvSpPr txBox="1"/>
          <p:nvPr/>
        </p:nvSpPr>
        <p:spPr>
          <a:xfrm>
            <a:off x="4547824" y="3429000"/>
            <a:ext cx="1729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downconversion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7B29E89-2436-4B7E-B486-810F39730D3C}"/>
                  </a:ext>
                </a:extLst>
              </p:cNvPr>
              <p:cNvSpPr/>
              <p:nvPr/>
            </p:nvSpPr>
            <p:spPr>
              <a:xfrm>
                <a:off x="3943204" y="2425518"/>
                <a:ext cx="2939138" cy="4060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s-E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𝑅𝑒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7B29E89-2436-4B7E-B486-810F39730D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3204" y="2425518"/>
                <a:ext cx="2939138" cy="406009"/>
              </a:xfrm>
              <a:prstGeom prst="rect">
                <a:avLst/>
              </a:prstGeom>
              <a:blipFill>
                <a:blip r:embed="rId4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466CE238-5DED-4439-8B17-9A2451BC937F}"/>
                  </a:ext>
                </a:extLst>
              </p:cNvPr>
              <p:cNvSpPr/>
              <p:nvPr/>
            </p:nvSpPr>
            <p:spPr>
              <a:xfrm>
                <a:off x="3875714" y="4184625"/>
                <a:ext cx="2802370" cy="9600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s-E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𝐿𝑃𝐹</m:t>
                          </m:r>
                        </m:sub>
                      </m:sSub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ES" b="0" dirty="0"/>
              </a:p>
              <a:p>
                <a:pPr lvl="1"/>
                <a:endParaRPr lang="es-ES" dirty="0"/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466CE238-5DED-4439-8B17-9A2451BC93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5714" y="4184625"/>
                <a:ext cx="2802370" cy="96000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ontent Placeholder 3">
                <a:extLst>
                  <a:ext uri="{FF2B5EF4-FFF2-40B4-BE49-F238E27FC236}">
                    <a16:creationId xmlns:a16="http://schemas.microsoft.com/office/drawing/2014/main" id="{AF40538C-3038-459F-BC0C-ED02800DD2B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455114" y="1937857"/>
                <a:ext cx="3223050" cy="2382894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Wingdings" panose="05000000000000000000" pitchFamily="2" charset="2"/>
                  <a:buChar char="q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Real passband: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s-E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Content Placeholder 3">
                <a:extLst>
                  <a:ext uri="{FF2B5EF4-FFF2-40B4-BE49-F238E27FC236}">
                    <a16:creationId xmlns:a16="http://schemas.microsoft.com/office/drawing/2014/main" id="{AF40538C-3038-459F-BC0C-ED02800DD2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5114" y="1937857"/>
                <a:ext cx="3223050" cy="2382894"/>
              </a:xfrm>
              <a:prstGeom prst="rect">
                <a:avLst/>
              </a:prstGeom>
              <a:blipFill>
                <a:blip r:embed="rId6"/>
                <a:stretch>
                  <a:fillRect l="-4537" t="-2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9002C7ED-EE06-487C-84BB-69A4222D4980}"/>
              </a:ext>
            </a:extLst>
          </p:cNvPr>
          <p:cNvSpPr txBox="1"/>
          <p:nvPr/>
        </p:nvSpPr>
        <p:spPr>
          <a:xfrm>
            <a:off x="7250856" y="4008462"/>
            <a:ext cx="30386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  </a:t>
            </a:r>
            <a:r>
              <a:rPr lang="en-US" dirty="0" err="1"/>
              <a:t>downconversion</a:t>
            </a:r>
            <a:r>
              <a:rPr lang="en-US" dirty="0"/>
              <a:t> needs: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Multiplication by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Low pass filtering</a:t>
            </a:r>
          </a:p>
        </p:txBody>
      </p:sp>
    </p:spTree>
    <p:extLst>
      <p:ext uri="{BB962C8B-B14F-4D97-AF65-F5344CB8AC3E}">
        <p14:creationId xmlns:p14="http://schemas.microsoft.com/office/powerpoint/2010/main" val="422381653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Fading at Different Time Scales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60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708" y="2135752"/>
            <a:ext cx="4933500" cy="27328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A650BDA-FC7B-48BE-9980-EA687BB2792C}"/>
              </a:ext>
            </a:extLst>
          </p:cNvPr>
          <p:cNvSpPr txBox="1"/>
          <p:nvPr/>
        </p:nvSpPr>
        <p:spPr>
          <a:xfrm>
            <a:off x="1557153" y="5071872"/>
            <a:ext cx="4424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Goldsmith, “Wireless Communications”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DD738905-DFFC-4115-A0D1-C937BB239FE1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443472" y="1554480"/>
            <a:ext cx="4773168" cy="39502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Three mechanisms for path loss variations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Distance-based path loss </a:t>
            </a:r>
          </a:p>
          <a:p>
            <a:pPr marL="0" indent="0">
              <a:buNone/>
            </a:pPr>
            <a:r>
              <a:rPr lang="en-US" dirty="0"/>
              <a:t>Shadowing</a:t>
            </a:r>
          </a:p>
          <a:p>
            <a:pPr marL="0" indent="0">
              <a:buNone/>
            </a:pPr>
            <a:r>
              <a:rPr lang="en-US" dirty="0"/>
              <a:t>Small-scale multi-path fading</a:t>
            </a:r>
          </a:p>
          <a:p>
            <a:pPr lvl="1"/>
            <a:endParaRPr lang="en-US" dirty="0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7A7A3944-5566-4F92-9D9D-C651BC1C767B}"/>
              </a:ext>
            </a:extLst>
          </p:cNvPr>
          <p:cNvSpPr/>
          <p:nvPr/>
        </p:nvSpPr>
        <p:spPr>
          <a:xfrm>
            <a:off x="9881616" y="2688336"/>
            <a:ext cx="484632" cy="978408"/>
          </a:xfrm>
          <a:prstGeom prst="downArrow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1E4D1C-C27C-49C6-9F88-ACC68E56270D}"/>
              </a:ext>
            </a:extLst>
          </p:cNvPr>
          <p:cNvSpPr txBox="1"/>
          <p:nvPr/>
        </p:nvSpPr>
        <p:spPr>
          <a:xfrm>
            <a:off x="10805125" y="2465570"/>
            <a:ext cx="822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Slower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947CA6-8332-4DD7-9F30-AAE8779A4D07}"/>
              </a:ext>
            </a:extLst>
          </p:cNvPr>
          <p:cNvSpPr txBox="1"/>
          <p:nvPr/>
        </p:nvSpPr>
        <p:spPr>
          <a:xfrm>
            <a:off x="10840551" y="3561326"/>
            <a:ext cx="752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Faster</a:t>
            </a:r>
          </a:p>
        </p:txBody>
      </p:sp>
    </p:spTree>
    <p:extLst>
      <p:ext uri="{BB962C8B-B14F-4D97-AF65-F5344CB8AC3E}">
        <p14:creationId xmlns:p14="http://schemas.microsoft.com/office/powerpoint/2010/main" val="1119701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  <p:bldP spid="9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Fading at Different Scales Models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61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71037"/>
              </p:ext>
            </p:extLst>
          </p:nvPr>
        </p:nvGraphicFramePr>
        <p:xfrm>
          <a:off x="1203064" y="1466626"/>
          <a:ext cx="8495672" cy="2352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39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39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239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239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Source of variation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Mathematical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Typical spatial coherence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Typical temporal coherence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Small-scale fading from  multi-path fading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Rayleigh or </a:t>
                      </a:r>
                      <a:r>
                        <a:rPr lang="en-US" sz="1600" dirty="0" err="1"/>
                        <a:t>Rician</a:t>
                      </a:r>
                      <a:r>
                        <a:rPr lang="en-US" sz="1600" baseline="0" dirty="0"/>
                        <a:t> distribution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~ 1 wavelength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15</a:t>
                      </a:r>
                      <a:r>
                        <a:rPr lang="en-US" sz="1600" baseline="0" dirty="0"/>
                        <a:t> ms</a:t>
                      </a:r>
                    </a:p>
                    <a:p>
                      <a:r>
                        <a:rPr lang="en-US" sz="1600" baseline="0" dirty="0"/>
                        <a:t>(v=10m/s, </a:t>
                      </a:r>
                      <a:r>
                        <a:rPr lang="en-US" sz="1600" baseline="0" dirty="0" err="1"/>
                        <a:t>fc</a:t>
                      </a:r>
                      <a:r>
                        <a:rPr lang="en-US" sz="1600" baseline="0" dirty="0"/>
                        <a:t>=2GHz)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Large-scale fading </a:t>
                      </a:r>
                      <a:br>
                        <a:rPr lang="en-US" sz="1600" dirty="0"/>
                      </a:br>
                      <a:r>
                        <a:rPr lang="en-US" sz="1600" dirty="0"/>
                        <a:t>from variations in shadowing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Lognormal</a:t>
                      </a:r>
                      <a:r>
                        <a:rPr lang="en-US" sz="1600" baseline="0" dirty="0"/>
                        <a:t> distribution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 to 100 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 to 10 sec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Path loss variations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Path loss exponent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100 m</a:t>
                      </a:r>
                      <a:r>
                        <a:rPr lang="en-US" sz="1600" baseline="0" dirty="0"/>
                        <a:t> or larger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 sec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Content Placeholder 3"/>
          <p:cNvSpPr>
            <a:spLocks noGrp="1"/>
          </p:cNvSpPr>
          <p:nvPr>
            <p:ph sz="quarter" idx="1"/>
          </p:nvPr>
        </p:nvSpPr>
        <p:spPr>
          <a:xfrm>
            <a:off x="1203063" y="4715396"/>
            <a:ext cx="9455757" cy="1783080"/>
          </a:xfrm>
        </p:spPr>
        <p:txBody>
          <a:bodyPr>
            <a:normAutofit/>
          </a:bodyPr>
          <a:lstStyle/>
          <a:p>
            <a:r>
              <a:rPr lang="en-US" dirty="0"/>
              <a:t>Different fading processes and variations occur at much different time / space scales</a:t>
            </a:r>
          </a:p>
          <a:p>
            <a:r>
              <a:rPr lang="en-US" dirty="0"/>
              <a:t>Methods to combat these are different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Mixing in Frequency Domain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9"/>
                <a:ext cx="4852613" cy="4031011"/>
              </a:xfrm>
            </p:spPr>
            <p:txBody>
              <a:bodyPr/>
              <a:lstStyle/>
              <a:p>
                <a:r>
                  <a:rPr lang="en-US" dirty="0"/>
                  <a:t>Baseband signals</a:t>
                </a:r>
              </a:p>
              <a:p>
                <a:pPr lvl="1"/>
                <a:r>
                  <a:rPr lang="en-US" dirty="0"/>
                  <a:t>Centered around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=0,</m:t>
                    </m:r>
                  </m:oMath>
                </a14:m>
                <a:r>
                  <a:rPr lang="en-US" dirty="0"/>
                  <a:t> complex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single sided bandwidth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two sided bandwidth</a:t>
                </a:r>
              </a:p>
              <a:p>
                <a:pPr lvl="1"/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Band-limited </a:t>
                </a:r>
                <a:r>
                  <a:rPr lang="en-US" dirty="0"/>
                  <a:t>to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Passband signals</a:t>
                </a:r>
              </a:p>
              <a:p>
                <a:pPr lvl="1"/>
                <a:r>
                  <a:rPr lang="en-US" dirty="0"/>
                  <a:t>Centered around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real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bandwidth </a:t>
                </a:r>
                <a:r>
                  <a:rPr lang="en-US" dirty="0">
                    <a:solidFill>
                      <a:schemeClr val="tx1"/>
                    </a:solidFill>
                  </a:rPr>
                  <a:t>(per side or image)</a:t>
                </a:r>
              </a:p>
              <a:p>
                <a:pPr lvl="1"/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Band-limited </a:t>
                </a:r>
                <a:r>
                  <a:rPr lang="en-US" dirty="0"/>
                  <a:t>to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9"/>
                <a:ext cx="4852613" cy="4031011"/>
              </a:xfrm>
              <a:blipFill>
                <a:blip r:embed="rId3"/>
                <a:stretch>
                  <a:fillRect l="-3015" t="-16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7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47FCD75-EDC1-4C1D-B593-E694D9DAE2EF}"/>
              </a:ext>
            </a:extLst>
          </p:cNvPr>
          <p:cNvGrpSpPr/>
          <p:nvPr/>
        </p:nvGrpSpPr>
        <p:grpSpPr>
          <a:xfrm>
            <a:off x="7105475" y="1149099"/>
            <a:ext cx="2798562" cy="2193111"/>
            <a:chOff x="7105475" y="1149099"/>
            <a:chExt cx="2798562" cy="2193111"/>
          </a:xfrm>
        </p:grpSpPr>
        <p:cxnSp>
          <p:nvCxnSpPr>
            <p:cNvPr id="8" name="Straight Arrow Connector 7"/>
            <p:cNvCxnSpPr>
              <a:cxnSpLocks/>
            </p:cNvCxnSpPr>
            <p:nvPr/>
          </p:nvCxnSpPr>
          <p:spPr>
            <a:xfrm>
              <a:off x="7105475" y="2518011"/>
              <a:ext cx="2457975" cy="83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7810150" y="1477776"/>
              <a:ext cx="906011" cy="104862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/>
            <p:cNvCxnSpPr>
              <a:cxnSpLocks/>
            </p:cNvCxnSpPr>
            <p:nvPr/>
          </p:nvCxnSpPr>
          <p:spPr>
            <a:xfrm>
              <a:off x="7810150" y="2207618"/>
              <a:ext cx="0" cy="6291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cxnSpLocks/>
            </p:cNvCxnSpPr>
            <p:nvPr/>
          </p:nvCxnSpPr>
          <p:spPr>
            <a:xfrm>
              <a:off x="8716161" y="2217405"/>
              <a:ext cx="0" cy="6291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cxnSpLocks/>
            </p:cNvCxnSpPr>
            <p:nvPr/>
          </p:nvCxnSpPr>
          <p:spPr>
            <a:xfrm>
              <a:off x="8254767" y="2207618"/>
              <a:ext cx="0" cy="5033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8107960" y="2670411"/>
              <a:ext cx="2348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0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8548381" y="2790456"/>
                  <a:ext cx="234892" cy="5517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 dirty="0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num>
                          <m:den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8381" y="2790456"/>
                  <a:ext cx="234892" cy="551754"/>
                </a:xfrm>
                <a:prstGeom prst="rect">
                  <a:avLst/>
                </a:prstGeom>
                <a:blipFill>
                  <a:blip r:embed="rId4"/>
                  <a:stretch>
                    <a:fillRect r="-2564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7518634" y="2782110"/>
                  <a:ext cx="234892" cy="5517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 dirty="0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num>
                          <m:den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18634" y="2782110"/>
                  <a:ext cx="234892" cy="551754"/>
                </a:xfrm>
                <a:prstGeom prst="rect">
                  <a:avLst/>
                </a:prstGeom>
                <a:blipFill>
                  <a:blip r:embed="rId5"/>
                  <a:stretch>
                    <a:fillRect r="-10512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9177556" y="1662334"/>
                  <a:ext cx="7264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77556" y="1662334"/>
                  <a:ext cx="726481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4CC774F-472C-4DBD-8825-F83C0FFFDA9E}"/>
                </a:ext>
              </a:extLst>
            </p:cNvPr>
            <p:cNvSpPr txBox="1"/>
            <p:nvPr/>
          </p:nvSpPr>
          <p:spPr>
            <a:xfrm>
              <a:off x="8095909" y="1149099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24375BE8-C12F-4A64-9EBE-CA71226C5E21}"/>
              </a:ext>
            </a:extLst>
          </p:cNvPr>
          <p:cNvGrpSpPr/>
          <p:nvPr/>
        </p:nvGrpSpPr>
        <p:grpSpPr>
          <a:xfrm>
            <a:off x="4850719" y="3224505"/>
            <a:ext cx="6786478" cy="2421286"/>
            <a:chOff x="4850719" y="3224505"/>
            <a:chExt cx="6786478" cy="2421286"/>
          </a:xfrm>
        </p:grpSpPr>
        <p:cxnSp>
          <p:nvCxnSpPr>
            <p:cNvPr id="22" name="Straight Arrow Connector 21"/>
            <p:cNvCxnSpPr>
              <a:cxnSpLocks/>
            </p:cNvCxnSpPr>
            <p:nvPr/>
          </p:nvCxnSpPr>
          <p:spPr>
            <a:xfrm>
              <a:off x="4850719" y="4613747"/>
              <a:ext cx="6445891" cy="183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/>
            <p:cNvSpPr/>
            <p:nvPr/>
          </p:nvSpPr>
          <p:spPr>
            <a:xfrm>
              <a:off x="9543310" y="3583497"/>
              <a:ext cx="906011" cy="104862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>
              <a:cxnSpLocks/>
            </p:cNvCxnSpPr>
            <p:nvPr/>
          </p:nvCxnSpPr>
          <p:spPr>
            <a:xfrm>
              <a:off x="9545186" y="4323126"/>
              <a:ext cx="8388" cy="12471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cxnSpLocks/>
            </p:cNvCxnSpPr>
            <p:nvPr/>
          </p:nvCxnSpPr>
          <p:spPr>
            <a:xfrm>
              <a:off x="10449321" y="4323126"/>
              <a:ext cx="0" cy="13226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cxnSpLocks/>
            </p:cNvCxnSpPr>
            <p:nvPr/>
          </p:nvCxnSpPr>
          <p:spPr>
            <a:xfrm>
              <a:off x="9987927" y="4313339"/>
              <a:ext cx="0" cy="5033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9841120" y="4776132"/>
              <a:ext cx="2348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6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10427707" y="5167575"/>
                  <a:ext cx="46222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27707" y="5167575"/>
                  <a:ext cx="462228" cy="33855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9520018" y="4833336"/>
                  <a:ext cx="96558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20018" y="4833336"/>
                  <a:ext cx="965580" cy="338554"/>
                </a:xfrm>
                <a:prstGeom prst="rect">
                  <a:avLst/>
                </a:prstGeom>
                <a:blipFill>
                  <a:blip r:embed="rId8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10910716" y="3768055"/>
                  <a:ext cx="7264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10716" y="3768055"/>
                  <a:ext cx="726481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Rectangle 30"/>
            <p:cNvSpPr/>
            <p:nvPr/>
          </p:nvSpPr>
          <p:spPr>
            <a:xfrm>
              <a:off x="5702416" y="3568377"/>
              <a:ext cx="906011" cy="104862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Connector 31"/>
            <p:cNvCxnSpPr>
              <a:cxnSpLocks/>
            </p:cNvCxnSpPr>
            <p:nvPr/>
          </p:nvCxnSpPr>
          <p:spPr>
            <a:xfrm>
              <a:off x="5702416" y="4298219"/>
              <a:ext cx="0" cy="6291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cxnSpLocks/>
            </p:cNvCxnSpPr>
            <p:nvPr/>
          </p:nvCxnSpPr>
          <p:spPr>
            <a:xfrm>
              <a:off x="6608427" y="4308006"/>
              <a:ext cx="0" cy="6291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cxnSpLocks/>
            </p:cNvCxnSpPr>
            <p:nvPr/>
          </p:nvCxnSpPr>
          <p:spPr>
            <a:xfrm>
              <a:off x="6147033" y="4298219"/>
              <a:ext cx="0" cy="5033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5881048" y="4761661"/>
                  <a:ext cx="234892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i="1" dirty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600" i="1" dirty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81048" y="4761661"/>
                  <a:ext cx="234892" cy="338554"/>
                </a:xfrm>
                <a:prstGeom prst="rect">
                  <a:avLst/>
                </a:prstGeom>
                <a:blipFill>
                  <a:blip r:embed="rId10"/>
                  <a:stretch>
                    <a:fillRect r="-92105"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Straight Connector 38"/>
            <p:cNvCxnSpPr>
              <a:cxnSpLocks/>
            </p:cNvCxnSpPr>
            <p:nvPr/>
          </p:nvCxnSpPr>
          <p:spPr>
            <a:xfrm>
              <a:off x="8254767" y="4339029"/>
              <a:ext cx="0" cy="5033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8107960" y="4801822"/>
              <a:ext cx="2348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0</a:t>
              </a:r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>
              <a:off x="9563450" y="5336914"/>
              <a:ext cx="885871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C12B90E-666E-40D8-A0F1-BA305C6CD55D}"/>
                </a:ext>
              </a:extLst>
            </p:cNvPr>
            <p:cNvSpPr txBox="1"/>
            <p:nvPr/>
          </p:nvSpPr>
          <p:spPr>
            <a:xfrm>
              <a:off x="9813916" y="3224505"/>
              <a:ext cx="577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A/2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75913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Discrete IQ Mixer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096000" y="1447801"/>
                <a:ext cx="5640198" cy="2895601"/>
              </a:xfrm>
            </p:spPr>
            <p:txBody>
              <a:bodyPr/>
              <a:lstStyle/>
              <a:p>
                <a:r>
                  <a:rPr lang="en-US" dirty="0"/>
                  <a:t>LO = “local oscillator” =  square or sine wave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sub>
                    </m:sSub>
                  </m:oMath>
                </a14:m>
                <a:endParaRPr lang="en-US" b="0" dirty="0"/>
              </a:p>
              <a:p>
                <a:r>
                  <a:rPr lang="en-US" dirty="0"/>
                  <a:t>I1, I2 = I and Q inputs.  </a:t>
                </a:r>
              </a:p>
              <a:p>
                <a:pPr lvl="1"/>
                <a:r>
                  <a:rPr lang="en-US" dirty="0"/>
                  <a:t>Generally, </a:t>
                </a:r>
                <a:r>
                  <a:rPr lang="en-US" dirty="0" err="1"/>
                  <a:t>lowpass</a:t>
                </a:r>
                <a:endParaRPr lang="en-US" dirty="0"/>
              </a:p>
              <a:p>
                <a:r>
                  <a:rPr lang="en-US" dirty="0"/>
                  <a:t>RF = passband output centered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096000" y="1447801"/>
                <a:ext cx="5640198" cy="2895601"/>
              </a:xfrm>
              <a:blipFill>
                <a:blip r:embed="rId3"/>
                <a:stretch>
                  <a:fillRect l="-2595" t="-2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6082" name="Picture 2" descr="https://encrypted-tbn0.gstatic.com/images?q=tbn:ANd9GcToTaQH8FCrp8dJCpu2WmHTrp_t_wq2wFApJ73mlNHgWTPHp0c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1260" y="1447801"/>
            <a:ext cx="3729788" cy="2362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240366" y="4219318"/>
          <a:ext cx="8762440" cy="1691274"/>
        </p:xfrm>
        <a:graphic>
          <a:graphicData uri="http://schemas.openxmlformats.org/drawingml/2006/table">
            <a:tbl>
              <a:tblPr/>
              <a:tblGrid>
                <a:gridCol w="812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25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25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25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25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25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26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5786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0425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18140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Datasheet</a:t>
                      </a:r>
                    </a:p>
                  </a:txBody>
                  <a:tcPr marL="15545" marR="15545" marT="31090" marB="31090">
                    <a:lnL>
                      <a:noFill/>
                    </a:lnL>
                    <a:lnR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RF [GHz]</a:t>
                      </a:r>
                    </a:p>
                  </a:txBody>
                  <a:tcPr marL="15545" marR="15545" marT="31090" marB="31090">
                    <a:lnL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LO [GHz]</a:t>
                      </a:r>
                    </a:p>
                  </a:txBody>
                  <a:tcPr marL="15545" marR="15545" marT="31090" marB="31090">
                    <a:lnL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IF [MHz]</a:t>
                      </a:r>
                    </a:p>
                  </a:txBody>
                  <a:tcPr marL="15545" marR="15545" marT="31090" marB="31090">
                    <a:lnL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Conversion Loss [dB]</a:t>
                      </a:r>
                    </a:p>
                  </a:txBody>
                  <a:tcPr marL="15545" marR="15545" marT="31090" marB="31090">
                    <a:lnL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Image Rejection [dB]</a:t>
                      </a:r>
                    </a:p>
                  </a:txBody>
                  <a:tcPr marL="15545" marR="15545" marT="31090" marB="31090">
                    <a:lnL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Amplitude Deviation [dB]</a:t>
                      </a:r>
                    </a:p>
                  </a:txBody>
                  <a:tcPr marL="15545" marR="15545" marT="31090" marB="31090">
                    <a:lnL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Phase Deviation [Degrees]</a:t>
                      </a:r>
                    </a:p>
                  </a:txBody>
                  <a:tcPr marL="15545" marR="15545" marT="31090" marB="31090">
                    <a:lnL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Isolations L-R [dB]</a:t>
                      </a:r>
                    </a:p>
                  </a:txBody>
                  <a:tcPr marL="15545" marR="15545" marT="31090" marB="31090">
                    <a:lnL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Isolations L-I [dB]</a:t>
                      </a:r>
                    </a:p>
                  </a:txBody>
                  <a:tcPr marL="15545" marR="15545" marT="31090" marB="31090">
                    <a:lnL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986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u="none" strike="noStrike" dirty="0">
                          <a:solidFill>
                            <a:srgbClr val="990000"/>
                          </a:solidFill>
                          <a:effectLst/>
                          <a:latin typeface="Verdana"/>
                          <a:hlinkClick r:id="rId5"/>
                        </a:rPr>
                        <a:t>IQ-0318</a:t>
                      </a:r>
                      <a:endParaRPr lang="en-US" sz="120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15545" marR="15545" marT="31090" marB="31090">
                    <a:lnL>
                      <a:noFill/>
                    </a:lnL>
                    <a:lnR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3 to 18</a:t>
                      </a:r>
                    </a:p>
                  </a:txBody>
                  <a:tcPr marL="15545" marR="15545" marT="31090" marB="31090">
                    <a:lnL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3 to 18</a:t>
                      </a:r>
                    </a:p>
                  </a:txBody>
                  <a:tcPr marL="15545" marR="15545" marT="31090" marB="31090">
                    <a:lnL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DC to 500</a:t>
                      </a:r>
                    </a:p>
                  </a:txBody>
                  <a:tcPr marL="15545" marR="15545" marT="31090" marB="31090">
                    <a:lnL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7</a:t>
                      </a:r>
                    </a:p>
                  </a:txBody>
                  <a:tcPr marL="15545" marR="15545" marT="31090" marB="31090">
                    <a:lnL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22</a:t>
                      </a:r>
                    </a:p>
                  </a:txBody>
                  <a:tcPr marL="15545" marR="15545" marT="31090" marB="31090">
                    <a:lnL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0.75</a:t>
                      </a:r>
                    </a:p>
                  </a:txBody>
                  <a:tcPr marL="15545" marR="15545" marT="31090" marB="31090">
                    <a:lnL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10</a:t>
                      </a:r>
                    </a:p>
                  </a:txBody>
                  <a:tcPr marL="15545" marR="15545" marT="31090" marB="31090">
                    <a:lnL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40</a:t>
                      </a:r>
                    </a:p>
                  </a:txBody>
                  <a:tcPr marL="15545" marR="15545" marT="31090" marB="31090">
                    <a:lnL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20</a:t>
                      </a:r>
                    </a:p>
                  </a:txBody>
                  <a:tcPr marL="15545" marR="15545" marT="31090" marB="31090">
                    <a:lnL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947956" y="3548391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hlinkClick r:id="rId6"/>
              </a:rPr>
              <a:t>http://www.markimicrowave.com/Mixers/IQ_Quadrature-IF_Double-Balanced/IQ-0318.aspx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92625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7DED491-491D-40AA-9C81-455DE256D10A}"/>
              </a:ext>
            </a:extLst>
          </p:cNvPr>
          <p:cNvSpPr/>
          <p:nvPr/>
        </p:nvSpPr>
        <p:spPr>
          <a:xfrm>
            <a:off x="2447451" y="4404476"/>
            <a:ext cx="5035273" cy="93201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040211"/>
          </a:xfrm>
        </p:spPr>
        <p:txBody>
          <a:bodyPr/>
          <a:lstStyle/>
          <a:p>
            <a:r>
              <a:rPr lang="en-US" dirty="0"/>
              <a:t>Baseband Equivalent Channel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147362" y="3536215"/>
                <a:ext cx="7772400" cy="2433762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Filtering at passband equivalent to complex baseband filter</a:t>
                </a:r>
              </a:p>
              <a:p>
                <a:r>
                  <a:rPr lang="en-US" dirty="0"/>
                  <a:t>Assuming </a:t>
                </a:r>
                <a:r>
                  <a:rPr lang="en-US" dirty="0" err="1"/>
                  <a:t>downconversion</a:t>
                </a:r>
                <a:r>
                  <a:rPr lang="en-US" dirty="0"/>
                  <a:t> filter is ideal: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𝑏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𝑓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for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 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Simply shift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</m:d>
                  </m:oMath>
                </a14:m>
                <a:r>
                  <a:rPr lang="en-US" dirty="0"/>
                  <a:t> to the left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147362" y="3536215"/>
                <a:ext cx="7772400" cy="2433762"/>
              </a:xfrm>
              <a:blipFill>
                <a:blip r:embed="rId3"/>
                <a:stretch>
                  <a:fillRect l="-1882" t="-25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41B97090-DBF8-4F8F-83CF-0D3757A725ED}"/>
              </a:ext>
            </a:extLst>
          </p:cNvPr>
          <p:cNvGrpSpPr/>
          <p:nvPr/>
        </p:nvGrpSpPr>
        <p:grpSpPr>
          <a:xfrm>
            <a:off x="1750569" y="1476507"/>
            <a:ext cx="4811683" cy="1816774"/>
            <a:chOff x="1750569" y="1476507"/>
            <a:chExt cx="4811683" cy="1816774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1914051" y="2379239"/>
              <a:ext cx="533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lowchart: Process 8"/>
            <p:cNvSpPr/>
            <p:nvPr/>
          </p:nvSpPr>
          <p:spPr>
            <a:xfrm>
              <a:off x="2447451" y="2074439"/>
              <a:ext cx="533400" cy="685800"/>
            </a:xfrm>
            <a:prstGeom prst="flowChartProcess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lowchart: Process 9"/>
            <p:cNvSpPr/>
            <p:nvPr/>
          </p:nvSpPr>
          <p:spPr>
            <a:xfrm>
              <a:off x="5280672" y="2049039"/>
              <a:ext cx="533400" cy="685800"/>
            </a:xfrm>
            <a:prstGeom prst="flowChartProcess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lowchart: Process 10"/>
            <p:cNvSpPr/>
            <p:nvPr/>
          </p:nvSpPr>
          <p:spPr>
            <a:xfrm>
              <a:off x="3666651" y="2074439"/>
              <a:ext cx="865172" cy="685800"/>
            </a:xfrm>
            <a:prstGeom prst="flowChartProcess">
              <a:avLst/>
            </a:prstGeom>
            <a:solidFill>
              <a:srgbClr val="00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2714151" y="1541039"/>
              <a:ext cx="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5495763" y="1476507"/>
              <a:ext cx="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5433072" y="1521513"/>
                  <a:ext cx="4301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3072" y="1521513"/>
                  <a:ext cx="430182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2371251" y="1476507"/>
                  <a:ext cx="4301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71251" y="1476507"/>
                  <a:ext cx="430182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Straight Arrow Connector 17"/>
            <p:cNvCxnSpPr>
              <a:endCxn id="11" idx="1"/>
            </p:cNvCxnSpPr>
            <p:nvPr/>
          </p:nvCxnSpPr>
          <p:spPr>
            <a:xfrm>
              <a:off x="2980851" y="2417339"/>
              <a:ext cx="685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endCxn id="10" idx="1"/>
            </p:cNvCxnSpPr>
            <p:nvPr/>
          </p:nvCxnSpPr>
          <p:spPr>
            <a:xfrm>
              <a:off x="4594872" y="2391939"/>
              <a:ext cx="685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5852172" y="2379239"/>
              <a:ext cx="533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1750569" y="2417339"/>
                  <a:ext cx="6503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𝑠</m:t>
                        </m:r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r>
                          <a:rPr lang="en-US" i="1">
                            <a:latin typeface="Cambria Math"/>
                          </a:rPr>
                          <m:t>𝑡</m:t>
                        </m:r>
                        <m:r>
                          <a:rPr lang="en-US" i="1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0569" y="2417339"/>
                  <a:ext cx="650306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2980852" y="2455439"/>
                  <a:ext cx="752835" cy="39074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r>
                          <a:rPr lang="en-US" i="1">
                            <a:latin typeface="Cambria Math"/>
                          </a:rPr>
                          <m:t>𝑡</m:t>
                        </m:r>
                        <m:r>
                          <a:rPr lang="en-US" i="1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0852" y="2455439"/>
                  <a:ext cx="752835" cy="390748"/>
                </a:xfrm>
                <a:prstGeom prst="rect">
                  <a:avLst/>
                </a:prstGeom>
                <a:blipFill>
                  <a:blip r:embed="rId7"/>
                  <a:stretch>
                    <a:fillRect b="-78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4544073" y="2445691"/>
                  <a:ext cx="765145" cy="39074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r>
                          <a:rPr lang="en-US" i="1">
                            <a:latin typeface="Cambria Math"/>
                          </a:rPr>
                          <m:t>𝑡</m:t>
                        </m:r>
                        <m:r>
                          <a:rPr lang="en-US" i="1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4073" y="2445691"/>
                  <a:ext cx="765145" cy="390748"/>
                </a:xfrm>
                <a:prstGeom prst="rect">
                  <a:avLst/>
                </a:prstGeom>
                <a:blipFill>
                  <a:blip r:embed="rId8"/>
                  <a:stretch>
                    <a:fillRect b="-93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5890273" y="2445691"/>
                  <a:ext cx="67197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𝑦</m:t>
                        </m:r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r>
                          <a:rPr lang="en-US" i="1">
                            <a:latin typeface="Cambria Math"/>
                          </a:rPr>
                          <m:t>𝑡</m:t>
                        </m:r>
                        <m:r>
                          <a:rPr lang="en-US" i="1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90273" y="2445691"/>
                  <a:ext cx="671979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TextBox 27"/>
            <p:cNvSpPr txBox="1"/>
            <p:nvPr/>
          </p:nvSpPr>
          <p:spPr>
            <a:xfrm>
              <a:off x="2180752" y="2891009"/>
              <a:ext cx="11641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Upconvert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876846" y="2872475"/>
              <a:ext cx="14453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Downconvert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3666652" y="2226839"/>
                  <a:ext cx="846707" cy="39074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𝐻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r>
                          <a:rPr lang="en-US" i="1">
                            <a:latin typeface="Cambria Math"/>
                          </a:rPr>
                          <m:t>𝑓</m:t>
                        </m:r>
                        <m:r>
                          <a:rPr lang="en-US" i="1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66652" y="2226839"/>
                  <a:ext cx="846707" cy="390748"/>
                </a:xfrm>
                <a:prstGeom prst="rect">
                  <a:avLst/>
                </a:prstGeom>
                <a:blipFill>
                  <a:blip r:embed="rId10"/>
                  <a:stretch>
                    <a:fillRect b="-93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TextBox 31"/>
            <p:cNvSpPr txBox="1"/>
            <p:nvPr/>
          </p:nvSpPr>
          <p:spPr>
            <a:xfrm>
              <a:off x="3854591" y="2923949"/>
              <a:ext cx="6662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Filter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0D922F1-B4E2-4647-BEFB-A983080F68ED}"/>
              </a:ext>
            </a:extLst>
          </p:cNvPr>
          <p:cNvGrpSpPr/>
          <p:nvPr/>
        </p:nvGrpSpPr>
        <p:grpSpPr>
          <a:xfrm>
            <a:off x="6867051" y="1998240"/>
            <a:ext cx="3135757" cy="1245631"/>
            <a:chOff x="6867051" y="1998240"/>
            <a:chExt cx="3135757" cy="1245631"/>
          </a:xfrm>
        </p:grpSpPr>
        <p:cxnSp>
          <p:nvCxnSpPr>
            <p:cNvPr id="33" name="Straight Arrow Connector 32"/>
            <p:cNvCxnSpPr/>
            <p:nvPr/>
          </p:nvCxnSpPr>
          <p:spPr>
            <a:xfrm>
              <a:off x="7831731" y="2341139"/>
              <a:ext cx="533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Flowchart: Process 35"/>
            <p:cNvSpPr/>
            <p:nvPr/>
          </p:nvSpPr>
          <p:spPr>
            <a:xfrm>
              <a:off x="8364220" y="2074439"/>
              <a:ext cx="865172" cy="685800"/>
            </a:xfrm>
            <a:prstGeom prst="flowChartProcess">
              <a:avLst/>
            </a:prstGeom>
            <a:solidFill>
              <a:srgbClr val="66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>
              <a:off x="9254628" y="2379239"/>
              <a:ext cx="533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7668249" y="2379239"/>
                  <a:ext cx="6503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𝑠</m:t>
                        </m:r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r>
                          <a:rPr lang="en-US" i="1">
                            <a:latin typeface="Cambria Math"/>
                          </a:rPr>
                          <m:t>𝑡</m:t>
                        </m:r>
                        <m:r>
                          <a:rPr lang="en-US" i="1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68249" y="2379239"/>
                  <a:ext cx="650306" cy="369332"/>
                </a:xfrm>
                <a:prstGeom prst="rect">
                  <a:avLst/>
                </a:prstGeom>
                <a:blipFill>
                  <a:blip r:embed="rId11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9330829" y="2353839"/>
                  <a:ext cx="67197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𝑦</m:t>
                        </m:r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r>
                          <a:rPr lang="en-US" i="1">
                            <a:latin typeface="Cambria Math"/>
                          </a:rPr>
                          <m:t>𝑡</m:t>
                        </m:r>
                        <m:r>
                          <a:rPr lang="en-US" i="1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30829" y="2353839"/>
                  <a:ext cx="671979" cy="369332"/>
                </a:xfrm>
                <a:prstGeom prst="rect">
                  <a:avLst/>
                </a:prstGeom>
                <a:blipFill>
                  <a:blip r:embed="rId12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/>
                <p:cNvSpPr txBox="1"/>
                <p:nvPr/>
              </p:nvSpPr>
              <p:spPr>
                <a:xfrm>
                  <a:off x="8364220" y="2226839"/>
                  <a:ext cx="84433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𝐻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𝑏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r>
                          <a:rPr lang="en-US" i="1">
                            <a:latin typeface="Cambria Math"/>
                          </a:rPr>
                          <m:t>𝑓</m:t>
                        </m:r>
                        <m:r>
                          <a:rPr lang="en-US" i="1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0" name="Text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64220" y="2226839"/>
                  <a:ext cx="844334" cy="369332"/>
                </a:xfrm>
                <a:prstGeom prst="rect">
                  <a:avLst/>
                </a:prstGeom>
                <a:blipFill>
                  <a:blip r:embed="rId13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" name="TextBox 50"/>
            <p:cNvSpPr txBox="1"/>
            <p:nvPr/>
          </p:nvSpPr>
          <p:spPr>
            <a:xfrm>
              <a:off x="8436933" y="2874539"/>
              <a:ext cx="6662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Filter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867051" y="1998240"/>
              <a:ext cx="465192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/>
                <a:t>=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08398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Retrospect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49077</TotalTime>
  <Words>4122</Words>
  <Application>Microsoft Office PowerPoint</Application>
  <PresentationFormat>Widescreen</PresentationFormat>
  <Paragraphs>769</Paragraphs>
  <Slides>61</Slides>
  <Notes>16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70" baseType="lpstr">
      <vt:lpstr>Arial</vt:lpstr>
      <vt:lpstr>Calibri</vt:lpstr>
      <vt:lpstr>Cambria Math</vt:lpstr>
      <vt:lpstr>Symbol</vt:lpstr>
      <vt:lpstr>Verdana</vt:lpstr>
      <vt:lpstr>Wingdings</vt:lpstr>
      <vt:lpstr>Wingdings 2</vt:lpstr>
      <vt:lpstr>Retrospect</vt:lpstr>
      <vt:lpstr>Picture</vt:lpstr>
      <vt:lpstr>Unit 3.  Multi-Path Fading</vt:lpstr>
      <vt:lpstr>Fading</vt:lpstr>
      <vt:lpstr>Learning Objectives</vt:lpstr>
      <vt:lpstr>Outline </vt:lpstr>
      <vt:lpstr>Up- and Downconversion</vt:lpstr>
      <vt:lpstr>Up and Down-Conversion in Time Domain</vt:lpstr>
      <vt:lpstr>Mixing in Frequency Domain</vt:lpstr>
      <vt:lpstr>Discrete IQ Mixer</vt:lpstr>
      <vt:lpstr>Baseband Equivalent Channel</vt:lpstr>
      <vt:lpstr>Important Special Case:  Delay</vt:lpstr>
      <vt:lpstr>Synchronization and Delay Errors</vt:lpstr>
      <vt:lpstr>Frequency Errors</vt:lpstr>
      <vt:lpstr>In-Class Problems</vt:lpstr>
      <vt:lpstr>Outline </vt:lpstr>
      <vt:lpstr>Typical Digital Communication Path</vt:lpstr>
      <vt:lpstr>Review of DTFT</vt:lpstr>
      <vt:lpstr>Common DTFT Pairs</vt:lpstr>
      <vt:lpstr>Discrete-Time Systems</vt:lpstr>
      <vt:lpstr>DT Equivalent Channel</vt:lpstr>
      <vt:lpstr>Ideal Filtering</vt:lpstr>
      <vt:lpstr>Ideal Filtering</vt:lpstr>
      <vt:lpstr>Special Case:  Delay</vt:lpstr>
      <vt:lpstr>Sinc Filter with Integer Delays</vt:lpstr>
      <vt:lpstr>Sinc Pulses with Fractional Delay</vt:lpstr>
      <vt:lpstr>Simulating Fractional Delays in MATLAB</vt:lpstr>
      <vt:lpstr>In-Class Problem:   Fractional Delays on Constellations</vt:lpstr>
      <vt:lpstr>Outline </vt:lpstr>
      <vt:lpstr>Receiver with Local Motion</vt:lpstr>
      <vt:lpstr>Doppler Shift</vt:lpstr>
      <vt:lpstr>Example:  Computing Doppler Shift</vt:lpstr>
      <vt:lpstr>Multi-Path Models</vt:lpstr>
      <vt:lpstr>Time-Varying  Frequency Response</vt:lpstr>
      <vt:lpstr>Example with Two Paths</vt:lpstr>
      <vt:lpstr>Variation in Time</vt:lpstr>
      <vt:lpstr>Variation in Frequency</vt:lpstr>
      <vt:lpstr>Fading</vt:lpstr>
      <vt:lpstr>Narrowband Approximation </vt:lpstr>
      <vt:lpstr>Example:  3GPP Cluster Delay Line Model</vt:lpstr>
      <vt:lpstr>Computing the Doppler of Each Path</vt:lpstr>
      <vt:lpstr>Computing the Narrowband Response</vt:lpstr>
      <vt:lpstr>Narrowband Approximation Proof </vt:lpstr>
      <vt:lpstr>Examples:  When is Narrowband Valid?</vt:lpstr>
      <vt:lpstr>OFDM Time-Frequency Grid</vt:lpstr>
      <vt:lpstr>OFDM Channel with Fading</vt:lpstr>
      <vt:lpstr>Summary</vt:lpstr>
      <vt:lpstr>In-Class Exercise:  OFDM Channel Response</vt:lpstr>
      <vt:lpstr>Outline </vt:lpstr>
      <vt:lpstr>Statistical Model</vt:lpstr>
      <vt:lpstr>Random Path Statistical Model</vt:lpstr>
      <vt:lpstr>Rayleigh Distribution</vt:lpstr>
      <vt:lpstr>Exponential Distribution</vt:lpstr>
      <vt:lpstr>Example Calculation</vt:lpstr>
      <vt:lpstr>Doppler Spectra </vt:lpstr>
      <vt:lpstr>Jakes Model</vt:lpstr>
      <vt:lpstr>Fading Models in MATLAB</vt:lpstr>
      <vt:lpstr>Auto-Correlation </vt:lpstr>
      <vt:lpstr>Computing Auto-Correlation Numerically</vt:lpstr>
      <vt:lpstr>Coherence Time and Frequency</vt:lpstr>
      <vt:lpstr>Winner-3GPP-Spatial Cluster Model </vt:lpstr>
      <vt:lpstr>Fading at Different Time Scales</vt:lpstr>
      <vt:lpstr>Fading at Different Scales Models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Sundeep Rangan</dc:creator>
  <cp:lastModifiedBy>Sundeep Rangan</cp:lastModifiedBy>
  <cp:revision>549</cp:revision>
  <cp:lastPrinted>2017-01-24T17:12:09Z</cp:lastPrinted>
  <dcterms:created xsi:type="dcterms:W3CDTF">2015-03-22T11:15:32Z</dcterms:created>
  <dcterms:modified xsi:type="dcterms:W3CDTF">2021-03-01T00:39:17Z</dcterms:modified>
</cp:coreProperties>
</file>