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4"/>
  </p:notesMasterIdLst>
  <p:sldIdLst>
    <p:sldId id="258" r:id="rId2"/>
    <p:sldId id="328" r:id="rId3"/>
    <p:sldId id="2873" r:id="rId4"/>
    <p:sldId id="404" r:id="rId5"/>
    <p:sldId id="2827" r:id="rId6"/>
    <p:sldId id="263" r:id="rId7"/>
    <p:sldId id="2828" r:id="rId8"/>
    <p:sldId id="285" r:id="rId9"/>
    <p:sldId id="287" r:id="rId10"/>
    <p:sldId id="288" r:id="rId11"/>
    <p:sldId id="294" r:id="rId12"/>
    <p:sldId id="298" r:id="rId13"/>
    <p:sldId id="2835" r:id="rId14"/>
    <p:sldId id="2829" r:id="rId15"/>
    <p:sldId id="2830" r:id="rId16"/>
    <p:sldId id="536" r:id="rId17"/>
    <p:sldId id="538" r:id="rId18"/>
    <p:sldId id="2836" r:id="rId19"/>
    <p:sldId id="2831" r:id="rId20"/>
    <p:sldId id="2837" r:id="rId21"/>
    <p:sldId id="2874" r:id="rId22"/>
    <p:sldId id="2833" r:id="rId23"/>
    <p:sldId id="2876" r:id="rId24"/>
    <p:sldId id="2877" r:id="rId25"/>
    <p:sldId id="2878" r:id="rId26"/>
    <p:sldId id="2879" r:id="rId27"/>
    <p:sldId id="2880" r:id="rId28"/>
    <p:sldId id="2838" r:id="rId29"/>
    <p:sldId id="2839" r:id="rId30"/>
    <p:sldId id="534" r:id="rId31"/>
    <p:sldId id="2847" r:id="rId32"/>
    <p:sldId id="2840" r:id="rId33"/>
    <p:sldId id="2841" r:id="rId34"/>
    <p:sldId id="2842" r:id="rId35"/>
    <p:sldId id="2843" r:id="rId36"/>
    <p:sldId id="2844" r:id="rId37"/>
    <p:sldId id="2881" r:id="rId38"/>
    <p:sldId id="2882" r:id="rId39"/>
    <p:sldId id="2883" r:id="rId40"/>
    <p:sldId id="2846" r:id="rId41"/>
    <p:sldId id="2875" r:id="rId42"/>
    <p:sldId id="319" r:id="rId43"/>
    <p:sldId id="304" r:id="rId44"/>
    <p:sldId id="305" r:id="rId45"/>
    <p:sldId id="2854" r:id="rId46"/>
    <p:sldId id="2849" r:id="rId47"/>
    <p:sldId id="2850" r:id="rId48"/>
    <p:sldId id="2851" r:id="rId49"/>
    <p:sldId id="682" r:id="rId50"/>
    <p:sldId id="683" r:id="rId51"/>
    <p:sldId id="684" r:id="rId52"/>
    <p:sldId id="2853" r:id="rId53"/>
    <p:sldId id="2852" r:id="rId54"/>
    <p:sldId id="2855" r:id="rId55"/>
    <p:sldId id="2856" r:id="rId56"/>
    <p:sldId id="2857" r:id="rId57"/>
    <p:sldId id="594" r:id="rId58"/>
    <p:sldId id="610" r:id="rId59"/>
    <p:sldId id="615" r:id="rId60"/>
    <p:sldId id="2858" r:id="rId61"/>
    <p:sldId id="2861" r:id="rId62"/>
    <p:sldId id="2863" r:id="rId63"/>
    <p:sldId id="2860" r:id="rId64"/>
    <p:sldId id="2859" r:id="rId65"/>
    <p:sldId id="2864" r:id="rId66"/>
    <p:sldId id="2865" r:id="rId67"/>
    <p:sldId id="2868" r:id="rId68"/>
    <p:sldId id="2866" r:id="rId69"/>
    <p:sldId id="2869" r:id="rId70"/>
    <p:sldId id="2870" r:id="rId71"/>
    <p:sldId id="2871" r:id="rId72"/>
    <p:sldId id="2872" r:id="rId7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1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2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6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8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60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105.png"/><Relationship Id="rId7" Type="http://schemas.openxmlformats.org/officeDocument/2006/relationships/image" Target="../media/image640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9" Type="http://schemas.openxmlformats.org/officeDocument/2006/relationships/image" Target="../media/image66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630.png"/><Relationship Id="rId9" Type="http://schemas.openxmlformats.org/officeDocument/2006/relationships/image" Target="../media/image108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17" Type="http://schemas.openxmlformats.org/officeDocument/2006/relationships/image" Target="../media/image96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94.png"/><Relationship Id="rId14" Type="http://schemas.openxmlformats.org/officeDocument/2006/relationships/image" Target="../media/image9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3" Type="http://schemas.openxmlformats.org/officeDocument/2006/relationships/image" Target="../media/image80.png"/><Relationship Id="rId1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9.png"/><Relationship Id="rId10" Type="http://schemas.openxmlformats.org/officeDocument/2006/relationships/image" Target="../media/image71.png"/><Relationship Id="rId9" Type="http://schemas.openxmlformats.org/officeDocument/2006/relationships/image" Target="../media/image98.png"/><Relationship Id="rId14" Type="http://schemas.openxmlformats.org/officeDocument/2006/relationships/image" Target="../media/image102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9.png"/><Relationship Id="rId15" Type="http://schemas.openxmlformats.org/officeDocument/2006/relationships/image" Target="../media/image112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570.png"/><Relationship Id="rId7" Type="http://schemas.openxmlformats.org/officeDocument/2006/relationships/image" Target="../media/image61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630.png"/><Relationship Id="rId9" Type="http://schemas.openxmlformats.org/officeDocument/2006/relationships/image" Target="../media/image11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19.png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image" Target="../media/image1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gif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7.png"/><Relationship Id="rId4" Type="http://schemas.openxmlformats.org/officeDocument/2006/relationships/image" Target="../media/image86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1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1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4.  Coding and Capacity on Fading Channels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810863" y="1597268"/>
            <a:ext cx="1981199" cy="1295400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Regions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</p:spPr>
            <p:txBody>
              <a:bodyPr/>
              <a:lstStyle/>
              <a:p>
                <a:r>
                  <a:rPr lang="en-US" dirty="0"/>
                  <a:t>ML estimate is closest point in constellation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region </a:t>
                </a:r>
                <a:r>
                  <a:rPr lang="en-US" dirty="0"/>
                  <a:t>for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closest point: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  <a:blipFill>
                <a:blip r:embed="rId2"/>
                <a:stretch>
                  <a:fillRect l="-1463" t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rot="5400000">
            <a:off x="3820265" y="2816470"/>
            <a:ext cx="19811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8861" y="289266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10861" y="2587868"/>
            <a:ext cx="7620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V="1">
            <a:off x="5344261" y="2359270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53442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42774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4277461" y="235926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6661" y="2385146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61" y="2385146"/>
                <a:ext cx="3810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944461" y="2036719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Decision region for s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9961" y="1990553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1 </a:t>
            </a:r>
            <a:r>
              <a:rPr lang="en-US" sz="1600" dirty="0"/>
              <a:t> (closest point)</a:t>
            </a:r>
            <a:endParaRPr lang="en-US" sz="16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3161" y="197367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3161" y="342606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961" y="346851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3262" y="2143081"/>
            <a:ext cx="18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Example:  Decision region in QPSK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20920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829552" y="1713122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Error Probabilities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6796" y="6314270"/>
            <a:ext cx="1312025" cy="365125"/>
          </a:xfrm>
        </p:spPr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01262" y="1573822"/>
                <a:ext cx="5546102" cy="44459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Error probabilities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Symbol error rate,  SER:  Prob symbol is </a:t>
                </a:r>
                <a:r>
                  <a:rPr lang="en-US" dirty="0" err="1">
                    <a:solidFill>
                      <a:schemeClr val="tx1"/>
                    </a:solidFill>
                  </a:rPr>
                  <a:t>misdetected</a:t>
                </a:r>
                <a:endParaRPr lang="en-US" dirty="0"/>
              </a:p>
              <a:p>
                <a:pPr lvl="1"/>
                <a:r>
                  <a:rPr lang="en-US" dirty="0"/>
                  <a:t>Bit error rate, BER:  Probability of a bit is in error</a:t>
                </a:r>
              </a:p>
              <a:p>
                <a:pPr lvl="1"/>
                <a:r>
                  <a:rPr lang="en-US" dirty="0"/>
                  <a:t>Assume TX symbols are uniformly distributed</a:t>
                </a:r>
              </a:p>
              <a:p>
                <a:r>
                  <a:rPr lang="en-US" b="0" dirty="0"/>
                  <a:t>First consider AWGN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fading</a:t>
                </a:r>
              </a:p>
              <a:p>
                <a:r>
                  <a:rPr lang="en-US" dirty="0"/>
                  <a:t>SER for QPSK can be shown to be: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01262" y="1573822"/>
                <a:ext cx="5546102" cy="4445977"/>
              </a:xfrm>
              <a:blipFill>
                <a:blip r:embed="rId2"/>
                <a:stretch>
                  <a:fillRect l="-2637" t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7067550" y="3033347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7536974" y="2030524"/>
            <a:ext cx="1295400" cy="7102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V="1">
            <a:off x="8362950" y="2499948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83629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72961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7296150" y="2499947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02798" y="1932793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7829551" y="2564988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025856" y="2919049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078678" y="2070955"/>
            <a:ext cx="794125" cy="12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01050" y="199174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97486" y="1809682"/>
            <a:ext cx="285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error</a:t>
            </a:r>
          </a:p>
          <a:p>
            <a:r>
              <a:rPr lang="en-US" dirty="0"/>
              <a:t>z in correct decision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86701" y="4456323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24699" y="5776548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7200902" y="5090750"/>
            <a:ext cx="914398" cy="457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V="1">
            <a:off x="8420099" y="5243149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84200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73532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7353299" y="52431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7886700" y="5308189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7083005" y="5662250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29503" y="4862150"/>
            <a:ext cx="1039333" cy="413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5426" y="4565643"/>
            <a:ext cx="302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  <a:p>
            <a:r>
              <a:rPr lang="en-US" b="1" dirty="0"/>
              <a:t>z</a:t>
            </a:r>
            <a:r>
              <a:rPr lang="en-US" dirty="0"/>
              <a:t> not in </a:t>
            </a:r>
            <a:br>
              <a:rPr lang="en-US" dirty="0"/>
            </a:br>
            <a:r>
              <a:rPr lang="en-US" dirty="0"/>
              <a:t>correct decision region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72450" y="266401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180477" y="5407216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83103" y="462719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38999" y="531934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87929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 for AWGN 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699845"/>
            <a:ext cx="6028944" cy="3821723"/>
          </a:xfrm>
        </p:spPr>
        <p:txBody>
          <a:bodyPr>
            <a:normAutofit/>
          </a:bodyPr>
          <a:lstStyle/>
          <a:p>
            <a:r>
              <a:rPr lang="en-US" dirty="0"/>
              <a:t>Error formula can be derived for most QAM mappings</a:t>
            </a:r>
          </a:p>
          <a:p>
            <a:pPr lvl="1"/>
            <a:r>
              <a:rPr lang="en-US" dirty="0"/>
              <a:t>See, e.g., </a:t>
            </a:r>
            <a:r>
              <a:rPr lang="en-US" dirty="0" err="1"/>
              <a:t>Proakis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an AWGN channel:</a:t>
            </a:r>
          </a:p>
          <a:p>
            <a:pPr lvl="1"/>
            <a:r>
              <a:rPr lang="en-US" dirty="0"/>
              <a:t>SER typically decays exponentially with SNR</a:t>
            </a:r>
          </a:p>
          <a:p>
            <a:pPr lvl="1"/>
            <a:r>
              <a:rPr lang="en-US" dirty="0"/>
              <a:t>Ex:  for QPSK</a:t>
            </a:r>
          </a:p>
        </p:txBody>
      </p:sp>
      <p:pic>
        <p:nvPicPr>
          <p:cNvPr id="5" name="Picture 4" descr="serMo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611" y="1699845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83C6-2C7D-480E-8D7E-B49E7761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BER Simulation for 16-QAM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B48-EF03-4D43-ADA1-8DDF5ED1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263" y="1499707"/>
            <a:ext cx="3442370" cy="4437070"/>
          </a:xfrm>
        </p:spPr>
        <p:txBody>
          <a:bodyPr/>
          <a:lstStyle/>
          <a:p>
            <a:r>
              <a:rPr lang="en-US" dirty="0"/>
              <a:t>See demo</a:t>
            </a:r>
          </a:p>
          <a:p>
            <a:r>
              <a:rPr lang="en-US" dirty="0"/>
              <a:t>Easy to do in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42C8F-B6B6-4B2F-AAEA-76E481E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7B0B4-C80B-4B30-8D8E-0F279F0C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04" y="1499706"/>
            <a:ext cx="6171266" cy="5179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E10570-B13C-48C6-8A2C-EAD4A869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64" y="2579427"/>
            <a:ext cx="4331664" cy="34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3DB616-B1D5-42A3-B343-40B411CAF6EC}"/>
              </a:ext>
            </a:extLst>
          </p:cNvPr>
          <p:cNvSpPr/>
          <p:nvPr/>
        </p:nvSpPr>
        <p:spPr>
          <a:xfrm>
            <a:off x="7178723" y="2129051"/>
            <a:ext cx="2852382" cy="11259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0A2CA-F6A6-4E76-B90A-D3C30F56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on a 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1FD79-ADE5-4AEC-AC24-364EAB230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22135" cy="4329817"/>
              </a:xfrm>
            </p:spPr>
            <p:txBody>
              <a:bodyPr/>
              <a:lstStyle/>
              <a:p>
                <a:r>
                  <a:rPr lang="en-US" dirty="0"/>
                  <a:t>Now return to a fading channel: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Equalization: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Effective noise after equalization</a:t>
                </a:r>
              </a:p>
              <a:p>
                <a:r>
                  <a:rPr lang="en-US" dirty="0"/>
                  <a:t>SNR after equalization:</a:t>
                </a:r>
              </a:p>
              <a:p>
                <a:pPr lvl="1"/>
                <a:r>
                  <a:rPr lang="en-US" dirty="0"/>
                  <a:t>Noise energy after equalization: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varies with the fading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SNR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1FD79-ADE5-4AEC-AC24-364EAB230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22135" cy="4329817"/>
              </a:xfrm>
              <a:blipFill>
                <a:blip r:embed="rId2"/>
                <a:stretch>
                  <a:fillRect l="-25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83BDF-DFA1-4E2C-90FE-D8B5B23C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310B0D56-0440-460B-B2FE-FBBFF161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87" y="3408627"/>
            <a:ext cx="3048000" cy="191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09B5B-041E-4CB8-B6BF-1BB7F8EE6164}"/>
              </a:ext>
            </a:extLst>
          </p:cNvPr>
          <p:cNvSpPr txBox="1"/>
          <p:nvPr/>
        </p:nvSpPr>
        <p:spPr>
          <a:xfrm>
            <a:off x="11155680" y="3429000"/>
            <a:ext cx="69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High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SNR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BBD80-163F-43C9-8345-B9CE613F7027}"/>
              </a:ext>
            </a:extLst>
          </p:cNvPr>
          <p:cNvSpPr txBox="1"/>
          <p:nvPr/>
        </p:nvSpPr>
        <p:spPr>
          <a:xfrm>
            <a:off x="11155680" y="4421839"/>
            <a:ext cx="69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Low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SNR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B6DC64-65D8-4608-9B3D-FAC84B661D3A}"/>
              </a:ext>
            </a:extLst>
          </p:cNvPr>
          <p:cNvSpPr/>
          <p:nvPr/>
        </p:nvSpPr>
        <p:spPr>
          <a:xfrm>
            <a:off x="10610088" y="4554391"/>
            <a:ext cx="484632" cy="6090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4DD43F4-0E93-4C48-AA9D-13A750763EBA}"/>
              </a:ext>
            </a:extLst>
          </p:cNvPr>
          <p:cNvSpPr/>
          <p:nvPr/>
        </p:nvSpPr>
        <p:spPr>
          <a:xfrm rot="10800000">
            <a:off x="10610088" y="3408627"/>
            <a:ext cx="484632" cy="838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E36B6-0294-4B54-9A4F-2E3F8AA0DFB7}"/>
                  </a:ext>
                </a:extLst>
              </p:cNvPr>
              <p:cNvSpPr txBox="1"/>
              <p:nvPr/>
            </p:nvSpPr>
            <p:spPr>
              <a:xfrm>
                <a:off x="7356143" y="2299701"/>
                <a:ext cx="2210029" cy="714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SNR: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E36B6-0294-4B54-9A4F-2E3F8AA0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43" y="2299701"/>
                <a:ext cx="2210029" cy="714234"/>
              </a:xfrm>
              <a:prstGeom prst="rect">
                <a:avLst/>
              </a:prstGeom>
              <a:blipFill>
                <a:blip r:embed="rId4"/>
                <a:stretch>
                  <a:fillRect l="-4420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9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DE9-5785-411D-B059-41F06C0A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SER on a 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A75A8-C306-4E70-A7A4-5DBD3FF6A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Fading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With fading, SNR is random ,. 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Define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SER</a:t>
                </a:r>
                <a:r>
                  <a:rPr lang="en-US" dirty="0"/>
                  <a:t>: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function of the average SER</a:t>
                </a:r>
              </a:p>
              <a:p>
                <a:pPr lvl="1"/>
                <a:r>
                  <a:rPr lang="en-US" dirty="0"/>
                  <a:t>Represents the average over independent channel realizations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Rayleigh distributed,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exponential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A75A8-C306-4E70-A7A4-5DBD3FF6A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C0C84-E157-4783-B9AD-79EA0EB9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SER on QPSK with Rayleigh 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Rayleigh fading: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QPSK: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Lemma:</a:t>
                </a:r>
                <a:r>
                  <a:rPr lang="en-US" dirty="0"/>
                  <a:t>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Detailed proof below.  </a:t>
                </a:r>
                <a:r>
                  <a:rPr lang="en-US" dirty="0"/>
                  <a:t>Write </a:t>
                </a:r>
                <a:endParaRPr lang="en-US" b="0" dirty="0"/>
              </a:p>
              <a:p>
                <a:r>
                  <a:rPr lang="en-US" dirty="0"/>
                  <a:t>Average SER:  From Lemma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Average SER decays as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∝1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 AWGN channel, SER decays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Much slower decay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Fading vs. AWGN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291328" y="1700569"/>
            <a:ext cx="5864352" cy="4069080"/>
          </a:xfrm>
        </p:spPr>
        <p:txBody>
          <a:bodyPr>
            <a:normAutofit/>
          </a:bodyPr>
          <a:lstStyle/>
          <a:p>
            <a:r>
              <a:rPr lang="en-US" dirty="0"/>
              <a:t>Error rate with fading is dramatically higher.</a:t>
            </a:r>
          </a:p>
          <a:p>
            <a:r>
              <a:rPr lang="en-US" dirty="0"/>
              <a:t>Ex. for QPSK:</a:t>
            </a:r>
          </a:p>
          <a:p>
            <a:pPr lvl="1"/>
            <a:r>
              <a:rPr lang="en-US" dirty="0"/>
              <a:t>No fading, SER decays exponentially</a:t>
            </a:r>
          </a:p>
          <a:p>
            <a:pPr lvl="1"/>
            <a:r>
              <a:rPr lang="en-US" dirty="0"/>
              <a:t>With fading, SER decays with inverse SNR</a:t>
            </a:r>
          </a:p>
          <a:p>
            <a:r>
              <a:rPr lang="en-US" dirty="0"/>
              <a:t>Similar relations for most other constellations</a:t>
            </a:r>
          </a:p>
          <a:p>
            <a:r>
              <a:rPr lang="en-US" dirty="0"/>
              <a:t>Need much higher SNR</a:t>
            </a:r>
          </a:p>
        </p:txBody>
      </p:sp>
      <p:pic>
        <p:nvPicPr>
          <p:cNvPr id="5" name="Picture 4" descr="serQpskFad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" y="2057924"/>
            <a:ext cx="4267200" cy="3200400"/>
          </a:xfrm>
          <a:prstGeom prst="rect">
            <a:avLst/>
          </a:prstGeom>
        </p:spPr>
      </p:pic>
      <p:graphicFrame>
        <p:nvGraphicFramePr>
          <p:cNvPr id="354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01846"/>
              </p:ext>
            </p:extLst>
          </p:nvPr>
        </p:nvGraphicFramePr>
        <p:xfrm>
          <a:off x="7851648" y="5103811"/>
          <a:ext cx="1600200" cy="65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431640" progId="Equation.DSMT4">
                  <p:embed/>
                </p:oleObj>
              </mc:Choice>
              <mc:Fallback>
                <p:oleObj name="Equation" r:id="rId3" imgW="1041120" imgH="431640" progId="Equation.DSMT4">
                  <p:embed/>
                  <p:pic>
                    <p:nvPicPr>
                      <p:cNvPr id="3543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648" y="5103811"/>
                        <a:ext cx="1600200" cy="654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96077"/>
              </p:ext>
            </p:extLst>
          </p:nvPr>
        </p:nvGraphicFramePr>
        <p:xfrm>
          <a:off x="5858827" y="4961611"/>
          <a:ext cx="17764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600" imgH="533160" progId="Equation.DSMT4">
                  <p:embed/>
                </p:oleObj>
              </mc:Choice>
              <mc:Fallback>
                <p:oleObj name="Equation" r:id="rId5" imgW="1155600" imgH="533160" progId="Equation.DSMT4">
                  <p:embed/>
                  <p:pic>
                    <p:nvPicPr>
                      <p:cNvPr id="3543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827" y="4961611"/>
                        <a:ext cx="1776413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1953" y="1887030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 with QPSK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5042" y="4615831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fading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1649" y="460426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Rayleigh fading</a:t>
            </a:r>
          </a:p>
        </p:txBody>
      </p:sp>
    </p:spTree>
    <p:extLst>
      <p:ext uri="{BB962C8B-B14F-4D97-AF65-F5344CB8AC3E}">
        <p14:creationId xmlns:p14="http://schemas.microsoft.com/office/powerpoint/2010/main" val="287927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8B72-DB18-431D-B8DC-AE4B40B9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16-QAM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C08D-E32F-4ECF-8DCC-E3846904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39279"/>
            <a:ext cx="5059680" cy="4329817"/>
          </a:xfrm>
        </p:spPr>
        <p:txBody>
          <a:bodyPr/>
          <a:lstStyle/>
          <a:p>
            <a:r>
              <a:rPr lang="en-US" dirty="0"/>
              <a:t>See demo </a:t>
            </a:r>
          </a:p>
          <a:p>
            <a:r>
              <a:rPr lang="en-US" dirty="0"/>
              <a:t>Large gap between AWGN and Rayleigh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FB52-797D-49D3-8FF4-6252281A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6F0F4-4E45-43B5-B61C-D9B604F7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04069"/>
            <a:ext cx="5151177" cy="38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14B6-7FA9-4EC6-8F68-5663ADAB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Lemma for Average of Q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7A206-309D-4885-A966-70484225D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Lemma:</a:t>
                </a:r>
                <a:r>
                  <a:rPr lang="en-US" dirty="0"/>
                  <a:t>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𝛼𝛾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𝛼𝛾</m:t>
                            </m:r>
                          </m:e>
                        </m:rad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Change order of integral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7A206-309D-4885-A966-70484225D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EED74-97E9-49D1-870A-7922B77A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1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symbol mapping for QAM constellations</a:t>
            </a:r>
          </a:p>
          <a:p>
            <a:r>
              <a:rPr lang="en-US" dirty="0"/>
              <a:t>Implement symbol detection for faded symbols</a:t>
            </a:r>
          </a:p>
          <a:p>
            <a:pPr lvl="1"/>
            <a:r>
              <a:rPr lang="en-US" dirty="0"/>
              <a:t>Compute average BER and SER on AWGN and flat channels and compare</a:t>
            </a:r>
          </a:p>
          <a:p>
            <a:r>
              <a:rPr lang="en-US" dirty="0"/>
              <a:t>Identify if a system can be modeled as slow vs. fast and frequency-selective vs. flat fading</a:t>
            </a:r>
          </a:p>
          <a:p>
            <a:r>
              <a:rPr lang="en-US" dirty="0"/>
              <a:t>For slow and flat fading, compute outage probability and capacity under a fading model</a:t>
            </a:r>
          </a:p>
          <a:p>
            <a:r>
              <a:rPr lang="en-US" dirty="0"/>
              <a:t>For IID fading, compute the ergodic capacity </a:t>
            </a:r>
          </a:p>
          <a:p>
            <a:r>
              <a:rPr lang="en-US" dirty="0"/>
              <a:t>Create a TX and RX chain for flat and fading channels with given components</a:t>
            </a:r>
          </a:p>
          <a:p>
            <a:pPr lvl="1"/>
            <a:r>
              <a:rPr lang="en-US" dirty="0"/>
              <a:t>Symbol equalization, soft symbol detection, interleaving, channel decoder</a:t>
            </a:r>
          </a:p>
          <a:p>
            <a:r>
              <a:rPr lang="en-US" dirty="0"/>
              <a:t>Use MATLAB tools for common channel encoders and decoders</a:t>
            </a:r>
          </a:p>
          <a:p>
            <a:pPr lvl="1"/>
            <a:r>
              <a:rPr lang="en-US" dirty="0"/>
              <a:t>Convolutional, turbo codes and LDPC codes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3CDE-B938-4C6E-8AEF-177357B1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232B-039E-40E7-ACC1-8A381791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59C9D-CFF7-4D8F-8DA0-EC659BD2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68" y="2687900"/>
            <a:ext cx="4156416" cy="3366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03402-6DE8-45E1-9BFB-F90825BA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75" y="1425058"/>
            <a:ext cx="8932460" cy="10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Capacity with Coding over Fading Channels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79329" y="1915672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7D6C-1107-4D6E-B5AE-711EC733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Over Fading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F755-5674-4F95-A49A-9D9AE6B8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Lesson from previous section:</a:t>
            </a:r>
          </a:p>
          <a:p>
            <a:pPr lvl="1"/>
            <a:r>
              <a:rPr lang="en-US" sz="2200" dirty="0"/>
              <a:t>With fading, uncoded modulation cannot provided sufficient reliability</a:t>
            </a:r>
          </a:p>
          <a:p>
            <a:pPr lvl="1"/>
            <a:r>
              <a:rPr lang="en-US" sz="2200" dirty="0"/>
              <a:t>Error rate decays slowly with SNR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 coding:</a:t>
            </a:r>
          </a:p>
          <a:p>
            <a:pPr lvl="1"/>
            <a:r>
              <a:rPr lang="en-US" sz="2200" dirty="0"/>
              <a:t>Send data in blocks</a:t>
            </a:r>
          </a:p>
          <a:p>
            <a:pPr lvl="1"/>
            <a:r>
              <a:rPr lang="en-US" sz="2200" dirty="0"/>
              <a:t>Block contains redundancy</a:t>
            </a:r>
          </a:p>
          <a:p>
            <a:pPr lvl="1"/>
            <a:r>
              <a:rPr lang="en-US" sz="2200" dirty="0"/>
              <a:t>If some parts fade, can still recover block</a:t>
            </a:r>
          </a:p>
          <a:p>
            <a:endParaRPr lang="en-US" sz="2400" dirty="0"/>
          </a:p>
          <a:p>
            <a:r>
              <a:rPr lang="en-US" sz="2400" dirty="0"/>
              <a:t>All commercial wireless systems use coding!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9293-A857-47C8-A73D-94D6EF8A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 descr="serQpskFading.jpg">
            <a:extLst>
              <a:ext uri="{FF2B5EF4-FFF2-40B4-BE49-F238E27FC236}">
                <a16:creationId xmlns:a16="http://schemas.microsoft.com/office/drawing/2014/main" id="{1C6D16C9-421E-420F-8D99-8D636347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246026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A2FD-3F74-4614-8C5B-1059A6A6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Frequency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Channels vary over </a:t>
                </a:r>
                <a:r>
                  <a:rPr lang="en-US" dirty="0">
                    <a:solidFill>
                      <a:srgbClr val="00B050"/>
                    </a:solidFill>
                  </a:rPr>
                  <a:t>time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</a:t>
                </a:r>
              </a:p>
              <a:p>
                <a:r>
                  <a:rPr lang="en-US" dirty="0"/>
                  <a:t>Variation in </a:t>
                </a:r>
                <a:r>
                  <a:rPr lang="en-US" dirty="0">
                    <a:solidFill>
                      <a:srgbClr val="00B050"/>
                    </a:solidFill>
                  </a:rPr>
                  <a:t>time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Due to Doppler spread,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Coherence time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Time over which channel changes significantly</a:t>
                </a:r>
                <a:endParaRPr lang="en-US" b="0" dirty="0"/>
              </a:p>
              <a:p>
                <a:r>
                  <a:rPr lang="en-US" dirty="0"/>
                  <a:t>Variation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</a:t>
                </a:r>
              </a:p>
              <a:p>
                <a:pPr lvl="1"/>
                <a:r>
                  <a:rPr lang="en-US" dirty="0"/>
                  <a:t>Due to delay spread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𝛿𝜏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bandwidth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𝛿𝜏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Frequency over which channel changes significantly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04B2D-D893-4C20-92D9-9AA6A18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C5EE5-C273-44EE-A6BE-7C7115DB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233" y="1710946"/>
            <a:ext cx="3733110" cy="294609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1FAB7-3164-4703-BBBB-7DFB84EE9549}"/>
              </a:ext>
            </a:extLst>
          </p:cNvPr>
          <p:cNvGrpSpPr/>
          <p:nvPr/>
        </p:nvGrpSpPr>
        <p:grpSpPr>
          <a:xfrm>
            <a:off x="6316883" y="2626245"/>
            <a:ext cx="1545152" cy="584775"/>
            <a:chOff x="6316883" y="2626245"/>
            <a:chExt cx="1545152" cy="58477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740A33B-4EEF-4280-BC62-FC281DA8D475}"/>
                </a:ext>
              </a:extLst>
            </p:cNvPr>
            <p:cNvCxnSpPr/>
            <p:nvPr/>
          </p:nvCxnSpPr>
          <p:spPr>
            <a:xfrm>
              <a:off x="7093108" y="2626245"/>
              <a:ext cx="768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DA79EE-40A8-4B91-9CC4-F98AD4322008}"/>
                </a:ext>
              </a:extLst>
            </p:cNvPr>
            <p:cNvCxnSpPr/>
            <p:nvPr/>
          </p:nvCxnSpPr>
          <p:spPr>
            <a:xfrm>
              <a:off x="7093107" y="3167819"/>
              <a:ext cx="768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D938E25-1BC3-47A7-9AE0-8EFB636E3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570" y="2626245"/>
              <a:ext cx="1" cy="5415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B64579-372E-4F3B-9FBE-4427F84D42E1}"/>
                    </a:ext>
                  </a:extLst>
                </p:cNvPr>
                <p:cNvSpPr txBox="1"/>
                <p:nvPr/>
              </p:nvSpPr>
              <p:spPr>
                <a:xfrm>
                  <a:off x="6316883" y="2626245"/>
                  <a:ext cx="93737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a14:m>
                  <a:r>
                    <a:rPr lang="en-US" sz="1600" b="0" i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Cambria Math" panose="02040503050406030204" pitchFamily="18" charset="0"/>
                    </a:rPr>
                    <a:t> </a:t>
                  </a:r>
                  <a:br>
                    <a:rPr lang="en-US" sz="1600" b="0" i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≈5</m:t>
                      </m:r>
                    </m:oMath>
                  </a14:m>
                  <a:r>
                    <a:rPr lang="en-US" sz="1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MHz</a:t>
                  </a:r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B64579-372E-4F3B-9FBE-4427F84D4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883" y="2626245"/>
                  <a:ext cx="937372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2597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DE0437-BABF-4701-B35B-1F7EBEEF53E7}"/>
              </a:ext>
            </a:extLst>
          </p:cNvPr>
          <p:cNvGrpSpPr/>
          <p:nvPr/>
        </p:nvGrpSpPr>
        <p:grpSpPr>
          <a:xfrm>
            <a:off x="8628568" y="4657037"/>
            <a:ext cx="1208887" cy="701449"/>
            <a:chOff x="8628568" y="4657037"/>
            <a:chExt cx="1208887" cy="70144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C1B894-87C5-4CC5-9DFD-1C2DD2F2410F}"/>
                </a:ext>
              </a:extLst>
            </p:cNvPr>
            <p:cNvCxnSpPr>
              <a:cxnSpLocks/>
            </p:cNvCxnSpPr>
            <p:nvPr/>
          </p:nvCxnSpPr>
          <p:spPr>
            <a:xfrm>
              <a:off x="9837455" y="4657038"/>
              <a:ext cx="0" cy="45900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C49B17-7501-4A62-B0ED-5CFD1DF71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568" y="4886537"/>
              <a:ext cx="120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0001B4-8929-4C49-BF2B-D5CE440D11F0}"/>
                </a:ext>
              </a:extLst>
            </p:cNvPr>
            <p:cNvCxnSpPr>
              <a:cxnSpLocks/>
            </p:cNvCxnSpPr>
            <p:nvPr/>
          </p:nvCxnSpPr>
          <p:spPr>
            <a:xfrm>
              <a:off x="8628568" y="4657037"/>
              <a:ext cx="0" cy="459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95FD681-3E6C-4A59-B567-234EF3942BF6}"/>
                    </a:ext>
                  </a:extLst>
                </p:cNvPr>
                <p:cNvSpPr txBox="1"/>
                <p:nvPr/>
              </p:nvSpPr>
              <p:spPr>
                <a:xfrm>
                  <a:off x="8865934" y="4773711"/>
                  <a:ext cx="85036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a14:m>
                  <a:r>
                    <a:rPr lang="en-US" sz="1600" b="0" i="1" dirty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  <a:t> </a:t>
                  </a:r>
                  <a:br>
                    <a:rPr lang="en-US" sz="1600" b="0" i="1" dirty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≈5</m:t>
                      </m:r>
                    </m:oMath>
                  </a14:m>
                  <a:r>
                    <a:rPr lang="en-US" sz="1600" dirty="0">
                      <a:solidFill>
                        <a:srgbClr val="00B050"/>
                      </a:solidFill>
                    </a:rPr>
                    <a:t> ms</a:t>
                  </a:r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95FD681-3E6C-4A59-B567-234EF3942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934" y="4773711"/>
                  <a:ext cx="850368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663901A-0354-4D51-AFD9-01E3DCBFC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568" y="4886538"/>
              <a:ext cx="1208887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22A03B-F469-45B8-B201-E418324C9AB7}"/>
                </a:ext>
              </a:extLst>
            </p:cNvPr>
            <p:cNvCxnSpPr>
              <a:cxnSpLocks/>
            </p:cNvCxnSpPr>
            <p:nvPr/>
          </p:nvCxnSpPr>
          <p:spPr>
            <a:xfrm>
              <a:off x="8628568" y="4657038"/>
              <a:ext cx="0" cy="45900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DBD9D3-A12B-481D-8C53-37DCAD218F1B}"/>
                  </a:ext>
                </a:extLst>
              </p:cNvPr>
              <p:cNvSpPr txBox="1"/>
              <p:nvPr/>
            </p:nvSpPr>
            <p:spPr>
              <a:xfrm>
                <a:off x="7940842" y="5358486"/>
                <a:ext cx="30071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 path random channel with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Hz,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DBD9D3-A12B-481D-8C53-37DCAD218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842" y="5358486"/>
                <a:ext cx="3007105" cy="923330"/>
              </a:xfrm>
              <a:prstGeom prst="rect">
                <a:avLst/>
              </a:prstGeom>
              <a:blipFill>
                <a:blip r:embed="rId6"/>
                <a:stretch>
                  <a:fillRect l="-1826" t="-3311"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F7914E8-80C3-431C-9928-7882D2E2BE76}"/>
              </a:ext>
            </a:extLst>
          </p:cNvPr>
          <p:cNvSpPr txBox="1"/>
          <p:nvPr/>
        </p:nvSpPr>
        <p:spPr>
          <a:xfrm>
            <a:off x="10592018" y="144731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SNR [dB]</a:t>
            </a:r>
          </a:p>
        </p:txBody>
      </p:sp>
    </p:spTree>
    <p:extLst>
      <p:ext uri="{BB962C8B-B14F-4D97-AF65-F5344CB8AC3E}">
        <p14:creationId xmlns:p14="http://schemas.microsoft.com/office/powerpoint/2010/main" val="214892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A2FD-3F74-4614-8C5B-1059A6A6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vs.  Frequency-Selective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transmit a coding block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time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bandwidth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region in time and frequency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Flat fading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does not vary in frequency over coding block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 selective fading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varies over frequency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04B2D-D893-4C20-92D9-9AA6A18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C5EE5-C273-44EE-A6BE-7C7115DB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08" y="1546510"/>
            <a:ext cx="3733110" cy="294609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40A33B-4EEF-4280-BC62-FC281DA8D475}"/>
              </a:ext>
            </a:extLst>
          </p:cNvPr>
          <p:cNvCxnSpPr/>
          <p:nvPr/>
        </p:nvCxnSpPr>
        <p:spPr>
          <a:xfrm>
            <a:off x="7099983" y="2461809"/>
            <a:ext cx="768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DA79EE-40A8-4B91-9CC4-F98AD4322008}"/>
              </a:ext>
            </a:extLst>
          </p:cNvPr>
          <p:cNvCxnSpPr/>
          <p:nvPr/>
        </p:nvCxnSpPr>
        <p:spPr>
          <a:xfrm>
            <a:off x="7099982" y="3003383"/>
            <a:ext cx="768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38E25-1BC3-47A7-9AE0-8EFB636E37BF}"/>
              </a:ext>
            </a:extLst>
          </p:cNvPr>
          <p:cNvCxnSpPr>
            <a:cxnSpLocks/>
          </p:cNvCxnSpPr>
          <p:nvPr/>
        </p:nvCxnSpPr>
        <p:spPr>
          <a:xfrm flipH="1">
            <a:off x="7484445" y="2461809"/>
            <a:ext cx="1" cy="541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B64579-372E-4F3B-9FBE-4427F84D42E1}"/>
                  </a:ext>
                </a:extLst>
              </p:cNvPr>
              <p:cNvSpPr txBox="1"/>
              <p:nvPr/>
            </p:nvSpPr>
            <p:spPr>
              <a:xfrm>
                <a:off x="6872865" y="2540230"/>
                <a:ext cx="6666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sz="1600" b="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B64579-372E-4F3B-9FBE-4427F84D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865" y="2540230"/>
                <a:ext cx="66665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2FCF6-90C4-46EA-AF17-04AC16D3A367}"/>
                  </a:ext>
                </a:extLst>
              </p:cNvPr>
              <p:cNvSpPr txBox="1"/>
              <p:nvPr/>
            </p:nvSpPr>
            <p:spPr>
              <a:xfrm>
                <a:off x="10507298" y="571222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2FCF6-90C4-46EA-AF17-04AC16D3A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298" y="5712227"/>
                <a:ext cx="380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46D97E-0B01-4A1B-8D9C-4331D21DA216}"/>
              </a:ext>
            </a:extLst>
          </p:cNvPr>
          <p:cNvCxnSpPr>
            <a:cxnSpLocks/>
          </p:cNvCxnSpPr>
          <p:nvPr/>
        </p:nvCxnSpPr>
        <p:spPr>
          <a:xfrm flipH="1">
            <a:off x="10120162" y="4754785"/>
            <a:ext cx="1" cy="850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E411D2-6298-4A07-BDAA-78560ACE0C2F}"/>
              </a:ext>
            </a:extLst>
          </p:cNvPr>
          <p:cNvCxnSpPr>
            <a:cxnSpLocks/>
          </p:cNvCxnSpPr>
          <p:nvPr/>
        </p:nvCxnSpPr>
        <p:spPr>
          <a:xfrm flipH="1" flipV="1">
            <a:off x="10245795" y="5714406"/>
            <a:ext cx="935688" cy="6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63E5-9281-4BEC-9DBF-652CF1710FFE}"/>
                  </a:ext>
                </a:extLst>
              </p:cNvPr>
              <p:cNvSpPr txBox="1"/>
              <p:nvPr/>
            </p:nvSpPr>
            <p:spPr>
              <a:xfrm>
                <a:off x="9743963" y="5147891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63E5-9281-4BEC-9DBF-652CF171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963" y="5147891"/>
                <a:ext cx="466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72D5B-9917-4026-919F-9F137009F7BD}"/>
              </a:ext>
            </a:extLst>
          </p:cNvPr>
          <p:cNvGrpSpPr/>
          <p:nvPr/>
        </p:nvGrpSpPr>
        <p:grpSpPr>
          <a:xfrm>
            <a:off x="6711463" y="3055722"/>
            <a:ext cx="2577765" cy="1697746"/>
            <a:chOff x="6711463" y="3055722"/>
            <a:chExt cx="2577765" cy="169774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2495F4-5798-43EC-864A-1D9B9CEF3C48}"/>
                </a:ext>
              </a:extLst>
            </p:cNvPr>
            <p:cNvSpPr/>
            <p:nvPr/>
          </p:nvSpPr>
          <p:spPr>
            <a:xfrm>
              <a:off x="8415140" y="3055722"/>
              <a:ext cx="874088" cy="912737"/>
            </a:xfrm>
            <a:prstGeom prst="rect">
              <a:avLst/>
            </a:prstGeom>
            <a:solidFill>
              <a:srgbClr val="FF0000">
                <a:alpha val="47059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862F2D-B6E2-404D-891A-5D35F863AA2D}"/>
                </a:ext>
              </a:extLst>
            </p:cNvPr>
            <p:cNvSpPr txBox="1"/>
            <p:nvPr/>
          </p:nvSpPr>
          <p:spPr>
            <a:xfrm>
              <a:off x="6711463" y="4384136"/>
              <a:ext cx="203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Frequency selective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36B55A-DE87-47EA-9DB1-51EF15F81BC7}"/>
                </a:ext>
              </a:extLst>
            </p:cNvPr>
            <p:cNvCxnSpPr/>
            <p:nvPr/>
          </p:nvCxnSpPr>
          <p:spPr>
            <a:xfrm flipV="1">
              <a:off x="7730107" y="3503006"/>
              <a:ext cx="1122077" cy="818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DD9DB2-0C35-4274-BE18-125D8A928EAB}"/>
              </a:ext>
            </a:extLst>
          </p:cNvPr>
          <p:cNvGrpSpPr/>
          <p:nvPr/>
        </p:nvGrpSpPr>
        <p:grpSpPr>
          <a:xfrm>
            <a:off x="6967584" y="1556722"/>
            <a:ext cx="2321644" cy="1030985"/>
            <a:chOff x="6967584" y="1556722"/>
            <a:chExt cx="2321644" cy="10309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C802D7-193A-43C6-8142-4029B7790537}"/>
                </a:ext>
              </a:extLst>
            </p:cNvPr>
            <p:cNvSpPr/>
            <p:nvPr/>
          </p:nvSpPr>
          <p:spPr>
            <a:xfrm>
              <a:off x="8415140" y="2461809"/>
              <a:ext cx="874088" cy="125898"/>
            </a:xfrm>
            <a:prstGeom prst="rect">
              <a:avLst/>
            </a:prstGeom>
            <a:solidFill>
              <a:srgbClr val="FF0000">
                <a:alpha val="47059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17C908-2FD5-40FE-BAF5-51EE9D7E7F1C}"/>
                </a:ext>
              </a:extLst>
            </p:cNvPr>
            <p:cNvSpPr txBox="1"/>
            <p:nvPr/>
          </p:nvSpPr>
          <p:spPr>
            <a:xfrm>
              <a:off x="6967584" y="1556722"/>
              <a:ext cx="528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Flat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1B6B0A-A405-49E6-B25C-0F9831B947AD}"/>
                </a:ext>
              </a:extLst>
            </p:cNvPr>
            <p:cNvCxnSpPr>
              <a:cxnSpLocks/>
            </p:cNvCxnSpPr>
            <p:nvPr/>
          </p:nvCxnSpPr>
          <p:spPr>
            <a:xfrm>
              <a:off x="7539522" y="1769821"/>
              <a:ext cx="1348033" cy="770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74E5F80-6FD7-4796-897A-B8AF641CDBC2}"/>
              </a:ext>
            </a:extLst>
          </p:cNvPr>
          <p:cNvSpPr/>
          <p:nvPr/>
        </p:nvSpPr>
        <p:spPr>
          <a:xfrm>
            <a:off x="10281592" y="4754137"/>
            <a:ext cx="874088" cy="787507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A2FD-3F74-4614-8C5B-1059A6A6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vs. Fast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transmit a coding block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time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bandwidth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region in time and frequency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Slow fading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does not vary in time over coding block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Fast fading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varies over frequency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04B2D-D893-4C20-92D9-9AA6A18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C5EE5-C273-44EE-A6BE-7C7115DB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08" y="1546510"/>
            <a:ext cx="3733110" cy="2946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2FCF6-90C4-46EA-AF17-04AC16D3A367}"/>
                  </a:ext>
                </a:extLst>
              </p:cNvPr>
              <p:cNvSpPr txBox="1"/>
              <p:nvPr/>
            </p:nvSpPr>
            <p:spPr>
              <a:xfrm>
                <a:off x="10944342" y="5779208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2FCF6-90C4-46EA-AF17-04AC16D3A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342" y="5779208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46D97E-0B01-4A1B-8D9C-4331D21DA216}"/>
              </a:ext>
            </a:extLst>
          </p:cNvPr>
          <p:cNvCxnSpPr>
            <a:cxnSpLocks/>
          </p:cNvCxnSpPr>
          <p:nvPr/>
        </p:nvCxnSpPr>
        <p:spPr>
          <a:xfrm flipH="1">
            <a:off x="10557206" y="4821766"/>
            <a:ext cx="1" cy="850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E411D2-6298-4A07-BDAA-78560ACE0C2F}"/>
              </a:ext>
            </a:extLst>
          </p:cNvPr>
          <p:cNvCxnSpPr>
            <a:cxnSpLocks/>
          </p:cNvCxnSpPr>
          <p:nvPr/>
        </p:nvCxnSpPr>
        <p:spPr>
          <a:xfrm flipH="1" flipV="1">
            <a:off x="10682839" y="5781387"/>
            <a:ext cx="935688" cy="6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63E5-9281-4BEC-9DBF-652CF1710FFE}"/>
                  </a:ext>
                </a:extLst>
              </p:cNvPr>
              <p:cNvSpPr txBox="1"/>
              <p:nvPr/>
            </p:nvSpPr>
            <p:spPr>
              <a:xfrm>
                <a:off x="10181007" y="5214872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63E5-9281-4BEC-9DBF-652CF171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007" y="5214872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2A6-E74A-4A60-8DE0-AF63557947C8}"/>
              </a:ext>
            </a:extLst>
          </p:cNvPr>
          <p:cNvGrpSpPr/>
          <p:nvPr/>
        </p:nvGrpSpPr>
        <p:grpSpPr>
          <a:xfrm>
            <a:off x="7001958" y="2981472"/>
            <a:ext cx="3716108" cy="722715"/>
            <a:chOff x="7001958" y="2981472"/>
            <a:chExt cx="3716108" cy="7227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2495F4-5798-43EC-864A-1D9B9CEF3C48}"/>
                </a:ext>
              </a:extLst>
            </p:cNvPr>
            <p:cNvSpPr/>
            <p:nvPr/>
          </p:nvSpPr>
          <p:spPr>
            <a:xfrm>
              <a:off x="9264967" y="2981472"/>
              <a:ext cx="1453099" cy="722715"/>
            </a:xfrm>
            <a:prstGeom prst="rect">
              <a:avLst/>
            </a:prstGeom>
            <a:solidFill>
              <a:srgbClr val="FF0000">
                <a:alpha val="47059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862F2D-B6E2-404D-891A-5D35F863AA2D}"/>
                </a:ext>
              </a:extLst>
            </p:cNvPr>
            <p:cNvSpPr txBox="1"/>
            <p:nvPr/>
          </p:nvSpPr>
          <p:spPr>
            <a:xfrm>
              <a:off x="7001958" y="3244334"/>
              <a:ext cx="55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Fast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36B55A-DE87-47EA-9DB1-51EF15F81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6987" y="3405821"/>
              <a:ext cx="2350404" cy="23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7556BA-7906-4B54-B657-CAF412FA8B0E}"/>
              </a:ext>
            </a:extLst>
          </p:cNvPr>
          <p:cNvGrpSpPr/>
          <p:nvPr/>
        </p:nvGrpSpPr>
        <p:grpSpPr>
          <a:xfrm>
            <a:off x="6966755" y="2273434"/>
            <a:ext cx="1934987" cy="882349"/>
            <a:chOff x="6966755" y="2273434"/>
            <a:chExt cx="1934987" cy="8823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C802D7-193A-43C6-8142-4029B7790537}"/>
                </a:ext>
              </a:extLst>
            </p:cNvPr>
            <p:cNvSpPr/>
            <p:nvPr/>
          </p:nvSpPr>
          <p:spPr>
            <a:xfrm>
              <a:off x="8802625" y="2273434"/>
              <a:ext cx="99117" cy="882349"/>
            </a:xfrm>
            <a:prstGeom prst="rect">
              <a:avLst/>
            </a:prstGeom>
            <a:solidFill>
              <a:srgbClr val="FF0000">
                <a:alpha val="47059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17C908-2FD5-40FE-BAF5-51EE9D7E7F1C}"/>
                </a:ext>
              </a:extLst>
            </p:cNvPr>
            <p:cNvSpPr txBox="1"/>
            <p:nvPr/>
          </p:nvSpPr>
          <p:spPr>
            <a:xfrm>
              <a:off x="6966755" y="2331003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Slow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1B6B0A-A405-49E6-B25C-0F9831B947AD}"/>
                </a:ext>
              </a:extLst>
            </p:cNvPr>
            <p:cNvCxnSpPr>
              <a:cxnSpLocks/>
            </p:cNvCxnSpPr>
            <p:nvPr/>
          </p:nvCxnSpPr>
          <p:spPr>
            <a:xfrm>
              <a:off x="7560957" y="2540230"/>
              <a:ext cx="132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74E5F80-6FD7-4796-897A-B8AF641CDBC2}"/>
              </a:ext>
            </a:extLst>
          </p:cNvPr>
          <p:cNvSpPr/>
          <p:nvPr/>
        </p:nvSpPr>
        <p:spPr>
          <a:xfrm>
            <a:off x="10718636" y="4821118"/>
            <a:ext cx="874088" cy="787507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43184E-4EDF-44FA-BB48-02102F0E4DE3}"/>
              </a:ext>
            </a:extLst>
          </p:cNvPr>
          <p:cNvCxnSpPr>
            <a:cxnSpLocks/>
          </p:cNvCxnSpPr>
          <p:nvPr/>
        </p:nvCxnSpPr>
        <p:spPr>
          <a:xfrm>
            <a:off x="10241212" y="4314544"/>
            <a:ext cx="0" cy="4590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BDD5D4-20E6-4521-9991-4E4E692A1873}"/>
              </a:ext>
            </a:extLst>
          </p:cNvPr>
          <p:cNvCxnSpPr>
            <a:cxnSpLocks/>
          </p:cNvCxnSpPr>
          <p:nvPr/>
        </p:nvCxnSpPr>
        <p:spPr>
          <a:xfrm flipH="1">
            <a:off x="9032325" y="4544043"/>
            <a:ext cx="12088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92AE1-A299-4488-B48A-E0E23BE0D7AF}"/>
              </a:ext>
            </a:extLst>
          </p:cNvPr>
          <p:cNvCxnSpPr>
            <a:cxnSpLocks/>
          </p:cNvCxnSpPr>
          <p:nvPr/>
        </p:nvCxnSpPr>
        <p:spPr>
          <a:xfrm>
            <a:off x="9032325" y="4314543"/>
            <a:ext cx="0" cy="4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0F2ED2-E260-4345-86C4-E1DA175D1146}"/>
                  </a:ext>
                </a:extLst>
              </p:cNvPr>
              <p:cNvSpPr txBox="1"/>
              <p:nvPr/>
            </p:nvSpPr>
            <p:spPr>
              <a:xfrm>
                <a:off x="9262816" y="4595653"/>
                <a:ext cx="850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0F2ED2-E260-4345-86C4-E1DA175D1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16" y="4595653"/>
                <a:ext cx="85036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9B4E8F-1A17-4863-B85E-7A8774CEB849}"/>
              </a:ext>
            </a:extLst>
          </p:cNvPr>
          <p:cNvCxnSpPr>
            <a:cxnSpLocks/>
          </p:cNvCxnSpPr>
          <p:nvPr/>
        </p:nvCxnSpPr>
        <p:spPr>
          <a:xfrm flipH="1">
            <a:off x="9032325" y="4544044"/>
            <a:ext cx="1208887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89B71E-101B-4FC6-9116-D1F05F397992}"/>
              </a:ext>
            </a:extLst>
          </p:cNvPr>
          <p:cNvCxnSpPr>
            <a:cxnSpLocks/>
          </p:cNvCxnSpPr>
          <p:nvPr/>
        </p:nvCxnSpPr>
        <p:spPr>
          <a:xfrm>
            <a:off x="9032325" y="4314544"/>
            <a:ext cx="0" cy="4590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0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4B93-ED2F-46B8-98A3-217ABC3C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 Four Regimes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1CAC-B483-442F-AFA7-16F91539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3E369-2677-4A30-9236-2591736C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0" y="1546510"/>
            <a:ext cx="3206117" cy="2530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DDF61-F464-437A-97E8-C945379B17FC}"/>
              </a:ext>
            </a:extLst>
          </p:cNvPr>
          <p:cNvCxnSpPr>
            <a:cxnSpLocks/>
          </p:cNvCxnSpPr>
          <p:nvPr/>
        </p:nvCxnSpPr>
        <p:spPr>
          <a:xfrm>
            <a:off x="2614919" y="4370387"/>
            <a:ext cx="356203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059A91-3343-40C6-BF60-0A84845A804B}"/>
              </a:ext>
            </a:extLst>
          </p:cNvPr>
          <p:cNvCxnSpPr>
            <a:cxnSpLocks/>
          </p:cNvCxnSpPr>
          <p:nvPr/>
        </p:nvCxnSpPr>
        <p:spPr>
          <a:xfrm flipV="1">
            <a:off x="2993054" y="2061871"/>
            <a:ext cx="0" cy="2686651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62DD7B-E540-4F92-8906-01CF2C7AF807}"/>
                  </a:ext>
                </a:extLst>
              </p:cNvPr>
              <p:cNvSpPr txBox="1"/>
              <p:nvPr/>
            </p:nvSpPr>
            <p:spPr>
              <a:xfrm>
                <a:off x="5365337" y="4495944"/>
                <a:ext cx="14464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Transmission </a:t>
                </a:r>
                <a:br>
                  <a:rPr lang="en-US" dirty="0"/>
                </a:br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62DD7B-E540-4F92-8906-01CF2C7A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337" y="4495944"/>
                <a:ext cx="1446422" cy="646331"/>
              </a:xfrm>
              <a:prstGeom prst="rect">
                <a:avLst/>
              </a:prstGeom>
              <a:blipFill>
                <a:blip r:embed="rId3"/>
                <a:stretch>
                  <a:fillRect l="-3376" t="-5660" r="-295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C1A7E8-DF77-461D-88B0-75A05A40943C}"/>
                  </a:ext>
                </a:extLst>
              </p:cNvPr>
              <p:cNvSpPr txBox="1"/>
              <p:nvPr/>
            </p:nvSpPr>
            <p:spPr>
              <a:xfrm>
                <a:off x="9203694" y="5523816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C1A7E8-DF77-461D-88B0-75A05A409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694" y="5523816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B127B5-641A-41C1-BECF-4D897AFB91C7}"/>
              </a:ext>
            </a:extLst>
          </p:cNvPr>
          <p:cNvCxnSpPr>
            <a:cxnSpLocks/>
          </p:cNvCxnSpPr>
          <p:nvPr/>
        </p:nvCxnSpPr>
        <p:spPr>
          <a:xfrm flipH="1">
            <a:off x="8816558" y="4566374"/>
            <a:ext cx="1" cy="850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E4AFBE-BF34-442C-9EEE-36B360EEA847}"/>
              </a:ext>
            </a:extLst>
          </p:cNvPr>
          <p:cNvCxnSpPr>
            <a:cxnSpLocks/>
          </p:cNvCxnSpPr>
          <p:nvPr/>
        </p:nvCxnSpPr>
        <p:spPr>
          <a:xfrm flipH="1" flipV="1">
            <a:off x="8942191" y="5525995"/>
            <a:ext cx="935688" cy="6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186756-30F4-4200-B3AF-75C9EAF3DAF4}"/>
                  </a:ext>
                </a:extLst>
              </p:cNvPr>
              <p:cNvSpPr txBox="1"/>
              <p:nvPr/>
            </p:nvSpPr>
            <p:spPr>
              <a:xfrm>
                <a:off x="8440359" y="4959480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186756-30F4-4200-B3AF-75C9EAF3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359" y="4959480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EA9F92-0FC1-4529-ABC1-A2FAFEDDE03B}"/>
              </a:ext>
            </a:extLst>
          </p:cNvPr>
          <p:cNvSpPr/>
          <p:nvPr/>
        </p:nvSpPr>
        <p:spPr>
          <a:xfrm>
            <a:off x="8977988" y="4565726"/>
            <a:ext cx="874088" cy="787507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CFD28-5294-4A71-BDF6-EA25D240ED26}"/>
                  </a:ext>
                </a:extLst>
              </p:cNvPr>
              <p:cNvSpPr txBox="1"/>
              <p:nvPr/>
            </p:nvSpPr>
            <p:spPr>
              <a:xfrm>
                <a:off x="1164267" y="2061871"/>
                <a:ext cx="2029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Transmission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CFD28-5294-4A71-BDF6-EA25D240E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67" y="2061871"/>
                <a:ext cx="2029323" cy="646331"/>
              </a:xfrm>
              <a:prstGeom prst="rect">
                <a:avLst/>
              </a:prstGeom>
              <a:blipFill>
                <a:blip r:embed="rId6"/>
                <a:stretch>
                  <a:fillRect l="-270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32C60B-2B6F-427B-8110-8383267BA855}"/>
              </a:ext>
            </a:extLst>
          </p:cNvPr>
          <p:cNvCxnSpPr>
            <a:cxnSpLocks/>
          </p:cNvCxnSpPr>
          <p:nvPr/>
        </p:nvCxnSpPr>
        <p:spPr>
          <a:xfrm>
            <a:off x="4230997" y="2632047"/>
            <a:ext cx="0" cy="2067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C8E62-BAE4-4E5B-A117-B39E9E13B137}"/>
                  </a:ext>
                </a:extLst>
              </p:cNvPr>
              <p:cNvSpPr txBox="1"/>
              <p:nvPr/>
            </p:nvSpPr>
            <p:spPr>
              <a:xfrm>
                <a:off x="4004920" y="4699760"/>
                <a:ext cx="652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C8E62-BAE4-4E5B-A117-B39E9E13B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920" y="4699760"/>
                <a:ext cx="6529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6C5C71-15F6-46C3-B027-13C481627346}"/>
              </a:ext>
            </a:extLst>
          </p:cNvPr>
          <p:cNvCxnSpPr>
            <a:cxnSpLocks/>
          </p:cNvCxnSpPr>
          <p:nvPr/>
        </p:nvCxnSpPr>
        <p:spPr>
          <a:xfrm>
            <a:off x="2533105" y="3519914"/>
            <a:ext cx="2832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4A915D-DF4F-48B2-8CF6-5195948019F1}"/>
              </a:ext>
            </a:extLst>
          </p:cNvPr>
          <p:cNvSpPr txBox="1"/>
          <p:nvPr/>
        </p:nvSpPr>
        <p:spPr>
          <a:xfrm>
            <a:off x="4395937" y="2471028"/>
            <a:ext cx="202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Fast,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28951C-C906-417D-B0C9-7AD72A5D6E7C}"/>
              </a:ext>
            </a:extLst>
          </p:cNvPr>
          <p:cNvSpPr txBox="1"/>
          <p:nvPr/>
        </p:nvSpPr>
        <p:spPr>
          <a:xfrm>
            <a:off x="3063002" y="2483693"/>
            <a:ext cx="202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Slow,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36ED05-146B-4BDC-AD38-3BFFE7BE3F1C}"/>
              </a:ext>
            </a:extLst>
          </p:cNvPr>
          <p:cNvSpPr txBox="1"/>
          <p:nvPr/>
        </p:nvSpPr>
        <p:spPr>
          <a:xfrm>
            <a:off x="3076206" y="3589959"/>
            <a:ext cx="85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Slow,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4B296D-EA29-497F-B69A-BF72F2A3AE84}"/>
              </a:ext>
            </a:extLst>
          </p:cNvPr>
          <p:cNvSpPr txBox="1"/>
          <p:nvPr/>
        </p:nvSpPr>
        <p:spPr>
          <a:xfrm>
            <a:off x="4457075" y="3605459"/>
            <a:ext cx="85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Fast,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6C2D91-29B3-402B-BDA2-11609D2A96F6}"/>
                  </a:ext>
                </a:extLst>
              </p:cNvPr>
              <p:cNvSpPr txBox="1"/>
              <p:nvPr/>
            </p:nvSpPr>
            <p:spPr>
              <a:xfrm>
                <a:off x="1875175" y="3305115"/>
                <a:ext cx="72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6C2D91-29B3-402B-BDA2-11609D2A9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75" y="3305115"/>
                <a:ext cx="7289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CD19404-4E4C-4FCE-8601-C80320954928}"/>
              </a:ext>
            </a:extLst>
          </p:cNvPr>
          <p:cNvSpPr txBox="1"/>
          <p:nvPr/>
        </p:nvSpPr>
        <p:spPr>
          <a:xfrm>
            <a:off x="9965310" y="474468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</p:spTree>
    <p:extLst>
      <p:ext uri="{BB962C8B-B14F-4D97-AF65-F5344CB8AC3E}">
        <p14:creationId xmlns:p14="http://schemas.microsoft.com/office/powerpoint/2010/main" val="3239483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4B93-ED2F-46B8-98A3-217ABC3C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Regimes to Model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1CAC-B483-442F-AFA7-16F91539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DDF61-F464-437A-97E8-C945379B17FC}"/>
              </a:ext>
            </a:extLst>
          </p:cNvPr>
          <p:cNvCxnSpPr>
            <a:cxnSpLocks/>
          </p:cNvCxnSpPr>
          <p:nvPr/>
        </p:nvCxnSpPr>
        <p:spPr>
          <a:xfrm>
            <a:off x="1715096" y="4645230"/>
            <a:ext cx="356203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059A91-3343-40C6-BF60-0A84845A804B}"/>
              </a:ext>
            </a:extLst>
          </p:cNvPr>
          <p:cNvCxnSpPr>
            <a:cxnSpLocks/>
          </p:cNvCxnSpPr>
          <p:nvPr/>
        </p:nvCxnSpPr>
        <p:spPr>
          <a:xfrm flipV="1">
            <a:off x="2093231" y="2336714"/>
            <a:ext cx="0" cy="2686651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62DD7B-E540-4F92-8906-01CF2C7AF807}"/>
                  </a:ext>
                </a:extLst>
              </p:cNvPr>
              <p:cNvSpPr txBox="1"/>
              <p:nvPr/>
            </p:nvSpPr>
            <p:spPr>
              <a:xfrm>
                <a:off x="4465514" y="4770787"/>
                <a:ext cx="14464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Transmission </a:t>
                </a:r>
                <a:br>
                  <a:rPr lang="en-US" dirty="0"/>
                </a:br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62DD7B-E540-4F92-8906-01CF2C7A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514" y="4770787"/>
                <a:ext cx="1446422" cy="646331"/>
              </a:xfrm>
              <a:prstGeom prst="rect">
                <a:avLst/>
              </a:prstGeom>
              <a:blipFill>
                <a:blip r:embed="rId2"/>
                <a:stretch>
                  <a:fillRect l="-3797" t="-5660" r="-253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CFD28-5294-4A71-BDF6-EA25D240ED26}"/>
                  </a:ext>
                </a:extLst>
              </p:cNvPr>
              <p:cNvSpPr txBox="1"/>
              <p:nvPr/>
            </p:nvSpPr>
            <p:spPr>
              <a:xfrm>
                <a:off x="1148517" y="1714550"/>
                <a:ext cx="2029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Transmission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CFD28-5294-4A71-BDF6-EA25D240E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17" y="1714550"/>
                <a:ext cx="2029323" cy="646331"/>
              </a:xfrm>
              <a:prstGeom prst="rect">
                <a:avLst/>
              </a:prstGeom>
              <a:blipFill>
                <a:blip r:embed="rId3"/>
                <a:stretch>
                  <a:fillRect l="-240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32C60B-2B6F-427B-8110-8383267BA855}"/>
              </a:ext>
            </a:extLst>
          </p:cNvPr>
          <p:cNvCxnSpPr>
            <a:cxnSpLocks/>
          </p:cNvCxnSpPr>
          <p:nvPr/>
        </p:nvCxnSpPr>
        <p:spPr>
          <a:xfrm>
            <a:off x="3331174" y="2906890"/>
            <a:ext cx="0" cy="2067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C8E62-BAE4-4E5B-A117-B39E9E13B137}"/>
                  </a:ext>
                </a:extLst>
              </p:cNvPr>
              <p:cNvSpPr txBox="1"/>
              <p:nvPr/>
            </p:nvSpPr>
            <p:spPr>
              <a:xfrm>
                <a:off x="3105097" y="4974603"/>
                <a:ext cx="652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C8E62-BAE4-4E5B-A117-B39E9E13B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97" y="4974603"/>
                <a:ext cx="6529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6C5C71-15F6-46C3-B027-13C481627346}"/>
              </a:ext>
            </a:extLst>
          </p:cNvPr>
          <p:cNvCxnSpPr>
            <a:cxnSpLocks/>
          </p:cNvCxnSpPr>
          <p:nvPr/>
        </p:nvCxnSpPr>
        <p:spPr>
          <a:xfrm>
            <a:off x="1633282" y="3794757"/>
            <a:ext cx="2832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4A915D-DF4F-48B2-8CF6-5195948019F1}"/>
              </a:ext>
            </a:extLst>
          </p:cNvPr>
          <p:cNvSpPr txBox="1"/>
          <p:nvPr/>
        </p:nvSpPr>
        <p:spPr>
          <a:xfrm>
            <a:off x="3496114" y="2745871"/>
            <a:ext cx="202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Fast,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Frequency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selective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28951C-C906-417D-B0C9-7AD72A5D6E7C}"/>
              </a:ext>
            </a:extLst>
          </p:cNvPr>
          <p:cNvSpPr txBox="1"/>
          <p:nvPr/>
        </p:nvSpPr>
        <p:spPr>
          <a:xfrm>
            <a:off x="2163179" y="2758536"/>
            <a:ext cx="202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Slow,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Frequency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selective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36ED05-146B-4BDC-AD38-3BFFE7BE3F1C}"/>
              </a:ext>
            </a:extLst>
          </p:cNvPr>
          <p:cNvSpPr txBox="1"/>
          <p:nvPr/>
        </p:nvSpPr>
        <p:spPr>
          <a:xfrm>
            <a:off x="2176383" y="3864802"/>
            <a:ext cx="85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Slow, 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Flat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4B296D-EA29-497F-B69A-BF72F2A3AE84}"/>
              </a:ext>
            </a:extLst>
          </p:cNvPr>
          <p:cNvSpPr txBox="1"/>
          <p:nvPr/>
        </p:nvSpPr>
        <p:spPr>
          <a:xfrm>
            <a:off x="3557252" y="3880302"/>
            <a:ext cx="85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Fast,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Flat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6C2D91-29B3-402B-BDA2-11609D2A96F6}"/>
                  </a:ext>
                </a:extLst>
              </p:cNvPr>
              <p:cNvSpPr txBox="1"/>
              <p:nvPr/>
            </p:nvSpPr>
            <p:spPr>
              <a:xfrm>
                <a:off x="975352" y="3579958"/>
                <a:ext cx="72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6C2D91-29B3-402B-BDA2-11609D2A9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2" y="3579958"/>
                <a:ext cx="7289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9D8D3BB-AE80-4007-A449-EC8DA83D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854" y="1539279"/>
            <a:ext cx="5503085" cy="4329817"/>
          </a:xfrm>
        </p:spPr>
        <p:txBody>
          <a:bodyPr/>
          <a:lstStyle/>
          <a:p>
            <a:r>
              <a:rPr lang="en-US" dirty="0"/>
              <a:t>To analyze fading, consider two extreme cases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Flat and slow fading over coding block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Channel is flat and slow fading over coding block</a:t>
            </a:r>
          </a:p>
          <a:p>
            <a:pPr lvl="1"/>
            <a:r>
              <a:rPr lang="en-US" dirty="0"/>
              <a:t>All symbols see approximately same fading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IID fading in coding block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Channel  fades in time and/or frequency over block</a:t>
            </a:r>
          </a:p>
          <a:p>
            <a:pPr lvl="1"/>
            <a:r>
              <a:rPr lang="en-US" dirty="0"/>
              <a:t>Fast and/or frequency selective</a:t>
            </a:r>
          </a:p>
          <a:p>
            <a:pPr lvl="1"/>
            <a:r>
              <a:rPr lang="en-US" dirty="0"/>
              <a:t>Model as large number of independent fades </a:t>
            </a:r>
          </a:p>
        </p:txBody>
      </p:sp>
    </p:spTree>
    <p:extLst>
      <p:ext uri="{BB962C8B-B14F-4D97-AF65-F5344CB8AC3E}">
        <p14:creationId xmlns:p14="http://schemas.microsoft.com/office/powerpoint/2010/main" val="16561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Coding with Flat and Slow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/>
              <a:lstStyle/>
              <a:p>
                <a:r>
                  <a:rPr lang="en-US" dirty="0"/>
                  <a:t>Coding block sees an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varies but is constant over each block</a:t>
                </a:r>
              </a:p>
              <a:p>
                <a:pPr lvl="1"/>
                <a:r>
                  <a:rPr lang="en-US" dirty="0"/>
                  <a:t>Transmission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Coherence time</a:t>
                </a:r>
              </a:p>
              <a:p>
                <a:pPr lvl="1"/>
                <a:r>
                  <a:rPr lang="en-US" dirty="0"/>
                  <a:t>Transmission bandwidth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Coherence bandwidth</a:t>
                </a:r>
              </a:p>
              <a:p>
                <a:r>
                  <a:rPr lang="en-US" dirty="0"/>
                  <a:t>Suppose code has some target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Target could be based on some block error probability</a:t>
                </a:r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has some distribution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probability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 fraction of time target is not met</a:t>
                </a:r>
              </a:p>
              <a:p>
                <a:pPr lvl="1"/>
                <a:r>
                  <a:rPr lang="en-US" b="0" dirty="0"/>
                  <a:t>Can be computed from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6D856-A59B-4716-AC42-DEF0598CD5E4}"/>
              </a:ext>
            </a:extLst>
          </p:cNvPr>
          <p:cNvSpPr txBox="1"/>
          <p:nvPr/>
        </p:nvSpPr>
        <p:spPr>
          <a:xfrm>
            <a:off x="9142410" y="197262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959E2A-BFBB-4421-9867-689EB9A0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93" y="2506057"/>
            <a:ext cx="2823298" cy="22280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30B3B3-B110-4DBA-A7D9-8B15D42860A5}"/>
              </a:ext>
            </a:extLst>
          </p:cNvPr>
          <p:cNvCxnSpPr>
            <a:cxnSpLocks/>
          </p:cNvCxnSpPr>
          <p:nvPr/>
        </p:nvCxnSpPr>
        <p:spPr>
          <a:xfrm>
            <a:off x="9885257" y="2396657"/>
            <a:ext cx="0" cy="87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76377-5C43-47A3-9D4E-5D1EFC72814D}"/>
              </a:ext>
            </a:extLst>
          </p:cNvPr>
          <p:cNvSpPr/>
          <p:nvPr/>
        </p:nvSpPr>
        <p:spPr>
          <a:xfrm>
            <a:off x="9835869" y="3271577"/>
            <a:ext cx="98777" cy="109401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 Probability for Rayleigh 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366990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a channel is Rayleigh fading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exponentially distributed with some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Outage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𝑡𝑔𝑡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den>
                        </m:f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Average SNR for a given outage probability: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Fade margin</a:t>
                </a:r>
                <a:r>
                  <a:rPr lang="en-US" dirty="0">
                    <a:solidFill>
                      <a:schemeClr val="tx1"/>
                    </a:solidFill>
                  </a:rPr>
                  <a:t>:  Additional SNR needed above target for a given outage probability: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linear scale: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dB: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3669907"/>
              </a:xfrm>
              <a:blipFill>
                <a:blip r:embed="rId2"/>
                <a:stretch>
                  <a:fillRect l="-1498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Outage Probability and Ergodic Capacity 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79329" y="1486088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3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93112E-CC5E-47E4-909D-0BB23763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835" y="1446662"/>
            <a:ext cx="3581885" cy="2799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Margin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5840103" cy="42467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Target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Outage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previous slide, necessary average SNR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=10−10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dirty="0"/>
                  <a:t> dB</a:t>
                </a:r>
              </a:p>
              <a:p>
                <a:r>
                  <a:rPr lang="en-US" dirty="0"/>
                  <a:t>The average SNR needs to be 20 dB above target!</a:t>
                </a:r>
              </a:p>
              <a:p>
                <a:r>
                  <a:rPr lang="en-US" dirty="0"/>
                  <a:t>Plot:  Fade margin vs. outage</a:t>
                </a:r>
              </a:p>
              <a:p>
                <a:r>
                  <a:rPr lang="en-US" dirty="0"/>
                  <a:t>Fade margins with Rayleigh fading can be enormous!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5840103" cy="4246794"/>
              </a:xfrm>
              <a:blipFill>
                <a:blip r:embed="rId3"/>
                <a:stretch>
                  <a:fillRect l="-2505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45386" y="4523262"/>
                <a:ext cx="1410583" cy="60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fade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386" y="4523262"/>
                <a:ext cx="1410583" cy="604781"/>
              </a:xfrm>
              <a:prstGeom prst="rect">
                <a:avLst/>
              </a:prstGeom>
              <a:blipFill>
                <a:blip r:embed="rId4"/>
                <a:stretch>
                  <a:fillRect l="-2597" t="-303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10045386" y="3143930"/>
            <a:ext cx="1" cy="141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601803" y="3136532"/>
            <a:ext cx="2443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82976" y="2967255"/>
                <a:ext cx="1262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76" y="2967255"/>
                <a:ext cx="126220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9208443" y="3630866"/>
            <a:ext cx="0" cy="151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-Right Arrow 22"/>
          <p:cNvSpPr/>
          <p:nvPr/>
        </p:nvSpPr>
        <p:spPr>
          <a:xfrm>
            <a:off x="8371500" y="3429960"/>
            <a:ext cx="1673886" cy="21244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689880" y="5204216"/>
            <a:ext cx="136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 dB fade margin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5083B6-F599-4F8D-9EF8-6005A3A956AC}"/>
              </a:ext>
            </a:extLst>
          </p:cNvPr>
          <p:cNvCxnSpPr>
            <a:cxnSpLocks/>
          </p:cNvCxnSpPr>
          <p:nvPr/>
        </p:nvCxnSpPr>
        <p:spPr>
          <a:xfrm>
            <a:off x="8387893" y="1740090"/>
            <a:ext cx="11555" cy="285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9CAE0B-668E-41EB-B661-C3DA9380642C}"/>
              </a:ext>
            </a:extLst>
          </p:cNvPr>
          <p:cNvSpPr txBox="1"/>
          <p:nvPr/>
        </p:nvSpPr>
        <p:spPr>
          <a:xfrm>
            <a:off x="7959628" y="4563492"/>
            <a:ext cx="1410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Fade=0 </a:t>
            </a:r>
          </a:p>
        </p:txBody>
      </p:sp>
    </p:spTree>
    <p:extLst>
      <p:ext uri="{BB962C8B-B14F-4D97-AF65-F5344CB8AC3E}">
        <p14:creationId xmlns:p14="http://schemas.microsoft.com/office/powerpoint/2010/main" val="8887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 Capacity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42633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we can achieve some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a function of 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When 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is random, so is the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capacity</a:t>
                </a:r>
                <a:r>
                  <a:rPr lang="en-US" dirty="0">
                    <a:solidFill>
                      <a:schemeClr val="tx1"/>
                    </a:solidFill>
                  </a:rPr>
                  <a:t>: 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can achieve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Suppose system has 20 MHz bandwidth and the rate is 60% of Shannon capacity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average SNR is 20 </a:t>
                </a:r>
                <a:r>
                  <a:rPr lang="en-US" dirty="0" err="1">
                    <a:solidFill>
                      <a:schemeClr val="tx1"/>
                    </a:solidFill>
                  </a:rPr>
                  <a:t>dB.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What is the outage capacity for 1% outage assuming Rayleigh fading?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Solution: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From earlier, for Rayleigh fading, the SNR achievable at the outage probability is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)=20+10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=20−20=0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linear scale,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Outage capacity: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(1+1)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Mbps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At the average SNR the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(1+100)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Mbps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4263322"/>
              </a:xfrm>
              <a:blipFill>
                <a:blip r:embed="rId2"/>
                <a:stretch>
                  <a:fillRect l="-1373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1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4BB7-6676-4B83-B7CB-DF3A1EDA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Implications for Outage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A9BB-BD92-47CF-8A63-CA70251E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flat and slow Rayleigh fading, need to add large fade margin</a:t>
            </a:r>
          </a:p>
          <a:p>
            <a:r>
              <a:rPr lang="en-US" dirty="0"/>
              <a:t>Channel coding does not mitigate fading</a:t>
            </a:r>
          </a:p>
          <a:p>
            <a:pPr lvl="1"/>
            <a:r>
              <a:rPr lang="en-US" dirty="0"/>
              <a:t>Fading causes all bits to fail</a:t>
            </a:r>
          </a:p>
          <a:p>
            <a:pPr lvl="1"/>
            <a:r>
              <a:rPr lang="en-US" dirty="0"/>
              <a:t>Still may be useful to use channel coding (e.g., for noise across the symbols)</a:t>
            </a:r>
          </a:p>
          <a:p>
            <a:r>
              <a:rPr lang="en-US" dirty="0"/>
              <a:t>Possible solutions?</a:t>
            </a:r>
          </a:p>
          <a:p>
            <a:pPr lvl="1"/>
            <a:r>
              <a:rPr lang="en-US" dirty="0"/>
              <a:t>If there is motion, perhaps we can retransmit later </a:t>
            </a:r>
          </a:p>
          <a:p>
            <a:pPr lvl="1"/>
            <a:r>
              <a:rPr lang="en-US" dirty="0"/>
              <a:t>Go to a lower rate (needs less SNR)</a:t>
            </a:r>
          </a:p>
          <a:p>
            <a:pPr lvl="1"/>
            <a:r>
              <a:rPr lang="en-US" dirty="0"/>
              <a:t>Just accept that some locations are in outage</a:t>
            </a:r>
          </a:p>
          <a:p>
            <a:r>
              <a:rPr lang="en-US" dirty="0"/>
              <a:t>Some of these solutions are discussed in the next unit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2CFF2-E553-4234-B817-30DB1A96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IID Fading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Coding block with fast and/or frequency selective fading</a:t>
                </a:r>
              </a:p>
              <a:p>
                <a:r>
                  <a:rPr lang="en-US" b="0" dirty="0"/>
                  <a:t>Simple </a:t>
                </a:r>
                <a:r>
                  <a:rPr lang="en-US" dirty="0"/>
                  <a:t>mathematical model: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is a symbol in time and frequency</a:t>
                </a:r>
              </a:p>
              <a:p>
                <a:pPr lvl="1"/>
                <a:r>
                  <a:rPr lang="en-US" b="0" dirty="0"/>
                  <a:t>Assume channel gains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are </a:t>
                </a:r>
                <a:r>
                  <a:rPr lang="en-US" b="0" dirty="0" err="1"/>
                  <a:t>i.i.d</a:t>
                </a:r>
                <a:r>
                  <a:rPr lang="en-US" b="0" dirty="0"/>
                  <a:t>. with some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symbol experiences an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Assumption implicitly assumes:</a:t>
                </a:r>
              </a:p>
              <a:p>
                <a:pPr lvl="1"/>
                <a:r>
                  <a:rPr lang="en-US" dirty="0"/>
                  <a:t>We have a very large coding blocks in time or frequency </a:t>
                </a:r>
              </a:p>
              <a:p>
                <a:pPr lvl="1"/>
                <a:r>
                  <a:rPr lang="en-US" dirty="0"/>
                  <a:t>Can experience many independent fades</a:t>
                </a:r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A548F-D53A-4E9C-838D-74ABF52AAE9F}"/>
              </a:ext>
            </a:extLst>
          </p:cNvPr>
          <p:cNvSpPr txBox="1"/>
          <p:nvPr/>
        </p:nvSpPr>
        <p:spPr>
          <a:xfrm>
            <a:off x="8242432" y="1613334"/>
            <a:ext cx="3725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blocks with</a:t>
            </a:r>
            <a:br>
              <a:rPr lang="en-US" dirty="0"/>
            </a:br>
            <a:r>
              <a:rPr lang="en-US" dirty="0"/>
              <a:t>fast and/or frequency selective fading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56FEE7-3112-4106-AEE0-41F0BDBB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93" y="2506057"/>
            <a:ext cx="2823298" cy="22280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2E6E83-49C6-413E-A89F-649930F5EA88}"/>
              </a:ext>
            </a:extLst>
          </p:cNvPr>
          <p:cNvSpPr/>
          <p:nvPr/>
        </p:nvSpPr>
        <p:spPr>
          <a:xfrm>
            <a:off x="8721753" y="2820846"/>
            <a:ext cx="214138" cy="1216307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E9577-A3F2-4E9C-AEB2-A8F027FD728E}"/>
              </a:ext>
            </a:extLst>
          </p:cNvPr>
          <p:cNvSpPr/>
          <p:nvPr/>
        </p:nvSpPr>
        <p:spPr>
          <a:xfrm>
            <a:off x="9421294" y="2773207"/>
            <a:ext cx="1011093" cy="267470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D1B7C-9A29-4840-A44D-737148091CA2}"/>
              </a:ext>
            </a:extLst>
          </p:cNvPr>
          <p:cNvSpPr/>
          <p:nvPr/>
        </p:nvSpPr>
        <p:spPr>
          <a:xfrm>
            <a:off x="9257995" y="3212125"/>
            <a:ext cx="1011093" cy="1007793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091DA-9542-47C1-913B-CC2F1963BCF7}"/>
              </a:ext>
            </a:extLst>
          </p:cNvPr>
          <p:cNvSpPr/>
          <p:nvPr/>
        </p:nvSpPr>
        <p:spPr>
          <a:xfrm>
            <a:off x="2097024" y="3974592"/>
            <a:ext cx="4486656" cy="774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Ergodic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IID fading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Channel gains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are </a:t>
                </a:r>
                <a:r>
                  <a:rPr lang="en-US" b="0" dirty="0" err="1"/>
                  <a:t>i.i.d</a:t>
                </a:r>
                <a:r>
                  <a:rPr lang="en-US" b="0" dirty="0"/>
                  <a:t>. with some distribution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Ergodic capacity</a:t>
                </a:r>
                <a:r>
                  <a:rPr lang="en-US" b="0" dirty="0"/>
                  <a:t>:  Theoretical maximum rate per symbol </a:t>
                </a:r>
              </a:p>
              <a:p>
                <a:pPr lvl="1"/>
                <a:r>
                  <a:rPr lang="en-US" dirty="0"/>
                  <a:t>Assume average </a:t>
                </a:r>
                <a:r>
                  <a:rPr lang="en-US" b="0" dirty="0"/>
                  <a:t>transmit power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Maximum taken over all codes and </a:t>
                </a:r>
                <a:r>
                  <a:rPr lang="en-US" dirty="0" err="1"/>
                  <a:t>blocklength</a:t>
                </a:r>
                <a:endParaRPr lang="en-US" dirty="0"/>
              </a:p>
              <a:p>
                <a:pPr lvl="1"/>
                <a:r>
                  <a:rPr lang="en-US" dirty="0"/>
                  <a:t>No computational limits 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heorem</a:t>
                </a:r>
                <a:r>
                  <a:rPr lang="en-US" dirty="0"/>
                  <a:t>:  Ergodic capacity of an IID fading channel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Value is in bits per symbol</a:t>
                </a:r>
              </a:p>
              <a:p>
                <a:pPr lvl="1"/>
                <a:r>
                  <a:rPr lang="en-US" dirty="0"/>
                  <a:t>Expectation is over channel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1B6D5D-1BC3-4095-A7E4-C0B1D77C9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265" y="1818538"/>
            <a:ext cx="2823298" cy="22280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5F4BEF-3D4B-4D5B-9DB4-645E2BEF2687}"/>
              </a:ext>
            </a:extLst>
          </p:cNvPr>
          <p:cNvSpPr/>
          <p:nvPr/>
        </p:nvSpPr>
        <p:spPr>
          <a:xfrm>
            <a:off x="10041767" y="2524606"/>
            <a:ext cx="1011093" cy="1007793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Ergodic Capacity Key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796874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From previous slide, ergodic capacity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Theoretical result:  Needs infinite computation and delay</a:t>
                </a:r>
              </a:p>
              <a:p>
                <a:pPr lvl="1"/>
                <a:r>
                  <a:rPr lang="en-US" dirty="0"/>
                  <a:t>We will look at performance of real codes next</a:t>
                </a:r>
              </a:p>
              <a:p>
                <a:r>
                  <a:rPr lang="en-US" dirty="0"/>
                  <a:t>TX does not need to know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RX must estimate and use this channel.</a:t>
                </a:r>
              </a:p>
              <a:p>
                <a:pPr lvl="1"/>
                <a:r>
                  <a:rPr lang="en-US" dirty="0"/>
                  <a:t>We will see RX design is critical</a:t>
                </a:r>
              </a:p>
              <a:p>
                <a:r>
                  <a:rPr lang="en-US" dirty="0"/>
                  <a:t>If TX knew the channel, it could get theoretically get slightly higher rate</a:t>
                </a:r>
              </a:p>
              <a:p>
                <a:pPr lvl="1"/>
                <a:r>
                  <a:rPr lang="en-US" dirty="0"/>
                  <a:t>Uses a method called water-filling</a:t>
                </a:r>
              </a:p>
              <a:p>
                <a:pPr lvl="1"/>
                <a:r>
                  <a:rPr lang="en-US" dirty="0"/>
                  <a:t>Place more power on symbols with better SNR.</a:t>
                </a:r>
              </a:p>
              <a:p>
                <a:pPr lvl="1"/>
                <a:r>
                  <a:rPr lang="en-US" dirty="0"/>
                  <a:t>Gain is not typically large and rarely used in practical wireless systems</a:t>
                </a:r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7968749" cy="4329817"/>
              </a:xfrm>
              <a:blipFill>
                <a:blip r:embed="rId2"/>
                <a:stretch>
                  <a:fillRect l="-183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07BD1D-562C-4086-8A24-AA2801AD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265" y="1818538"/>
            <a:ext cx="2823298" cy="22280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7A4558-E97C-4321-B9C6-17E6C677B36C}"/>
              </a:ext>
            </a:extLst>
          </p:cNvPr>
          <p:cNvSpPr/>
          <p:nvPr/>
        </p:nvSpPr>
        <p:spPr>
          <a:xfrm>
            <a:off x="10041767" y="2524606"/>
            <a:ext cx="1011093" cy="1007793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Ergodic and Flat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787659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Fading capacity is always lower than flat fading</a:t>
                </a:r>
              </a:p>
              <a:p>
                <a:pPr lvl="1"/>
                <a:r>
                  <a:rPr lang="en-US" dirty="0"/>
                  <a:t>Keeping the same average SNR the same</a:t>
                </a:r>
              </a:p>
              <a:p>
                <a:pPr lvl="1"/>
                <a:r>
                  <a:rPr lang="en-US" dirty="0"/>
                  <a:t>This fact follows from Jensen’s inequality: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𝐴𝑊𝐺𝑁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 gap is not that large at low to moderate SNRs</a:t>
                </a:r>
              </a:p>
              <a:p>
                <a:pPr lvl="1"/>
                <a:r>
                  <a:rPr lang="en-US" dirty="0"/>
                  <a:t>See graph to the right.  Loss of only 1-2 dB in 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b="0" dirty="0"/>
                  <a:t>We should try to code over large number of fading realizations</a:t>
                </a:r>
              </a:p>
              <a:p>
                <a:pPr lvl="1"/>
                <a:r>
                  <a:rPr lang="en-US" dirty="0"/>
                  <a:t>In this case, the capacity loss is theoretically small</a:t>
                </a:r>
              </a:p>
              <a:p>
                <a:pPr lvl="1"/>
                <a:r>
                  <a:rPr lang="en-US" b="0" dirty="0"/>
                  <a:t>Much better than the case of uncoded modulation</a:t>
                </a:r>
              </a:p>
              <a:p>
                <a:r>
                  <a:rPr lang="en-US" dirty="0"/>
                  <a:t>We will look at practical codes next</a:t>
                </a:r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7876599" cy="4329817"/>
              </a:xfrm>
              <a:blipFill>
                <a:blip r:embed="rId2"/>
                <a:stretch>
                  <a:fillRect l="-1858" t="-1549" b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06E7CE-CEFF-4D24-902E-03BB88533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337" y="2327424"/>
            <a:ext cx="4453492" cy="33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EDB7-E1BC-4A62-AC11-A91A53AE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Small-Scale and Large-Scale Fading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E97C-82E9-427C-BEF8-F7FEDAC4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now we have considered variations due 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small scale fading</a:t>
            </a:r>
          </a:p>
          <a:p>
            <a:pPr lvl="1"/>
            <a:r>
              <a:rPr lang="en-US" dirty="0"/>
              <a:t>Variations from constructive or destructive interference of multipath components</a:t>
            </a:r>
          </a:p>
          <a:p>
            <a:pPr lvl="1"/>
            <a:r>
              <a:rPr lang="en-US" dirty="0"/>
              <a:t>May or may not cause variations within a coding block</a:t>
            </a:r>
          </a:p>
          <a:p>
            <a:pPr lvl="1"/>
            <a:r>
              <a:rPr lang="en-US" dirty="0"/>
              <a:t>Ex:  Variations within a few wavelength in one location in the office area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Most scenarios also have variations due to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large scale fading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Changes in distance-based path loss, shadowing, angles, …</a:t>
            </a:r>
          </a:p>
          <a:p>
            <a:pPr lvl="1"/>
            <a:r>
              <a:rPr lang="en-US" dirty="0"/>
              <a:t>Typically occur at slower time scales (100s of </a:t>
            </a:r>
            <a:r>
              <a:rPr lang="en-US" dirty="0" err="1"/>
              <a:t>ms</a:t>
            </a:r>
            <a:r>
              <a:rPr lang="en-US" dirty="0"/>
              <a:t> or more)</a:t>
            </a:r>
          </a:p>
          <a:p>
            <a:pPr lvl="1"/>
            <a:r>
              <a:rPr lang="en-US" dirty="0"/>
              <a:t>Rarely causes variation over a coding block (typically 10s of </a:t>
            </a:r>
            <a:r>
              <a:rPr lang="en-US" dirty="0" err="1"/>
              <a:t>ms</a:t>
            </a:r>
            <a:r>
              <a:rPr lang="en-US" dirty="0"/>
              <a:t> or less)</a:t>
            </a:r>
          </a:p>
          <a:p>
            <a:pPr lvl="1"/>
            <a:r>
              <a:rPr lang="en-US" dirty="0"/>
              <a:t>Ex:  Moving within the office space to the right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4B47E-A13D-4DD8-B010-38D4DD33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EE43D-58FB-41C6-A1BB-29E99466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251" y="2646373"/>
            <a:ext cx="3615113" cy="185551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DE0E3E8-71F0-4458-BD8C-0436CC1CC980}"/>
              </a:ext>
            </a:extLst>
          </p:cNvPr>
          <p:cNvSpPr/>
          <p:nvPr/>
        </p:nvSpPr>
        <p:spPr>
          <a:xfrm>
            <a:off x="10010273" y="3359485"/>
            <a:ext cx="82502" cy="69515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7DA7C-8870-43E6-B863-59C0B97823EC}"/>
              </a:ext>
            </a:extLst>
          </p:cNvPr>
          <p:cNvSpPr txBox="1"/>
          <p:nvPr/>
        </p:nvSpPr>
        <p:spPr>
          <a:xfrm>
            <a:off x="10051524" y="1878034"/>
            <a:ext cx="120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Small scale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0CED4F-ED71-4E7E-A011-3332B25C8136}"/>
              </a:ext>
            </a:extLst>
          </p:cNvPr>
          <p:cNvCxnSpPr>
            <a:stCxn id="9" idx="2"/>
          </p:cNvCxnSpPr>
          <p:nvPr/>
        </p:nvCxnSpPr>
        <p:spPr>
          <a:xfrm flipH="1">
            <a:off x="10092775" y="2524365"/>
            <a:ext cx="563081" cy="80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2EF5EE-A61C-458E-8198-1295877D2C63}"/>
              </a:ext>
            </a:extLst>
          </p:cNvPr>
          <p:cNvGrpSpPr/>
          <p:nvPr/>
        </p:nvGrpSpPr>
        <p:grpSpPr>
          <a:xfrm>
            <a:off x="9240253" y="3740102"/>
            <a:ext cx="1316554" cy="1745568"/>
            <a:chOff x="9240253" y="3740102"/>
            <a:chExt cx="1316554" cy="17455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4060B5-614E-4E5C-90BD-43B3E9E431D5}"/>
                </a:ext>
              </a:extLst>
            </p:cNvPr>
            <p:cNvSpPr/>
            <p:nvPr/>
          </p:nvSpPr>
          <p:spPr>
            <a:xfrm>
              <a:off x="9240253" y="3740102"/>
              <a:ext cx="593537" cy="275008"/>
            </a:xfrm>
            <a:prstGeom prst="ellipse">
              <a:avLst/>
            </a:prstGeom>
            <a:solidFill>
              <a:schemeClr val="accent5">
                <a:lumMod val="50000"/>
                <a:alpha val="50196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0006A9-4E0F-48C1-927C-6C718AB038E3}"/>
                </a:ext>
              </a:extLst>
            </p:cNvPr>
            <p:cNvSpPr txBox="1"/>
            <p:nvPr/>
          </p:nvSpPr>
          <p:spPr>
            <a:xfrm>
              <a:off x="9346796" y="4839339"/>
              <a:ext cx="1210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Large scale</a:t>
              </a:r>
              <a:b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region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6579236-0132-4888-915D-F2925CD0723D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H="1" flipV="1">
              <a:off x="9537022" y="4015110"/>
              <a:ext cx="414780" cy="824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7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0A46-0410-4D47-9FBB-F00DC01A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with Small- and Large-Scale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FBA28-780E-49F9-B1EA-6222955A0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SNR varies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Vector of large-scale parameters, e.g., distance, angles, shadowing, etc.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Small-scale parameters, e.g., time-frequency location of a degree of freedom</a:t>
                </a:r>
              </a:p>
              <a:p>
                <a:r>
                  <a:rPr lang="en-US" dirty="0"/>
                  <a:t>If fading in each coding block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slow and flat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Each coding block has an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compute outage probability: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Probabilities computed over small-scale and large-scale parameters</a:t>
                </a:r>
              </a:p>
              <a:p>
                <a:r>
                  <a:rPr lang="en-US" dirty="0"/>
                  <a:t>If fading in coding block can be modeled as large number of </a:t>
                </a:r>
                <a:r>
                  <a:rPr lang="en-US" dirty="0" err="1"/>
                  <a:t>i.i.d</a:t>
                </a:r>
                <a:r>
                  <a:rPr lang="en-US" dirty="0"/>
                  <a:t>. samples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Ergodic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average over small-scale, but NOT large scale</a:t>
                </a:r>
              </a:p>
              <a:p>
                <a:pPr lvl="1"/>
                <a:r>
                  <a:rPr lang="en-US" dirty="0"/>
                  <a:t>Rate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outage probability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FBA28-780E-49F9-B1EA-6222955A0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D907C-EECC-4891-841E-FE69FB0F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4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5226-83D3-432D-9957-C6443F59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Rate CDF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A2D82-586E-4747-BAEE-C49D4DE44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Large-scale model:  </a:t>
                </a:r>
              </a:p>
              <a:p>
                <a:pPr lvl="1"/>
                <a:r>
                  <a:rPr lang="en-US" dirty="0"/>
                  <a:t>SNR due to large scale variations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[Simple model just for exercise]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10 dB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100 m</a:t>
                </a:r>
              </a:p>
              <a:p>
                <a:pPr lvl="1"/>
                <a:r>
                  <a:rPr lang="en-US" dirty="0"/>
                  <a:t>Distances vary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uniformly in [50,200]m</a:t>
                </a:r>
              </a:p>
              <a:p>
                <a:r>
                  <a:rPr lang="en-US" dirty="0"/>
                  <a:t>Small scale model:</a:t>
                </a:r>
              </a:p>
              <a:p>
                <a:pPr lvl="1"/>
                <a:r>
                  <a:rPr lang="en-US" dirty="0"/>
                  <a:t>Variation within a location is Rayleigh</a:t>
                </a:r>
              </a:p>
              <a:p>
                <a:pPr lvl="1"/>
                <a:r>
                  <a:rPr lang="en-US" dirty="0"/>
                  <a:t>SNR at a particular time-</a:t>
                </a:r>
                <a:r>
                  <a:rPr lang="en-US" dirty="0" err="1"/>
                  <a:t>freq</a:t>
                </a:r>
                <a:r>
                  <a:rPr lang="en-US" dirty="0"/>
                  <a:t> </a:t>
                </a:r>
                <a:r>
                  <a:rPr lang="en-US" dirty="0" err="1"/>
                  <a:t>DoF</a:t>
                </a:r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can be modeled as exponential</a:t>
                </a:r>
              </a:p>
              <a:p>
                <a:r>
                  <a:rPr lang="en-US" dirty="0"/>
                  <a:t>Plotted:</a:t>
                </a:r>
              </a:p>
              <a:p>
                <a:pPr lvl="1"/>
                <a:r>
                  <a:rPr lang="en-US" dirty="0"/>
                  <a:t>SE under a constant model (slow and flat fading)</a:t>
                </a:r>
              </a:p>
              <a:p>
                <a:pPr lvl="1"/>
                <a:r>
                  <a:rPr lang="en-US" dirty="0"/>
                  <a:t>SE under IID fading at each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See demo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A2D82-586E-4747-BAEE-C49D4DE44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AE12-C78A-412D-A7E9-4D02BC59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1C081-353D-4487-9B15-C6265D58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810" y="2527990"/>
            <a:ext cx="4101874" cy="33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Uncoded Modulation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2684599" y="2324090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2631919" y="180087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816727" y="2545052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1493507" y="2608859"/>
            <a:ext cx="12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TX bits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4313316" y="2324090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4294168" y="1874498"/>
            <a:ext cx="9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403505" y="2545052"/>
            <a:ext cx="909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61" idx="1"/>
          </p:cNvCxnSpPr>
          <p:nvPr/>
        </p:nvCxnSpPr>
        <p:spPr>
          <a:xfrm>
            <a:off x="5032222" y="2545052"/>
            <a:ext cx="827420" cy="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5792586" y="2806117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Fading channel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9CA93-CDCD-4164-934A-2894230B69FF}"/>
              </a:ext>
            </a:extLst>
          </p:cNvPr>
          <p:cNvSpPr/>
          <p:nvPr/>
        </p:nvSpPr>
        <p:spPr>
          <a:xfrm>
            <a:off x="5859642" y="2327152"/>
            <a:ext cx="718906" cy="44192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24DD8D-21D4-4188-A0EF-B47559DABBF6}"/>
              </a:ext>
            </a:extLst>
          </p:cNvPr>
          <p:cNvSpPr/>
          <p:nvPr/>
        </p:nvSpPr>
        <p:spPr>
          <a:xfrm>
            <a:off x="7612758" y="231979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70B59D-8973-462A-B2B2-00DEDB4C1750}"/>
              </a:ext>
            </a:extLst>
          </p:cNvPr>
          <p:cNvSpPr/>
          <p:nvPr/>
        </p:nvSpPr>
        <p:spPr>
          <a:xfrm>
            <a:off x="9529268" y="2309084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AE8E5-6E5A-4624-9CC3-1569A0F4C436}"/>
              </a:ext>
            </a:extLst>
          </p:cNvPr>
          <p:cNvSpPr txBox="1"/>
          <p:nvPr/>
        </p:nvSpPr>
        <p:spPr>
          <a:xfrm>
            <a:off x="9412289" y="1701779"/>
            <a:ext cx="129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 demodulation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439953-E8B8-4807-8DA6-6AE81C8CB468}"/>
              </a:ext>
            </a:extLst>
          </p:cNvPr>
          <p:cNvSpPr txBox="1"/>
          <p:nvPr/>
        </p:nvSpPr>
        <p:spPr>
          <a:xfrm>
            <a:off x="7578507" y="1930698"/>
            <a:ext cx="95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6D5004-5F5D-4CBA-B694-4DD4B9997769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 flipV="1">
            <a:off x="6578548" y="2540759"/>
            <a:ext cx="1034210" cy="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BB505D-7639-4C83-968C-158193844009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8331664" y="2530046"/>
            <a:ext cx="1197604" cy="1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9C8D69-D37E-4B1F-926E-8E68A67FB340}"/>
              </a:ext>
            </a:extLst>
          </p:cNvPr>
          <p:cNvCxnSpPr>
            <a:cxnSpLocks/>
          </p:cNvCxnSpPr>
          <p:nvPr/>
        </p:nvCxnSpPr>
        <p:spPr>
          <a:xfrm flipV="1">
            <a:off x="10258450" y="2530045"/>
            <a:ext cx="655679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5682E670-D73B-4814-81F6-D4BE352D2B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39952" y="3393143"/>
            <a:ext cx="10015728" cy="2475953"/>
          </a:xfrm>
        </p:spPr>
        <p:txBody>
          <a:bodyPr>
            <a:normAutofit/>
          </a:bodyPr>
          <a:lstStyle/>
          <a:p>
            <a:r>
              <a:rPr lang="en-US" dirty="0"/>
              <a:t>This section: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Uncoded modulation </a:t>
            </a:r>
            <a:r>
              <a:rPr lang="en-US" dirty="0"/>
              <a:t>over fading channels</a:t>
            </a:r>
          </a:p>
          <a:p>
            <a:pPr lvl="1"/>
            <a:r>
              <a:rPr lang="en-US" dirty="0"/>
              <a:t>That is, communication with no channel encoding and decoding</a:t>
            </a:r>
          </a:p>
          <a:p>
            <a:r>
              <a:rPr lang="en-US" dirty="0"/>
              <a:t>We will show uncoded modulation works very poorly</a:t>
            </a:r>
          </a:p>
          <a:p>
            <a:r>
              <a:rPr lang="en-US" dirty="0"/>
              <a:t>Virtually all practical wireless systems use coding of some form</a:t>
            </a:r>
          </a:p>
          <a:p>
            <a:pPr lvl="1"/>
            <a:endParaRPr lang="en-US" dirty="0"/>
          </a:p>
        </p:txBody>
      </p:sp>
      <p:pic>
        <p:nvPicPr>
          <p:cNvPr id="79" name="Picture 78" descr="761px-Rayleigh_fading_doppler_10Hz.svg.png">
            <a:extLst>
              <a:ext uri="{FF2B5EF4-FFF2-40B4-BE49-F238E27FC236}">
                <a16:creationId xmlns:a16="http://schemas.microsoft.com/office/drawing/2014/main" id="{D8BD738C-501F-41A5-8705-FCF02296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98" y="1584819"/>
            <a:ext cx="1151194" cy="72142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62EB25F-928A-41DB-B269-618A463EBB37}"/>
              </a:ext>
            </a:extLst>
          </p:cNvPr>
          <p:cNvSpPr txBox="1"/>
          <p:nvPr/>
        </p:nvSpPr>
        <p:spPr>
          <a:xfrm>
            <a:off x="3470080" y="2576410"/>
            <a:ext cx="843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QAM symbols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059E0E-B6DA-4B45-A3F1-B9061DA564AC}"/>
              </a:ext>
            </a:extLst>
          </p:cNvPr>
          <p:cNvSpPr txBox="1"/>
          <p:nvPr/>
        </p:nvSpPr>
        <p:spPr>
          <a:xfrm>
            <a:off x="8542110" y="2548113"/>
            <a:ext cx="843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QAM symbols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D1B5B4-89AB-4EA1-8157-F7A1926AEA2F}"/>
              </a:ext>
            </a:extLst>
          </p:cNvPr>
          <p:cNvSpPr txBox="1"/>
          <p:nvPr/>
        </p:nvSpPr>
        <p:spPr>
          <a:xfrm>
            <a:off x="10381932" y="2576410"/>
            <a:ext cx="84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bits</a:t>
            </a:r>
            <a:br>
              <a:rPr lang="en-US" sz="1400" i="1" dirty="0"/>
            </a:b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EA1-1BEA-40DA-8764-A274CF2C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7490-B631-49F2-9C53-33092661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26958"/>
            <a:ext cx="4885306" cy="1942138"/>
          </a:xfrm>
        </p:spPr>
        <p:txBody>
          <a:bodyPr/>
          <a:lstStyle/>
          <a:p>
            <a:r>
              <a:rPr lang="en-US" dirty="0"/>
              <a:t>Indoor environment</a:t>
            </a:r>
          </a:p>
          <a:p>
            <a:r>
              <a:rPr lang="en-US" dirty="0"/>
              <a:t>Look at large scale and small-scale fading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7F44E-BE9A-4CFA-8E19-E82638C4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693BE-80F8-49FB-8998-6F0CDDCC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88662"/>
            <a:ext cx="6562725" cy="207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8DFAC-E124-4AE0-88C2-1AAD4D8E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30" y="2638480"/>
            <a:ext cx="4563836" cy="34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15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Outage Probability and Ergodic Capacity 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7055" y="2388214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91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45771" y="1406718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8566" y="196602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stCxn id="13" idx="3"/>
            <a:endCxn id="15" idx="1"/>
          </p:cNvCxnSpPr>
          <p:nvPr/>
        </p:nvCxnSpPr>
        <p:spPr>
          <a:xfrm>
            <a:off x="6103643" y="2347020"/>
            <a:ext cx="894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6910" y="2731100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7836766" y="234528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659086" y="196428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11746" y="2729498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62384" y="160562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384" y="1605625"/>
                <a:ext cx="1166989" cy="614592"/>
              </a:xfrm>
              <a:prstGeom prst="rect">
                <a:avLst/>
              </a:prstGeom>
              <a:blipFill>
                <a:blip r:embed="rId7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497286" y="234061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20301" y="1907646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01" y="1907646"/>
                <a:ext cx="1243189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9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12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059029" y="151689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29" y="1516890"/>
                <a:ext cx="962378" cy="830997"/>
              </a:xfrm>
              <a:prstGeom prst="rect">
                <a:avLst/>
              </a:prstGeom>
              <a:blipFill>
                <a:blip r:embed="rId13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1678855" y="1828800"/>
            <a:ext cx="1013623" cy="159913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1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Uncoded vs. Coded 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559286" y="1447800"/>
            <a:ext cx="4916777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Uncoded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Modulation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dirty="0"/>
              <a:t>Modulate raw information bits </a:t>
            </a:r>
          </a:p>
          <a:p>
            <a:pPr lvl="1"/>
            <a:r>
              <a:rPr lang="en-US" dirty="0"/>
              <a:t>One symbol at a time.</a:t>
            </a:r>
          </a:p>
          <a:p>
            <a:pPr lvl="1"/>
            <a:r>
              <a:rPr lang="en-US" dirty="0"/>
              <a:t>Any symbol is in error,   data packet is lost!</a:t>
            </a:r>
          </a:p>
          <a:p>
            <a:endParaRPr lang="en-US" dirty="0"/>
          </a:p>
          <a:p>
            <a:pPr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Coded modulation:</a:t>
            </a:r>
          </a:p>
          <a:p>
            <a:pPr lvl="1"/>
            <a:r>
              <a:rPr lang="en-US" dirty="0"/>
              <a:t>Transmit in blocks (also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extra parity bits to each block for reliability</a:t>
            </a:r>
          </a:p>
          <a:p>
            <a:pPr lvl="1"/>
            <a:r>
              <a:rPr lang="en-US" dirty="0"/>
              <a:t>Decode entire block together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306" y="181108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Info bits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4002" y="1565695"/>
            <a:ext cx="1219200" cy="626852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59571" y="1597862"/>
            <a:ext cx="116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  <a:endParaRPr lang="en-US" sz="1600" i="1" dirty="0"/>
          </a:p>
        </p:txBody>
      </p:sp>
      <p:sp>
        <p:nvSpPr>
          <p:cNvPr id="19" name="Rectangle 18"/>
          <p:cNvSpPr/>
          <p:nvPr/>
        </p:nvSpPr>
        <p:spPr>
          <a:xfrm>
            <a:off x="1217706" y="2255472"/>
            <a:ext cx="609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85802" y="1682721"/>
            <a:ext cx="850392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043202" y="1682721"/>
            <a:ext cx="749808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9058" y="2324099"/>
            <a:ext cx="6096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5946" y="169158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Complex symbols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362613-4459-4335-86CC-043C60A00FE4}"/>
              </a:ext>
            </a:extLst>
          </p:cNvPr>
          <p:cNvGrpSpPr/>
          <p:nvPr/>
        </p:nvGrpSpPr>
        <p:grpSpPr>
          <a:xfrm>
            <a:off x="1097280" y="3827251"/>
            <a:ext cx="5218983" cy="2192549"/>
            <a:chOff x="1097280" y="3827251"/>
            <a:chExt cx="5218983" cy="2192549"/>
          </a:xfrm>
        </p:grpSpPr>
        <p:sp>
          <p:nvSpPr>
            <p:cNvPr id="24" name="TextBox 23"/>
            <p:cNvSpPr txBox="1"/>
            <p:nvPr/>
          </p:nvSpPr>
          <p:spPr>
            <a:xfrm>
              <a:off x="1097280" y="4901625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Info bits block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62202" y="3827251"/>
              <a:ext cx="1219200" cy="626852"/>
            </a:xfrm>
            <a:prstGeom prst="rect">
              <a:avLst/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97924" y="4585655"/>
              <a:ext cx="6096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132367" y="3990595"/>
              <a:ext cx="44500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4907268" y="3979521"/>
              <a:ext cx="44500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6202" y="4585655"/>
              <a:ext cx="1066800" cy="228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36194" y="4585655"/>
              <a:ext cx="6096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5802" y="3827251"/>
              <a:ext cx="1061740" cy="6268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1243584" y="3930561"/>
              <a:ext cx="74221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26010" y="3924239"/>
              <a:ext cx="850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Coding</a:t>
              </a:r>
              <a:endParaRPr lang="en-US" sz="1600" i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45793" y="4585655"/>
              <a:ext cx="533399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49880" y="4825424"/>
              <a:ext cx="583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Info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82532" y="481601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Parity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97480" y="5435025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Coded bit block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>
              <a:off x="2262600" y="5437282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397564" y="5438756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122941" y="4876800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Block of symbols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>
            <a:xfrm>
              <a:off x="2834100" y="5435024"/>
              <a:ext cx="11577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99215-3A9B-4E6A-A9CD-372D6DE1EAB4}"/>
                </a:ext>
              </a:extLst>
            </p:cNvPr>
            <p:cNvSpPr txBox="1"/>
            <p:nvPr/>
          </p:nvSpPr>
          <p:spPr>
            <a:xfrm>
              <a:off x="3691676" y="3848289"/>
              <a:ext cx="11602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Symbol</a:t>
              </a:r>
              <a:br>
                <a:rPr lang="en-US" sz="1600" dirty="0"/>
              </a:br>
              <a:r>
                <a:rPr lang="en-US" sz="1600" dirty="0"/>
                <a:t>mapping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3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Parameters of Block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7189" y="3089976"/>
                <a:ext cx="7772400" cy="29459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block code has: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= number of information bits  (input block size)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= number of coded bits (output block size)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= number of additional bits, typically parity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𝑐𝑜𝑑</m:t>
                    </m:r>
                  </m:oMath>
                </a14:m>
                <a:r>
                  <a:rPr lang="en-US" sz="2200" dirty="0"/>
                  <a:t> = coding rate =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400" dirty="0"/>
                  <a:t>Typical values in wireless:  </a:t>
                </a:r>
              </a:p>
              <a:p>
                <a:pPr lvl="1"/>
                <a:r>
                  <a:rPr lang="en-US" sz="2200" b="0" dirty="0"/>
                  <a:t>Block size: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200" dirty="0"/>
                  <a:t> to 10000</a:t>
                </a:r>
              </a:p>
              <a:p>
                <a:pPr lvl="1"/>
                <a:r>
                  <a:rPr lang="en-US" sz="2200" dirty="0"/>
                  <a:t>Code rate: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2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7189" y="3089976"/>
                <a:ext cx="7772400" cy="2945961"/>
              </a:xfrm>
              <a:blipFill>
                <a:blip r:embed="rId3"/>
                <a:stretch>
                  <a:fillRect l="-2039" t="-3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649615" y="2013590"/>
            <a:ext cx="218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 information  bits</a:t>
            </a:r>
          </a:p>
          <a:p>
            <a:r>
              <a:rPr lang="en-US" sz="1600" dirty="0"/>
              <a:t>“message”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0259" y="1697620"/>
            <a:ext cx="133347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02684" y="1686603"/>
            <a:ext cx="1307592" cy="2286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09362" y="1926372"/>
            <a:ext cx="119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info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43476" y="192622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n-k parity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09361" y="2648066"/>
            <a:ext cx="2500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“Bit Codeword” :   n coded bits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642779" y="2390907"/>
            <a:ext cx="85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9233408" y="2182867"/>
            <a:ext cx="3385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69214" y="2537560"/>
            <a:ext cx="264106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69214" y="1686603"/>
            <a:ext cx="133347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0296094" y="2390907"/>
            <a:ext cx="85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7167006" y="1615520"/>
            <a:ext cx="736123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29518" y="1498494"/>
            <a:ext cx="1061740" cy="62685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187300" y="1601804"/>
            <a:ext cx="742218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69726" y="1595482"/>
            <a:ext cx="85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Coding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1373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63792" y="194110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endCxn id="15" idx="1"/>
          </p:cNvCxnSpPr>
          <p:nvPr/>
        </p:nvCxnSpPr>
        <p:spPr>
          <a:xfrm flipV="1">
            <a:off x="6103643" y="2322100"/>
            <a:ext cx="1160149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36" y="2706180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8101992" y="232036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24312" y="193936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972" y="2704578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blipFill>
                <a:blip r:embed="rId5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762512" y="231569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7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6461566" y="1491970"/>
            <a:ext cx="2408673" cy="18973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1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Symbol Demodulation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3582" y="2918353"/>
                <a:ext cx="10132098" cy="29507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Set-up:  Coded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get mapped to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Uncoded systems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hard decision detection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Estimate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Makes a discrete decision.  </a:t>
                </a:r>
              </a:p>
              <a:p>
                <a:r>
                  <a:rPr lang="en-US" dirty="0"/>
                  <a:t>Coded systems generally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decision demodulation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Output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 likelihood ratios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more likely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more likely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582" y="2918353"/>
                <a:ext cx="10132098" cy="2950743"/>
              </a:xfrm>
              <a:blipFill>
                <a:blip r:embed="rId13"/>
                <a:stretch>
                  <a:fillRect l="-1384" t="-3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5F9EF-9001-4AB8-969F-F1E1E9D5A6FB}"/>
              </a:ext>
            </a:extLst>
          </p:cNvPr>
          <p:cNvSpPr/>
          <p:nvPr/>
        </p:nvSpPr>
        <p:spPr>
          <a:xfrm>
            <a:off x="7146272" y="1859218"/>
            <a:ext cx="1132762" cy="8256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 </a:t>
            </a:r>
            <a:r>
              <a:rPr lang="en-US" dirty="0" err="1">
                <a:solidFill>
                  <a:schemeClr val="tx1"/>
                </a:solidFill>
              </a:rPr>
              <a:t>demod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462AFA-0994-41EE-9DD8-CCB78D5EE354}"/>
              </a:ext>
            </a:extLst>
          </p:cNvPr>
          <p:cNvCxnSpPr>
            <a:cxnSpLocks/>
          </p:cNvCxnSpPr>
          <p:nvPr/>
        </p:nvCxnSpPr>
        <p:spPr>
          <a:xfrm>
            <a:off x="4373022" y="2251148"/>
            <a:ext cx="1043306" cy="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8227AE-FE89-48AD-B929-2DA6E1D1968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279034" y="2272063"/>
            <a:ext cx="179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E597DF-7CB0-4C22-8910-CE52D8C42339}"/>
              </a:ext>
            </a:extLst>
          </p:cNvPr>
          <p:cNvSpPr/>
          <p:nvPr/>
        </p:nvSpPr>
        <p:spPr>
          <a:xfrm>
            <a:off x="3234339" y="1851728"/>
            <a:ext cx="1132762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Symbol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54A7D-E7EE-47B1-B1D0-93E272BB6806}"/>
                  </a:ext>
                </a:extLst>
              </p:cNvPr>
              <p:cNvSpPr txBox="1"/>
              <p:nvPr/>
            </p:nvSpPr>
            <p:spPr>
              <a:xfrm>
                <a:off x="1826050" y="1829603"/>
                <a:ext cx="10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54A7D-E7EE-47B1-B1D0-93E272BB6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50" y="1829603"/>
                <a:ext cx="107862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1EC6C6-DFEE-44EA-B86F-B07C306FEF1D}"/>
              </a:ext>
            </a:extLst>
          </p:cNvPr>
          <p:cNvCxnSpPr>
            <a:cxnSpLocks/>
          </p:cNvCxnSpPr>
          <p:nvPr/>
        </p:nvCxnSpPr>
        <p:spPr>
          <a:xfrm>
            <a:off x="1658019" y="2261515"/>
            <a:ext cx="157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102B2-4207-47DF-9DFD-B966AE7C47CE}"/>
                  </a:ext>
                </a:extLst>
              </p:cNvPr>
              <p:cNvSpPr txBox="1"/>
              <p:nvPr/>
            </p:nvSpPr>
            <p:spPr>
              <a:xfrm>
                <a:off x="5763293" y="1902731"/>
                <a:ext cx="121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102B2-4207-47DF-9DFD-B966AE7C4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293" y="1902731"/>
                <a:ext cx="1217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409EFE0-5094-4B17-A263-E390C77CE6DB}"/>
              </a:ext>
            </a:extLst>
          </p:cNvPr>
          <p:cNvGrpSpPr/>
          <p:nvPr/>
        </p:nvGrpSpPr>
        <p:grpSpPr>
          <a:xfrm>
            <a:off x="5410407" y="2007445"/>
            <a:ext cx="533014" cy="461665"/>
            <a:chOff x="8607951" y="1900727"/>
            <a:chExt cx="533014" cy="46166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30F15-1B59-48EE-A373-83DB704166FA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A1486-43A7-4D18-AE6A-20E4913CD2D0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003756-68B8-4FCB-859F-2C439B95BE2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693972" y="2261515"/>
            <a:ext cx="1452300" cy="1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180B19-77A5-4C19-A118-486811C56CF1}"/>
                  </a:ext>
                </a:extLst>
              </p:cNvPr>
              <p:cNvSpPr txBox="1"/>
              <p:nvPr/>
            </p:nvSpPr>
            <p:spPr>
              <a:xfrm>
                <a:off x="4672308" y="1891648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180B19-77A5-4C19-A118-486811C5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08" y="1891648"/>
                <a:ext cx="3528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B7A62-50C4-453B-9C4F-8ABD7AED69A9}"/>
              </a:ext>
            </a:extLst>
          </p:cNvPr>
          <p:cNvCxnSpPr>
            <a:cxnSpLocks/>
          </p:cNvCxnSpPr>
          <p:nvPr/>
        </p:nvCxnSpPr>
        <p:spPr>
          <a:xfrm>
            <a:off x="5574554" y="1767538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0E91D0-B10E-48C6-8BC6-E0F23AA746C1}"/>
                  </a:ext>
                </a:extLst>
              </p:cNvPr>
              <p:cNvSpPr txBox="1"/>
              <p:nvPr/>
            </p:nvSpPr>
            <p:spPr>
              <a:xfrm>
                <a:off x="5349462" y="1416690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0E91D0-B10E-48C6-8BC6-E0F23AA7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62" y="1416690"/>
                <a:ext cx="45018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9D4745-A59D-4843-807B-5B3F043BC921}"/>
                  </a:ext>
                </a:extLst>
              </p:cNvPr>
              <p:cNvSpPr txBox="1"/>
              <p:nvPr/>
            </p:nvSpPr>
            <p:spPr>
              <a:xfrm>
                <a:off x="8310371" y="1882195"/>
                <a:ext cx="1641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𝐿𝐿𝑅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𝐿𝐿𝑅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9D4745-A59D-4843-807B-5B3F043BC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371" y="1882195"/>
                <a:ext cx="16414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for QPSK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6288" y="1624084"/>
                <a:ext cx="6121020" cy="42450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TX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RX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LLR for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[Each dim 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Likelihood: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some algebra: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6288" y="1624084"/>
                <a:ext cx="6121020" cy="4245012"/>
              </a:xfrm>
              <a:blipFill>
                <a:blip r:embed="rId2"/>
                <a:stretch>
                  <a:fillRect l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80FE75C1-BA37-4A01-ADC5-573A07F38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t="31069" r="12144" b="5772"/>
          <a:stretch/>
        </p:blipFill>
        <p:spPr bwMode="auto">
          <a:xfrm>
            <a:off x="7950769" y="2880293"/>
            <a:ext cx="3078481" cy="225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3E7519-3001-416D-A729-25A836D52037}"/>
              </a:ext>
            </a:extLst>
          </p:cNvPr>
          <p:cNvSpPr txBox="1"/>
          <p:nvPr/>
        </p:nvSpPr>
        <p:spPr>
          <a:xfrm>
            <a:off x="8551822" y="2695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C2961A-AE3D-4E0B-A9B7-20111588E0CC}"/>
              </a:ext>
            </a:extLst>
          </p:cNvPr>
          <p:cNvSpPr txBox="1"/>
          <p:nvPr/>
        </p:nvSpPr>
        <p:spPr>
          <a:xfrm>
            <a:off x="9990282" y="2695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9EC840-A7FD-4096-9A15-B4B67F4BA447}"/>
              </a:ext>
            </a:extLst>
          </p:cNvPr>
          <p:cNvSpPr txBox="1"/>
          <p:nvPr/>
        </p:nvSpPr>
        <p:spPr>
          <a:xfrm>
            <a:off x="10033354" y="46937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CAB8CD-3260-422E-A526-FA910D9109D0}"/>
              </a:ext>
            </a:extLst>
          </p:cNvPr>
          <p:cNvSpPr txBox="1"/>
          <p:nvPr/>
        </p:nvSpPr>
        <p:spPr>
          <a:xfrm>
            <a:off x="8487534" y="46937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blipFill>
                <a:blip r:embed="rId4"/>
                <a:stretch>
                  <a:fillRect l="-20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D58BA1-A854-4CB2-8029-65ED8B44419C}"/>
                  </a:ext>
                </a:extLst>
              </p:cNvPr>
              <p:cNvSpPr txBox="1"/>
              <p:nvPr/>
            </p:nvSpPr>
            <p:spPr>
              <a:xfrm>
                <a:off x="8906238" y="2262812"/>
                <a:ext cx="1362361" cy="388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D58BA1-A854-4CB2-8029-65ED8B44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38" y="2262812"/>
                <a:ext cx="1362361" cy="388889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92CE35-EAF0-4044-9618-1BA3418283BE}"/>
                  </a:ext>
                </a:extLst>
              </p:cNvPr>
              <p:cNvSpPr txBox="1"/>
              <p:nvPr/>
            </p:nvSpPr>
            <p:spPr>
              <a:xfrm>
                <a:off x="10452058" y="3458789"/>
                <a:ext cx="1292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92CE35-EAF0-4044-9618-1BA341828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058" y="3458789"/>
                <a:ext cx="129214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8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QPSK LLR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525" y="4366299"/>
                <a:ext cx="6121020" cy="15626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LLR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LLR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525" y="4366299"/>
                <a:ext cx="6121020" cy="1562669"/>
              </a:xfrm>
              <a:blipFill>
                <a:blip r:embed="rId9"/>
                <a:stretch>
                  <a:fillRect l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blipFill>
                <a:blip r:embed="rId3"/>
                <a:stretch>
                  <a:fillRect l="-20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600A3-B219-4B63-B01E-8D9B10495C5A}"/>
              </a:ext>
            </a:extLst>
          </p:cNvPr>
          <p:cNvCxnSpPr/>
          <p:nvPr/>
        </p:nvCxnSpPr>
        <p:spPr>
          <a:xfrm>
            <a:off x="2486645" y="2958937"/>
            <a:ext cx="282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45DB36-DC12-4FBB-A658-DF811A059DD0}"/>
              </a:ext>
            </a:extLst>
          </p:cNvPr>
          <p:cNvCxnSpPr/>
          <p:nvPr/>
        </p:nvCxnSpPr>
        <p:spPr>
          <a:xfrm flipV="1">
            <a:off x="3824125" y="2092305"/>
            <a:ext cx="0" cy="156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FF44E81-04AF-4510-B279-C40F5AC54A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1965" y="2216944"/>
            <a:ext cx="2583747" cy="196995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75F70C-FC71-4F9C-AD47-04B8529625B9}"/>
              </a:ext>
            </a:extLst>
          </p:cNvPr>
          <p:cNvCxnSpPr/>
          <p:nvPr/>
        </p:nvCxnSpPr>
        <p:spPr>
          <a:xfrm flipV="1">
            <a:off x="2575354" y="2336056"/>
            <a:ext cx="2565779" cy="117945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B4E626-AA80-441A-AFBE-D2526FE64CD1}"/>
                  </a:ext>
                </a:extLst>
              </p:cNvPr>
              <p:cNvSpPr txBox="1"/>
              <p:nvPr/>
            </p:nvSpPr>
            <p:spPr>
              <a:xfrm>
                <a:off x="3081009" y="1765411"/>
                <a:ext cx="1451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B4E626-AA80-441A-AFBE-D2526FE6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009" y="1765411"/>
                <a:ext cx="14517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B1D90F-7F2C-44CA-8D43-B1C9F03EDFFF}"/>
                  </a:ext>
                </a:extLst>
              </p:cNvPr>
              <p:cNvSpPr txBox="1"/>
              <p:nvPr/>
            </p:nvSpPr>
            <p:spPr>
              <a:xfrm>
                <a:off x="5162057" y="2686043"/>
                <a:ext cx="1027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B1D90F-7F2C-44CA-8D43-B1C9F03ED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57" y="2686043"/>
                <a:ext cx="10273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8CF35D-19E0-4939-8CBC-66B8283A1137}"/>
                  </a:ext>
                </a:extLst>
              </p:cNvPr>
              <p:cNvSpPr txBox="1"/>
              <p:nvPr/>
            </p:nvSpPr>
            <p:spPr>
              <a:xfrm>
                <a:off x="5938188" y="3119584"/>
                <a:ext cx="1211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more likely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8CF35D-19E0-4939-8CBC-66B8283A1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88" y="3119584"/>
                <a:ext cx="1211357" cy="646331"/>
              </a:xfrm>
              <a:prstGeom prst="rect">
                <a:avLst/>
              </a:prstGeom>
              <a:blipFill>
                <a:blip r:embed="rId13"/>
                <a:stretch>
                  <a:fillRect l="-4020" r="-452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A7A7EE-3BF3-4AF4-91CC-57C35EF5E791}"/>
                  </a:ext>
                </a:extLst>
              </p:cNvPr>
              <p:cNvSpPr txBox="1"/>
              <p:nvPr/>
            </p:nvSpPr>
            <p:spPr>
              <a:xfrm>
                <a:off x="1210034" y="3018078"/>
                <a:ext cx="1211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:r>
                  <a:rPr lang="en-US" dirty="0"/>
                  <a:t>more likely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A7A7EE-3BF3-4AF4-91CC-57C35EF5E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34" y="3018078"/>
                <a:ext cx="1211357" cy="646331"/>
              </a:xfrm>
              <a:prstGeom prst="rect">
                <a:avLst/>
              </a:prstGeom>
              <a:blipFill>
                <a:blip r:embed="rId14"/>
                <a:stretch>
                  <a:fillRect l="-4020" r="-452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B17F248-8B58-4758-917C-4DF511FF04EA}"/>
              </a:ext>
            </a:extLst>
          </p:cNvPr>
          <p:cNvSpPr/>
          <p:nvPr/>
        </p:nvSpPr>
        <p:spPr>
          <a:xfrm>
            <a:off x="6132558" y="2550085"/>
            <a:ext cx="978408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3E076C4-48A6-4755-82BF-9098DDED694B}"/>
              </a:ext>
            </a:extLst>
          </p:cNvPr>
          <p:cNvSpPr/>
          <p:nvPr/>
        </p:nvSpPr>
        <p:spPr>
          <a:xfrm rot="10800000">
            <a:off x="1097280" y="2423493"/>
            <a:ext cx="978408" cy="6370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4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44" y="301803"/>
            <a:ext cx="10058400" cy="1040211"/>
          </a:xfrm>
        </p:spPr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Higher order constellations (</a:t>
                </a:r>
                <a:r>
                  <a:rPr lang="en-US" dirty="0" err="1"/>
                  <a:t>eg.</a:t>
                </a:r>
                <a:r>
                  <a:rPr lang="en-US" dirty="0"/>
                  <a:t> 16- or 64-QAM)</a:t>
                </a:r>
              </a:p>
              <a:p>
                <a:r>
                  <a:rPr lang="en-US" dirty="0"/>
                  <a:t>Each constellation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point is a function of multiple bits.</a:t>
                </a:r>
              </a:p>
              <a:p>
                <a:r>
                  <a:rPr lang="en-US" dirty="0"/>
                  <a:t>Example:  For 16-QAM</a:t>
                </a:r>
              </a:p>
              <a:p>
                <a:pPr lvl="1"/>
                <a:r>
                  <a:rPr lang="en-US" dirty="0"/>
                  <a:t>In phase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depends on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Cannot compute LLR on an individual bit directly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  <a:blipFill>
                <a:blip r:embed="rId11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311915" y="4873663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376911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47015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21691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591795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83744" y="4504332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4" y="4504332"/>
                <a:ext cx="1028871" cy="646331"/>
              </a:xfrm>
              <a:prstGeom prst="rect">
                <a:avLst/>
              </a:prstGeom>
              <a:blipFill>
                <a:blip r:embed="rId12"/>
                <a:stretch>
                  <a:fillRect l="-5325" t="-5660" r="-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397515" y="4614583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94450" y="4325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42250" y="43250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45715" y="4592717"/>
                <a:ext cx="1189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715" y="4592717"/>
                <a:ext cx="118910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QAM modulation: simulate in Matlab &amp; Python - GaussianWaves">
            <a:extLst>
              <a:ext uri="{FF2B5EF4-FFF2-40B4-BE49-F238E27FC236}">
                <a16:creationId xmlns:a16="http://schemas.microsoft.com/office/drawing/2014/main" id="{32A97F71-EE2B-4031-A3FE-39524DFD0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r="50000" b="-1"/>
          <a:stretch/>
        </p:blipFill>
        <p:spPr bwMode="auto">
          <a:xfrm>
            <a:off x="8487534" y="2101350"/>
            <a:ext cx="2955078" cy="24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675E21-E691-478B-B66D-BA5142589F25}"/>
              </a:ext>
            </a:extLst>
          </p:cNvPr>
          <p:cNvSpPr txBox="1"/>
          <p:nvPr/>
        </p:nvSpPr>
        <p:spPr>
          <a:xfrm>
            <a:off x="4318350" y="4319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26084F-9258-4D98-A474-58BCC8B62283}"/>
              </a:ext>
            </a:extLst>
          </p:cNvPr>
          <p:cNvSpPr txBox="1"/>
          <p:nvPr/>
        </p:nvSpPr>
        <p:spPr>
          <a:xfrm>
            <a:off x="5076285" y="4316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0E3B1-D12B-4303-9C5E-81C9C530CF58}"/>
              </a:ext>
            </a:extLst>
          </p:cNvPr>
          <p:cNvSpPr txBox="1"/>
          <p:nvPr/>
        </p:nvSpPr>
        <p:spPr>
          <a:xfrm>
            <a:off x="5743091" y="4319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8A2A08-3DCC-42AB-82F6-E718CDF54081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3107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8A2A08-3DCC-42AB-82F6-E718CDF5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3107838" cy="369332"/>
              </a:xfrm>
              <a:prstGeom prst="rect">
                <a:avLst/>
              </a:prstGeom>
              <a:blipFill>
                <a:blip r:embed="rId15"/>
                <a:stretch>
                  <a:fillRect l="-15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4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0D9991-4C7D-451A-AF2C-5B584C3F82E0}"/>
              </a:ext>
            </a:extLst>
          </p:cNvPr>
          <p:cNvSpPr/>
          <p:nvPr/>
        </p:nvSpPr>
        <p:spPr>
          <a:xfrm>
            <a:off x="4414327" y="3128864"/>
            <a:ext cx="3048000" cy="7098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2657374" y="2327152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2543747" y="168391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89502" y="2548114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1466282" y="2611921"/>
            <a:ext cx="12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TX bits</a:t>
            </a:r>
            <a:br>
              <a:rPr lang="en-US" sz="1400" i="1" dirty="0"/>
            </a:br>
            <a:endParaRPr lang="en-US" sz="1400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>
            <a:off x="3376280" y="2548114"/>
            <a:ext cx="248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5620078" y="1356531"/>
            <a:ext cx="158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Fading channel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9CA93-CDCD-4164-934A-2894230B69FF}"/>
              </a:ext>
            </a:extLst>
          </p:cNvPr>
          <p:cNvSpPr/>
          <p:nvPr/>
        </p:nvSpPr>
        <p:spPr>
          <a:xfrm>
            <a:off x="5859642" y="2327152"/>
            <a:ext cx="718906" cy="44192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70B59D-8973-462A-B2B2-00DEDB4C1750}"/>
              </a:ext>
            </a:extLst>
          </p:cNvPr>
          <p:cNvSpPr/>
          <p:nvPr/>
        </p:nvSpPr>
        <p:spPr>
          <a:xfrm>
            <a:off x="8606336" y="232866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AE8E5-6E5A-4624-9CC3-1569A0F4C436}"/>
              </a:ext>
            </a:extLst>
          </p:cNvPr>
          <p:cNvSpPr txBox="1"/>
          <p:nvPr/>
        </p:nvSpPr>
        <p:spPr>
          <a:xfrm>
            <a:off x="8319286" y="1756974"/>
            <a:ext cx="129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Symbol demodulation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6D5004-5F5D-4CBA-B694-4DD4B9997769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6578548" y="2548114"/>
            <a:ext cx="2027788" cy="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9C8D69-D37E-4B1F-926E-8E68A67FB340}"/>
              </a:ext>
            </a:extLst>
          </p:cNvPr>
          <p:cNvCxnSpPr>
            <a:cxnSpLocks/>
          </p:cNvCxnSpPr>
          <p:nvPr/>
        </p:nvCxnSpPr>
        <p:spPr>
          <a:xfrm flipV="1">
            <a:off x="9325002" y="2526227"/>
            <a:ext cx="655679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3">
                <a:extLst>
                  <a:ext uri="{FF2B5EF4-FFF2-40B4-BE49-F238E27FC236}">
                    <a16:creationId xmlns:a16="http://schemas.microsoft.com/office/drawing/2014/main" id="{5682E670-D73B-4814-81F6-D4BE352D2B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99744" y="3110050"/>
                <a:ext cx="10015728" cy="28213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memoryless model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TX and RX QAM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Fading channel gain,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Noise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Assumptions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Perfect synchronization</a:t>
                </a:r>
              </a:p>
              <a:p>
                <a:pPr lvl="1"/>
                <a:r>
                  <a:rPr lang="en-US" dirty="0"/>
                  <a:t>No ISI in the channel (or the equalizer has removed the effect of the ISI, more on this later)</a:t>
                </a:r>
              </a:p>
              <a:p>
                <a:pPr lvl="1"/>
                <a:r>
                  <a:rPr lang="en-US" dirty="0"/>
                  <a:t>We can look at one symbol at a time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7" name="Content Placeholder 3">
                <a:extLst>
                  <a:ext uri="{FF2B5EF4-FFF2-40B4-BE49-F238E27FC236}">
                    <a16:creationId xmlns:a16="http://schemas.microsoft.com/office/drawing/2014/main" id="{5682E670-D73B-4814-81F6-D4BE352D2B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99744" y="3110050"/>
                <a:ext cx="10015728" cy="2821358"/>
              </a:xfrm>
              <a:blipFill>
                <a:blip r:embed="rId2"/>
                <a:stretch>
                  <a:fillRect l="-1461" t="-3024" b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Picture 78" descr="761px-Rayleigh_fading_doppler_10Hz.svg.png">
            <a:extLst>
              <a:ext uri="{FF2B5EF4-FFF2-40B4-BE49-F238E27FC236}">
                <a16:creationId xmlns:a16="http://schemas.microsoft.com/office/drawing/2014/main" id="{D8BD738C-501F-41A5-8705-FCF02296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498" y="1654187"/>
            <a:ext cx="1151194" cy="721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2059E0E-B6DA-4B45-A3F1-B9061DA564AC}"/>
                  </a:ext>
                </a:extLst>
              </p:cNvPr>
              <p:cNvSpPr txBox="1"/>
              <p:nvPr/>
            </p:nvSpPr>
            <p:spPr>
              <a:xfrm>
                <a:off x="7261950" y="1645533"/>
                <a:ext cx="843236" cy="73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i="1" dirty="0"/>
                  <a:t>RX QAM symbols</a:t>
                </a:r>
                <a:br>
                  <a:rPr lang="en-US" sz="1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1400" i="1" dirty="0"/>
                </a:br>
                <a:endParaRPr lang="en-US" sz="1400" i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2059E0E-B6DA-4B45-A3F1-B9061DA56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950" y="1645533"/>
                <a:ext cx="843236" cy="738728"/>
              </a:xfrm>
              <a:prstGeom prst="rect">
                <a:avLst/>
              </a:prstGeom>
              <a:blipFill>
                <a:blip r:embed="rId4"/>
                <a:stretch>
                  <a:fillRect l="-2158" t="-165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F7D1B5B4-89AB-4EA1-8157-F7A1926AEA2F}"/>
              </a:ext>
            </a:extLst>
          </p:cNvPr>
          <p:cNvSpPr txBox="1"/>
          <p:nvPr/>
        </p:nvSpPr>
        <p:spPr>
          <a:xfrm>
            <a:off x="9448484" y="2572592"/>
            <a:ext cx="84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bits</a:t>
            </a:r>
            <a:br>
              <a:rPr lang="en-US" sz="1400" i="1" dirty="0"/>
            </a:b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A14A0F-7113-47B8-B5E7-CDC42EBC3EFB}"/>
                  </a:ext>
                </a:extLst>
              </p:cNvPr>
              <p:cNvSpPr txBox="1"/>
              <p:nvPr/>
            </p:nvSpPr>
            <p:spPr>
              <a:xfrm>
                <a:off x="4031378" y="1621315"/>
                <a:ext cx="843236" cy="73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i="1" dirty="0"/>
                  <a:t>TX QAM symbols</a:t>
                </a:r>
                <a:br>
                  <a:rPr lang="en-US" sz="1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1400" i="1" dirty="0"/>
                </a:br>
                <a:endParaRPr lang="en-US" sz="1400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A14A0F-7113-47B8-B5E7-CDC42EBC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78" y="1621315"/>
                <a:ext cx="843236" cy="738728"/>
              </a:xfrm>
              <a:prstGeom prst="rect">
                <a:avLst/>
              </a:prstGeom>
              <a:blipFill>
                <a:blip r:embed="rId5"/>
                <a:stretch>
                  <a:fillRect l="-2158" t="-165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2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create LLRs for individual bits use total probability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Resulting bitwise LLR: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𝐿𝐿𝑅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for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  <a:blipFill>
                <a:blip r:embed="rId2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783547" y="2177397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42407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9417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6885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63895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blipFill>
                <a:blip r:embed="rId3"/>
                <a:stretch>
                  <a:fillRect l="-4734" t="-5660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869147" y="1918317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513882" y="162875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73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0954" y="3181588"/>
            <a:ext cx="5413206" cy="2695394"/>
          </a:xfrm>
        </p:spPr>
        <p:txBody>
          <a:bodyPr>
            <a:normAutofit/>
          </a:bodyPr>
          <a:lstStyle/>
          <a:p>
            <a:r>
              <a:rPr lang="en-US" dirty="0"/>
              <a:t>LLRs can have irregular shapes</a:t>
            </a:r>
          </a:p>
          <a:p>
            <a:r>
              <a:rPr lang="en-US" dirty="0"/>
              <a:t>Not simple linear function as in BPSK / QPSK case</a:t>
            </a:r>
          </a:p>
          <a:p>
            <a:r>
              <a:rPr lang="en-US" dirty="0"/>
              <a:t>Often use approximations</a:t>
            </a:r>
          </a:p>
          <a:p>
            <a:r>
              <a:rPr lang="en-US" dirty="0"/>
              <a:t>More info:  </a:t>
            </a:r>
            <a:r>
              <a:rPr lang="en-US" dirty="0" err="1"/>
              <a:t>Caire</a:t>
            </a:r>
            <a:r>
              <a:rPr lang="en-US" dirty="0"/>
              <a:t>,  </a:t>
            </a:r>
            <a:r>
              <a:rPr lang="en-US" dirty="0" err="1"/>
              <a:t>Taricco</a:t>
            </a:r>
            <a:r>
              <a:rPr lang="en-US" dirty="0"/>
              <a:t> and  </a:t>
            </a:r>
            <a:r>
              <a:rPr lang="en-US" dirty="0" err="1"/>
              <a:t>Biglieri</a:t>
            </a:r>
            <a:r>
              <a:rPr lang="en-US" dirty="0"/>
              <a:t>, “Bit-Interleaved Coded Modulation," 1998.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978839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50292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57302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64770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71780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blipFill>
                <a:blip r:embed="rId2"/>
                <a:stretch>
                  <a:fillRect l="-4734" t="-4717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657600" y="1719759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02335" y="143019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16" y="3480490"/>
            <a:ext cx="3222665" cy="221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5466" y="2907268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LLR for c2         LLR for c1</a:t>
            </a:r>
          </a:p>
        </p:txBody>
      </p:sp>
    </p:spTree>
    <p:extLst>
      <p:ext uri="{BB962C8B-B14F-4D97-AF65-F5344CB8AC3E}">
        <p14:creationId xmlns:p14="http://schemas.microsoft.com/office/powerpoint/2010/main" val="67443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21277" y="1940024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stCxn id="13" idx="3"/>
          </p:cNvCxnSpPr>
          <p:nvPr/>
        </p:nvCxnSpPr>
        <p:spPr>
          <a:xfrm>
            <a:off x="6103643" y="2347020"/>
            <a:ext cx="1017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0383" y="2657065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7959477" y="2319291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781797" y="1938291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34457" y="2703502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585095" y="1579629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095" y="1579629"/>
                <a:ext cx="1166989" cy="614592"/>
              </a:xfrm>
              <a:prstGeom prst="rect">
                <a:avLst/>
              </a:prstGeom>
              <a:blipFill>
                <a:blip r:embed="rId5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619997" y="2314618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93275" y="1923973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275" y="1923973"/>
                <a:ext cx="124318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7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253225" y="1590535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225" y="1590535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8024957" y="1451275"/>
            <a:ext cx="2633864" cy="18973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0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2AA-595C-4208-9C2A-C90660F7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Channel Decoding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045" y="3089658"/>
                <a:ext cx="10126635" cy="277943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coding</a:t>
                </a:r>
                <a:r>
                  <a:rPr lang="en-US" dirty="0"/>
                  <a:t>:  Information block: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generates a </a:t>
                </a:r>
                <a:r>
                  <a:rPr lang="en-US" dirty="0"/>
                  <a:t>codeword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Receiver</a:t>
                </a:r>
                <a:r>
                  <a:rPr lang="en-US" dirty="0"/>
                  <a:t> gets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number of complex modulation symbols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decoder</a:t>
                </a:r>
                <a:r>
                  <a:rPr lang="en-US" b="0" dirty="0"/>
                  <a:t>:  Goal is to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0" dirty="0"/>
                  <a:t> (or equivalently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0" dirty="0"/>
                  <a:t>)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0" dirty="0"/>
                  <a:t>.  </a:t>
                </a:r>
              </a:p>
              <a:p>
                <a:r>
                  <a:rPr lang="en-US" dirty="0"/>
                  <a:t>Ideally will use maximum likelihood decoding: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Finds the codeword that is most likely given the receive vector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045" y="3089658"/>
                <a:ext cx="10126635" cy="2779437"/>
              </a:xfrm>
              <a:blipFill>
                <a:blip r:embed="rId10"/>
                <a:stretch>
                  <a:fillRect l="-1445" t="-2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6BA8-E5A7-438F-BBB3-3AA430DB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4136B-7938-4507-ABDE-F7F0E7F878B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2BC2D90-5461-4E5E-A4B3-D6D709C7B3EF}"/>
              </a:ext>
            </a:extLst>
          </p:cNvPr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36034-28FA-4C87-808F-45CC4DE584C4}"/>
              </a:ext>
            </a:extLst>
          </p:cNvPr>
          <p:cNvSpPr txBox="1"/>
          <p:nvPr/>
        </p:nvSpPr>
        <p:spPr>
          <a:xfrm>
            <a:off x="1673479" y="2054632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DFEE92-6C08-4D5A-A858-DFC5B055F3D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A18B98-016E-43F6-BA17-AA367ACE2210}"/>
              </a:ext>
            </a:extLst>
          </p:cNvPr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61E16-A9B9-4FA4-87F9-30EAC2B5E1AF}"/>
              </a:ext>
            </a:extLst>
          </p:cNvPr>
          <p:cNvSpPr txBox="1"/>
          <p:nvPr/>
        </p:nvSpPr>
        <p:spPr>
          <a:xfrm>
            <a:off x="3070085" y="2064065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13B5F-161B-4B32-95D7-6BDE32B649E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8642FE-02E1-4646-B6C1-9C243CF91CAB}"/>
              </a:ext>
            </a:extLst>
          </p:cNvPr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1ABA3-0E3E-4B49-9376-2E05CB74D74B}"/>
              </a:ext>
            </a:extLst>
          </p:cNvPr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86814-10C2-47DE-8B7C-97DE4FA2BA4A}"/>
              </a:ext>
            </a:extLst>
          </p:cNvPr>
          <p:cNvSpPr/>
          <p:nvPr/>
        </p:nvSpPr>
        <p:spPr>
          <a:xfrm>
            <a:off x="7263792" y="194110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3C7625-8FAB-4073-BAA8-FA8E2D58B93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103643" y="2322100"/>
            <a:ext cx="1160149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94DD77-DD58-4606-9968-C7DF5BB032EB}"/>
              </a:ext>
            </a:extLst>
          </p:cNvPr>
          <p:cNvSpPr txBox="1"/>
          <p:nvPr/>
        </p:nvSpPr>
        <p:spPr>
          <a:xfrm>
            <a:off x="6754742" y="2077389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Demod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AD4E3-2836-452B-AB35-68B30DB5A59B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8101992" y="232036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443F8-2C63-48D6-9B23-CD364B01EBCA}"/>
              </a:ext>
            </a:extLst>
          </p:cNvPr>
          <p:cNvSpPr/>
          <p:nvPr/>
        </p:nvSpPr>
        <p:spPr>
          <a:xfrm>
            <a:off x="8924312" y="193936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4A8F7-DD40-496E-A030-F58088AA26BA}"/>
              </a:ext>
            </a:extLst>
          </p:cNvPr>
          <p:cNvSpPr txBox="1"/>
          <p:nvPr/>
        </p:nvSpPr>
        <p:spPr>
          <a:xfrm>
            <a:off x="8659297" y="2005425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09B3B6-6196-47D3-896B-EF11957CDC5C}"/>
                  </a:ext>
                </a:extLst>
              </p:cNvPr>
              <p:cNvSpPr txBox="1"/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09B3B6-6196-47D3-896B-EF11957CD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3B0B72-6D3D-4FBD-B7B0-B705A4E5AE28}"/>
                  </a:ext>
                </a:extLst>
              </p:cNvPr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3B0B72-6D3D-4FBD-B7B0-B705A4E5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99FDD5-CF21-42EC-8D25-36D100E24264}"/>
                  </a:ext>
                </a:extLst>
              </p:cNvPr>
              <p:cNvSpPr txBox="1"/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99FDD5-CF21-42EC-8D25-36D100E2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blipFill>
                <a:blip r:embed="rId6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32BB8E-D184-445C-8BD1-1A17B483CA4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762512" y="231569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7E05F-4505-4AB1-B179-52A312EB5877}"/>
                  </a:ext>
                </a:extLst>
              </p:cNvPr>
              <p:cNvSpPr txBox="1"/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7E05F-4505-4AB1-B179-52A312EB5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DA7062-FD81-4E78-9177-6A0464056344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DA7062-FD81-4E78-9177-6A0464056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BCEC42-A0B5-4C9E-86FE-5309EFD97358}"/>
                  </a:ext>
                </a:extLst>
              </p:cNvPr>
              <p:cNvSpPr txBox="1"/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BCEC42-A0B5-4C9E-86FE-5309EFD9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2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2AA-595C-4208-9C2A-C90660F7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via the LLRs, Part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045" y="1581294"/>
                <a:ext cx="10126635" cy="42878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Channel decoding: Ideally select codeword to maximize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Equivalently we can maximize: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Highest likelihood relative to the all zero codeword</a:t>
                </a:r>
                <a:endParaRPr lang="en-US" b="0" dirty="0"/>
              </a:p>
              <a:p>
                <a:r>
                  <a:rPr lang="en-US" dirty="0"/>
                  <a:t>Assume likelihood factors as: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complex </a:t>
                </a:r>
                <a:r>
                  <a:rPr lang="en-US" b="0" dirty="0"/>
                  <a:t>modulation symbol containing coded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Hence, objective is: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marL="201168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045" y="1581294"/>
                <a:ext cx="10126635" cy="4287802"/>
              </a:xfrm>
              <a:blipFill>
                <a:blip r:embed="rId3"/>
                <a:stretch>
                  <a:fillRect l="-1445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6BA8-E5A7-438F-BBB3-3AA430DB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2AA-595C-4208-9C2A-C90660F7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via the LLRs,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045" y="1581294"/>
                <a:ext cx="10126635" cy="42878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From previous slide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But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Hence, the channel decoder can find the codeword by maximizing: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marL="201168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045" y="1581294"/>
                <a:ext cx="10126635" cy="4287802"/>
              </a:xfrm>
              <a:blipFill>
                <a:blip r:embed="rId2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6BA8-E5A7-438F-BBB3-3AA430DB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0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5892-0A8D-4A93-A6F9-EE1FDAE9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0BD5E-E978-4A8A-9F4E-CAF65DA14C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Channel decoding ideally selects codeword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Brute force optimization is exponentially difficult:</a:t>
                </a:r>
              </a:p>
              <a:p>
                <a:pPr lvl="1"/>
                <a:r>
                  <a:rPr lang="en-US" dirty="0"/>
                  <a:t>Suppose the information block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generates one codeword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Optimization must, ideally, search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possible codewords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Computationally impossible</a:t>
                </a:r>
              </a:p>
              <a:p>
                <a:endParaRPr lang="en-US" dirty="0"/>
              </a:p>
              <a:p>
                <a:r>
                  <a:rPr lang="en-US" dirty="0"/>
                  <a:t>Coding design requires searching over coding mechanisms with:</a:t>
                </a:r>
              </a:p>
              <a:p>
                <a:pPr lvl="1"/>
                <a:r>
                  <a:rPr lang="en-US" dirty="0"/>
                  <a:t>Computationally tractable decoding</a:t>
                </a:r>
              </a:p>
              <a:p>
                <a:pPr lvl="1"/>
                <a:r>
                  <a:rPr lang="en-US" dirty="0"/>
                  <a:t>But still have good performance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0BD5E-E978-4A8A-9F4E-CAF65DA14C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6AC55-B6FA-401E-B20B-318BCA73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 for the Shannon Limit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Shannon capacity formula and random codes, 1948.</a:t>
            </a:r>
          </a:p>
          <a:p>
            <a:pPr lvl="1"/>
            <a:r>
              <a:rPr lang="en-US" sz="2200" dirty="0"/>
              <a:t>Determines the capacity, but no practical code to achieve it.</a:t>
            </a:r>
          </a:p>
          <a:p>
            <a:r>
              <a:rPr lang="en-US" sz="2400" dirty="0"/>
              <a:t>Hamming (7,4) code, 1950</a:t>
            </a:r>
          </a:p>
          <a:p>
            <a:r>
              <a:rPr lang="en-US" sz="2400" dirty="0"/>
              <a:t>Reed-Solomon codes based on polynomials over finite fields, 1960 </a:t>
            </a:r>
          </a:p>
          <a:p>
            <a:pPr lvl="1"/>
            <a:r>
              <a:rPr lang="en-US" sz="2200" dirty="0"/>
              <a:t>Used in Voyager program, 1977.  CD players, 1982.</a:t>
            </a:r>
          </a:p>
          <a:p>
            <a:r>
              <a:rPr lang="en-US" sz="2300" dirty="0" err="1"/>
              <a:t>Convolutional</a:t>
            </a:r>
            <a:r>
              <a:rPr lang="en-US" sz="2300" dirty="0"/>
              <a:t> codes.  </a:t>
            </a:r>
          </a:p>
          <a:p>
            <a:pPr lvl="1"/>
            <a:r>
              <a:rPr lang="en-US" sz="2000" dirty="0" err="1"/>
              <a:t>Viterbi</a:t>
            </a:r>
            <a:r>
              <a:rPr lang="en-US" sz="2000" dirty="0"/>
              <a:t> algorithm, 1969.  Widely used in cellular systems.  (</a:t>
            </a:r>
            <a:r>
              <a:rPr lang="en-US" sz="2000" dirty="0" err="1"/>
              <a:t>Viterbi</a:t>
            </a:r>
            <a:r>
              <a:rPr lang="en-US" sz="2000" dirty="0"/>
              <a:t> later invents CDMA and founds Qualcomm)</a:t>
            </a:r>
          </a:p>
          <a:p>
            <a:pPr lvl="1"/>
            <a:r>
              <a:rPr lang="en-US" sz="2000" dirty="0"/>
              <a:t>Typically, within 3-4 dB of capacity</a:t>
            </a:r>
          </a:p>
          <a:p>
            <a:r>
              <a:rPr lang="en-US" sz="2300" dirty="0"/>
              <a:t>Turbo codes, </a:t>
            </a:r>
            <a:r>
              <a:rPr lang="en-US" sz="2000" dirty="0" err="1"/>
              <a:t>Berrou</a:t>
            </a:r>
            <a:r>
              <a:rPr lang="en-US" sz="2000" dirty="0"/>
              <a:t>, </a:t>
            </a:r>
            <a:r>
              <a:rPr lang="en-US" sz="2000" dirty="0" err="1"/>
              <a:t>Glavieux</a:t>
            </a:r>
            <a:r>
              <a:rPr lang="en-US" sz="2000" dirty="0"/>
              <a:t>, </a:t>
            </a:r>
            <a:r>
              <a:rPr lang="en-US" sz="2000" dirty="0" err="1"/>
              <a:t>Thitimajshima</a:t>
            </a:r>
            <a:r>
              <a:rPr lang="en-US" sz="2000" dirty="0"/>
              <a:t>, 1993.</a:t>
            </a:r>
          </a:p>
          <a:p>
            <a:pPr lvl="1"/>
            <a:r>
              <a:rPr lang="en-US" sz="2000" dirty="0"/>
              <a:t>Able to achieve capacity within a fraction of dB.</a:t>
            </a:r>
          </a:p>
          <a:p>
            <a:pPr lvl="1"/>
            <a:r>
              <a:rPr lang="en-US" sz="2000" dirty="0"/>
              <a:t>Adopted as standard in all 4G and 5G cellular systems by the late 1990s.</a:t>
            </a:r>
          </a:p>
          <a:p>
            <a:r>
              <a:rPr lang="en-US" sz="2300" dirty="0"/>
              <a:t>LDPC codes</a:t>
            </a:r>
          </a:p>
          <a:p>
            <a:pPr lvl="1"/>
            <a:r>
              <a:rPr lang="en-US" sz="2000" dirty="0"/>
              <a:t>Similar iterative technique as turbo codes.  Re-discovered in 1996.</a:t>
            </a:r>
          </a:p>
          <a:p>
            <a:pPr lvl="1"/>
            <a:r>
              <a:rPr lang="en-US" sz="2000" dirty="0"/>
              <a:t>Used in 5G systems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Encode data through parallel binary (usu. FIR) filters</a:t>
                </a:r>
              </a:p>
              <a:p>
                <a:r>
                  <a:rPr lang="en-US" sz="2400" dirty="0"/>
                  <a:t>Example </a:t>
                </a:r>
                <a:r>
                  <a:rPr lang="en-US" sz="2400" dirty="0" err="1"/>
                  <a:t>convolutional</a:t>
                </a:r>
                <a:r>
                  <a:rPr lang="en-US" sz="2400" dirty="0"/>
                  <a:t> code:</a:t>
                </a:r>
              </a:p>
              <a:p>
                <a:pPr lvl="1"/>
                <a:r>
                  <a:rPr lang="en-US" sz="2000" dirty="0"/>
                  <a:t>Rate = ½ (two output bits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]) </m:t>
                    </m:r>
                  </m:oMath>
                </a14:m>
                <a:r>
                  <a:rPr lang="en-US" sz="2000" dirty="0"/>
                  <a:t>for each input bit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Constraint length </a:t>
                </a:r>
                <a:r>
                  <a:rPr lang="en-US" sz="2000" i="1" dirty="0"/>
                  <a:t>K=3</a:t>
                </a:r>
                <a:r>
                  <a:rPr lang="en-US" sz="2000" dirty="0"/>
                  <a:t> (size of shift register)</a:t>
                </a:r>
              </a:p>
              <a:p>
                <a:pPr lvl="1"/>
                <a:r>
                  <a:rPr lang="en-US" sz="2000" dirty="0"/>
                  <a:t>Additions are modulo two</a:t>
                </a:r>
              </a:p>
              <a:p>
                <a:r>
                  <a:rPr lang="en-US" sz="2200" dirty="0"/>
                  <a:t>Benefits:</a:t>
                </a:r>
              </a:p>
              <a:p>
                <a:pPr lvl="1"/>
                <a:r>
                  <a:rPr lang="en-US" sz="2000" dirty="0"/>
                  <a:t>Easy to implement, good performance</a:t>
                </a:r>
              </a:p>
              <a:p>
                <a:pPr lvl="1"/>
                <a:r>
                  <a:rPr lang="en-US" sz="2000" dirty="0"/>
                  <a:t>Can be decoded with Viterbi algorithm</a:t>
                </a:r>
                <a:br>
                  <a:rPr lang="en-US" sz="2000" dirty="0"/>
                </a:br>
                <a:r>
                  <a:rPr lang="en-US" sz="2000" dirty="0"/>
                  <a:t>Iterative procedure similar to dynamic programming procedure</a:t>
                </a:r>
              </a:p>
              <a:p>
                <a:pPr lvl="1"/>
                <a:r>
                  <a:rPr lang="en-US" sz="2000" dirty="0"/>
                  <a:t>See digital comm class for more details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49" y="1655088"/>
            <a:ext cx="4171751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25048" y="200233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58821" y="153927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11048" y="261193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87048" y="212885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68048" y="212953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57030" y="213748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A815C-B910-4EB9-AAB0-D1A97228BC65}"/>
                  </a:ext>
                </a:extLst>
              </p:cNvPr>
              <p:cNvSpPr txBox="1"/>
              <p:nvPr/>
            </p:nvSpPr>
            <p:spPr>
              <a:xfrm>
                <a:off x="8325048" y="3458131"/>
                <a:ext cx="35251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A815C-B910-4EB9-AAB0-D1A97228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48" y="3458131"/>
                <a:ext cx="3525132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80px-Fec_survey_convolutional_code_perf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7" y="1503082"/>
            <a:ext cx="5724143" cy="4352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620512" y="1600200"/>
            <a:ext cx="5254752" cy="4419600"/>
          </a:xfrm>
        </p:spPr>
        <p:txBody>
          <a:bodyPr/>
          <a:lstStyle/>
          <a:p>
            <a:r>
              <a:rPr lang="en-US" dirty="0"/>
              <a:t>Convolutional codes performance:</a:t>
            </a:r>
          </a:p>
          <a:p>
            <a:pPr lvl="1"/>
            <a:r>
              <a:rPr lang="en-US" dirty="0"/>
              <a:t> &gt; 5 dB better than uncoded BPSK at low BER</a:t>
            </a:r>
          </a:p>
          <a:p>
            <a:r>
              <a:rPr lang="en-US" dirty="0"/>
              <a:t>Only moderate constraint length (K=7) needed</a:t>
            </a:r>
          </a:p>
          <a:p>
            <a:r>
              <a:rPr lang="en-US" dirty="0"/>
              <a:t>Source:  </a:t>
            </a:r>
            <a:r>
              <a:rPr lang="en-US" dirty="0" err="1"/>
              <a:t>Proakis</a:t>
            </a:r>
            <a:r>
              <a:rPr lang="en-US" dirty="0"/>
              <a:t>, “Digital communications”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 Bit to Symbol Mapping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7509" y="1648310"/>
                <a:ext cx="5778230" cy="42910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0,1}</m:t>
                    </m:r>
                  </m:oMath>
                </a14:m>
                <a:r>
                  <a:rPr lang="en-US" dirty="0"/>
                  <a:t> = sequence of bits.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= sequence of complex symbols</a:t>
                </a:r>
              </a:p>
              <a:p>
                <a:pPr lvl="1"/>
                <a:r>
                  <a:rPr lang="en-US" dirty="0"/>
                  <a:t>Each symbol has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possible values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Modulation rate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func>
                  </m:oMath>
                </a14:m>
                <a:r>
                  <a:rPr lang="en-US" dirty="0"/>
                  <a:t>bits per symbol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dirty="0"/>
                  <a:t> bits gets mapped to one symbol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Symbol period</a:t>
                </a:r>
                <a:r>
                  <a:rPr lang="en-US" dirty="0"/>
                  <a:t>:  One symbol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seconds.</a:t>
                </a:r>
              </a:p>
              <a:p>
                <a:r>
                  <a:rPr lang="en-US" dirty="0"/>
                  <a:t>Bit rate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bits per second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7509" y="1648310"/>
                <a:ext cx="5778230" cy="4291095"/>
              </a:xfrm>
              <a:blipFill>
                <a:blip r:embed="rId2"/>
                <a:stretch>
                  <a:fillRect l="-2532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7248332" y="2889184"/>
            <a:ext cx="426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518156" y="18536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9508018" y="3117981"/>
            <a:ext cx="981938" cy="27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46859" y="31574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29208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208" y="2512986"/>
                <a:ext cx="63825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05428" y="1753090"/>
                <a:ext cx="345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dirty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28" y="1753090"/>
                <a:ext cx="34512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03329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29" y="2512986"/>
                <a:ext cx="63825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675872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872" y="2512986"/>
                <a:ext cx="63825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33002" y="4459794"/>
                <a:ext cx="2427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Ex. with M=4 symbols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dirty="0"/>
                  <a:t>=2 bits per symbol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002" y="4459794"/>
                <a:ext cx="2427588" cy="646331"/>
              </a:xfrm>
              <a:prstGeom prst="rect">
                <a:avLst/>
              </a:prstGeom>
              <a:blipFill>
                <a:blip r:embed="rId7"/>
                <a:stretch>
                  <a:fillRect l="-2010" t="-5660" r="-175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>
            <a:off x="8494773" y="18409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499356" y="18409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489956" y="1772656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7953256" y="2123358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8822741" y="2137090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868763" y="2123358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8B3072-B036-41B3-A5F5-9D69595F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5" y="2945717"/>
            <a:ext cx="3672795" cy="2964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A117B-48E3-4B19-A388-B83DDE7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B70A-C46A-46F5-B3A4-4ED361A7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7" y="1518653"/>
            <a:ext cx="3867981" cy="2056445"/>
          </a:xfrm>
        </p:spPr>
        <p:txBody>
          <a:bodyPr/>
          <a:lstStyle/>
          <a:p>
            <a:r>
              <a:rPr lang="en-US" dirty="0"/>
              <a:t>MATLAB has excellent tools</a:t>
            </a:r>
          </a:p>
          <a:p>
            <a:pPr lvl="1"/>
            <a:r>
              <a:rPr lang="en-US" dirty="0"/>
              <a:t>Conv encoder / decoder</a:t>
            </a:r>
          </a:p>
          <a:p>
            <a:pPr lvl="1"/>
            <a:r>
              <a:rPr lang="en-US" dirty="0"/>
              <a:t>LLR</a:t>
            </a:r>
          </a:p>
          <a:p>
            <a:r>
              <a:rPr lang="en-US" dirty="0"/>
              <a:t>See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2E72-E649-4D0C-89B3-95BAF327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1E02-4488-4BEC-ADAA-06D97719FA3C}"/>
              </a:ext>
            </a:extLst>
          </p:cNvPr>
          <p:cNvSpPr txBox="1"/>
          <p:nvPr/>
        </p:nvSpPr>
        <p:spPr>
          <a:xfrm>
            <a:off x="1463932" y="4693016"/>
            <a:ext cx="176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Rate=1/2, QPSK, </a:t>
            </a:r>
            <a:br>
              <a:rPr lang="en-US" dirty="0"/>
            </a:br>
            <a:r>
              <a:rPr lang="en-US" dirty="0"/>
              <a:t>K=7 conv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74B634-7DB2-4744-82B1-A4808162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388" y="1471720"/>
            <a:ext cx="5781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452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7878-D28D-4103-826B-D2486F0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C079-4D37-44B0-99A5-CBA493F8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976" y="1539279"/>
            <a:ext cx="5364480" cy="4329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Turbo codes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Concatenation of two convolutional codes</a:t>
            </a:r>
            <a:br>
              <a:rPr lang="en-US" dirty="0"/>
            </a:br>
            <a:r>
              <a:rPr lang="en-US" dirty="0"/>
              <a:t>Typically IIR and short (K=3)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Interleaver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dirty="0"/>
              <a:t>Randomly permutes the input bits</a:t>
            </a:r>
          </a:p>
          <a:p>
            <a:r>
              <a:rPr lang="en-US" dirty="0"/>
              <a:t>Output </a:t>
            </a:r>
          </a:p>
          <a:p>
            <a:pPr lvl="1"/>
            <a:r>
              <a:rPr lang="en-US" dirty="0"/>
              <a:t>Input bit, and </a:t>
            </a:r>
          </a:p>
          <a:p>
            <a:pPr lvl="1"/>
            <a:r>
              <a:rPr lang="en-US" dirty="0"/>
              <a:t>Parity bits from each convolutional encoder</a:t>
            </a:r>
          </a:p>
          <a:p>
            <a:pPr lvl="1"/>
            <a:r>
              <a:rPr lang="en-US" dirty="0"/>
              <a:t>With no puncturing R=1/3</a:t>
            </a:r>
          </a:p>
          <a:p>
            <a:r>
              <a:rPr lang="en-US" dirty="0"/>
              <a:t>Discovered in 1993,</a:t>
            </a:r>
            <a:r>
              <a:rPr lang="en-US" sz="2300" dirty="0"/>
              <a:t> , </a:t>
            </a:r>
          </a:p>
          <a:p>
            <a:pPr lvl="1"/>
            <a:r>
              <a:rPr lang="en-US" dirty="0" err="1"/>
              <a:t>Berrou</a:t>
            </a:r>
            <a:r>
              <a:rPr lang="en-US" dirty="0"/>
              <a:t>, </a:t>
            </a:r>
            <a:r>
              <a:rPr lang="en-US" dirty="0" err="1"/>
              <a:t>Glavieux</a:t>
            </a:r>
            <a:r>
              <a:rPr lang="en-US" dirty="0"/>
              <a:t>, </a:t>
            </a:r>
            <a:r>
              <a:rPr lang="en-US" dirty="0" err="1"/>
              <a:t>Thitimajshima</a:t>
            </a:r>
            <a:r>
              <a:rPr lang="en-US" dirty="0"/>
              <a:t>, 1993.</a:t>
            </a:r>
          </a:p>
          <a:p>
            <a:pPr lvl="1"/>
            <a:r>
              <a:rPr lang="en-US" sz="2000" dirty="0"/>
              <a:t>Able to achieve capacity within a fraction of </a:t>
            </a:r>
            <a:r>
              <a:rPr lang="en-US" sz="2000" dirty="0" err="1"/>
              <a:t>dB.</a:t>
            </a:r>
            <a:endParaRPr lang="en-US" sz="2000" dirty="0"/>
          </a:p>
          <a:p>
            <a:r>
              <a:rPr lang="en-US" dirty="0"/>
              <a:t>Used in 3G and 4G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988C-885F-47E4-A8DA-0D16526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pic>
        <p:nvPicPr>
          <p:cNvPr id="10" name="Picture 9" descr="480px-Fec_survey_turbo_encoder.png">
            <a:extLst>
              <a:ext uri="{FF2B5EF4-FFF2-40B4-BE49-F238E27FC236}">
                <a16:creationId xmlns:a16="http://schemas.microsoft.com/office/drawing/2014/main" id="{532D8438-0DDB-4B26-844A-91F13E548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3" t="7589" r="5501" b="11176"/>
          <a:stretch/>
        </p:blipFill>
        <p:spPr>
          <a:xfrm>
            <a:off x="841248" y="1597151"/>
            <a:ext cx="5155638" cy="37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886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7114-7BE3-4E3D-9667-053D0E0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Code Iterative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D190-6F03-4E36-8A66-68F2FED4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488" y="1659704"/>
            <a:ext cx="6108192" cy="4209392"/>
          </a:xfrm>
        </p:spPr>
        <p:txBody>
          <a:bodyPr/>
          <a:lstStyle/>
          <a:p>
            <a:r>
              <a:rPr lang="en-US" dirty="0"/>
              <a:t>Turbo decoder uses an iterative message passing</a:t>
            </a:r>
          </a:p>
          <a:p>
            <a:pPr lvl="1"/>
            <a:r>
              <a:rPr lang="en-US" dirty="0"/>
              <a:t>Decode each convolutional coder one at a time</a:t>
            </a:r>
          </a:p>
          <a:p>
            <a:pPr lvl="1"/>
            <a:r>
              <a:rPr lang="en-US" dirty="0"/>
              <a:t>Use posterior information of one code as prior for the other</a:t>
            </a:r>
          </a:p>
          <a:p>
            <a:r>
              <a:rPr lang="en-US" dirty="0"/>
              <a:t>Good performance in small number (usu. ~8) iterations </a:t>
            </a:r>
          </a:p>
          <a:p>
            <a:pPr lvl="1"/>
            <a:r>
              <a:rPr lang="en-US" dirty="0"/>
              <a:t>Typically use short codes (K=3).</a:t>
            </a:r>
          </a:p>
          <a:p>
            <a:pPr lvl="1"/>
            <a:r>
              <a:rPr lang="en-US" dirty="0"/>
              <a:t>Complexity similar to convolutional codes </a:t>
            </a:r>
          </a:p>
          <a:p>
            <a:r>
              <a:rPr lang="en-US" dirty="0"/>
              <a:t>Close to Shannon capacity </a:t>
            </a:r>
          </a:p>
          <a:p>
            <a:pPr lvl="1"/>
            <a:r>
              <a:rPr lang="en-US" dirty="0"/>
              <a:t>Much better than convolution codes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3E56F-D191-4AE1-9F60-01D41CC2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pic>
        <p:nvPicPr>
          <p:cNvPr id="36" name="Picture 35" descr="480px-Fec_survey_turbo_code_iterations.png">
            <a:extLst>
              <a:ext uri="{FF2B5EF4-FFF2-40B4-BE49-F238E27FC236}">
                <a16:creationId xmlns:a16="http://schemas.microsoft.com/office/drawing/2014/main" id="{AF24441C-EB5B-4DE2-82ED-78F54770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618136"/>
            <a:ext cx="3019853" cy="2296346"/>
          </a:xfrm>
          <a:prstGeom prst="rect">
            <a:avLst/>
          </a:prstGeom>
        </p:spPr>
      </p:pic>
      <p:pic>
        <p:nvPicPr>
          <p:cNvPr id="37" name="Picture 36" descr="480px-Fec_survey_compare_turbo_convolutional_code.png">
            <a:extLst>
              <a:ext uri="{FF2B5EF4-FFF2-40B4-BE49-F238E27FC236}">
                <a16:creationId xmlns:a16="http://schemas.microsoft.com/office/drawing/2014/main" id="{8B87034C-7EE3-4677-8B5E-48486272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14" y="3829915"/>
            <a:ext cx="3267098" cy="24843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DEFDF35-8AAE-47BE-8C52-A4FA8D2D8104}"/>
              </a:ext>
            </a:extLst>
          </p:cNvPr>
          <p:cNvSpPr txBox="1"/>
          <p:nvPr/>
        </p:nvSpPr>
        <p:spPr>
          <a:xfrm>
            <a:off x="4849368" y="5484332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Source:  Lin, Costello, “Error Control Coding”</a:t>
            </a:r>
          </a:p>
        </p:txBody>
      </p:sp>
    </p:spTree>
    <p:extLst>
      <p:ext uri="{BB962C8B-B14F-4D97-AF65-F5344CB8AC3E}">
        <p14:creationId xmlns:p14="http://schemas.microsoft.com/office/powerpoint/2010/main" val="4261487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7878-D28D-4103-826B-D2486F0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LDPC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5C079-4D37-44B0-99A5-CBA493F87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6272" y="1539279"/>
                <a:ext cx="5169408" cy="4329817"/>
              </a:xfrm>
            </p:spPr>
            <p:txBody>
              <a:bodyPr/>
              <a:lstStyle/>
              <a:p>
                <a:r>
                  <a:rPr lang="en-US" dirty="0"/>
                  <a:t>Code defined by a bipartite graph</a:t>
                </a:r>
              </a:p>
              <a:p>
                <a:pPr lvl="1"/>
                <a:r>
                  <a:rPr lang="en-US" dirty="0"/>
                  <a:t>Connects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coded bits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parity bits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information bits</a:t>
                </a:r>
              </a:p>
              <a:p>
                <a:r>
                  <a:rPr lang="en-US" dirty="0"/>
                  <a:t>Also use a message passing decoder</a:t>
                </a:r>
              </a:p>
              <a:p>
                <a:pPr lvl="1"/>
                <a:r>
                  <a:rPr lang="en-US" dirty="0"/>
                  <a:t>Based on graphical models</a:t>
                </a:r>
              </a:p>
              <a:p>
                <a:r>
                  <a:rPr lang="en-US" dirty="0"/>
                  <a:t>Obtains excellent performance</a:t>
                </a:r>
              </a:p>
              <a:p>
                <a:pPr lvl="1"/>
                <a:r>
                  <a:rPr lang="en-US" dirty="0"/>
                  <a:t>Lower complexity than turbo decoder</a:t>
                </a:r>
              </a:p>
              <a:p>
                <a:pPr lvl="1"/>
                <a:r>
                  <a:rPr lang="en-US" dirty="0"/>
                  <a:t>Good for very high data rate applications</a:t>
                </a:r>
              </a:p>
              <a:p>
                <a:r>
                  <a:rPr lang="en-US" dirty="0"/>
                  <a:t>Used in 802.11ad and 5G New Radio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5C079-4D37-44B0-99A5-CBA493F87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6272" y="1539279"/>
                <a:ext cx="5169408" cy="4329817"/>
              </a:xfrm>
              <a:blipFill>
                <a:blip r:embed="rId2"/>
                <a:stretch>
                  <a:fillRect l="-28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988C-885F-47E4-A8DA-0D16526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pic>
        <p:nvPicPr>
          <p:cNvPr id="1026" name="Picture 2" descr="LDPC Decoders and PyCodes | Nerd Wisdom">
            <a:extLst>
              <a:ext uri="{FF2B5EF4-FFF2-40B4-BE49-F238E27FC236}">
                <a16:creationId xmlns:a16="http://schemas.microsoft.com/office/drawing/2014/main" id="{10D63D7B-C32D-4F45-8C1A-F4F9F4C7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07" y="185375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94016-BA0A-41EE-8453-2937F6525B59}"/>
              </a:ext>
            </a:extLst>
          </p:cNvPr>
          <p:cNvSpPr txBox="1"/>
          <p:nvPr/>
        </p:nvSpPr>
        <p:spPr>
          <a:xfrm>
            <a:off x="1235033" y="1484424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LDPC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BB775-64BE-45ED-9AB0-F8CB80C12BAC}"/>
              </a:ext>
            </a:extLst>
          </p:cNvPr>
          <p:cNvSpPr txBox="1"/>
          <p:nvPr/>
        </p:nvSpPr>
        <p:spPr>
          <a:xfrm>
            <a:off x="3791712" y="185375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Coded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4D292-767A-420A-9BE3-B4458DB65065}"/>
              </a:ext>
            </a:extLst>
          </p:cNvPr>
          <p:cNvSpPr txBox="1"/>
          <p:nvPr/>
        </p:nvSpPr>
        <p:spPr>
          <a:xfrm>
            <a:off x="3822097" y="3244334"/>
            <a:ext cx="17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check bits</a:t>
            </a:r>
          </a:p>
        </p:txBody>
      </p:sp>
      <p:pic>
        <p:nvPicPr>
          <p:cNvPr id="3074" name="Picture 2" descr="A construction of the high-rate regular quasi-cyclic LDPC codes | EURASIP  Journal on Wireless Communications and Networking | Full Text">
            <a:extLst>
              <a:ext uri="{FF2B5EF4-FFF2-40B4-BE49-F238E27FC236}">
                <a16:creationId xmlns:a16="http://schemas.microsoft.com/office/drawing/2014/main" id="{27C3A6E1-FD4A-482E-95E4-9A6DFEDB4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4" t="-549"/>
          <a:stretch/>
        </p:blipFill>
        <p:spPr bwMode="auto">
          <a:xfrm>
            <a:off x="1126623" y="3685701"/>
            <a:ext cx="2665089" cy="288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180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9A51-16A2-4630-8BA6-57C8E964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54E9-EF53-4F7F-BA53-32356AB2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48" y="4669536"/>
            <a:ext cx="5205984" cy="1158240"/>
          </a:xfrm>
        </p:spPr>
        <p:txBody>
          <a:bodyPr/>
          <a:lstStyle/>
          <a:p>
            <a:r>
              <a:rPr lang="en-US" dirty="0"/>
              <a:t>Simulate the commercial 5G NR LDPC code</a:t>
            </a:r>
          </a:p>
          <a:p>
            <a:pPr lvl="1"/>
            <a:r>
              <a:rPr lang="en-US" dirty="0"/>
              <a:t>A rate 1/3 code</a:t>
            </a:r>
          </a:p>
          <a:p>
            <a:pPr lvl="1"/>
            <a:r>
              <a:rPr lang="en-US" dirty="0"/>
              <a:t>Much better performance than convolutional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F7CF1-FDF0-4ADF-8113-2028A231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10F66-B1DA-4AC2-8901-1BA3B817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21" y="1581382"/>
            <a:ext cx="8643747" cy="2972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EA113-73EA-40DD-AB53-E85D72DE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18" y="3067858"/>
            <a:ext cx="3807714" cy="29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496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Outage Probability and Ergodic Capacity 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503877" y="287303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227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 Fading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66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776224" y="2267178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5157" y="2801780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4383" y="1562964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3" y="1562964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0836238" y="1840443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238" y="1840443"/>
                <a:ext cx="1166989" cy="614592"/>
              </a:xfrm>
              <a:prstGeom prst="rect">
                <a:avLst/>
              </a:prstGeom>
              <a:blipFill>
                <a:blip r:embed="rId4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4295440"/>
                <a:ext cx="10058400" cy="15736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 consider fading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To handle fading we need to introduce a few new blocks</a:t>
                </a:r>
              </a:p>
              <a:p>
                <a:pPr lvl="1"/>
                <a:r>
                  <a:rPr lang="en-US" dirty="0"/>
                  <a:t>Interleaving and de-interleaving</a:t>
                </a:r>
              </a:p>
              <a:p>
                <a:pPr lvl="1"/>
                <a:r>
                  <a:rPr lang="en-US" b="0" dirty="0"/>
                  <a:t>Equalization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4295440"/>
                <a:ext cx="10058400" cy="1573656"/>
              </a:xfrm>
              <a:blipFill>
                <a:blip r:embed="rId5"/>
                <a:stretch>
                  <a:fillRect l="-1455" t="-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2408F164-650A-4DD6-A816-6657147C3103}"/>
              </a:ext>
            </a:extLst>
          </p:cNvPr>
          <p:cNvSpPr/>
          <p:nvPr/>
        </p:nvSpPr>
        <p:spPr>
          <a:xfrm>
            <a:off x="2801075" y="1828169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9EA18-1F4A-4626-A1C2-3F554925D6B9}"/>
              </a:ext>
            </a:extLst>
          </p:cNvPr>
          <p:cNvSpPr/>
          <p:nvPr/>
        </p:nvSpPr>
        <p:spPr>
          <a:xfrm>
            <a:off x="3981946" y="1828169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Symbol mapping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F1C3D2-68E8-44C7-92D1-2E995BD48CCA}"/>
              </a:ext>
            </a:extLst>
          </p:cNvPr>
          <p:cNvSpPr/>
          <p:nvPr/>
        </p:nvSpPr>
        <p:spPr>
          <a:xfrm>
            <a:off x="1540754" y="1825547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7" name="Picture 36" descr="761px-Rayleigh_fading_doppler_10Hz.svg.png">
            <a:extLst>
              <a:ext uri="{FF2B5EF4-FFF2-40B4-BE49-F238E27FC236}">
                <a16:creationId xmlns:a16="http://schemas.microsoft.com/office/drawing/2014/main" id="{D565573B-BF4A-4D5C-8212-9817CB0841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12" b="5073"/>
          <a:stretch/>
        </p:blipFill>
        <p:spPr>
          <a:xfrm>
            <a:off x="5145301" y="1764448"/>
            <a:ext cx="1615499" cy="104021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2946362-A905-4B05-A05B-E460CF2C18C8}"/>
              </a:ext>
            </a:extLst>
          </p:cNvPr>
          <p:cNvSpPr/>
          <p:nvPr/>
        </p:nvSpPr>
        <p:spPr>
          <a:xfrm>
            <a:off x="7111250" y="1820203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Equal-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ization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FB8845-F427-4025-9A73-5ACBE6C2EB89}"/>
              </a:ext>
            </a:extLst>
          </p:cNvPr>
          <p:cNvSpPr/>
          <p:nvPr/>
        </p:nvSpPr>
        <p:spPr>
          <a:xfrm>
            <a:off x="8412562" y="1820718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De-inter-leaver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5C2513-E572-4178-B33B-E3CDF928FE9B}"/>
              </a:ext>
            </a:extLst>
          </p:cNvPr>
          <p:cNvSpPr/>
          <p:nvPr/>
        </p:nvSpPr>
        <p:spPr>
          <a:xfrm>
            <a:off x="9672883" y="1817001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95695AB-C89F-493D-83CE-55F459DB5892}"/>
              </a:ext>
            </a:extLst>
          </p:cNvPr>
          <p:cNvSpPr/>
          <p:nvPr/>
        </p:nvSpPr>
        <p:spPr>
          <a:xfrm rot="16200000">
            <a:off x="8100543" y="2022660"/>
            <a:ext cx="354067" cy="22626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10E7A1-ECB2-41D5-B0B3-1A0038A7DB1D}"/>
              </a:ext>
            </a:extLst>
          </p:cNvPr>
          <p:cNvSpPr txBox="1"/>
          <p:nvPr/>
        </p:nvSpPr>
        <p:spPr>
          <a:xfrm>
            <a:off x="7469826" y="3384350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blocks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6AD807AF-7954-4087-8B23-53AEB20B681C}"/>
              </a:ext>
            </a:extLst>
          </p:cNvPr>
          <p:cNvSpPr/>
          <p:nvPr/>
        </p:nvSpPr>
        <p:spPr>
          <a:xfrm rot="16200000">
            <a:off x="3105703" y="2521689"/>
            <a:ext cx="354067" cy="1096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21F378-A791-41CE-82C9-D5D40DAC1251}"/>
              </a:ext>
            </a:extLst>
          </p:cNvPr>
          <p:cNvSpPr txBox="1"/>
          <p:nvPr/>
        </p:nvSpPr>
        <p:spPr>
          <a:xfrm>
            <a:off x="2474988" y="3226998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block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2CF12F-583D-4C2D-9E84-417E373B60E2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3735309" y="2286990"/>
            <a:ext cx="246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DF47E5-5531-4C29-9C21-FF19FFBC356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4988" y="2281790"/>
            <a:ext cx="33112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3FDF2B-6C4A-431E-9700-E0F152AC08A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8045484" y="2279024"/>
            <a:ext cx="367078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7AF409-1C53-4972-B75C-341B963B0C1C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9346796" y="2275822"/>
            <a:ext cx="326087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D67D74-0F52-4CBD-B01D-D9E5141181F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607117" y="2275822"/>
            <a:ext cx="367078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2FFF6B-177E-47B8-9387-354942CC630F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4916180" y="2284554"/>
            <a:ext cx="229121" cy="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E8A6BF-7526-4018-ACD1-6B42B3883E1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760800" y="2279024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681-7DC7-4A8E-9C40-8A67093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Equalization via Inversion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</p:spPr>
            <p:txBody>
              <a:bodyPr/>
              <a:lstStyle/>
              <a:p>
                <a:r>
                  <a:rPr lang="en-US" dirty="0"/>
                  <a:t>Received noisy symbol: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Symbol equalization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obtain a noise estimate (needed for LLR)</a:t>
                </a:r>
              </a:p>
              <a:p>
                <a:r>
                  <a:rPr lang="en-US" dirty="0"/>
                  <a:t>Channel inversion:</a:t>
                </a:r>
              </a:p>
              <a:p>
                <a:pPr lvl="1"/>
                <a:r>
                  <a:rPr lang="en-US" dirty="0"/>
                  <a:t>Symbol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estimate: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  <a:blipFill>
                <a:blip r:embed="rId2"/>
                <a:stretch>
                  <a:fillRect l="-249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FCA7-DDE5-4A74-AC8B-F156BB83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C2C86-D3FA-4A70-91F5-2EFC589DF6B7}"/>
              </a:ext>
            </a:extLst>
          </p:cNvPr>
          <p:cNvSpPr/>
          <p:nvPr/>
        </p:nvSpPr>
        <p:spPr>
          <a:xfrm>
            <a:off x="8579677" y="2371201"/>
            <a:ext cx="1423131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67CDB-AD7A-46DC-8240-D38F6AEDFD7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47124" y="2780248"/>
            <a:ext cx="427081" cy="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8CF38-4C6B-45A7-824D-04A0A074EC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002808" y="2784046"/>
            <a:ext cx="79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/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F692514-F240-496D-B7FB-3D6DA0A9ADF5}"/>
              </a:ext>
            </a:extLst>
          </p:cNvPr>
          <p:cNvGrpSpPr/>
          <p:nvPr/>
        </p:nvGrpSpPr>
        <p:grpSpPr>
          <a:xfrm>
            <a:off x="7783476" y="2549416"/>
            <a:ext cx="533014" cy="461665"/>
            <a:chOff x="8607951" y="1900727"/>
            <a:chExt cx="533014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E994BF-624D-4F82-980F-C720860AE6B5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2D2C3-1901-4644-ADE2-66C0923CB8DC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70083-8148-4BE4-A50B-DF14B0E558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97796" y="2784046"/>
            <a:ext cx="48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/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0B149-8471-466F-813E-E19091BC9110}"/>
              </a:ext>
            </a:extLst>
          </p:cNvPr>
          <p:cNvCxnSpPr>
            <a:cxnSpLocks/>
          </p:cNvCxnSpPr>
          <p:nvPr/>
        </p:nvCxnSpPr>
        <p:spPr>
          <a:xfrm>
            <a:off x="7932431" y="2300436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/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/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 t="-6667" r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/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D4D65-6213-4CAF-9AD0-3557C97199E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60345" y="2780248"/>
            <a:ext cx="5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681-7DC7-4A8E-9C40-8A67093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MMSE Symbol 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</p:spPr>
            <p:txBody>
              <a:bodyPr/>
              <a:lstStyle/>
              <a:p>
                <a:r>
                  <a:rPr lang="en-US" dirty="0"/>
                  <a:t>Received noisy symbol: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MMSE estimation: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Use linear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Resulting estimate (shown with simple algebra):</a:t>
                </a:r>
              </a:p>
              <a:p>
                <a:pPr lvl="1"/>
                <a:r>
                  <a:rPr lang="en-US" dirty="0"/>
                  <a:t>Estimate: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Provides lower noise estimate than channel inversion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  <a:blipFill>
                <a:blip r:embed="rId2"/>
                <a:stretch>
                  <a:fillRect l="-2495" t="-1549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FCA7-DDE5-4A74-AC8B-F156BB83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C2C86-D3FA-4A70-91F5-2EFC589DF6B7}"/>
              </a:ext>
            </a:extLst>
          </p:cNvPr>
          <p:cNvSpPr/>
          <p:nvPr/>
        </p:nvSpPr>
        <p:spPr>
          <a:xfrm>
            <a:off x="8579677" y="2371201"/>
            <a:ext cx="1423131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67CDB-AD7A-46DC-8240-D38F6AEDFD7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47124" y="2780248"/>
            <a:ext cx="427081" cy="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8CF38-4C6B-45A7-824D-04A0A074EC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002808" y="2784046"/>
            <a:ext cx="79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/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F692514-F240-496D-B7FB-3D6DA0A9ADF5}"/>
              </a:ext>
            </a:extLst>
          </p:cNvPr>
          <p:cNvGrpSpPr/>
          <p:nvPr/>
        </p:nvGrpSpPr>
        <p:grpSpPr>
          <a:xfrm>
            <a:off x="7783476" y="2549416"/>
            <a:ext cx="533014" cy="461665"/>
            <a:chOff x="8607951" y="1900727"/>
            <a:chExt cx="533014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E994BF-624D-4F82-980F-C720860AE6B5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2D2C3-1901-4644-ADE2-66C0923CB8DC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70083-8148-4BE4-A50B-DF14B0E558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97796" y="2784046"/>
            <a:ext cx="48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/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0B149-8471-466F-813E-E19091BC9110}"/>
              </a:ext>
            </a:extLst>
          </p:cNvPr>
          <p:cNvCxnSpPr>
            <a:cxnSpLocks/>
          </p:cNvCxnSpPr>
          <p:nvPr/>
        </p:nvCxnSpPr>
        <p:spPr>
          <a:xfrm>
            <a:off x="7932431" y="2300436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/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/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 t="-6667" r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/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D4D65-6213-4CAF-9AD0-3557C97199E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60345" y="2780248"/>
            <a:ext cx="5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7D78-6E1A-4D8C-996C-3323B7D6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and De-Interleaving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5254-1822-4B3A-B6CE-23830411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450806" cy="4329817"/>
          </a:xfrm>
        </p:spPr>
        <p:txBody>
          <a:bodyPr/>
          <a:lstStyle/>
          <a:p>
            <a:r>
              <a:rPr lang="en-US" dirty="0"/>
              <a:t>Problem:  Fading is correlated in time</a:t>
            </a:r>
          </a:p>
          <a:p>
            <a:pPr lvl="1"/>
            <a:r>
              <a:rPr lang="en-US" dirty="0"/>
              <a:t>Will result in many consecutive faded bits</a:t>
            </a:r>
          </a:p>
          <a:p>
            <a:pPr lvl="1"/>
            <a:r>
              <a:rPr lang="en-US" dirty="0"/>
              <a:t>Many codes perform poorly if errors are together</a:t>
            </a:r>
          </a:p>
          <a:p>
            <a:r>
              <a:rPr lang="en-US" dirty="0" err="1"/>
              <a:t>Interleaver</a:t>
            </a:r>
            <a:endParaRPr lang="en-US" dirty="0"/>
          </a:p>
          <a:p>
            <a:pPr lvl="1"/>
            <a:r>
              <a:rPr lang="en-US" dirty="0"/>
              <a:t>Shuffles the bits before symbol mapping</a:t>
            </a:r>
          </a:p>
          <a:p>
            <a:pPr lvl="1"/>
            <a:r>
              <a:rPr lang="en-US" dirty="0"/>
              <a:t>De-interleaving is performed on LLRs</a:t>
            </a:r>
          </a:p>
          <a:p>
            <a:pPr lvl="1"/>
            <a:r>
              <a:rPr lang="en-US" dirty="0"/>
              <a:t>Randomizes locations of errors</a:t>
            </a:r>
          </a:p>
          <a:p>
            <a:pPr lvl="1"/>
            <a:r>
              <a:rPr lang="en-US" dirty="0"/>
              <a:t>Removes time correlations</a:t>
            </a:r>
          </a:p>
          <a:p>
            <a:r>
              <a:rPr lang="en-US" dirty="0"/>
              <a:t>Many </a:t>
            </a:r>
            <a:r>
              <a:rPr lang="en-US" dirty="0" err="1"/>
              <a:t>interleavers</a:t>
            </a:r>
            <a:r>
              <a:rPr lang="en-US" dirty="0"/>
              <a:t> used in practice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interleaver</a:t>
            </a:r>
            <a:r>
              <a:rPr lang="en-US" dirty="0"/>
              <a:t> (with some seed at TX and RX)</a:t>
            </a:r>
          </a:p>
          <a:p>
            <a:pPr lvl="1"/>
            <a:r>
              <a:rPr lang="en-US" dirty="0"/>
              <a:t>Row-column </a:t>
            </a:r>
            <a:r>
              <a:rPr lang="en-US" dirty="0" err="1"/>
              <a:t>interleavers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221B3-F24E-4F8E-9616-37692EE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F86D0-DFAE-4A0E-A25C-FEAB2AE460C3}"/>
              </a:ext>
            </a:extLst>
          </p:cNvPr>
          <p:cNvSpPr/>
          <p:nvPr/>
        </p:nvSpPr>
        <p:spPr>
          <a:xfrm>
            <a:off x="7140467" y="1710848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 descr="761px-Rayleigh_fading_doppler_10Hz.svg.png">
            <a:extLst>
              <a:ext uri="{FF2B5EF4-FFF2-40B4-BE49-F238E27FC236}">
                <a16:creationId xmlns:a16="http://schemas.microsoft.com/office/drawing/2014/main" id="{5533E5A5-A0F2-4B3A-A649-49C24B3E7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b="5073"/>
          <a:stretch/>
        </p:blipFill>
        <p:spPr>
          <a:xfrm>
            <a:off x="8311948" y="1647846"/>
            <a:ext cx="1615499" cy="1040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A288F2-59BD-4380-A612-B46FE7586C09}"/>
              </a:ext>
            </a:extLst>
          </p:cNvPr>
          <p:cNvSpPr/>
          <p:nvPr/>
        </p:nvSpPr>
        <p:spPr>
          <a:xfrm>
            <a:off x="10277897" y="1703601"/>
            <a:ext cx="121040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De-Interleaving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F6EED4-FA9A-4500-AD4E-F78C37D0713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861221" y="2166368"/>
            <a:ext cx="279246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C2E255-6943-4D66-9E3D-5A1FD72B1BB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074701" y="2167952"/>
            <a:ext cx="237247" cy="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2FBAE5-CF7A-4456-91BD-2844EB55787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9927447" y="2162422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C1DD9E7-EC07-48D7-AA5D-C9BDFCCD5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37" y="3447988"/>
            <a:ext cx="4038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ADEC-C8F5-4122-92E8-F3D46437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QAM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D022E-8097-4A77-BA7B-880DEA925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371336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QAM:  Most common bit to symbol mapping in wireless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bits mapped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/2</m:t>
                    </m:r>
                  </m:oMath>
                </a14:m>
                <a:r>
                  <a:rPr lang="en-US" dirty="0"/>
                  <a:t> bits mapped to Q</a:t>
                </a:r>
              </a:p>
              <a:p>
                <a:pPr lvl="1"/>
                <a:r>
                  <a:rPr lang="en-US" dirty="0"/>
                  <a:t>Each dimension is mapped uniformly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D022E-8097-4A77-BA7B-880DEA925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3713365"/>
              </a:xfrm>
              <a:blipFill>
                <a:blip r:embed="rId2"/>
                <a:stretch>
                  <a:fillRect l="-145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39C20-DEE1-43F1-8297-ABAB5827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QAM modulation: simulate in Matlab &amp; Python - GaussianWaves">
            <a:extLst>
              <a:ext uri="{FF2B5EF4-FFF2-40B4-BE49-F238E27FC236}">
                <a16:creationId xmlns:a16="http://schemas.microsoft.com/office/drawing/2014/main" id="{EEC09E88-1CA0-4BB6-B6A3-F2E36FDC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66" y="2919007"/>
            <a:ext cx="5910155" cy="24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C8E0E6-8060-406E-BA2C-8392440AD2A1}"/>
                  </a:ext>
                </a:extLst>
              </p:cNvPr>
              <p:cNvSpPr txBox="1"/>
              <p:nvPr/>
            </p:nvSpPr>
            <p:spPr>
              <a:xfrm>
                <a:off x="1750240" y="52943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C8E0E6-8060-406E-BA2C-8392440AD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40" y="5294302"/>
                <a:ext cx="1645232" cy="369332"/>
              </a:xfrm>
              <a:prstGeom prst="rect">
                <a:avLst/>
              </a:prstGeom>
              <a:blipFill>
                <a:blip r:embed="rId5"/>
                <a:stretch>
                  <a:fillRect t="-8197" r="-18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6E603E-BB7D-45AB-8F4B-DFD79758E3DD}"/>
                  </a:ext>
                </a:extLst>
              </p:cNvPr>
              <p:cNvSpPr txBox="1"/>
              <p:nvPr/>
            </p:nvSpPr>
            <p:spPr>
              <a:xfrm>
                <a:off x="5596816" y="54562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6E603E-BB7D-45AB-8F4B-DFD79758E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816" y="5456202"/>
                <a:ext cx="1645232" cy="369332"/>
              </a:xfrm>
              <a:prstGeom prst="rect">
                <a:avLst/>
              </a:prstGeom>
              <a:blipFill>
                <a:blip r:embed="rId6"/>
                <a:stretch>
                  <a:fillRect t="-8197" r="-18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12DB90-8F61-4CA4-8B11-325B8EFBBA0B}"/>
                  </a:ext>
                </a:extLst>
              </p:cNvPr>
              <p:cNvSpPr txBox="1"/>
              <p:nvPr/>
            </p:nvSpPr>
            <p:spPr>
              <a:xfrm>
                <a:off x="8796530" y="54562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12DB90-8F61-4CA4-8B11-325B8EFB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30" y="5456202"/>
                <a:ext cx="1645232" cy="369332"/>
              </a:xfrm>
              <a:prstGeom prst="rect">
                <a:avLst/>
              </a:prstGeom>
              <a:blipFill>
                <a:blip r:embed="rId7"/>
                <a:stretch>
                  <a:fillRect t="-8197" r="-14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CD4B5219-A383-4008-BE63-14B941BC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88" y="3312399"/>
            <a:ext cx="1719184" cy="17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25632-CC6D-4CEE-89BB-578409FA73BD}"/>
              </a:ext>
            </a:extLst>
          </p:cNvPr>
          <p:cNvSpPr txBox="1"/>
          <p:nvPr/>
        </p:nvSpPr>
        <p:spPr>
          <a:xfrm>
            <a:off x="2084971" y="2858913"/>
            <a:ext cx="9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QPSK</a:t>
            </a:r>
          </a:p>
        </p:txBody>
      </p:sp>
    </p:spTree>
    <p:extLst>
      <p:ext uri="{BB962C8B-B14F-4D97-AF65-F5344CB8AC3E}">
        <p14:creationId xmlns:p14="http://schemas.microsoft.com/office/powerpoint/2010/main" val="25182222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8C29-EDBF-4D09-81C4-6DB61541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DB426-BF25-4368-8D13-70C87552A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626" y="1539279"/>
                <a:ext cx="5166053" cy="4329817"/>
              </a:xfrm>
            </p:spPr>
            <p:txBody>
              <a:bodyPr/>
              <a:lstStyle/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Convolutional code,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with QPSK</a:t>
                </a:r>
              </a:p>
              <a:p>
                <a:pPr lvl="1"/>
                <a:r>
                  <a:rPr lang="en-US" dirty="0"/>
                  <a:t>Constraint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Plotted is block error rate (BLER) vs.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Gap between AWGN and fading:</a:t>
                </a:r>
              </a:p>
              <a:p>
                <a:pPr lvl="1"/>
                <a:r>
                  <a:rPr lang="en-US" dirty="0"/>
                  <a:t>Approximately 4 dB at BLER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smaller gap than uncoded modulation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DB426-BF25-4368-8D13-70C87552A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626" y="1539279"/>
                <a:ext cx="5166053" cy="4329817"/>
              </a:xfrm>
              <a:blipFill>
                <a:blip r:embed="rId2"/>
                <a:stretch>
                  <a:fillRect l="-283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29606-E7FA-48F4-977C-23997E6B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0C86D-91B8-4391-87E0-9936BFA0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09" y="1603971"/>
            <a:ext cx="5118931" cy="38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09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0CA7-5102-4B7E-9C92-C5B4E2A6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4772"/>
            <a:ext cx="10058400" cy="1040211"/>
          </a:xfrm>
        </p:spPr>
        <p:txBody>
          <a:bodyPr/>
          <a:lstStyle/>
          <a:p>
            <a:r>
              <a:rPr lang="en-US" dirty="0"/>
              <a:t>Simulating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9CE6-DB69-4631-BC17-742603AB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585501" cy="921623"/>
          </a:xfrm>
        </p:spPr>
        <p:txBody>
          <a:bodyPr/>
          <a:lstStyle/>
          <a:p>
            <a:r>
              <a:rPr lang="en-US" dirty="0"/>
              <a:t>Transmitter and Channel Fading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85A04-BD7F-4A50-9A81-84E7CEED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53394-BCDF-4821-9889-4A250F88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27" y="1967871"/>
            <a:ext cx="5353050" cy="38385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996D60-4567-4506-B22E-E76F7FDDF065}"/>
              </a:ext>
            </a:extLst>
          </p:cNvPr>
          <p:cNvSpPr txBox="1">
            <a:spLocks/>
          </p:cNvSpPr>
          <p:nvPr/>
        </p:nvSpPr>
        <p:spPr>
          <a:xfrm>
            <a:off x="6821997" y="1507059"/>
            <a:ext cx="4585501" cy="9216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Channel Noise and Receiver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0877C-F4A6-4B9C-90B0-DB57972C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2115508"/>
            <a:ext cx="4276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179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08C5-3A7B-4127-85EA-7ECA82D6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3817-F682-4FD4-94CB-5AE667A1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82237"/>
            <a:ext cx="5383300" cy="4329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Fading</a:t>
            </a:r>
            <a:r>
              <a:rPr lang="en-US" dirty="0"/>
              <a:t>:  Causes variations in SNR </a:t>
            </a:r>
          </a:p>
          <a:p>
            <a:r>
              <a:rPr lang="en-US" dirty="0">
                <a:solidFill>
                  <a:srgbClr val="FF0000"/>
                </a:solidFill>
              </a:rPr>
              <a:t>Uncoded modulation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Dramatically increases error rate</a:t>
            </a:r>
          </a:p>
          <a:p>
            <a:pPr lvl="1"/>
            <a:r>
              <a:rPr lang="en-US" dirty="0"/>
              <a:t>Must add significant fade margin</a:t>
            </a:r>
          </a:p>
          <a:p>
            <a:r>
              <a:rPr lang="en-US" dirty="0">
                <a:solidFill>
                  <a:srgbClr val="FF0000"/>
                </a:solidFill>
              </a:rPr>
              <a:t>Coding with flat and slow fading</a:t>
            </a:r>
          </a:p>
          <a:p>
            <a:pPr lvl="1"/>
            <a:r>
              <a:rPr lang="en-US" dirty="0"/>
              <a:t>All symbols are faded together</a:t>
            </a:r>
          </a:p>
          <a:p>
            <a:pPr lvl="1"/>
            <a:r>
              <a:rPr lang="en-US" dirty="0"/>
              <a:t>Fade margin still necessary</a:t>
            </a:r>
          </a:p>
          <a:p>
            <a:r>
              <a:rPr lang="en-US" dirty="0">
                <a:solidFill>
                  <a:srgbClr val="00B050"/>
                </a:solidFill>
              </a:rPr>
              <a:t>Coding with fast or frequency-selective fading</a:t>
            </a:r>
          </a:p>
          <a:p>
            <a:pPr lvl="1"/>
            <a:r>
              <a:rPr lang="en-US" dirty="0"/>
              <a:t>Can greatly mitigate fading</a:t>
            </a:r>
          </a:p>
          <a:p>
            <a:pPr lvl="1"/>
            <a:r>
              <a:rPr lang="en-US" dirty="0"/>
              <a:t>Recover faded bits with redundancy</a:t>
            </a:r>
          </a:p>
          <a:p>
            <a:pPr lvl="1"/>
            <a:r>
              <a:rPr lang="en-US" dirty="0"/>
              <a:t>But needs to encoded over many independent fades</a:t>
            </a:r>
          </a:p>
          <a:p>
            <a:pPr lvl="1"/>
            <a:r>
              <a:rPr lang="en-US" dirty="0"/>
              <a:t>Transmit over many coherence or bandwidth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9C1F-CCEE-4FBE-9E06-8A1001F6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72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92EDD20-62FD-469E-8F92-462CB634B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b="5073"/>
          <a:stretch/>
        </p:blipFill>
        <p:spPr>
          <a:xfrm>
            <a:off x="7176619" y="1488287"/>
            <a:ext cx="3521546" cy="2267504"/>
          </a:xfrm>
          <a:prstGeom prst="rect">
            <a:avLst/>
          </a:prstGeom>
        </p:spPr>
      </p:pic>
      <p:pic>
        <p:nvPicPr>
          <p:cNvPr id="6148" name="Picture 4" descr="Who invented the check mark? - Quora">
            <a:extLst>
              <a:ext uri="{FF2B5EF4-FFF2-40B4-BE49-F238E27FC236}">
                <a16:creationId xmlns:a16="http://schemas.microsoft.com/office/drawing/2014/main" id="{02B3FC12-095E-4D6C-91F3-D157ECB8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47" y="4785258"/>
            <a:ext cx="1147763" cy="9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❌ Cross Mark Emoji — Meaning In Texting, Copy &amp; Paste 📚">
            <a:extLst>
              <a:ext uri="{FF2B5EF4-FFF2-40B4-BE49-F238E27FC236}">
                <a16:creationId xmlns:a16="http://schemas.microsoft.com/office/drawing/2014/main" id="{BE74B324-7F9C-49AB-AC17-E08BB8F50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9" y="3507130"/>
            <a:ext cx="616059" cy="61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❌ Cross Mark Emoji — Meaning In Texting, Copy &amp; Paste 📚">
            <a:extLst>
              <a:ext uri="{FF2B5EF4-FFF2-40B4-BE49-F238E27FC236}">
                <a16:creationId xmlns:a16="http://schemas.microsoft.com/office/drawing/2014/main" id="{F3A68066-B91F-4E51-BDEF-E1191F35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9" y="2410864"/>
            <a:ext cx="539520" cy="5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2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Estimation for Symbol Demodulation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single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Drop the sample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QAM symbol</a:t>
                </a:r>
              </a:p>
              <a:p>
                <a:r>
                  <a:rPr lang="en-US" dirty="0"/>
                  <a:t>Maximum likelihood estimation: 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08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Equalization and Nearest Symbol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MLE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equalized symbol</a:t>
                </a:r>
                <a:r>
                  <a:rPr lang="en-US" dirty="0"/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Procedure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Step 1:  Equalize the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Step 2: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closest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 the complex plane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53654</TotalTime>
  <Words>5159</Words>
  <Application>Microsoft Office PowerPoint</Application>
  <PresentationFormat>Widescreen</PresentationFormat>
  <Paragraphs>907</Paragraphs>
  <Slides>72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Calibri</vt:lpstr>
      <vt:lpstr>Cambria Math</vt:lpstr>
      <vt:lpstr>Wingdings</vt:lpstr>
      <vt:lpstr>Retrospect</vt:lpstr>
      <vt:lpstr>Equation</vt:lpstr>
      <vt:lpstr>Unit 4.  Coding and Capacity on Fading Channels</vt:lpstr>
      <vt:lpstr>Learning Objectives</vt:lpstr>
      <vt:lpstr>Outline </vt:lpstr>
      <vt:lpstr>Uncoded Modulation</vt:lpstr>
      <vt:lpstr>Mathematical Model</vt:lpstr>
      <vt:lpstr>Review:  Bit to Symbol Mapping</vt:lpstr>
      <vt:lpstr>Review:  QAM Modulation</vt:lpstr>
      <vt:lpstr>ML Estimation for Symbol Demodulation</vt:lpstr>
      <vt:lpstr>Equalization and Nearest Symbol Detection</vt:lpstr>
      <vt:lpstr>Decision Regions</vt:lpstr>
      <vt:lpstr>Error Probabilities on an AWGN Channel</vt:lpstr>
      <vt:lpstr>SER for AWGN Modulation</vt:lpstr>
      <vt:lpstr>Ex:  BER Simulation for 16-QAM</vt:lpstr>
      <vt:lpstr>SNR on a Fading Channel</vt:lpstr>
      <vt:lpstr>Average SER on a Fading Channel</vt:lpstr>
      <vt:lpstr>Example:  SER on QPSK with Rayleigh Fading</vt:lpstr>
      <vt:lpstr>Comparison of Fading vs. AWGN</vt:lpstr>
      <vt:lpstr>16-QAM Example</vt:lpstr>
      <vt:lpstr>Lemma for Average of Q function</vt:lpstr>
      <vt:lpstr>In-Class Exercise</vt:lpstr>
      <vt:lpstr>Outline </vt:lpstr>
      <vt:lpstr>Coding Over Fading Channels</vt:lpstr>
      <vt:lpstr>Time and Frequency Fading</vt:lpstr>
      <vt:lpstr>Flat vs.  Frequency-Selective Fading</vt:lpstr>
      <vt:lpstr>Slow vs. Fast Fading</vt:lpstr>
      <vt:lpstr>Summary:  Four Regimes</vt:lpstr>
      <vt:lpstr>Regimes to Model Coding</vt:lpstr>
      <vt:lpstr>Analysis of Coding with Flat and Slow Fading</vt:lpstr>
      <vt:lpstr>Outage Probability for Rayleigh Fading</vt:lpstr>
      <vt:lpstr>Fade Margin Example</vt:lpstr>
      <vt:lpstr>Outage Capacity</vt:lpstr>
      <vt:lpstr>System Implications for Outage</vt:lpstr>
      <vt:lpstr>IID Fading Model</vt:lpstr>
      <vt:lpstr>Ergodic Capacity</vt:lpstr>
      <vt:lpstr>Shannon Ergodic Capacity Key Remarks</vt:lpstr>
      <vt:lpstr>Comparing Ergodic and Flat Capacity</vt:lpstr>
      <vt:lpstr>Small-Scale and Large-Scale Fading</vt:lpstr>
      <vt:lpstr>Analysis with Small- and Large-Scale Fading</vt:lpstr>
      <vt:lpstr>Example:  Rate CDF Calculation</vt:lpstr>
      <vt:lpstr>In-Class Exercise</vt:lpstr>
      <vt:lpstr>Outline </vt:lpstr>
      <vt:lpstr>Coded Communication on an AWGN Channel</vt:lpstr>
      <vt:lpstr>Uncoded vs. Coded Modulation</vt:lpstr>
      <vt:lpstr>Key Parameters of Block Codes</vt:lpstr>
      <vt:lpstr>Coded Communication on an AWGN Channel</vt:lpstr>
      <vt:lpstr>Soft Symbol Demodulation</vt:lpstr>
      <vt:lpstr>LLR for QPSK</vt:lpstr>
      <vt:lpstr>QPSK LLR Visualized</vt:lpstr>
      <vt:lpstr>High Order Constellations</vt:lpstr>
      <vt:lpstr>High Order Constellations</vt:lpstr>
      <vt:lpstr>High Order Constellations</vt:lpstr>
      <vt:lpstr>Coded Communication on an AWGN Channel</vt:lpstr>
      <vt:lpstr>Maximum Likelihood Channel Decoding </vt:lpstr>
      <vt:lpstr>Decoding via the LLRs, Part 1</vt:lpstr>
      <vt:lpstr>Decoding via the LLRs, Part 2</vt:lpstr>
      <vt:lpstr>Decoding Complexity</vt:lpstr>
      <vt:lpstr>Quest for the Shannon Limit</vt:lpstr>
      <vt:lpstr>Convolutional Codes</vt:lpstr>
      <vt:lpstr>Convolutional Code Performance</vt:lpstr>
      <vt:lpstr>Simulation in MATLAB</vt:lpstr>
      <vt:lpstr>Turbo Codes</vt:lpstr>
      <vt:lpstr>Turbo Code Iterative Decoding</vt:lpstr>
      <vt:lpstr>LDPC Codes</vt:lpstr>
      <vt:lpstr>In-Class Problem</vt:lpstr>
      <vt:lpstr>Outline </vt:lpstr>
      <vt:lpstr>Coded Communication on a Fading Channel</vt:lpstr>
      <vt:lpstr>Symbol Equalization via Inversion</vt:lpstr>
      <vt:lpstr>MMSE Symbol Equalization</vt:lpstr>
      <vt:lpstr>Interleaving and De-Interleaving</vt:lpstr>
      <vt:lpstr>Simulation</vt:lpstr>
      <vt:lpstr>Simulating in MATLAB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650</cp:revision>
  <cp:lastPrinted>2017-01-24T17:12:09Z</cp:lastPrinted>
  <dcterms:created xsi:type="dcterms:W3CDTF">2015-03-22T11:15:32Z</dcterms:created>
  <dcterms:modified xsi:type="dcterms:W3CDTF">2021-03-17T22:12:15Z</dcterms:modified>
</cp:coreProperties>
</file>