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3.xml.rels" ContentType="application/vnd.openxmlformats-package.relationships+xml"/>
  <Override PartName="/ppt/slideLayouts/_rels/slideLayout36.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media/image1.png" ContentType="image/png"/>
  <Override PartName="/ppt/media/image2.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1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4320000"/>
            <a:ext cx="503280" cy="1079280"/>
          </a:xfrm>
          <a:prstGeom prst="rect">
            <a:avLst/>
          </a:prstGeom>
          <a:solidFill>
            <a:srgbClr val="ef2929"/>
          </a:solidFill>
          <a:ln>
            <a:noFill/>
          </a:ln>
        </p:spPr>
        <p:style>
          <a:lnRef idx="0"/>
          <a:fillRef idx="0"/>
          <a:effectRef idx="0"/>
          <a:fontRef idx="minor"/>
        </p:style>
      </p:sp>
      <p:sp>
        <p:nvSpPr>
          <p:cNvPr id="1" name="PlaceHolder 2"/>
          <p:cNvSpPr>
            <a:spLocks noGrp="1"/>
          </p:cNvSpPr>
          <p:nvPr>
            <p:ph type="title"/>
          </p:nvPr>
        </p:nvSpPr>
        <p:spPr>
          <a:xfrm>
            <a:off x="720000" y="300960"/>
            <a:ext cx="8854920" cy="1261800"/>
          </a:xfrm>
          <a:prstGeom prst="rect">
            <a:avLst/>
          </a:prstGeom>
        </p:spPr>
        <p:txBody>
          <a:bodyPr lIns="0" rIns="0" tIns="0" bIns="0" anchor="ctr">
            <a:noAutofit/>
          </a:bodyPr>
          <a:p>
            <a:pPr algn="ctr"/>
            <a:r>
              <a:rPr b="0" lang="en-US" sz="1800" spc="-1" strike="noStrike">
                <a:latin typeface="Arial"/>
              </a:rPr>
              <a:t>Click to edit the title </a:t>
            </a:r>
            <a:r>
              <a:rPr b="0" lang="en-US" sz="1800" spc="-1" strike="noStrike">
                <a:latin typeface="Arial"/>
              </a:rPr>
              <a:t>text format</a:t>
            </a:r>
            <a:endParaRPr b="0" lang="en-US" sz="1800" spc="-1" strike="noStrike">
              <a:latin typeface="Arial"/>
            </a:endParaRPr>
          </a:p>
        </p:txBody>
      </p:sp>
      <p:sp>
        <p:nvSpPr>
          <p:cNvPr id="2" name="PlaceHolder 3"/>
          <p:cNvSpPr>
            <a:spLocks noGrp="1"/>
          </p:cNvSpPr>
          <p:nvPr>
            <p:ph type="body"/>
          </p:nvPr>
        </p:nvSpPr>
        <p:spPr>
          <a:xfrm>
            <a:off x="720000" y="2160000"/>
            <a:ext cx="8639280" cy="43840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288000"/>
            <a:ext cx="503280" cy="1079280"/>
          </a:xfrm>
          <a:prstGeom prst="rect">
            <a:avLst/>
          </a:prstGeom>
          <a:solidFill>
            <a:srgbClr val="ef2929"/>
          </a:solidFill>
          <a:ln>
            <a:noFill/>
          </a:ln>
        </p:spPr>
        <p:style>
          <a:lnRef idx="0"/>
          <a:fillRef idx="0"/>
          <a:effectRef idx="0"/>
          <a:fontRef idx="minor"/>
        </p:style>
      </p:sp>
      <p:sp>
        <p:nvSpPr>
          <p:cNvPr id="40"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41"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0" y="288000"/>
            <a:ext cx="503280" cy="1079280"/>
          </a:xfrm>
          <a:prstGeom prst="rect">
            <a:avLst/>
          </a:prstGeom>
          <a:solidFill>
            <a:srgbClr val="ef2929"/>
          </a:solidFill>
          <a:ln>
            <a:noFill/>
          </a:ln>
        </p:spPr>
        <p:style>
          <a:lnRef idx="0"/>
          <a:fillRef idx="0"/>
          <a:effectRef idx="0"/>
          <a:fontRef idx="minor"/>
        </p:style>
      </p:sp>
      <p:sp>
        <p:nvSpPr>
          <p:cNvPr id="79" name="PlaceHolder 2"/>
          <p:cNvSpPr>
            <a:spLocks noGrp="1"/>
          </p:cNvSpPr>
          <p:nvPr>
            <p:ph type="title"/>
          </p:nvPr>
        </p:nvSpPr>
        <p:spPr>
          <a:xfrm>
            <a:off x="720000" y="300960"/>
            <a:ext cx="8854920" cy="1261800"/>
          </a:xfrm>
          <a:prstGeom prst="rect">
            <a:avLst/>
          </a:prstGeom>
        </p:spPr>
        <p:txBody>
          <a:bodyPr lIns="0" rIns="0" tIns="0" bIns="0" anchor="ctr">
            <a:noAutofit/>
          </a:bodyPr>
          <a:p>
            <a:pPr algn="ctr"/>
            <a:r>
              <a:rPr b="0" lang="en-US" sz="1800" spc="-1" strike="noStrike">
                <a:latin typeface="Arial"/>
              </a:rPr>
              <a:t>Click to edit the title </a:t>
            </a:r>
            <a:r>
              <a:rPr b="0" lang="en-US" sz="1800" spc="-1" strike="noStrike">
                <a:latin typeface="Arial"/>
              </a:rPr>
              <a:t>text format</a:t>
            </a:r>
            <a:endParaRPr b="0" lang="en-US" sz="1800" spc="-1" strike="noStrike">
              <a:latin typeface="Arial"/>
            </a:endParaRPr>
          </a:p>
        </p:txBody>
      </p:sp>
      <p:sp>
        <p:nvSpPr>
          <p:cNvPr id="80" name="PlaceHolder 3"/>
          <p:cNvSpPr>
            <a:spLocks noGrp="1"/>
          </p:cNvSpPr>
          <p:nvPr>
            <p:ph type="body"/>
          </p:nvPr>
        </p:nvSpPr>
        <p:spPr>
          <a:xfrm>
            <a:off x="720000" y="2160000"/>
            <a:ext cx="4215600" cy="43840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1" name="PlaceHolder 4"/>
          <p:cNvSpPr>
            <a:spLocks noGrp="1"/>
          </p:cNvSpPr>
          <p:nvPr>
            <p:ph type="body"/>
          </p:nvPr>
        </p:nvSpPr>
        <p:spPr>
          <a:xfrm>
            <a:off x="5147280" y="2160000"/>
            <a:ext cx="4215600" cy="43840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www.kaggle.com/wendykan/lending-club-loan-data" TargetMode="External"/><Relationship Id="rId2" Type="http://schemas.openxmlformats.org/officeDocument/2006/relationships/hyperlink" Target="https://scikit-learn.org/stable/modules/generated/sklearn.linear_model.SGDRegressor.html" TargetMode="External"/><Relationship Id="rId3" Type="http://schemas.openxmlformats.org/officeDocument/2006/relationships/hyperlink" Target="https://scikit-learn.org/stable/modules/generated/sklearn.preprocessing.StandardScaler.html?highlight=standard%20scaler#sklearn.preprocessing.StandardScaler" TargetMode="External"/><Relationship Id="rId4" Type="http://schemas.openxmlformats.org/officeDocument/2006/relationships/hyperlink" Target="https://github.com/tommybox3377/LendingClubROI" TargetMode="Externa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92000" y="5904000"/>
            <a:ext cx="8567280" cy="981720"/>
          </a:xfrm>
          <a:prstGeom prst="rect">
            <a:avLst/>
          </a:prstGeom>
          <a:noFill/>
          <a:ln>
            <a:noFill/>
          </a:ln>
        </p:spPr>
        <p:style>
          <a:lnRef idx="0"/>
          <a:fillRef idx="0"/>
          <a:effectRef idx="0"/>
          <a:fontRef idx="minor"/>
        </p:style>
      </p:sp>
      <p:sp>
        <p:nvSpPr>
          <p:cNvPr id="119" name="CustomShape 2"/>
          <p:cNvSpPr/>
          <p:nvPr/>
        </p:nvSpPr>
        <p:spPr>
          <a:xfrm>
            <a:off x="792000" y="4103640"/>
            <a:ext cx="8567280" cy="143928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3200" spc="-1" strike="noStrike">
                <a:solidFill>
                  <a:srgbClr val="333333"/>
                </a:solidFill>
                <a:latin typeface="Noto Sans"/>
                <a:ea typeface="DejaVu Sans"/>
              </a:rPr>
              <a:t>Maximizing Return on Investment from LendingClub loans</a:t>
            </a:r>
            <a:endParaRPr b="0" lang="en-US" sz="3200" spc="-1" strike="noStrike">
              <a:latin typeface="Arial"/>
            </a:endParaRPr>
          </a:p>
        </p:txBody>
      </p:sp>
      <p:sp>
        <p:nvSpPr>
          <p:cNvPr id="120" name="CustomShape 3"/>
          <p:cNvSpPr/>
          <p:nvPr/>
        </p:nvSpPr>
        <p:spPr>
          <a:xfrm>
            <a:off x="822960" y="6144480"/>
            <a:ext cx="8854920" cy="1261800"/>
          </a:xfrm>
          <a:prstGeom prst="rect">
            <a:avLst/>
          </a:prstGeom>
          <a:noFill/>
          <a:ln>
            <a:noFill/>
          </a:ln>
        </p:spPr>
        <p:style>
          <a:lnRef idx="0"/>
          <a:fillRef idx="0"/>
          <a:effectRef idx="0"/>
          <a:fontRef idx="minor"/>
        </p:style>
        <p:txBody>
          <a:bodyPr lIns="0" rIns="0" tIns="0" bIns="0" anchor="ctr">
            <a:noAutofit/>
          </a:bodyPr>
          <a:p>
            <a:pPr algn="r">
              <a:lnSpc>
                <a:spcPct val="100000"/>
              </a:lnSpc>
            </a:pPr>
            <a:r>
              <a:rPr b="0" lang="en-US" sz="3200" spc="-1" strike="noStrike">
                <a:latin typeface="Arial"/>
              </a:rPr>
              <a:t>Tom Maryniak 03-11-2020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Goal</a:t>
            </a:r>
            <a:endParaRPr b="0" lang="en-US" sz="4400" spc="-1" strike="noStrike">
              <a:latin typeface="Arial"/>
            </a:endParaRPr>
          </a:p>
        </p:txBody>
      </p:sp>
      <p:sp>
        <p:nvSpPr>
          <p:cNvPr id="139"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After all the filtering the average ROI was 4.2% </a:t>
            </a:r>
            <a:endParaRPr b="0" lang="en-US" sz="2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If you invested $10,000 as $25 each across any random 400 of the filtered loans, after 3 years you could expect a total of $10,420 to be returned.</a:t>
            </a:r>
            <a:endParaRPr b="0" lang="en-US" sz="2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This is using credit score and by extension interest rate produce a positive ROI.</a:t>
            </a:r>
            <a:endParaRPr b="0" lang="en-US" sz="2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The algorithm's success will be based on an increase of this 4.2% ROI</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Machine Learning (1/3)</a:t>
            </a:r>
            <a:endParaRPr b="0" lang="en-US" sz="4400" spc="-1" strike="noStrike">
              <a:latin typeface="Arial"/>
            </a:endParaRPr>
          </a:p>
        </p:txBody>
      </p:sp>
      <p:sp>
        <p:nvSpPr>
          <p:cNvPr id="141"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The clean dataset was split into 75/25 train-test split</a:t>
            </a:r>
            <a:endParaRPr b="0" lang="en-US" sz="2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A standard scaler was fit and transformed the  train data</a:t>
            </a:r>
            <a:endParaRPr b="0" lang="en-US" sz="2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A SGDRegressor model was trained on the training data</a:t>
            </a:r>
            <a:endParaRPr b="0" lang="en-US" sz="2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The test data was transformed by the scaler</a:t>
            </a:r>
            <a:endParaRPr b="0" lang="en-US" sz="2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The model predicted the ROI for the scaled test data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Machine Learning (2/3)</a:t>
            </a:r>
            <a:endParaRPr b="0" lang="en-US" sz="4400" spc="-1" strike="noStrike">
              <a:latin typeface="Arial"/>
            </a:endParaRPr>
          </a:p>
        </p:txBody>
      </p:sp>
      <p:sp>
        <p:nvSpPr>
          <p:cNvPr id="143"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Due to the complexity of the problem, the conventional score is quite low; but using a threshold to only approve loans that the algorithm will predict to have an ROI above the threshold will yield the best results. This is used as a pseudo-confidence score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720000" y="201240"/>
            <a:ext cx="8854920" cy="1774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000" spc="-1" strike="noStrike">
                <a:solidFill>
                  <a:srgbClr val="333333"/>
                </a:solidFill>
                <a:latin typeface="Noto Sans"/>
                <a:ea typeface="DejaVu Sans"/>
              </a:rPr>
              <a:t>Machine </a:t>
            </a:r>
            <a:br/>
            <a:r>
              <a:rPr b="1" lang="en-US" sz="4000" spc="-1" strike="noStrike">
                <a:solidFill>
                  <a:srgbClr val="333333"/>
                </a:solidFill>
                <a:latin typeface="Noto Sans"/>
                <a:ea typeface="DejaVu Sans"/>
              </a:rPr>
              <a:t>Learning </a:t>
            </a:r>
            <a:br/>
            <a:r>
              <a:rPr b="1" lang="en-US" sz="4000" spc="-1" strike="noStrike">
                <a:solidFill>
                  <a:srgbClr val="333333"/>
                </a:solidFill>
                <a:latin typeface="Noto Sans"/>
                <a:ea typeface="DejaVu Sans"/>
              </a:rPr>
              <a:t>(3/3)</a:t>
            </a:r>
            <a:endParaRPr b="0" lang="en-US" sz="4000" spc="-1" strike="noStrike">
              <a:latin typeface="Arial"/>
            </a:endParaRPr>
          </a:p>
        </p:txBody>
      </p:sp>
      <p:sp>
        <p:nvSpPr>
          <p:cNvPr id="145" name="CustomShape 2"/>
          <p:cNvSpPr/>
          <p:nvPr/>
        </p:nvSpPr>
        <p:spPr>
          <a:xfrm>
            <a:off x="720000" y="2160000"/>
            <a:ext cx="4215240" cy="4384080"/>
          </a:xfrm>
          <a:prstGeom prst="rect">
            <a:avLst/>
          </a:prstGeom>
          <a:noFill/>
          <a:ln>
            <a:noFill/>
          </a:ln>
        </p:spPr>
        <p:style>
          <a:lnRef idx="0"/>
          <a:fillRef idx="0"/>
          <a:effectRef idx="0"/>
          <a:fontRef idx="minor"/>
        </p:style>
        <p:txBody>
          <a:bodyPr lIns="0" rIns="0" tIns="0" bIns="0">
            <a:noAutofit/>
          </a:bodyPr>
          <a:p>
            <a:pPr marL="432000" indent="-323280">
              <a:lnSpc>
                <a:spcPct val="100000"/>
              </a:lnSpc>
              <a:spcAft>
                <a:spcPts val="1414"/>
              </a:spcAft>
              <a:buClr>
                <a:srgbClr val="ef2929"/>
              </a:buClr>
              <a:buSzPct val="45000"/>
              <a:buFont typeface="Wingdings" charset="2"/>
              <a:buChar char=""/>
            </a:pPr>
            <a:r>
              <a:rPr b="0" lang="en-US" sz="2000" spc="-1" strike="noStrike">
                <a:solidFill>
                  <a:srgbClr val="333333"/>
                </a:solidFill>
                <a:latin typeface="Noto Sans"/>
                <a:ea typeface="DejaVu Sans"/>
              </a:rPr>
              <a:t>These 2 charts can be used together to find a recommended threshold.  </a:t>
            </a:r>
            <a:endParaRPr b="0" lang="en-US" sz="20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000" spc="-1" strike="noStrike">
                <a:solidFill>
                  <a:srgbClr val="333333"/>
                </a:solidFill>
                <a:latin typeface="Noto Sans"/>
                <a:ea typeface="DejaVu Sans"/>
              </a:rPr>
              <a:t>While increasing the threshold can theoretically increase the ROI, due to the smaller amount of loans that algorithm will approve the data gets sparse and sporadic. A threshold of about 1.077 will only approve about 12% of the loans but the average ROI of those loans will be  8.2%</a:t>
            </a:r>
            <a:endParaRPr b="0" lang="en-US" sz="2000" spc="-1" strike="noStrike">
              <a:latin typeface="Arial"/>
            </a:endParaRPr>
          </a:p>
        </p:txBody>
      </p:sp>
      <p:pic>
        <p:nvPicPr>
          <p:cNvPr id="146" name="" descr=""/>
          <p:cNvPicPr/>
          <p:nvPr/>
        </p:nvPicPr>
        <p:blipFill>
          <a:blip r:embed="rId1"/>
          <a:stretch/>
        </p:blipFill>
        <p:spPr>
          <a:xfrm>
            <a:off x="5074200" y="3453480"/>
            <a:ext cx="4800600" cy="3326760"/>
          </a:xfrm>
          <a:prstGeom prst="rect">
            <a:avLst/>
          </a:prstGeom>
          <a:ln>
            <a:noFill/>
          </a:ln>
        </p:spPr>
      </p:pic>
      <p:pic>
        <p:nvPicPr>
          <p:cNvPr id="147" name="" descr=""/>
          <p:cNvPicPr/>
          <p:nvPr/>
        </p:nvPicPr>
        <p:blipFill>
          <a:blip r:embed="rId2"/>
          <a:stretch/>
        </p:blipFill>
        <p:spPr>
          <a:xfrm>
            <a:off x="5120640" y="91440"/>
            <a:ext cx="4724280" cy="3326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Results</a:t>
            </a:r>
            <a:endParaRPr b="0" lang="en-US" sz="4400" spc="-1" strike="noStrike">
              <a:latin typeface="Arial"/>
            </a:endParaRPr>
          </a:p>
        </p:txBody>
      </p:sp>
      <p:sp>
        <p:nvSpPr>
          <p:cNvPr id="149"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a:lnSpc>
                <a:spcPct val="100000"/>
              </a:lnSpc>
              <a:spcAft>
                <a:spcPts val="1414"/>
              </a:spcAft>
            </a:pPr>
            <a:r>
              <a:rPr b="0" lang="en-US" sz="2800" spc="-1" strike="noStrike">
                <a:solidFill>
                  <a:srgbClr val="333333"/>
                </a:solidFill>
                <a:latin typeface="Noto Sans"/>
                <a:ea typeface="Noto Sans CJK SC"/>
              </a:rPr>
              <a:t>If the same data that was used to train the model is provided </a:t>
            </a:r>
            <a:r>
              <a:rPr b="0" lang="en-US" sz="2800" spc="-1" strike="noStrike">
                <a:solidFill>
                  <a:srgbClr val="333333"/>
                </a:solidFill>
                <a:latin typeface="Noto Sans"/>
                <a:ea typeface="DejaVu Sans"/>
              </a:rPr>
              <a:t>of future requested loans, the model will approve about 12% of the requested loans, but the average ROI will be 8.2% nearly double the goal of 4.2%.</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Resources</a:t>
            </a:r>
            <a:endParaRPr b="0" lang="en-US" sz="4400" spc="-1" strike="noStrike">
              <a:latin typeface="Arial"/>
            </a:endParaRPr>
          </a:p>
        </p:txBody>
      </p:sp>
      <p:sp>
        <p:nvSpPr>
          <p:cNvPr id="151"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100000"/>
              </a:lnSpc>
              <a:spcAft>
                <a:spcPts val="1414"/>
              </a:spcAft>
              <a:buClr>
                <a:srgbClr val="ef2929"/>
              </a:buClr>
              <a:buSzPct val="45000"/>
              <a:buFont typeface="Wingdings" charset="2"/>
              <a:buChar char=""/>
            </a:pPr>
            <a:r>
              <a:rPr b="0" lang="en-US" sz="1800" spc="-1" strike="noStrike" u="sng">
                <a:solidFill>
                  <a:srgbClr val="0000ff"/>
                </a:solidFill>
                <a:uFillTx/>
                <a:latin typeface="Noto Sans"/>
                <a:ea typeface="DejaVu Sans"/>
                <a:hlinkClick r:id="rId1"/>
              </a:rPr>
              <a:t>https://www.kaggle.com/wendykan/lending-club-loan-data</a:t>
            </a:r>
            <a:endParaRPr b="0" lang="en-US" sz="1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1800" spc="-1" strike="noStrike" u="sng">
                <a:solidFill>
                  <a:srgbClr val="0000ff"/>
                </a:solidFill>
                <a:uFillTx/>
                <a:latin typeface="Noto Sans"/>
                <a:ea typeface="DejaVu Sans"/>
                <a:hlinkClick r:id="rId2"/>
              </a:rPr>
              <a:t>https://scikit-learn.org/stable/modules/generated/sklearn.linear_model.SGDRegressor.html</a:t>
            </a:r>
            <a:endParaRPr b="0" lang="en-US" sz="1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1800" spc="-1" strike="noStrike" u="sng">
                <a:solidFill>
                  <a:srgbClr val="0000ff"/>
                </a:solidFill>
                <a:uFillTx/>
                <a:latin typeface="Noto Sans"/>
                <a:ea typeface="DejaVu Sans"/>
                <a:hlinkClick r:id="rId3"/>
              </a:rPr>
              <a:t>https://scikit-learn.org/stable/modules/generated/sklearn.preprocessing.StandardScaler.html?highlight=standard%20scaler#sklearn.preprocessing.StandardScaler</a:t>
            </a:r>
            <a:endParaRPr b="0" lang="en-US" sz="1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1800" spc="-1" strike="noStrike">
                <a:solidFill>
                  <a:srgbClr val="333333"/>
                </a:solidFill>
                <a:latin typeface="Noto Sans"/>
                <a:ea typeface="DejaVu Sans"/>
                <a:hlinkClick r:id="rId4"/>
              </a:rPr>
              <a:t>https://github.com/tommybox3377/LendingClubROI</a:t>
            </a:r>
            <a:endParaRPr b="0" lang="en-US" sz="1800" spc="-1" strike="noStrike">
              <a:latin typeface="Arial"/>
            </a:endParaRPr>
          </a:p>
          <a:p>
            <a:pPr marL="432000" indent="-323280">
              <a:lnSpc>
                <a:spcPct val="100000"/>
              </a:lnSpc>
              <a:spcAft>
                <a:spcPts val="1414"/>
              </a:spcAft>
              <a:buClr>
                <a:srgbClr val="ef2929"/>
              </a:buClr>
              <a:buSzPct val="45000"/>
              <a:buFont typeface="Wingdings" charset="2"/>
              <a:buChar char=""/>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Introduction</a:t>
            </a:r>
            <a:endParaRPr b="0" lang="en-US" sz="4400" spc="-1" strike="noStrike">
              <a:latin typeface="Arial"/>
            </a:endParaRPr>
          </a:p>
        </p:txBody>
      </p:sp>
      <p:sp>
        <p:nvSpPr>
          <p:cNvPr id="122"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Lending Club is a peer to peer loan lending site. Lenders can view certain information on the borrower (such as income, purpose of loan, etc.), then lenders can invest in as many or few loans as they want by investing a minimum of $25 per loan request.</a:t>
            </a:r>
            <a:endParaRPr b="0" lang="en-US" sz="2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While lending club claims 4-7% Return on Investment (ROI) average across all loans, this projects aims to improve this ROI.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Methodology</a:t>
            </a:r>
            <a:endParaRPr b="0" lang="en-US" sz="4400" spc="-1" strike="noStrike">
              <a:latin typeface="Arial"/>
            </a:endParaRPr>
          </a:p>
        </p:txBody>
      </p:sp>
      <p:sp>
        <p:nvSpPr>
          <p:cNvPr id="124"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Historical data of Lending Club loans was obtained</a:t>
            </a:r>
            <a:endParaRPr b="0" lang="en-US" sz="2800" spc="-1" strike="noStrike">
              <a:latin typeface="Arial"/>
            </a:endParaRPr>
          </a:p>
          <a:p>
            <a:pPr lvl="2" marL="648000" indent="-216000">
              <a:lnSpc>
                <a:spcPct val="100000"/>
              </a:lnSpc>
              <a:spcAft>
                <a:spcPts val="1414"/>
              </a:spcAft>
              <a:buClr>
                <a:srgbClr val="000000"/>
              </a:buClr>
              <a:buSzPct val="45000"/>
              <a:buFont typeface="Wingdings" charset="2"/>
              <a:buChar char=""/>
            </a:pPr>
            <a:r>
              <a:rPr b="0" lang="en-US" sz="2800" spc="-1" strike="noStrike">
                <a:solidFill>
                  <a:srgbClr val="333333"/>
                </a:solidFill>
                <a:latin typeface="Noto Sans"/>
                <a:ea typeface="DejaVu Sans"/>
              </a:rPr>
              <a:t>Data was processed and filtered</a:t>
            </a:r>
            <a:endParaRPr b="0" lang="en-US" sz="2800" spc="-1" strike="noStrike">
              <a:latin typeface="Arial"/>
            </a:endParaRPr>
          </a:p>
          <a:p>
            <a:pPr lvl="2" marL="648000" indent="-216000">
              <a:lnSpc>
                <a:spcPct val="100000"/>
              </a:lnSpc>
              <a:spcAft>
                <a:spcPts val="1414"/>
              </a:spcAft>
              <a:buClr>
                <a:srgbClr val="000000"/>
              </a:buClr>
              <a:buSzPct val="45000"/>
              <a:buFont typeface="Wingdings" charset="2"/>
              <a:buChar char=""/>
            </a:pPr>
            <a:r>
              <a:rPr b="0" lang="en-US" sz="2800" spc="-1" strike="noStrike">
                <a:solidFill>
                  <a:srgbClr val="333333"/>
                </a:solidFill>
                <a:latin typeface="Noto Sans"/>
                <a:ea typeface="DejaVu Sans"/>
              </a:rPr>
              <a:t>Data was fed into a Machine Learning model </a:t>
            </a:r>
            <a:endParaRPr b="0" lang="en-US" sz="2800" spc="-1" strike="noStrike">
              <a:latin typeface="Arial"/>
            </a:endParaRPr>
          </a:p>
          <a:p>
            <a:pPr lvl="3" marL="864000" indent="-216000">
              <a:lnSpc>
                <a:spcPct val="100000"/>
              </a:lnSpc>
              <a:spcAft>
                <a:spcPts val="1414"/>
              </a:spcAft>
              <a:buClr>
                <a:srgbClr val="000000"/>
              </a:buClr>
              <a:buSzPct val="45000"/>
              <a:buFont typeface="Wingdings" charset="2"/>
              <a:buChar char=""/>
            </a:pPr>
            <a:r>
              <a:rPr b="0" lang="en-US" sz="2800" spc="-1" strike="noStrike">
                <a:solidFill>
                  <a:srgbClr val="333333"/>
                </a:solidFill>
                <a:latin typeface="Noto Sans"/>
                <a:ea typeface="DejaVu Sans"/>
              </a:rPr>
              <a:t>Model was used to predict what ROI was to be expected from any given loan.</a:t>
            </a:r>
            <a:endParaRPr b="0" lang="en-US" sz="2800" spc="-1" strike="noStrike">
              <a:latin typeface="Arial"/>
            </a:endParaRPr>
          </a:p>
          <a:p>
            <a:pPr lvl="3" marL="864000" indent="-216000">
              <a:lnSpc>
                <a:spcPct val="100000"/>
              </a:lnSpc>
              <a:spcAft>
                <a:spcPts val="1414"/>
              </a:spcAft>
              <a:buClr>
                <a:srgbClr val="000000"/>
              </a:buClr>
              <a:buSzPct val="45000"/>
              <a:buFont typeface="Wingdings" charset="2"/>
              <a:buChar char=""/>
            </a:pPr>
            <a:r>
              <a:rPr b="0" lang="en-US" sz="2800" spc="-1" strike="noStrike">
                <a:solidFill>
                  <a:srgbClr val="333333"/>
                </a:solidFill>
                <a:latin typeface="Noto Sans"/>
                <a:ea typeface="DejaVu Sans"/>
              </a:rPr>
              <a:t>Model can be used to decide whether or not to invest in a loan based on the predicted ROI</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Summary of Results</a:t>
            </a:r>
            <a:endParaRPr b="0" lang="en-US" sz="4400" spc="-1" strike="noStrike">
              <a:latin typeface="Arial"/>
            </a:endParaRPr>
          </a:p>
        </p:txBody>
      </p:sp>
      <p:sp>
        <p:nvSpPr>
          <p:cNvPr id="126"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algn="ctr">
              <a:lnSpc>
                <a:spcPct val="100000"/>
              </a:lnSpc>
              <a:spcAft>
                <a:spcPts val="1414"/>
              </a:spcAft>
            </a:pPr>
            <a:r>
              <a:rPr b="1" lang="en-US" sz="2800" spc="-1" strike="noStrike">
                <a:solidFill>
                  <a:srgbClr val="333333"/>
                </a:solidFill>
                <a:latin typeface="Noto Sans"/>
                <a:ea typeface="DejaVu Sans"/>
              </a:rPr>
              <a:t>ROI was improved from an </a:t>
            </a:r>
            <a:br/>
            <a:r>
              <a:rPr b="1" lang="en-US" sz="2800" spc="-1" strike="noStrike">
                <a:solidFill>
                  <a:srgbClr val="333333"/>
                </a:solidFill>
                <a:latin typeface="Noto Sans"/>
                <a:ea typeface="DejaVu Sans"/>
              </a:rPr>
              <a:t>average of 4.2% to 8.2% </a:t>
            </a:r>
            <a:endParaRPr b="0" lang="en-US" sz="2800" spc="-1" strike="noStrike">
              <a:latin typeface="Arial"/>
            </a:endParaRPr>
          </a:p>
          <a:p>
            <a:pPr>
              <a:lnSpc>
                <a:spcPct val="100000"/>
              </a:lnSpc>
              <a:spcAft>
                <a:spcPts val="1414"/>
              </a:spcAft>
            </a:pPr>
            <a:r>
              <a:rPr b="0" lang="en-US" sz="2800" spc="-1" strike="noStrike">
                <a:solidFill>
                  <a:srgbClr val="333333"/>
                </a:solidFill>
                <a:latin typeface="Noto Sans"/>
                <a:ea typeface="DejaVu Sans"/>
              </a:rPr>
              <a:t>   </a:t>
            </a:r>
            <a:endParaRPr b="0" lang="en-US" sz="2800" spc="-1" strike="noStrike">
              <a:latin typeface="Arial"/>
            </a:endParaRPr>
          </a:p>
        </p:txBody>
      </p:sp>
      <p:graphicFrame>
        <p:nvGraphicFramePr>
          <p:cNvPr id="127" name="Table 3"/>
          <p:cNvGraphicFramePr/>
          <p:nvPr/>
        </p:nvGraphicFramePr>
        <p:xfrm>
          <a:off x="1298520" y="3526560"/>
          <a:ext cx="7612920" cy="2879280"/>
        </p:xfrm>
        <a:graphic>
          <a:graphicData uri="http://schemas.openxmlformats.org/drawingml/2006/table">
            <a:tbl>
              <a:tblPr/>
              <a:tblGrid>
                <a:gridCol w="2537640"/>
                <a:gridCol w="2537640"/>
                <a:gridCol w="2538000"/>
              </a:tblGrid>
              <a:tr h="719640">
                <a:tc>
                  <a:txBody>
                    <a:bodyPr lIns="90000" rIns="90000">
                      <a:noAutofit/>
                    </a:bodyPr>
                    <a:p>
                      <a:pPr>
                        <a:lnSpc>
                          <a:spcPct val="100000"/>
                        </a:lnSpc>
                      </a:pPr>
                      <a:r>
                        <a:rPr b="0" lang="en-US" sz="1800" spc="-1" strike="noStrike">
                          <a:latin typeface="Arial"/>
                        </a:rPr>
                        <a:t>Hypothetical $10,000 investment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Before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After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oAutofit/>
                    </a:bodyPr>
                    <a:p>
                      <a:pPr>
                        <a:lnSpc>
                          <a:spcPct val="100000"/>
                        </a:lnSpc>
                      </a:pPr>
                      <a:r>
                        <a:rPr b="0" lang="en-US" sz="1800" spc="-1" strike="noStrike">
                          <a:latin typeface="Arial"/>
                        </a:rPr>
                        <a:t>Investment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$10,000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$10,000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noAutofit/>
                    </a:bodyPr>
                    <a:p>
                      <a:pPr>
                        <a:lnSpc>
                          <a:spcPct val="100000"/>
                        </a:lnSpc>
                      </a:pPr>
                      <a:r>
                        <a:rPr b="0" lang="en-US" sz="1800" spc="-1" strike="noStrike">
                          <a:latin typeface="Arial"/>
                        </a:rPr>
                        <a:t>3 Year return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$420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$820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0720">
                <a:tc>
                  <a:txBody>
                    <a:bodyPr lIns="90000" rIns="90000">
                      <a:noAutofit/>
                    </a:bodyPr>
                    <a:p>
                      <a:pPr>
                        <a:lnSpc>
                          <a:spcPct val="100000"/>
                        </a:lnSpc>
                      </a:pPr>
                      <a:r>
                        <a:rPr b="0" lang="en-US" sz="1800" spc="-1" strike="noStrike">
                          <a:latin typeface="Arial"/>
                        </a:rPr>
                        <a:t>ROI</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4.2%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8.2%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792000" y="5904000"/>
            <a:ext cx="8567280" cy="981720"/>
          </a:xfrm>
          <a:prstGeom prst="rect">
            <a:avLst/>
          </a:prstGeom>
          <a:noFill/>
          <a:ln>
            <a:noFill/>
          </a:ln>
        </p:spPr>
        <p:style>
          <a:lnRef idx="0"/>
          <a:fillRef idx="0"/>
          <a:effectRef idx="0"/>
          <a:fontRef idx="minor"/>
        </p:style>
      </p:sp>
      <p:sp>
        <p:nvSpPr>
          <p:cNvPr id="129" name="CustomShape 2"/>
          <p:cNvSpPr/>
          <p:nvPr/>
        </p:nvSpPr>
        <p:spPr>
          <a:xfrm>
            <a:off x="792000" y="4103640"/>
            <a:ext cx="8567280" cy="143928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3200" spc="-1" strike="noStrike">
                <a:solidFill>
                  <a:srgbClr val="333333"/>
                </a:solidFill>
                <a:latin typeface="Noto Sans"/>
                <a:ea typeface="DejaVu Sans"/>
              </a:rPr>
              <a:t>Full data analysis and processing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Data</a:t>
            </a:r>
            <a:endParaRPr b="0" lang="en-US" sz="4400" spc="-1" strike="noStrike">
              <a:latin typeface="Arial"/>
            </a:endParaRPr>
          </a:p>
        </p:txBody>
      </p:sp>
      <p:sp>
        <p:nvSpPr>
          <p:cNvPr id="131" name="CustomShape 2"/>
          <p:cNvSpPr/>
          <p:nvPr/>
        </p:nvSpPr>
        <p:spPr>
          <a:xfrm>
            <a:off x="720000" y="21600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Data was acquired from Dataset website Kaggle.com  </a:t>
            </a:r>
            <a:endParaRPr b="0" lang="en-US" sz="2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This dataset contains 2.2+ million loans with 145 datapoints on each loan</a:t>
            </a:r>
            <a:endParaRPr b="0" lang="en-US" sz="28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To optimize the algorithm only certain loans and data points will be collected.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marL="216000" indent="-215280" algn="ctr">
              <a:lnSpc>
                <a:spcPct val="100000"/>
              </a:lnSpc>
              <a:buClr>
                <a:srgbClr val="000000"/>
              </a:buClr>
              <a:buSzPct val="45000"/>
              <a:buFont typeface="Wingdings" charset="2"/>
              <a:buChar char=""/>
            </a:pPr>
            <a:r>
              <a:rPr b="1" lang="en-US" sz="2800" spc="-1" strike="noStrike">
                <a:solidFill>
                  <a:srgbClr val="333333"/>
                </a:solidFill>
                <a:latin typeface="Noto Sans"/>
                <a:ea typeface="DejaVu Sans"/>
              </a:rPr>
              <a:t>The following columns have been selected to be used in the analysis</a:t>
            </a:r>
            <a:endParaRPr b="0" lang="en-US" sz="2800" spc="-1" strike="noStrike">
              <a:latin typeface="Arial"/>
            </a:endParaRPr>
          </a:p>
        </p:txBody>
      </p:sp>
      <p:sp>
        <p:nvSpPr>
          <p:cNvPr id="133" name="CustomShape 2"/>
          <p:cNvSpPr/>
          <p:nvPr/>
        </p:nvSpPr>
        <p:spPr>
          <a:xfrm>
            <a:off x="720000" y="1463040"/>
            <a:ext cx="8639280" cy="5081040"/>
          </a:xfrm>
          <a:prstGeom prst="rect">
            <a:avLst/>
          </a:prstGeom>
          <a:noFill/>
          <a:ln>
            <a:noFill/>
          </a:ln>
        </p:spPr>
        <p:style>
          <a:lnRef idx="0"/>
          <a:fillRef idx="0"/>
          <a:effectRef idx="0"/>
          <a:fontRef idx="minor"/>
        </p:style>
        <p:txBody>
          <a:bodyPr lIns="0" rIns="0" tIns="0" bIns="0">
            <a:noAutofit/>
          </a:bodyPr>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DejaVu Sans"/>
              </a:rPr>
              <a:t>loan_amnt - </a:t>
            </a:r>
            <a:r>
              <a:rPr b="0" lang="en-US" sz="1100" spc="-1" strike="noStrike">
                <a:solidFill>
                  <a:srgbClr val="000000"/>
                </a:solidFill>
                <a:latin typeface="Calibri"/>
                <a:ea typeface="Noto Sans CJK SC"/>
              </a:rPr>
              <a:t>The listed amount of the loan applied for by the borrower.</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funded_amnt - </a:t>
            </a:r>
            <a:r>
              <a:rPr b="0" lang="en-US" sz="1100" spc="-1" strike="noStrike">
                <a:solidFill>
                  <a:srgbClr val="000000"/>
                </a:solidFill>
                <a:latin typeface="Calibri"/>
                <a:ea typeface="Noto Sans CJK SC"/>
              </a:rPr>
              <a:t>The total amount committed to that loan at that point in time.</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Term - </a:t>
            </a:r>
            <a:r>
              <a:rPr b="0" lang="en-US" sz="1100" spc="-1" strike="noStrike">
                <a:solidFill>
                  <a:srgbClr val="000000"/>
                </a:solidFill>
                <a:latin typeface="Calibri"/>
                <a:ea typeface="Noto Sans CJK SC"/>
              </a:rPr>
              <a:t>The number of payments on the loan. Values are in months and can be either 36 or 60.</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Installment - </a:t>
            </a:r>
            <a:r>
              <a:rPr b="0" lang="en-US" sz="1100" spc="-1" strike="noStrike">
                <a:solidFill>
                  <a:srgbClr val="000000"/>
                </a:solidFill>
                <a:latin typeface="Calibri"/>
                <a:ea typeface="Noto Sans CJK SC"/>
              </a:rPr>
              <a:t>The monthly payment owed by the borrower if the loan originates.</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emp_length - </a:t>
            </a:r>
            <a:r>
              <a:rPr b="0" lang="en-US" sz="1100" spc="-1" strike="noStrike">
                <a:solidFill>
                  <a:srgbClr val="000000"/>
                </a:solidFill>
                <a:latin typeface="Calibri"/>
                <a:ea typeface="Noto Sans CJK SC"/>
              </a:rPr>
              <a:t>Employment length in years. Possible values are between 0 and 10</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home_ownership - </a:t>
            </a:r>
            <a:r>
              <a:rPr b="0" lang="en-US" sz="1100" spc="-1" strike="noStrike">
                <a:solidFill>
                  <a:srgbClr val="000000"/>
                </a:solidFill>
                <a:latin typeface="Calibri"/>
                <a:ea typeface="Noto Sans CJK SC"/>
              </a:rPr>
              <a:t>The home ownership status provided by the borrower during registration.</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annual_inc - </a:t>
            </a:r>
            <a:r>
              <a:rPr b="0" lang="en-US" sz="1100" spc="-1" strike="noStrike">
                <a:solidFill>
                  <a:srgbClr val="000000"/>
                </a:solidFill>
                <a:latin typeface="Calibri"/>
                <a:ea typeface="Noto Sans CJK SC"/>
              </a:rPr>
              <a:t>The self-reported annual income provided by the borrower during registration.</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loan_status - </a:t>
            </a:r>
            <a:r>
              <a:rPr b="0" lang="en-US" sz="1100" spc="-1" strike="noStrike">
                <a:solidFill>
                  <a:srgbClr val="000000"/>
                </a:solidFill>
                <a:latin typeface="Calibri"/>
                <a:ea typeface="Noto Sans CJK SC"/>
              </a:rPr>
              <a:t>Current status of the loan</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Purpose - </a:t>
            </a:r>
            <a:r>
              <a:rPr b="0" lang="en-US" sz="1100" spc="-1" strike="noStrike">
                <a:solidFill>
                  <a:srgbClr val="000000"/>
                </a:solidFill>
                <a:latin typeface="Calibri"/>
                <a:ea typeface="Noto Sans CJK SC"/>
              </a:rPr>
              <a:t>A category provided by the borrower for the loan request</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Dti - </a:t>
            </a:r>
            <a:r>
              <a:rPr b="0" lang="en-US" sz="1100" spc="-1" strike="noStrike">
                <a:solidFill>
                  <a:srgbClr val="000000"/>
                </a:solidFill>
                <a:latin typeface="Calibri"/>
                <a:ea typeface="Noto Sans CJK SC"/>
              </a:rPr>
              <a:t>A ratio calculated using the borrower’s total monthly debt payments on the total debt obligations, excluding mortgage and the requested LC loan, divided by the borrower’s self-reported monthly income.</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delinq_2yrs - </a:t>
            </a:r>
            <a:r>
              <a:rPr b="0" lang="en-US" sz="1100" spc="-1" strike="noStrike">
                <a:solidFill>
                  <a:srgbClr val="000000"/>
                </a:solidFill>
                <a:latin typeface="Calibri"/>
                <a:ea typeface="Noto Sans CJK SC"/>
              </a:rPr>
              <a:t>The number of 30+ days past-due incidences of delinquency in the borrower's credit file for the past 2 years</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inq_last_6mths - </a:t>
            </a:r>
            <a:r>
              <a:rPr b="0" lang="en-US" sz="1100" spc="-1" strike="noStrike">
                <a:solidFill>
                  <a:srgbClr val="000000"/>
                </a:solidFill>
                <a:latin typeface="Calibri"/>
                <a:ea typeface="Noto Sans CJK SC"/>
              </a:rPr>
              <a:t>The number of inquiries in past 6 months (excluding auto and mortgage inquiries)</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int_rate - </a:t>
            </a:r>
            <a:r>
              <a:rPr b="0" lang="en-US" sz="1100" spc="-1" strike="noStrike">
                <a:solidFill>
                  <a:srgbClr val="000000"/>
                </a:solidFill>
                <a:latin typeface="Calibri"/>
                <a:ea typeface="Noto Sans CJK SC"/>
              </a:rPr>
              <a:t>Interest Rate on the loan</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total_pymnt - </a:t>
            </a:r>
            <a:r>
              <a:rPr b="0" lang="en-US" sz="1100" spc="-1" strike="noStrike">
                <a:solidFill>
                  <a:srgbClr val="000000"/>
                </a:solidFill>
                <a:latin typeface="Calibri"/>
                <a:ea typeface="Noto Sans CJK SC"/>
              </a:rPr>
              <a:t>Payments received to date for total amount funded</a:t>
            </a:r>
            <a:endParaRPr b="0" lang="en-US" sz="1100" spc="-1" strike="noStrike">
              <a:latin typeface="Arial"/>
            </a:endParaRPr>
          </a:p>
          <a:p>
            <a:pPr marL="432000" indent="-32328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Desc - </a:t>
            </a:r>
            <a:r>
              <a:rPr b="0" lang="en-US" sz="1100" spc="-1" strike="noStrike">
                <a:solidFill>
                  <a:srgbClr val="000000"/>
                </a:solidFill>
                <a:latin typeface="Calibri"/>
                <a:ea typeface="Noto Sans CJK SC"/>
              </a:rPr>
              <a:t>Loan description provided by the borrower</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3600" spc="-1" strike="noStrike">
                <a:solidFill>
                  <a:srgbClr val="333333"/>
                </a:solidFill>
                <a:latin typeface="Noto Sans"/>
                <a:ea typeface="DejaVu Sans"/>
              </a:rPr>
              <a:t>Data Cleaning Methodology (1/2)</a:t>
            </a:r>
            <a:endParaRPr b="0" lang="en-US" sz="3600" spc="-1" strike="noStrike">
              <a:latin typeface="Arial"/>
            </a:endParaRPr>
          </a:p>
        </p:txBody>
      </p:sp>
      <p:sp>
        <p:nvSpPr>
          <p:cNvPr id="135" name="CustomShape 2"/>
          <p:cNvSpPr/>
          <p:nvPr/>
        </p:nvSpPr>
        <p:spPr>
          <a:xfrm>
            <a:off x="720000" y="16506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Home ownership was filtered to only include Mortgage, Ownership, and Rent as these made up the majority of the loan applications</a:t>
            </a:r>
            <a:endParaRPr b="0" lang="en-US" sz="24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Loan status was filtered to only include Charged Off, Fully Paid, and Default as some of the loans in the data set were still ongoing/late/etc, only the ones that are known good/bad are to be incorporated</a:t>
            </a:r>
            <a:endParaRPr b="0" lang="en-US" sz="24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The dataset did not have any 60 month loans that were complete due to the timeframe of the dataset, only 36 month loans were selected.</a:t>
            </a:r>
            <a:endParaRPr b="0" lang="en-US" sz="24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If no employment length was given, a value of 0 was given.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0000" y="300960"/>
            <a:ext cx="8854920" cy="1261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3600" spc="-1" strike="noStrike">
                <a:solidFill>
                  <a:srgbClr val="333333"/>
                </a:solidFill>
                <a:latin typeface="Noto Sans"/>
                <a:ea typeface="DejaVu Sans"/>
              </a:rPr>
              <a:t>Data Cleaning Methodology (2/2)</a:t>
            </a:r>
            <a:endParaRPr b="0" lang="en-US" sz="3600" spc="-1" strike="noStrike">
              <a:latin typeface="Arial"/>
            </a:endParaRPr>
          </a:p>
        </p:txBody>
      </p:sp>
      <p:sp>
        <p:nvSpPr>
          <p:cNvPr id="137" name="CustomShape 2"/>
          <p:cNvSpPr/>
          <p:nvPr/>
        </p:nvSpPr>
        <p:spPr>
          <a:xfrm>
            <a:off x="720000" y="1650600"/>
            <a:ext cx="8639280" cy="4384080"/>
          </a:xfrm>
          <a:prstGeom prst="rect">
            <a:avLst/>
          </a:prstGeom>
          <a:noFill/>
          <a:ln>
            <a:noFill/>
          </a:ln>
        </p:spPr>
        <p:style>
          <a:lnRef idx="0"/>
          <a:fillRef idx="0"/>
          <a:effectRef idx="0"/>
          <a:fontRef idx="minor"/>
        </p:style>
        <p:txBody>
          <a:bodyPr lIns="0" rIns="0" tIns="0" bIns="0">
            <a:noAutofit/>
          </a:bodyPr>
          <a:p>
            <a:pPr marL="432000" indent="-32328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 </a:t>
            </a:r>
            <a:r>
              <a:rPr b="0" lang="en-US" sz="2400" spc="-1" strike="noStrike">
                <a:solidFill>
                  <a:srgbClr val="333333"/>
                </a:solidFill>
                <a:latin typeface="Noto Sans"/>
                <a:ea typeface="DejaVu Sans"/>
              </a:rPr>
              <a:t>Another data point, payment ratio, was made as a ratio of income to installment</a:t>
            </a:r>
            <a:endParaRPr b="0" lang="en-US" sz="24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Target variable, ROI, was made that was the total_pymnt/loan_amnt</a:t>
            </a:r>
            <a:endParaRPr b="0" lang="en-US" sz="24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Description was quantified as length of the description, and the amount of entries in the description</a:t>
            </a:r>
            <a:endParaRPr b="0" lang="en-US" sz="24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Loan purpose and home ownership was quantified with One Hot Encoding</a:t>
            </a:r>
            <a:endParaRPr b="0" lang="en-US" sz="2400" spc="-1" strike="noStrike">
              <a:latin typeface="Arial"/>
            </a:endParaRPr>
          </a:p>
          <a:p>
            <a:pPr marL="432000" indent="-32328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To help scaling and due to the fact that these values are self reporting, Income, payment ratio, and description were filtered out to remove outliers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2944</TotalTime>
  <Application>LibreOffice/6.4.1.2$Linux_X86_64 LibreOffice_project/e1ad903d8acbc5f5b474f1d8ec3defef24b8c46b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2020-03-10T13:18:19Z</dcterms:created>
  <dc:creator/>
  <dc:description/>
  <dc:language>en-US</dc:language>
  <cp:lastModifiedBy/>
  <dcterms:modified xsi:type="dcterms:W3CDTF">2020-03-14T18:26:37Z</dcterms:modified>
  <cp:revision>4</cp:revision>
  <dc:subject/>
  <dc:title>Impress</dc:title>
</cp:coreProperties>
</file>