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  <p:sldMasterId id="2147484173" r:id="rId2"/>
  </p:sldMasterIdLst>
  <p:notesMasterIdLst>
    <p:notesMasterId r:id="rId10"/>
  </p:notesMasterIdLst>
  <p:handoutMasterIdLst>
    <p:handoutMasterId r:id="rId11"/>
  </p:handoutMasterIdLst>
  <p:sldIdLst>
    <p:sldId id="273" r:id="rId3"/>
    <p:sldId id="333" r:id="rId4"/>
    <p:sldId id="350" r:id="rId5"/>
    <p:sldId id="351" r:id="rId6"/>
    <p:sldId id="355" r:id="rId7"/>
    <p:sldId id="338" r:id="rId8"/>
    <p:sldId id="357" r:id="rId9"/>
  </p:sldIdLst>
  <p:sldSz cx="9144000" cy="6858000" type="screen4x3"/>
  <p:notesSz cx="7099300" cy="10234613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5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993300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005" autoAdjust="0"/>
  </p:normalViewPr>
  <p:slideViewPr>
    <p:cSldViewPr snapToGrid="0">
      <p:cViewPr varScale="1">
        <p:scale>
          <a:sx n="50" d="100"/>
          <a:sy n="50" d="100"/>
        </p:scale>
        <p:origin x="-12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58"/>
    </p:cViewPr>
  </p:sorterViewPr>
  <p:notesViewPr>
    <p:cSldViewPr snapToGrid="0">
      <p:cViewPr varScale="1">
        <p:scale>
          <a:sx n="74" d="100"/>
          <a:sy n="74" d="100"/>
        </p:scale>
        <p:origin x="-3354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t" anchorCtr="0" compatLnSpc="1">
            <a:prstTxWarp prst="textNoShape">
              <a:avLst/>
            </a:prstTxWarp>
          </a:bodyPr>
          <a:lstStyle>
            <a:lvl1pPr algn="l" defTabSz="947629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t" anchorCtr="0" compatLnSpc="1">
            <a:prstTxWarp prst="textNoShape">
              <a:avLst/>
            </a:prstTxWarp>
          </a:bodyPr>
          <a:lstStyle>
            <a:lvl1pPr defTabSz="947629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59DC93B-69E3-421B-B893-B5C54850B8B5}" type="datetimeFigureOut">
              <a:rPr lang="de-DE"/>
              <a:pPr>
                <a:defRPr/>
              </a:pPr>
              <a:t>07.07.2016</a:t>
            </a:fld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b" anchorCtr="0" compatLnSpc="1">
            <a:prstTxWarp prst="textNoShape">
              <a:avLst/>
            </a:prstTxWarp>
          </a:bodyPr>
          <a:lstStyle>
            <a:lvl1pPr algn="l" defTabSz="947629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b" anchorCtr="0" compatLnSpc="1">
            <a:prstTxWarp prst="textNoShape">
              <a:avLst/>
            </a:prstTxWarp>
          </a:bodyPr>
          <a:lstStyle>
            <a:lvl1pPr defTabSz="947629">
              <a:defRPr sz="1200"/>
            </a:lvl1pPr>
          </a:lstStyle>
          <a:p>
            <a:fld id="{6FF93D46-4B63-482C-81A9-C15910146A6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1"/>
            <a:ext cx="7099300" cy="27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t" anchorCtr="0" compatLnSpc="1">
            <a:prstTxWarp prst="textNoShape">
              <a:avLst/>
            </a:prstTxWarp>
          </a:bodyPr>
          <a:lstStyle>
            <a:lvl1pPr algn="l" defTabSz="947629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r>
              <a:rPr lang="de-CH" altLang="de-DE" sz="1200" b="0" dirty="0" smtClean="0"/>
              <a:t>UWW 142 - Umweltpsychologie: Toilettenspiel-Experiment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b" anchorCtr="0" compatLnSpc="1">
            <a:prstTxWarp prst="textNoShape">
              <a:avLst/>
            </a:prstTxWarp>
          </a:bodyPr>
          <a:lstStyle>
            <a:lvl1pPr algn="l" defTabSz="947629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41" tIns="47372" rIns="94741" bIns="47372" numCol="1" anchor="b" anchorCtr="0" compatLnSpc="1">
            <a:prstTxWarp prst="textNoShape">
              <a:avLst/>
            </a:prstTxWarp>
          </a:bodyPr>
          <a:lstStyle>
            <a:lvl1pPr defTabSz="947629" eaLnBrk="1" hangingPunct="1">
              <a:defRPr sz="1200" b="0"/>
            </a:lvl1pPr>
          </a:lstStyle>
          <a:p>
            <a:fld id="{80FF953D-4D9B-4A8F-A8B9-E7BC69A7DD30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7894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nummernplatzhalt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629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 defTabSz="947629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 defTabSz="947629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 defTabSz="947629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 defTabSz="947629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defTabSz="947629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defTabSz="947629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defTabSz="947629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defTabSz="947629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7F1669-5FDD-4663-942F-8ACC47F54A44}" type="slidenum">
              <a:rPr lang="de-CH" sz="1200" b="0"/>
              <a:pPr/>
              <a:t>1</a:t>
            </a:fld>
            <a:endParaRPr lang="de-CH" sz="1200" b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33525" y="301625"/>
            <a:ext cx="4032250" cy="3024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xfrm>
            <a:off x="315323" y="3333471"/>
            <a:ext cx="6484673" cy="68995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31" indent="-17143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272210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nummernplatzhalter 6"/>
          <p:cNvSpPr txBox="1">
            <a:spLocks noGrp="1"/>
          </p:cNvSpPr>
          <p:nvPr/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1" tIns="47372" rIns="94741" bIns="47372" anchor="b"/>
          <a:lstStyle>
            <a:lvl1pPr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5FB17D-BCA6-438F-B8B6-AAC9EC61DB0A}" type="slidenum">
              <a:rPr lang="de-CH" sz="1200" b="0"/>
              <a:pPr eaLnBrk="1" hangingPunct="1"/>
              <a:t>2</a:t>
            </a:fld>
            <a:endParaRPr lang="de-CH" sz="1200" b="0"/>
          </a:p>
        </p:txBody>
      </p:sp>
      <p:sp>
        <p:nvSpPr>
          <p:cNvPr id="19459" name="Rectangle 6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7"/>
          <p:cNvSpPr>
            <a:spLocks noGrp="1"/>
          </p:cNvSpPr>
          <p:nvPr>
            <p:ph type="body" idx="1"/>
          </p:nvPr>
        </p:nvSpPr>
        <p:spPr>
          <a:xfrm>
            <a:off x="452419" y="4862513"/>
            <a:ext cx="6183061" cy="5370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193581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6"/>
          <p:cNvSpPr txBox="1">
            <a:spLocks noGrp="1"/>
          </p:cNvSpPr>
          <p:nvPr/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1" tIns="47372" rIns="94741" bIns="47372" anchor="b"/>
          <a:lstStyle>
            <a:lvl1pPr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19BDF8-AABD-4D2E-A63F-3D7576C15416}" type="slidenum">
              <a:rPr lang="de-CH" sz="1200" b="0"/>
              <a:pPr eaLnBrk="1" hangingPunct="1"/>
              <a:t>3</a:t>
            </a:fld>
            <a:endParaRPr lang="de-CH" sz="1200" b="0"/>
          </a:p>
        </p:txBody>
      </p:sp>
      <p:sp>
        <p:nvSpPr>
          <p:cNvPr id="20483" name="Rectangle 6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1527016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6"/>
          <p:cNvSpPr txBox="1">
            <a:spLocks noGrp="1"/>
          </p:cNvSpPr>
          <p:nvPr/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1" tIns="47372" rIns="94741" bIns="47372" anchor="b"/>
          <a:lstStyle>
            <a:lvl1pPr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19BDF8-AABD-4D2E-A63F-3D7576C15416}" type="slidenum">
              <a:rPr lang="de-CH" sz="1200" b="0"/>
              <a:pPr eaLnBrk="1" hangingPunct="1"/>
              <a:t>4</a:t>
            </a:fld>
            <a:endParaRPr lang="de-CH" sz="1200" b="0"/>
          </a:p>
        </p:txBody>
      </p:sp>
      <p:sp>
        <p:nvSpPr>
          <p:cNvPr id="20483" name="Rectangle 6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408852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6"/>
          <p:cNvSpPr txBox="1">
            <a:spLocks noGrp="1"/>
          </p:cNvSpPr>
          <p:nvPr/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1" tIns="47372" rIns="94741" bIns="47372" anchor="b"/>
          <a:lstStyle>
            <a:lvl1pPr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19BDF8-AABD-4D2E-A63F-3D7576C15416}" type="slidenum">
              <a:rPr lang="de-CH" sz="1200" b="0"/>
              <a:pPr eaLnBrk="1" hangingPunct="1"/>
              <a:t>5</a:t>
            </a:fld>
            <a:endParaRPr lang="de-CH" sz="1200" b="0"/>
          </a:p>
        </p:txBody>
      </p:sp>
      <p:sp>
        <p:nvSpPr>
          <p:cNvPr id="20483" name="Rectangle 6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408852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6"/>
          <p:cNvSpPr txBox="1">
            <a:spLocks noGrp="1"/>
          </p:cNvSpPr>
          <p:nvPr/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1" tIns="47372" rIns="94741" bIns="47372" anchor="b"/>
          <a:lstStyle>
            <a:lvl1pPr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B4A297-B4BD-4862-893A-6787D71544D0}" type="slidenum">
              <a:rPr lang="de-CH" sz="1200" b="0"/>
              <a:pPr eaLnBrk="1" hangingPunct="1"/>
              <a:t>6</a:t>
            </a:fld>
            <a:endParaRPr lang="de-CH" sz="1200" b="0"/>
          </a:p>
        </p:txBody>
      </p:sp>
      <p:sp>
        <p:nvSpPr>
          <p:cNvPr id="23555" name="Rectangle 6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375535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6"/>
          <p:cNvSpPr txBox="1">
            <a:spLocks noGrp="1"/>
          </p:cNvSpPr>
          <p:nvPr/>
        </p:nvSpPr>
        <p:spPr bwMode="auto">
          <a:xfrm>
            <a:off x="4021139" y="9720263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41" tIns="47372" rIns="94741" bIns="47372" anchor="b"/>
          <a:lstStyle>
            <a:lvl1pPr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defTabSz="947738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B4A297-B4BD-4862-893A-6787D71544D0}" type="slidenum">
              <a:rPr lang="de-CH" sz="1200" b="0"/>
              <a:pPr eaLnBrk="1" hangingPunct="1"/>
              <a:t>7</a:t>
            </a:fld>
            <a:endParaRPr lang="de-CH" sz="1200" b="0"/>
          </a:p>
        </p:txBody>
      </p:sp>
      <p:sp>
        <p:nvSpPr>
          <p:cNvPr id="23555" name="Rectangle 6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7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6797675" cy="26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864" indent="-285717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869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016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163" indent="-228574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311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458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606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753" indent="-228574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altLang="de-DE" sz="1200" b="0" dirty="0"/>
              <a:t>UWW 142 - Umweltpsychologie: Toilettenspiel-Experiment</a:t>
            </a:r>
          </a:p>
        </p:txBody>
      </p:sp>
    </p:spTree>
    <p:extLst>
      <p:ext uri="{BB962C8B-B14F-4D97-AF65-F5344CB8AC3E}">
        <p14:creationId xmlns:p14="http://schemas.microsoft.com/office/powerpoint/2010/main" val="375535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elseite_bl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6"/>
          <p:cNvSpPr>
            <a:spLocks/>
          </p:cNvSpPr>
          <p:nvPr/>
        </p:nvSpPr>
        <p:spPr bwMode="auto">
          <a:xfrm>
            <a:off x="214313" y="1728788"/>
            <a:ext cx="8640762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endParaRPr lang="de-CH" sz="2000" b="0"/>
          </a:p>
        </p:txBody>
      </p:sp>
      <p:sp>
        <p:nvSpPr>
          <p:cNvPr id="17412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006475" y="2374900"/>
            <a:ext cx="7916863" cy="1258888"/>
          </a:xfrm>
        </p:spPr>
        <p:txBody>
          <a:bodyPr/>
          <a:lstStyle>
            <a:lvl1pPr algn="r">
              <a:defRPr sz="3000" b="0" smtClean="0">
                <a:solidFill>
                  <a:srgbClr val="656565"/>
                </a:solidFill>
              </a:defRPr>
            </a:lvl1pPr>
          </a:lstStyle>
          <a:p>
            <a:endParaRPr lang="de-CH" smtClean="0"/>
          </a:p>
        </p:txBody>
      </p:sp>
      <p:sp>
        <p:nvSpPr>
          <p:cNvPr id="17413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006475" y="3706813"/>
            <a:ext cx="7916863" cy="468312"/>
          </a:xfrm>
        </p:spPr>
        <p:txBody>
          <a:bodyPr/>
          <a:lstStyle>
            <a:lvl1pPr marL="0" indent="0" algn="r">
              <a:defRPr smtClean="0">
                <a:solidFill>
                  <a:srgbClr val="656565"/>
                </a:solidFill>
              </a:defRPr>
            </a:lvl1pPr>
          </a:lstStyle>
          <a:p>
            <a:r>
              <a:rPr lang="de-CH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813" y="1600200"/>
            <a:ext cx="4241800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600200"/>
            <a:ext cx="4243387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52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57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87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3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9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6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5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6400" y="201613"/>
            <a:ext cx="2159000" cy="6107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813" y="201613"/>
            <a:ext cx="6326187" cy="6107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875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201613"/>
            <a:ext cx="7037388" cy="884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7813" y="1600200"/>
            <a:ext cx="4241800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600200"/>
            <a:ext cx="4243387" cy="4708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52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504000"/>
            <a:ext cx="7215238" cy="428628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1728000"/>
            <a:ext cx="5040000" cy="504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  <a:cs typeface="Arial" pitchFamily="34" charset="0"/>
              </a:defRPr>
            </a:lvl1pPr>
            <a:lvl2pPr indent="0">
              <a:defRPr sz="1800">
                <a:latin typeface="+mn-lt"/>
                <a:cs typeface="Arial" pitchFamily="34" charset="0"/>
              </a:defRPr>
            </a:lvl2pPr>
            <a:lvl3pPr indent="0">
              <a:defRPr sz="1800">
                <a:latin typeface="+mn-lt"/>
                <a:cs typeface="Arial" pitchFamily="34" charset="0"/>
              </a:defRPr>
            </a:lvl3pPr>
            <a:lvl4pPr indent="0">
              <a:defRPr sz="1800">
                <a:latin typeface="+mn-lt"/>
                <a:cs typeface="Arial" pitchFamily="34" charset="0"/>
              </a:defRPr>
            </a:lvl4pPr>
            <a:lvl5pPr indent="0">
              <a:defRPr sz="1800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14282" y="936000"/>
            <a:ext cx="8640000" cy="357190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7560000" y="504000"/>
            <a:ext cx="1303200" cy="214313"/>
          </a:xfrm>
          <a:prstGeom prst="rect">
            <a:avLst/>
          </a:prstGeom>
        </p:spPr>
        <p:txBody>
          <a:bodyPr/>
          <a:lstStyle>
            <a:lvl1pPr algn="r">
              <a:buNone/>
              <a:defRPr sz="1000" b="1"/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/>
          </p:nvPr>
        </p:nvSpPr>
        <p:spPr>
          <a:xfrm>
            <a:off x="5400000" y="1728000"/>
            <a:ext cx="3456000" cy="504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/>
          <a:lstStyle>
            <a:lvl1pPr>
              <a:defRPr sz="2000"/>
            </a:lvl1pPr>
          </a:lstStyle>
          <a:p>
            <a:pPr lvl="0"/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2519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504000"/>
            <a:ext cx="7215238" cy="428628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1728000"/>
            <a:ext cx="8640000" cy="5040000"/>
          </a:xfrm>
          <a:prstGeom prst="rect">
            <a:avLst/>
          </a:prstGeo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2000">
                <a:latin typeface="+mn-lt"/>
                <a:cs typeface="Arial" pitchFamily="34" charset="0"/>
              </a:defRPr>
            </a:lvl3pPr>
            <a:lvl4pPr>
              <a:defRPr sz="2000">
                <a:latin typeface="+mn-lt"/>
                <a:cs typeface="Arial" pitchFamily="34" charset="0"/>
              </a:defRPr>
            </a:lvl4pPr>
            <a:lvl5pPr>
              <a:defRPr sz="2000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14282" y="936000"/>
            <a:ext cx="8640000" cy="357190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7560000" y="504000"/>
            <a:ext cx="1303200" cy="214313"/>
          </a:xfrm>
          <a:prstGeom prst="rect">
            <a:avLst/>
          </a:prstGeom>
        </p:spPr>
        <p:txBody>
          <a:bodyPr/>
          <a:lstStyle>
            <a:lvl1pPr algn="r">
              <a:buNone/>
              <a:defRPr sz="10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43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504000"/>
            <a:ext cx="7215238" cy="428628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282" y="1728000"/>
            <a:ext cx="4176000" cy="50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aseline="0">
                <a:latin typeface="+mn-lt"/>
                <a:cs typeface="Arial" pitchFamily="34" charset="0"/>
              </a:defRPr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2000">
                <a:latin typeface="+mn-lt"/>
                <a:cs typeface="Arial" pitchFamily="34" charset="0"/>
              </a:defRPr>
            </a:lvl3pPr>
            <a:lvl4pPr>
              <a:defRPr sz="2000">
                <a:latin typeface="+mn-lt"/>
                <a:cs typeface="Arial" pitchFamily="34" charset="0"/>
              </a:defRPr>
            </a:lvl4pPr>
            <a:lvl5pPr>
              <a:defRPr sz="2000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214282" y="936000"/>
            <a:ext cx="8640000" cy="357190"/>
          </a:xfrm>
          <a:prstGeom prst="rect">
            <a:avLst/>
          </a:prstGeom>
        </p:spPr>
        <p:txBody>
          <a:bodyPr/>
          <a:lstStyle>
            <a:lvl1pPr>
              <a:buNone/>
              <a:defRPr sz="200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7560000" y="504000"/>
            <a:ext cx="1303200" cy="214313"/>
          </a:xfrm>
          <a:prstGeom prst="rect">
            <a:avLst/>
          </a:prstGeom>
        </p:spPr>
        <p:txBody>
          <a:bodyPr/>
          <a:lstStyle>
            <a:lvl1pPr algn="r">
              <a:buNone/>
              <a:defRPr sz="1000" b="1"/>
            </a:lvl1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643438" y="1728000"/>
            <a:ext cx="4176000" cy="50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lang="de-DE" sz="1800" baseline="0" dirty="0" smtClean="0"/>
            </a:lvl1pPr>
            <a:lvl2pPr>
              <a:defRPr sz="2000">
                <a:latin typeface="+mn-lt"/>
                <a:cs typeface="Arial" pitchFamily="34" charset="0"/>
              </a:defRPr>
            </a:lvl2pPr>
            <a:lvl3pPr>
              <a:defRPr sz="2000">
                <a:latin typeface="+mn-lt"/>
                <a:cs typeface="Arial" pitchFamily="34" charset="0"/>
              </a:defRPr>
            </a:lvl3pPr>
            <a:lvl4pPr>
              <a:defRPr sz="2000">
                <a:latin typeface="+mn-lt"/>
                <a:cs typeface="Arial" pitchFamily="34" charset="0"/>
              </a:defRPr>
            </a:lvl4pPr>
            <a:lvl5pPr>
              <a:defRPr sz="2000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64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388" y="476250"/>
            <a:ext cx="8229600" cy="5048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9388" y="981075"/>
            <a:ext cx="8229600" cy="4318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7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9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D96D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Lin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1138"/>
            <a:ext cx="9144000" cy="2303462"/>
          </a:xfrm>
          <a:prstGeom prst="rect">
            <a:avLst/>
          </a:prstGeom>
          <a:solidFill>
            <a:srgbClr val="F08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ealogo05-712x153-400d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96900"/>
            <a:ext cx="25622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4088" y="2284413"/>
            <a:ext cx="5927725" cy="1655762"/>
          </a:xfrm>
        </p:spPr>
        <p:txBody>
          <a:bodyPr lIns="0" tIns="0" rIns="0" bIns="0"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36988" y="6335713"/>
            <a:ext cx="4811712" cy="260350"/>
          </a:xfrm>
        </p:spPr>
        <p:txBody>
          <a:bodyPr rIns="0"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26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856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9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2" descr="inhaltsseite_blau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Inhaltsplatzhalter 6"/>
          <p:cNvSpPr>
            <a:spLocks/>
          </p:cNvSpPr>
          <p:nvPr/>
        </p:nvSpPr>
        <p:spPr bwMode="auto">
          <a:xfrm>
            <a:off x="214313" y="1728788"/>
            <a:ext cx="8640762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None/>
            </a:pPr>
            <a:endParaRPr lang="de-CH" sz="2000" b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76250"/>
            <a:ext cx="82296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Click to edit Master title style</a:t>
            </a: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4" r:id="rId1"/>
    <p:sldLayoutId id="2147484368" r:id="rId2"/>
    <p:sldLayoutId id="2147484369" r:id="rId3"/>
    <p:sldLayoutId id="2147484370" r:id="rId4"/>
    <p:sldLayoutId id="2147484371" r:id="rId5"/>
    <p:sldLayoutId id="2147484372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A0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0" y="1085850"/>
            <a:ext cx="9144000" cy="577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de-CH" sz="2000" b="0">
              <a:solidFill>
                <a:srgbClr val="000000"/>
              </a:solidFill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762125" y="201613"/>
            <a:ext cx="7381875" cy="884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de-CH" sz="2000" b="0">
              <a:solidFill>
                <a:srgbClr val="000000"/>
              </a:solidFill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01613"/>
            <a:ext cx="7037388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18000" rIns="91440" bIns="18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pic>
        <p:nvPicPr>
          <p:cNvPr id="2053" name="Picture 9" descr="ealogo05-600dpi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82563"/>
            <a:ext cx="14001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813" y="1600200"/>
            <a:ext cx="8637587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  <p:sldLayoutId id="21474843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4771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i="1">
                <a:solidFill>
                  <a:schemeClr val="bg1"/>
                </a:solidFill>
                <a:ea typeface="SimSun" panose="02010600030101010101" pitchFamily="2" charset="-122"/>
              </a:rPr>
              <a:t>Robert Tobias</a:t>
            </a:r>
            <a:endParaRPr lang="en-US" b="1" i="1">
              <a:solidFill>
                <a:schemeClr val="bg1"/>
              </a:solidFill>
            </a:endParaRP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4273550" y="6308725"/>
            <a:ext cx="46196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CH" sz="1100"/>
              <a:t>Eawag: Swiss Federal Institute of Aquatic Science and Technology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54038" y="2374900"/>
            <a:ext cx="83693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0" dirty="0" smtClean="0">
                <a:ea typeface="SimSun" panose="02010600030101010101" pitchFamily="2" charset="-122"/>
              </a:rPr>
              <a:t>Toilet-Exp.</a:t>
            </a:r>
            <a:endParaRPr lang="en-US" sz="3200" b="0" dirty="0">
              <a:solidFill>
                <a:srgbClr val="656565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964612" cy="504825"/>
          </a:xfrm>
        </p:spPr>
        <p:txBody>
          <a:bodyPr/>
          <a:lstStyle/>
          <a:p>
            <a:r>
              <a:rPr lang="de-CH" dirty="0" smtClean="0">
                <a:solidFill>
                  <a:schemeClr val="hlink"/>
                </a:solidFill>
              </a:rPr>
              <a:t>Problem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468313" y="1011238"/>
            <a:ext cx="8675687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8675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hlink"/>
                </a:solidFill>
              </a:rPr>
              <a:t>Background</a:t>
            </a:r>
            <a:r>
              <a:rPr lang="en-US" sz="2000" b="0" dirty="0" smtClean="0">
                <a:solidFill>
                  <a:schemeClr val="hlink"/>
                </a:solidFill>
              </a:rPr>
              <a:t>: </a:t>
            </a:r>
          </a:p>
          <a:p>
            <a:pPr lvl="1"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In Slums many people often share one Toilet. </a:t>
            </a:r>
            <a:r>
              <a:rPr lang="en-US" sz="1800" b="0" dirty="0" err="1" smtClean="0">
                <a:solidFill>
                  <a:schemeClr val="hlink"/>
                </a:solidFill>
                <a:sym typeface="Wingdings" panose="05000000000000000000" pitchFamily="2" charset="2"/>
              </a:rPr>
              <a:t>Unfortunaly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they are as often not able to keep it clean  Illnesses spread easily</a:t>
            </a:r>
          </a:p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hlink"/>
                </a:solidFill>
              </a:rPr>
              <a:t>Task</a:t>
            </a:r>
            <a:r>
              <a:rPr lang="en-US" sz="2000" b="0" dirty="0" smtClean="0">
                <a:solidFill>
                  <a:schemeClr val="hlink"/>
                </a:solidFill>
              </a:rPr>
              <a:t>:</a:t>
            </a:r>
          </a:p>
          <a:p>
            <a:pPr lvl="1"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You decide for a couple of weeks (rounds) where you go on the toilet (e.g. use it or not) and whether you keep it clean (or not)</a:t>
            </a:r>
          </a:p>
          <a:p>
            <a:pPr lvl="1"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Your and the group’s </a:t>
            </a:r>
            <a:r>
              <a:rPr lang="en-US" sz="1800" b="0" dirty="0" err="1" smtClean="0">
                <a:solidFill>
                  <a:schemeClr val="hlink"/>
                </a:solidFill>
                <a:sym typeface="Wingdings" panose="05000000000000000000" pitchFamily="2" charset="2"/>
              </a:rPr>
              <a:t>behaviour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is directly related to your health. Your health is related to the resources you get each round. Cleaning the toilet needs resources. </a:t>
            </a:r>
          </a:p>
          <a:p>
            <a:pPr lvl="1"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Aim: Get as many resources as possible</a:t>
            </a:r>
            <a:endParaRPr lang="en-US" sz="1800" b="0" dirty="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559300" y="6549989"/>
            <a:ext cx="4584700" cy="304800"/>
          </a:xfrm>
          <a:prstGeom prst="rect">
            <a:avLst/>
          </a:prstGeom>
          <a:gradFill rotWithShape="1">
            <a:gsLst>
              <a:gs pos="0">
                <a:srgbClr val="005066"/>
              </a:gs>
              <a:gs pos="50000">
                <a:schemeClr val="accent2"/>
              </a:gs>
              <a:gs pos="100000">
                <a:srgbClr val="00506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Ablauf</a:t>
            </a:r>
            <a:endParaRPr lang="de-CH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6549989"/>
            <a:ext cx="45593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CH" sz="1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Problemstellung</a:t>
            </a:r>
            <a:endParaRPr lang="de-CH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964612" cy="504825"/>
          </a:xfrm>
        </p:spPr>
        <p:txBody>
          <a:bodyPr/>
          <a:lstStyle/>
          <a:p>
            <a:r>
              <a:rPr lang="de-CH" dirty="0" smtClean="0">
                <a:solidFill>
                  <a:schemeClr val="hlink"/>
                </a:solidFill>
              </a:rPr>
              <a:t>System 1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468313" y="1011238"/>
            <a:ext cx="8675687" cy="567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8675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err="1" smtClean="0">
                <a:solidFill>
                  <a:schemeClr val="hlink"/>
                </a:solidFill>
              </a:rPr>
              <a:t>Behaviour</a:t>
            </a:r>
            <a:r>
              <a:rPr lang="en-US" sz="2000" dirty="0" smtClean="0">
                <a:solidFill>
                  <a:schemeClr val="hlink"/>
                </a:solidFill>
              </a:rPr>
              <a:t>-Options (</a:t>
            </a:r>
            <a:r>
              <a:rPr lang="en-US" sz="2000" b="0" dirty="0" smtClean="0">
                <a:solidFill>
                  <a:schemeClr val="hlink"/>
                </a:solidFill>
              </a:rPr>
              <a:t>you </a:t>
            </a:r>
            <a:r>
              <a:rPr lang="en-US" sz="2000" dirty="0" smtClean="0">
                <a:solidFill>
                  <a:schemeClr val="hlink"/>
                </a:solidFill>
              </a:rPr>
              <a:t>can</a:t>
            </a:r>
            <a:r>
              <a:rPr lang="en-US" sz="2000" b="0" dirty="0" smtClean="0">
                <a:solidFill>
                  <a:schemeClr val="hlink"/>
                </a:solidFill>
              </a:rPr>
              <a:t> always use the toilet</a:t>
            </a:r>
            <a:r>
              <a:rPr lang="en-US" sz="2000" b="0" dirty="0" smtClean="0">
                <a:solidFill>
                  <a:schemeClr val="hlink"/>
                </a:solidFill>
              </a:rPr>
              <a:t> and</a:t>
            </a:r>
            <a:r>
              <a:rPr lang="en-US" sz="2000" b="0" dirty="0" smtClean="0">
                <a:solidFill>
                  <a:schemeClr val="hlink"/>
                </a:solidFill>
              </a:rPr>
              <a:t> do small cleaning or a big cleaning….you don’t have to</a:t>
            </a:r>
            <a:r>
              <a:rPr lang="en-US" sz="2000" dirty="0" smtClean="0">
                <a:solidFill>
                  <a:schemeClr val="hlink"/>
                </a:solidFill>
              </a:rPr>
              <a:t>)</a:t>
            </a:r>
            <a:r>
              <a:rPr lang="en-US" sz="2000" b="0" dirty="0" smtClean="0">
                <a:solidFill>
                  <a:schemeClr val="hlink"/>
                </a:solidFill>
              </a:rPr>
              <a:t>:</a:t>
            </a:r>
          </a:p>
          <a:p>
            <a:pPr lvl="1" algn="l" eaLnBrk="1" hangingPunct="1">
              <a:lnSpc>
                <a:spcPts val="22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Usage of the toilet (yes vs no): </a:t>
            </a:r>
            <a:r>
              <a:rPr lang="en-US" sz="1800" dirty="0" smtClean="0">
                <a:solidFill>
                  <a:schemeClr val="hlink"/>
                </a:solidFill>
                <a:sym typeface="Wingdings" panose="05000000000000000000" pitchFamily="2" charset="2"/>
              </a:rPr>
              <a:t>Not-Using 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reduces everyone’s health by 1; </a:t>
            </a:r>
            <a:r>
              <a:rPr lang="en-US" sz="1800" dirty="0" smtClean="0">
                <a:solidFill>
                  <a:schemeClr val="hlink"/>
                </a:solidFill>
                <a:sym typeface="Wingdings" panose="05000000000000000000" pitchFamily="2" charset="2"/>
              </a:rPr>
              <a:t>Using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makes the toilet dirty (state of toilet: –1).</a:t>
            </a:r>
          </a:p>
          <a:p>
            <a:pPr lvl="1" algn="l" eaLnBrk="1" hangingPunct="1">
              <a:lnSpc>
                <a:spcPts val="22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Using toilet  </a:t>
            </a:r>
            <a:r>
              <a:rPr lang="en-US" sz="180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small cleaning 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or not: small cleaning makes the </a:t>
            </a:r>
            <a:r>
              <a:rPr lang="en-US" sz="1800" b="0" dirty="0" err="1" smtClean="0">
                <a:solidFill>
                  <a:schemeClr val="hlink"/>
                </a:solidFill>
                <a:sym typeface="Wingdings" panose="05000000000000000000" pitchFamily="2" charset="2"/>
              </a:rPr>
              <a:t>toilete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less dirty (state of toilet –0.5 instead of –1) will cost resources, </a:t>
            </a:r>
            <a:r>
              <a:rPr lang="en-US" sz="1800" b="0" dirty="0" err="1" smtClean="0">
                <a:solidFill>
                  <a:schemeClr val="hlink"/>
                </a:solidFill>
                <a:sym typeface="Wingdings" panose="05000000000000000000" pitchFamily="2" charset="2"/>
              </a:rPr>
              <a:t>tho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(–1).</a:t>
            </a:r>
          </a:p>
          <a:p>
            <a:pPr lvl="1" algn="l" eaLnBrk="1" hangingPunct="1">
              <a:lnSpc>
                <a:spcPts val="22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Independently of that: You can be part of </a:t>
            </a:r>
            <a:r>
              <a:rPr lang="en-US" sz="1800" dirty="0" smtClean="0">
                <a:solidFill>
                  <a:schemeClr val="hlink"/>
                </a:solidFill>
                <a:sym typeface="Wingdings" panose="05000000000000000000" pitchFamily="2" charset="2"/>
              </a:rPr>
              <a:t>big cleaning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: Cleans the toilet, but uses many resources</a:t>
            </a:r>
          </a:p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hlink"/>
                </a:solidFill>
              </a:rPr>
              <a:t>State of toilet </a:t>
            </a:r>
            <a:r>
              <a:rPr lang="en-US" sz="2000" smtClean="0">
                <a:solidFill>
                  <a:schemeClr val="hlink"/>
                </a:solidFill>
              </a:rPr>
              <a:t>(public good)</a:t>
            </a:r>
            <a:r>
              <a:rPr lang="en-US" sz="2000" b="0" smtClean="0">
                <a:solidFill>
                  <a:schemeClr val="hlink"/>
                </a:solidFill>
              </a:rPr>
              <a:t>:</a:t>
            </a:r>
            <a:endParaRPr lang="en-US" sz="2000" b="0" dirty="0" smtClean="0">
              <a:solidFill>
                <a:schemeClr val="hlink"/>
              </a:solidFill>
            </a:endParaRPr>
          </a:p>
          <a:p>
            <a:pPr lvl="1" algn="l" eaLnBrk="1" hangingPunct="1">
              <a:lnSpc>
                <a:spcPts val="22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Min.: 0 = completely dirty till Max.: 12 = completely clean.</a:t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Start (First Round)= 4 (critical dirty)</a:t>
            </a:r>
          </a:p>
          <a:p>
            <a:pPr lvl="1" algn="l" eaLnBrk="1" hangingPunct="1">
              <a:lnSpc>
                <a:spcPts val="22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Gets worse with every usage, only half when doing small cleaning afterwards.</a:t>
            </a:r>
          </a:p>
          <a:p>
            <a:pPr lvl="1" algn="l" eaLnBrk="1" hangingPunct="1">
              <a:lnSpc>
                <a:spcPts val="22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Gets better with every Big cleaning: The dirtier, the better…the more resources used the better (see later).</a:t>
            </a:r>
            <a:endParaRPr lang="en-US" sz="1800" b="0" dirty="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964612" cy="504825"/>
          </a:xfrm>
        </p:spPr>
        <p:txBody>
          <a:bodyPr/>
          <a:lstStyle/>
          <a:p>
            <a:r>
              <a:rPr lang="de-CH" dirty="0" smtClean="0">
                <a:solidFill>
                  <a:schemeClr val="hlink"/>
                </a:solidFill>
              </a:rPr>
              <a:t>System </a:t>
            </a:r>
            <a:r>
              <a:rPr lang="de-CH" dirty="0" smtClean="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468313" y="1011238"/>
            <a:ext cx="8675687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8675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hlink"/>
                </a:solidFill>
              </a:rPr>
              <a:t>Health</a:t>
            </a:r>
            <a:r>
              <a:rPr lang="en-US" sz="2000" b="0" dirty="0" smtClean="0">
                <a:solidFill>
                  <a:schemeClr val="hlink"/>
                </a:solidFill>
              </a:rPr>
              <a:t>: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Min.: 0 = close to death till Max.:12 = completely healthy</a:t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Start:12 (every round +1 if &lt;12).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Reduces by 1 when toilet is </a:t>
            </a:r>
            <a:r>
              <a:rPr lang="en-US" sz="1800" dirty="0" smtClean="0">
                <a:solidFill>
                  <a:schemeClr val="hlink"/>
                </a:solidFill>
                <a:sym typeface="Wingdings" panose="05000000000000000000" pitchFamily="2" charset="2"/>
              </a:rPr>
              <a:t>not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used.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Reduces when using a dirty toilet:</a:t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state of toilet 0 till 4  health –2; 	state of toilet 4 till 8  health –1</a:t>
            </a:r>
          </a:p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hlink"/>
                </a:solidFill>
              </a:rPr>
              <a:t>Resources</a:t>
            </a:r>
            <a:r>
              <a:rPr lang="en-US" sz="2000" b="0" dirty="0" smtClean="0">
                <a:solidFill>
                  <a:schemeClr val="hlink"/>
                </a:solidFill>
              </a:rPr>
              <a:t>: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Start: 9, Min: 0, Max: </a:t>
            </a:r>
            <a:r>
              <a:rPr lang="en-US" sz="1800" b="0" dirty="0" err="1" smtClean="0">
                <a:solidFill>
                  <a:schemeClr val="hlink"/>
                </a:solidFill>
                <a:sym typeface="Wingdings" panose="05000000000000000000" pitchFamily="2" charset="2"/>
              </a:rPr>
              <a:t>OpenEnd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.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You gain every round resources, but less when health is low:</a:t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Health 0 till 4  Resources +0; Health 4 till 8  R +1 ; Health 8 till 12  R +2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Small cleaning: Reduces resources by 1.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Big cleaning: Uses lots of resources (next).</a:t>
            </a:r>
            <a:endParaRPr lang="en-US" sz="1800" b="0" dirty="0" smtClean="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59300" y="6549989"/>
            <a:ext cx="4584700" cy="304800"/>
          </a:xfrm>
          <a:prstGeom prst="rect">
            <a:avLst/>
          </a:prstGeom>
          <a:gradFill rotWithShape="1">
            <a:gsLst>
              <a:gs pos="0">
                <a:srgbClr val="005066"/>
              </a:gs>
              <a:gs pos="50000">
                <a:schemeClr val="accent2"/>
              </a:gs>
              <a:gs pos="100000">
                <a:srgbClr val="00506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Ablauf</a:t>
            </a:r>
            <a:endParaRPr lang="de-CH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6549989"/>
            <a:ext cx="45593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CH" sz="1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Problemstellung</a:t>
            </a:r>
            <a:endParaRPr lang="de-CH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964612" cy="504825"/>
          </a:xfrm>
        </p:spPr>
        <p:txBody>
          <a:bodyPr/>
          <a:lstStyle/>
          <a:p>
            <a:r>
              <a:rPr lang="de-CH" dirty="0" smtClean="0">
                <a:solidFill>
                  <a:schemeClr val="hlink"/>
                </a:solidFill>
              </a:rPr>
              <a:t>System 3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468313" y="1011238"/>
            <a:ext cx="8675687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8675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ts val="2800"/>
              </a:lnSpc>
              <a:spcBef>
                <a:spcPct val="100000"/>
              </a:spcBef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hlink"/>
                </a:solidFill>
              </a:rPr>
              <a:t>Big cleaning</a:t>
            </a:r>
            <a:r>
              <a:rPr lang="en-US" sz="2000" b="0" dirty="0" smtClean="0">
                <a:solidFill>
                  <a:schemeClr val="hlink"/>
                </a:solidFill>
              </a:rPr>
              <a:t>: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Big cleaning takes time and material: 12 Resources (always that much)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Everyone who takes part of «big cleaning» pays his part of the resources. E.g.: 2 people do Big cleaning, each one pays 6 Resources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If everyone, who takes part, has enough resources toilet will be always completely clean (12)</a:t>
            </a:r>
          </a:p>
          <a:p>
            <a:pPr lvl="1" algn="l" eaLnBrk="1" hangingPunct="1">
              <a:lnSpc>
                <a:spcPts val="2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If someone doesn’t have enough resources, toilet won’t get as clean: </a:t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/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E.g.: 2 people want to do a big cleaning, but one of them only has 3 resources (needs 6)  only (3 + 6) / 12 = </a:t>
            </a:r>
            <a:r>
              <a:rPr lang="en-US" sz="1800" dirty="0" smtClean="0">
                <a:solidFill>
                  <a:schemeClr val="hlink"/>
                </a:solidFill>
                <a:sym typeface="Wingdings" panose="05000000000000000000" pitchFamily="2" charset="2"/>
              </a:rPr>
              <a:t>0.75</a:t>
            </a: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 cleaning will be done. </a:t>
            </a:r>
            <a:b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r>
              <a:rPr lang="en-US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>State of toilet (for example) 4, after cleaning it will be: (12 – 4) * 0.75 = 6  new state of toilet: 10. </a:t>
            </a:r>
            <a:r>
              <a:rPr lang="de-CH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  <a:t/>
            </a:r>
            <a:br>
              <a:rPr lang="de-CH" sz="1800" b="0" dirty="0" smtClean="0">
                <a:solidFill>
                  <a:schemeClr val="hlink"/>
                </a:solidFill>
                <a:sym typeface="Wingdings" panose="05000000000000000000" pitchFamily="2" charset="2"/>
              </a:rPr>
            </a:br>
            <a:endParaRPr lang="de-CH" sz="1800" b="0" dirty="0" smtClean="0">
              <a:solidFill>
                <a:schemeClr val="hlink"/>
              </a:solidFill>
              <a:sym typeface="Wingdings" panose="05000000000000000000" pitchFamily="2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59300" y="6549989"/>
            <a:ext cx="4584700" cy="304800"/>
          </a:xfrm>
          <a:prstGeom prst="rect">
            <a:avLst/>
          </a:prstGeom>
          <a:gradFill rotWithShape="1">
            <a:gsLst>
              <a:gs pos="0">
                <a:srgbClr val="005066"/>
              </a:gs>
              <a:gs pos="50000">
                <a:schemeClr val="accent2"/>
              </a:gs>
              <a:gs pos="100000">
                <a:srgbClr val="005066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Ablauf</a:t>
            </a:r>
            <a:endParaRPr lang="de-CH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6549989"/>
            <a:ext cx="4559300" cy="3048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de-CH" sz="16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Problemstellung</a:t>
            </a:r>
            <a:endParaRPr lang="de-CH" sz="16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964612" cy="504825"/>
          </a:xfrm>
        </p:spPr>
        <p:txBody>
          <a:bodyPr/>
          <a:lstStyle/>
          <a:p>
            <a:r>
              <a:rPr lang="de-CH" dirty="0" smtClean="0">
                <a:solidFill>
                  <a:schemeClr val="hlink"/>
                </a:solidFill>
              </a:rPr>
              <a:t>Round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468313" y="1125538"/>
            <a:ext cx="8675687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Decide whether you want to use the toilet or not. If you use it, you can decide, whether you want to do a small cleaning (or not).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Independent of upper decisions: You can always decide whether you want to be part of a big cleaning this round.</a:t>
            </a:r>
          </a:p>
          <a:p>
            <a:pPr marL="0" indent="0" algn="l" eaLnBrk="1" hangingPunct="1">
              <a:lnSpc>
                <a:spcPts val="2400"/>
              </a:lnSpc>
              <a:spcBef>
                <a:spcPct val="50000"/>
              </a:spcBef>
            </a:pPr>
            <a:endParaRPr lang="en-US" sz="2000" b="0" dirty="0" smtClean="0">
              <a:solidFill>
                <a:srgbClr val="002060"/>
              </a:solidFill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1. I would like to implement a small survey and note for everyone before the game starts.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2. Instructions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3. They play 12 rounds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4. </a:t>
            </a:r>
            <a:r>
              <a:rPr lang="en-US" sz="2000" b="0" dirty="0" smtClean="0">
                <a:solidFill>
                  <a:srgbClr val="002060"/>
                </a:solidFill>
              </a:rPr>
              <a:t>Treatment (randomly): one group should focus the communication on solution, without affective talking (I will write the text later on my own), different group should focus the communication on affective talking/small talk (e.g. what happens if someone doesn’t </a:t>
            </a:r>
            <a:endParaRPr lang="en-US" sz="2000" b="0" dirty="0" smtClean="0">
              <a:solidFill>
                <a:srgbClr val="002060"/>
              </a:solidFill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de-CH" sz="2000" b="0" dirty="0" smtClean="0">
              <a:solidFill>
                <a:srgbClr val="002060"/>
              </a:solidFill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de-CH" sz="2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964612" cy="504825"/>
          </a:xfrm>
        </p:spPr>
        <p:txBody>
          <a:bodyPr/>
          <a:lstStyle/>
          <a:p>
            <a:endParaRPr lang="de-CH" dirty="0" smtClean="0">
              <a:solidFill>
                <a:schemeClr val="hlink"/>
              </a:solidFill>
            </a:endParaRP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352199" y="1125538"/>
            <a:ext cx="8675687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54013" indent="-354013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>
                <a:solidFill>
                  <a:srgbClr val="002060"/>
                </a:solidFill>
              </a:rPr>
              <a:t>5. Communication </a:t>
            </a:r>
            <a:r>
              <a:rPr lang="en-US" sz="2000" b="0" dirty="0">
                <a:solidFill>
                  <a:srgbClr val="002060"/>
                </a:solidFill>
                <a:sym typeface="Wingdings" panose="05000000000000000000" pitchFamily="2" charset="2"/>
              </a:rPr>
              <a:t> Is there a way to give them a kind of chat in </a:t>
            </a:r>
            <a:r>
              <a:rPr lang="en-US" sz="2000" b="0" dirty="0" err="1">
                <a:solidFill>
                  <a:srgbClr val="002060"/>
                </a:solidFill>
                <a:sym typeface="Wingdings" panose="05000000000000000000" pitchFamily="2" charset="2"/>
              </a:rPr>
              <a:t>oTree</a:t>
            </a:r>
            <a:r>
              <a:rPr lang="en-US" sz="2000" b="0" dirty="0">
                <a:solidFill>
                  <a:srgbClr val="002060"/>
                </a:solidFill>
                <a:sym typeface="Wingdings" panose="05000000000000000000" pitchFamily="2" charset="2"/>
              </a:rPr>
              <a:t> or even better a kind of Email system???? (chat is always little confusing, because they write much</a:t>
            </a:r>
            <a:r>
              <a:rPr 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6</a:t>
            </a:r>
            <a:r>
              <a:rPr lang="en-US" sz="2000" b="0" dirty="0">
                <a:solidFill>
                  <a:srgbClr val="002060"/>
                </a:solidFill>
                <a:sym typeface="Wingdings" panose="05000000000000000000" pitchFamily="2" charset="2"/>
              </a:rPr>
              <a:t>. They play </a:t>
            </a:r>
            <a:r>
              <a:rPr 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another12 rounds</a:t>
            </a:r>
            <a:endParaRPr lang="en-US" sz="2000" b="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7. </a:t>
            </a:r>
            <a:r>
              <a:rPr lang="en-US" sz="2000" b="0" dirty="0">
                <a:solidFill>
                  <a:srgbClr val="002060"/>
                </a:solidFill>
                <a:sym typeface="Wingdings" panose="05000000000000000000" pitchFamily="2" charset="2"/>
              </a:rPr>
              <a:t>Final Questionnaire.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sz="2000" b="0" dirty="0" smtClean="0">
              <a:solidFill>
                <a:srgbClr val="002060"/>
              </a:solidFill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</a:rPr>
              <a:t>Of course they need to see everyone’s Health, Resources, State of toilet after each round.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4 participants (in one group) 12 rounds  communication  another 12 rounds. Basically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000" b="0" dirty="0" smtClean="0">
                <a:solidFill>
                  <a:srgbClr val="002060"/>
                </a:solidFill>
                <a:sym typeface="Wingdings" panose="05000000000000000000" pitchFamily="2" charset="2"/>
              </a:rPr>
              <a:t>I want to see (if possible) the development of each participants health and resources over the rounds and the general state of the toilet after each round.</a:t>
            </a: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en-US" sz="2000" b="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de-CH" sz="2000" b="0" dirty="0" smtClean="0">
              <a:solidFill>
                <a:srgbClr val="002060"/>
              </a:solidFill>
            </a:endParaRPr>
          </a:p>
          <a:p>
            <a:pPr algn="l" eaLnBrk="1" hangingPunct="1">
              <a:lnSpc>
                <a:spcPts val="2400"/>
              </a:lnSpc>
              <a:spcBef>
                <a:spcPct val="50000"/>
              </a:spcBef>
              <a:buFont typeface="Wingdings" panose="05000000000000000000" pitchFamily="2" charset="2"/>
              <a:buChar char="v"/>
            </a:pPr>
            <a:endParaRPr lang="de-CH" sz="20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_eawag_blau">
  <a:themeElements>
    <a:clrScheme name="Benutzerdefiniertes Design 1">
      <a:dk1>
        <a:srgbClr val="323232"/>
      </a:dk1>
      <a:lt1>
        <a:srgbClr val="FFFFFF"/>
      </a:lt1>
      <a:dk2>
        <a:srgbClr val="323232"/>
      </a:dk2>
      <a:lt2>
        <a:srgbClr val="BCD02D"/>
      </a:lt2>
      <a:accent1>
        <a:srgbClr val="AEDFF4"/>
      </a:accent1>
      <a:accent2>
        <a:srgbClr val="00ADDD"/>
      </a:accent2>
      <a:accent3>
        <a:srgbClr val="FFFFFF"/>
      </a:accent3>
      <a:accent4>
        <a:srgbClr val="292929"/>
      </a:accent4>
      <a:accent5>
        <a:srgbClr val="D3ECF8"/>
      </a:accent5>
      <a:accent6>
        <a:srgbClr val="009CC8"/>
      </a:accent6>
      <a:hlink>
        <a:srgbClr val="005572"/>
      </a:hlink>
      <a:folHlink>
        <a:srgbClr val="F08400"/>
      </a:folHlink>
    </a:clrScheme>
    <a:fontScheme name="EAW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323232"/>
        </a:dk1>
        <a:lt1>
          <a:srgbClr val="FFFFFF"/>
        </a:lt1>
        <a:dk2>
          <a:srgbClr val="323232"/>
        </a:dk2>
        <a:lt2>
          <a:srgbClr val="AEDFF4"/>
        </a:lt2>
        <a:accent1>
          <a:srgbClr val="AEDFF4"/>
        </a:accent1>
        <a:accent2>
          <a:srgbClr val="00ADDD"/>
        </a:accent2>
        <a:accent3>
          <a:srgbClr val="FFFFFF"/>
        </a:accent3>
        <a:accent4>
          <a:srgbClr val="292929"/>
        </a:accent4>
        <a:accent5>
          <a:srgbClr val="D3ECF8"/>
        </a:accent5>
        <a:accent6>
          <a:srgbClr val="009CC8"/>
        </a:accent6>
        <a:hlink>
          <a:srgbClr val="005572"/>
        </a:hlink>
        <a:folHlink>
          <a:srgbClr val="AEDFF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323232"/>
        </a:dk1>
        <a:lt1>
          <a:srgbClr val="FFFFFF"/>
        </a:lt1>
        <a:dk2>
          <a:srgbClr val="323232"/>
        </a:dk2>
        <a:lt2>
          <a:srgbClr val="AEDFF4"/>
        </a:lt2>
        <a:accent1>
          <a:srgbClr val="AEDFF4"/>
        </a:accent1>
        <a:accent2>
          <a:srgbClr val="00ADDD"/>
        </a:accent2>
        <a:accent3>
          <a:srgbClr val="FFFFFF"/>
        </a:accent3>
        <a:accent4>
          <a:srgbClr val="292929"/>
        </a:accent4>
        <a:accent5>
          <a:srgbClr val="D3ECF8"/>
        </a:accent5>
        <a:accent6>
          <a:srgbClr val="009CC8"/>
        </a:accent6>
        <a:hlink>
          <a:srgbClr val="005572"/>
        </a:hlink>
        <a:folHlink>
          <a:srgbClr val="F08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1">
        <a:dk1>
          <a:srgbClr val="323232"/>
        </a:dk1>
        <a:lt1>
          <a:srgbClr val="FFFFFF"/>
        </a:lt1>
        <a:dk2>
          <a:srgbClr val="323232"/>
        </a:dk2>
        <a:lt2>
          <a:srgbClr val="BCD02D"/>
        </a:lt2>
        <a:accent1>
          <a:srgbClr val="AEDFF4"/>
        </a:accent1>
        <a:accent2>
          <a:srgbClr val="00ADDD"/>
        </a:accent2>
        <a:accent3>
          <a:srgbClr val="FFFFFF"/>
        </a:accent3>
        <a:accent4>
          <a:srgbClr val="292929"/>
        </a:accent4>
        <a:accent5>
          <a:srgbClr val="D3ECF8"/>
        </a:accent5>
        <a:accent6>
          <a:srgbClr val="009CC8"/>
        </a:accent6>
        <a:hlink>
          <a:srgbClr val="005572"/>
        </a:hlink>
        <a:folHlink>
          <a:srgbClr val="F08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eawag_blau 1">
        <a:dk1>
          <a:srgbClr val="323232"/>
        </a:dk1>
        <a:lt1>
          <a:srgbClr val="FFFFFF"/>
        </a:lt1>
        <a:dk2>
          <a:srgbClr val="323232"/>
        </a:dk2>
        <a:lt2>
          <a:srgbClr val="BCD02D"/>
        </a:lt2>
        <a:accent1>
          <a:srgbClr val="AEDFF4"/>
        </a:accent1>
        <a:accent2>
          <a:srgbClr val="00ADDD"/>
        </a:accent2>
        <a:accent3>
          <a:srgbClr val="FFFFFF"/>
        </a:accent3>
        <a:accent4>
          <a:srgbClr val="292929"/>
        </a:accent4>
        <a:accent5>
          <a:srgbClr val="D3ECF8"/>
        </a:accent5>
        <a:accent6>
          <a:srgbClr val="009CC8"/>
        </a:accent6>
        <a:hlink>
          <a:srgbClr val="005572"/>
        </a:hlink>
        <a:folHlink>
          <a:srgbClr val="F08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AWAG-orange">
  <a:themeElements>
    <a:clrScheme name="EAWAG-oran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AWAG-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AWAG-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AWAG-oran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AWAG-oran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AWAG-oran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AWAG-oran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AWAG-oran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AWAG-oran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AWAG-oran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AWAG-oran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AWAG-oran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AWAG-oran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AWAG-oran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pp_eawag_blau</Template>
  <TotalTime>0</TotalTime>
  <Words>640</Words>
  <Application>Microsoft Office PowerPoint</Application>
  <PresentationFormat>Bildschirmpräsentation (4:3)</PresentationFormat>
  <Paragraphs>71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pp_eawag_blau</vt:lpstr>
      <vt:lpstr>EAWAG-orange</vt:lpstr>
      <vt:lpstr>PowerPoint-Präsentation</vt:lpstr>
      <vt:lpstr>Problem</vt:lpstr>
      <vt:lpstr>System 1</vt:lpstr>
      <vt:lpstr>System 2</vt:lpstr>
      <vt:lpstr>System 3</vt:lpstr>
      <vt:lpstr>Round</vt:lpstr>
      <vt:lpstr>PowerPoint-Präsentation</vt:lpstr>
    </vt:vector>
  </TitlesOfParts>
  <Company>EAWAG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Tobias</dc:creator>
  <cp:lastModifiedBy>Geggo124</cp:lastModifiedBy>
  <cp:revision>921</cp:revision>
  <cp:lastPrinted>2014-11-13T11:40:02Z</cp:lastPrinted>
  <dcterms:created xsi:type="dcterms:W3CDTF">2009-08-19T12:58:02Z</dcterms:created>
  <dcterms:modified xsi:type="dcterms:W3CDTF">2016-07-07T11:30:11Z</dcterms:modified>
</cp:coreProperties>
</file>