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9dae9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9dae9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59dae9c9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59dae9c9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were custom designed based on domain knowledge of the vasculature and what structures should be captured, did not perform as well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59dae9c9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59dae9c9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59dae9c9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59dae9c9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9dae9c9e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59dae9c9e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i used here is sequential monte carlo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Uses iterative process of </a:t>
            </a:r>
            <a:r>
              <a:rPr lang="en"/>
              <a:t>sampling</a:t>
            </a:r>
            <a:r>
              <a:rPr lang="en"/>
              <a:t> and weighting based on the likelihood of a sampled parameter configuration to establish a distribution over possible parameter configurations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59dae9c9e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59dae9c9e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59dae9c9e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59dae9c9e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59dae9c9e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59dae9c9e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59dae9c9e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59dae9c9e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59dae9c9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59dae9c9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next steps to resolve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Hyper parameter tuning on the model — number of particles, temperature of the perturbation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 restrict the problem further — </a:t>
            </a:r>
            <a:r>
              <a:rPr lang="en"/>
              <a:t>incorporating</a:t>
            </a:r>
            <a:r>
              <a:rPr lang="en"/>
              <a:t> prior distribution over parameters or other data to calibrate to (like metrics at the radial artery other than pressure)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things i would have liked to explore, but didn’t get around to this summer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59dae9c9e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59dae9c9e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59dae9c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59dae9c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guys know from our mid quarter update, parker has been working on wearable technology for cardiovascular health sensing, and i in particular have been working on ways to incorporate those devices and data in constructing cv simulaitons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9dae9c9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59dae9c9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goal is a so-called digital twin — a computation model of a patient’s specific cardiovascular system. That we could investigate and manipulate temporally,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59dae9c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59dae9c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some input to the system and see all of this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59dae9c9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59dae9c9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59dae9c9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59dae9c9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59dae9c9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59dae9c9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complex should this model be?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should be able to capture sufficient complexity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it should be feasibly simple for calibration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right we see what you can think of now as a loss function for our model across various model sizes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may be sweet spot bc adding more blah blah blha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exactly the structure of this 20 vessel model should be, i took two approaches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59dae9c9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59dae9c9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a subrange of this frequency range is important/most important for bp prediction, but at this pt in the project, we are just trying to </a:t>
            </a:r>
            <a:r>
              <a:rPr lang="en"/>
              <a:t>theoretically</a:t>
            </a:r>
            <a:r>
              <a:rPr lang="en"/>
              <a:t> perfectly represent the original circuit and so recreate its behavior over the whole freq range it operates over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59dae9c9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59dae9c9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complex should this model be?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should be able to capture sufficient complexity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it should be feasibly simple for calibration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right we see what you can think of now as a loss function for our model across various model sizes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may be sweet spot bc adding more blah blah blha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exactly the structure of this 20 vessel model should be, i took two approaches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i.org/10.1152/ajpheart.00218.2019" TargetMode="External"/><Relationship Id="rId5" Type="http://schemas.openxmlformats.org/officeDocument/2006/relationships/hyperlink" Target="https://doi.org/10.1152/ajpheart.00218.20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doi.org/10.1152/ajpheart.00218.2019" TargetMode="External"/><Relationship Id="rId5" Type="http://schemas.openxmlformats.org/officeDocument/2006/relationships/hyperlink" Target="https://doi.org/10.1152/ajpheart.00218.20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1.gif"/><Relationship Id="rId5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Personalizing Cardiovascular Simulations for Wearable Health Sensing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 DeBenedetti, Parker Ruth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 Approach Designs Custom CV Models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75" y="1584450"/>
            <a:ext cx="2595500" cy="17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6300"/>
            <a:ext cx="2170850" cy="14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71762"/>
            <a:ext cx="2530951" cy="16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125" y="1584450"/>
            <a:ext cx="3866026" cy="289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939500" y="724075"/>
            <a:ext cx="362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Choosing dimensionality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Reducing model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Fitting model to individuals</a:t>
            </a:r>
            <a:endParaRPr b="1"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16875" cy="20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4234890" y="2130150"/>
            <a:ext cx="888000" cy="82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4"/>
          <p:cNvCxnSpPr/>
          <p:nvPr/>
        </p:nvCxnSpPr>
        <p:spPr>
          <a:xfrm>
            <a:off x="3506325" y="1663625"/>
            <a:ext cx="661500" cy="4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5189806" y="2944140"/>
            <a:ext cx="5442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00" y="219450"/>
            <a:ext cx="3115075" cy="21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237" y="1882675"/>
            <a:ext cx="3200326" cy="213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4"/>
          <p:cNvGrpSpPr/>
          <p:nvPr/>
        </p:nvGrpSpPr>
        <p:grpSpPr>
          <a:xfrm>
            <a:off x="6587725" y="3937400"/>
            <a:ext cx="2716550" cy="857775"/>
            <a:chOff x="5978125" y="4013600"/>
            <a:chExt cx="2716550" cy="857775"/>
          </a:xfrm>
        </p:grpSpPr>
        <p:grpSp>
          <p:nvGrpSpPr>
            <p:cNvPr id="156" name="Google Shape;156;p24"/>
            <p:cNvGrpSpPr/>
            <p:nvPr/>
          </p:nvGrpSpPr>
          <p:grpSpPr>
            <a:xfrm>
              <a:off x="5978125" y="4013600"/>
              <a:ext cx="2716550" cy="857775"/>
              <a:chOff x="5978125" y="4013600"/>
              <a:chExt cx="2716550" cy="857775"/>
            </a:xfrm>
          </p:grpSpPr>
          <p:pic>
            <p:nvPicPr>
              <p:cNvPr id="157" name="Google Shape;157;p24"/>
              <p:cNvPicPr preferRelativeResize="0"/>
              <p:nvPr/>
            </p:nvPicPr>
            <p:blipFill rotWithShape="1">
              <a:blip r:embed="rId6">
                <a:alphaModFix/>
              </a:blip>
              <a:srcRect b="10895" l="0" r="74164" t="66621"/>
              <a:stretch/>
            </p:blipFill>
            <p:spPr>
              <a:xfrm>
                <a:off x="5978125" y="4050725"/>
                <a:ext cx="661501" cy="6177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Google Shape;158;p24"/>
              <p:cNvSpPr/>
              <p:nvPr/>
            </p:nvSpPr>
            <p:spPr>
              <a:xfrm>
                <a:off x="6644400" y="4050725"/>
                <a:ext cx="1617000" cy="273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7195275" y="4305950"/>
                <a:ext cx="1221300" cy="20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4"/>
              <p:cNvSpPr txBox="1"/>
              <p:nvPr/>
            </p:nvSpPr>
            <p:spPr>
              <a:xfrm>
                <a:off x="6242775" y="4409675"/>
                <a:ext cx="2451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sp>
            <p:nvSpPr>
              <p:cNvPr id="161" name="Google Shape;161;p24"/>
              <p:cNvSpPr txBox="1"/>
              <p:nvPr/>
            </p:nvSpPr>
            <p:spPr>
              <a:xfrm>
                <a:off x="6683975" y="4013600"/>
                <a:ext cx="565800" cy="4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</a:rPr>
                  <a:t>?</a:t>
                </a:r>
                <a:endParaRPr b="1"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6498450" y="4505875"/>
                <a:ext cx="1498500" cy="273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" name="Google Shape;163;p24"/>
            <p:cNvSpPr/>
            <p:nvPr/>
          </p:nvSpPr>
          <p:spPr>
            <a:xfrm>
              <a:off x="6606472" y="4431225"/>
              <a:ext cx="155400" cy="9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40925"/>
            <a:ext cx="78237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Monte Carlo: Leveraging Randomness to Search a Large Space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13" y="1220450"/>
            <a:ext cx="6239563" cy="34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452150" y="4663225"/>
            <a:ext cx="623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Montzka C, Pauwels VRN, Franssen H-JH, Han X, Vereecken H. Multivariate and Multiscale Data Assimilation in Terrestrial Systems: A Review. </a:t>
            </a:r>
            <a:r>
              <a:rPr i="1" lang="en" sz="800">
                <a:solidFill>
                  <a:schemeClr val="dk1"/>
                </a:solidFill>
              </a:rPr>
              <a:t>Sensors</a:t>
            </a:r>
            <a:r>
              <a:rPr lang="en" sz="800">
                <a:solidFill>
                  <a:schemeClr val="dk1"/>
                </a:solidFill>
              </a:rPr>
              <a:t>. 2012; 12(12):16291-16333. https://doi.org/10.3390/s121216291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309704"/>
            <a:ext cx="8057751" cy="350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26975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SMC Searches Parameter Configurations to Match A Radial Pulsewave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309704"/>
            <a:ext cx="8057751" cy="350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226975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SMC Searches Parameter Configurations to Match A Radial Pulsewave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309700"/>
            <a:ext cx="8057760" cy="35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226975"/>
            <a:ext cx="8520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SMC Searches Parameter Configurations to Match A Radial Pulsewave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309700"/>
            <a:ext cx="8057760" cy="35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226975"/>
            <a:ext cx="8520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SMC Searches Parameter Configurations to Match A Radial Pulsewave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Parameter Configurations Produce The Same PW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170125"/>
            <a:ext cx="4914901" cy="38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5196250" y="1596000"/>
            <a:ext cx="3707400" cy="235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58041">
            <a:off x="1307674" y="1699757"/>
            <a:ext cx="1999430" cy="21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144275" y="1584800"/>
            <a:ext cx="4884000" cy="235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Digital Twin Powered by Wearable Tech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23504" r="38622" t="0"/>
          <a:stretch/>
        </p:blipFill>
        <p:spPr>
          <a:xfrm>
            <a:off x="348037" y="1679371"/>
            <a:ext cx="785023" cy="216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1222074" y="2617038"/>
            <a:ext cx="431100" cy="21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11700" y="3900436"/>
            <a:ext cx="101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3064852" y="2617038"/>
            <a:ext cx="431100" cy="21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579" y="2074295"/>
            <a:ext cx="1386196" cy="113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6">
            <a:alphaModFix/>
          </a:blip>
          <a:srcRect b="4666" l="0" r="0" t="5935"/>
          <a:stretch/>
        </p:blipFill>
        <p:spPr>
          <a:xfrm>
            <a:off x="5259150" y="1786213"/>
            <a:ext cx="3581600" cy="19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Technology Provides Crucial Health Data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3008763" y="1017725"/>
            <a:ext cx="3126475" cy="34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78150" y="4422825"/>
            <a:ext cx="8387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Medeiros, A., Leme, L., Srivastava, G. (2022). An Introduction to Wearable Sensor Technology. In: Ghosh, U., Chakraborty, C., Garg, L., Srivastava, G. (eds) Intelligent Internet of Things for Healthcare and Industry. Internet of Things. Springer, Cham. https://doi.org/10.1007/978-3-030-81473-1_9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Proposing A Digital Twin Simulating the CV System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23504" r="38622" t="0"/>
          <a:stretch/>
        </p:blipFill>
        <p:spPr>
          <a:xfrm>
            <a:off x="3837063" y="1123725"/>
            <a:ext cx="1469874" cy="32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4510825"/>
            <a:ext cx="8284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P. H. Charlton, et al., American Journal of Physiology-Heart and Circulatory Physiology, vol. 317, no. 5, pp. H1062–H1085, Nov. 2019, doi: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10.1152/ajpheart.00218.2019</a:t>
            </a:r>
            <a:endParaRPr sz="8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Proposing A Digital Twin Simulating the CV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100" y="1017725"/>
            <a:ext cx="6291800" cy="35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11700" y="4589125"/>
            <a:ext cx="82842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P. H. Charlton, et al., American Journal of Physiology-Heart and Circulatory Physiology, vol. 317, no. 5, pp. H1062–H1085, Nov. 2019, doi: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10.1152/ajpheart.00218.2019</a:t>
            </a:r>
            <a:endParaRPr sz="8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075"/>
            <a:ext cx="362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Choosing dimensionality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Reducing model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Fitting model to individuals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075"/>
            <a:ext cx="362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Designing model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Choosing dimensionality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Reducing model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Fitting model to individuals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04224">
            <a:off x="2261944" y="1030307"/>
            <a:ext cx="3436817" cy="3436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Model Complexity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23504" r="38622" t="0"/>
          <a:stretch/>
        </p:blipFill>
        <p:spPr>
          <a:xfrm>
            <a:off x="311688" y="1108163"/>
            <a:ext cx="1469874" cy="32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1948225" y="2531525"/>
            <a:ext cx="8067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13225" y="4479700"/>
            <a:ext cx="16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116-vessel 1D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6453" y="4479700"/>
            <a:ext cx="29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116-vessel 0D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398625" y="2531525"/>
            <a:ext cx="8067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350" y="1707650"/>
            <a:ext cx="2595500" cy="17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768700" y="4389250"/>
            <a:ext cx="16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???-vessel 0D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Approach Sequentially Removes Vessels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57" y="1287162"/>
            <a:ext cx="454336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00" y="1084863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0161" y="1520712"/>
            <a:ext cx="4425052" cy="29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75" y="1067100"/>
            <a:ext cx="5097426" cy="3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Model Complexity “Sweet Spot”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1549200"/>
            <a:ext cx="30477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95959"/>
                </a:solidFill>
              </a:rPr>
              <a:t>More </a:t>
            </a:r>
            <a:r>
              <a:rPr lang="en" sz="1600">
                <a:solidFill>
                  <a:srgbClr val="595959"/>
                </a:solidFill>
              </a:rPr>
              <a:t>vessels → more detailed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95959"/>
                </a:solidFill>
              </a:rPr>
              <a:t>Fewer</a:t>
            </a:r>
            <a:r>
              <a:rPr lang="en" sz="1600">
                <a:solidFill>
                  <a:srgbClr val="595959"/>
                </a:solidFill>
              </a:rPr>
              <a:t> vessels → simpler calibration </a:t>
            </a:r>
            <a:endParaRPr sz="1600">
              <a:solidFill>
                <a:srgbClr val="595959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flipH="1">
            <a:off x="4959975" y="1206850"/>
            <a:ext cx="590700" cy="115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