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4" r:id="rId6"/>
    <p:sldId id="263"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9" r:id="rId20"/>
    <p:sldId id="280" r:id="rId21"/>
    <p:sldId id="281" r:id="rId22"/>
    <p:sldId id="282" r:id="rId23"/>
    <p:sldId id="283" r:id="rId24"/>
    <p:sldId id="284" r:id="rId25"/>
    <p:sldId id="293" r:id="rId26"/>
    <p:sldId id="286" r:id="rId27"/>
    <p:sldId id="289" r:id="rId28"/>
    <p:sldId id="290" r:id="rId29"/>
    <p:sldId id="291" r:id="rId30"/>
    <p:sldId id="292" r:id="rId3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75" autoAdjust="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2016/12/2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2016/12/2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2016/12/2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2016/12/2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2016/12/2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2016/12/2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t>2016/12/2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t>2016/12/2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t>2016/12/2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2016/12/2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2016/12/2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t>2016/12/2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Object</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Write a program to compute the area and perimeter of various simple shapes such as rectangle, circle, triangles and so on.</a:t>
            </a:r>
          </a:p>
          <a:p>
            <a:pPr marL="0" indent="0">
              <a:buNone/>
            </a:pPr>
            <a:endParaRPr lang="en-US" altLang="zh-TW" dirty="0"/>
          </a:p>
          <a:p>
            <a:pPr marL="0" indent="0">
              <a:buNone/>
            </a:pPr>
            <a:endParaRPr lang="en-US" altLang="zh-TW" dirty="0" smtClean="0"/>
          </a:p>
          <a:p>
            <a:pPr marL="0" indent="0">
              <a:buNone/>
            </a:pPr>
            <a:endParaRPr lang="en-US" altLang="zh-TW" dirty="0"/>
          </a:p>
        </p:txBody>
      </p:sp>
    </p:spTree>
    <p:extLst>
      <p:ext uri="{BB962C8B-B14F-4D97-AF65-F5344CB8AC3E}">
        <p14:creationId xmlns:p14="http://schemas.microsoft.com/office/powerpoint/2010/main" val="836073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marL="0" indent="0">
              <a:buNone/>
            </a:pPr>
            <a:r>
              <a:rPr lang="en-US" altLang="zh-TW" dirty="0"/>
              <a:t>The kids will be able to compose new shapes out of primitive shapes and composite shapes already composed. A composed shape, likewise, is given a name. For example,</a:t>
            </a:r>
          </a:p>
          <a:p>
            <a:pPr marL="0" indent="0">
              <a:buNone/>
            </a:pPr>
            <a:r>
              <a:rPr lang="en-US" altLang="zh-TW" dirty="0"/>
              <a:t>	:- </a:t>
            </a:r>
            <a:r>
              <a:rPr lang="en-US" altLang="zh-TW" dirty="0" err="1"/>
              <a:t>def</a:t>
            </a:r>
            <a:r>
              <a:rPr lang="en-US" altLang="zh-TW" dirty="0"/>
              <a:t> </a:t>
            </a:r>
            <a:r>
              <a:rPr lang="en-US" altLang="zh-TW" dirty="0" err="1"/>
              <a:t>comboExclamation</a:t>
            </a:r>
            <a:r>
              <a:rPr lang="en-US" altLang="zh-TW" dirty="0"/>
              <a:t> = combo{</a:t>
            </a:r>
            <a:r>
              <a:rPr lang="en-US" altLang="zh-TW" dirty="0" err="1"/>
              <a:t>cTall</a:t>
            </a:r>
            <a:r>
              <a:rPr lang="en-US" altLang="zh-TW" dirty="0"/>
              <a:t>, </a:t>
            </a:r>
            <a:r>
              <a:rPr lang="en-US" altLang="zh-TW" dirty="0" err="1"/>
              <a:t>cSmall</a:t>
            </a:r>
            <a:r>
              <a:rPr lang="en-US" altLang="zh-TW" dirty="0"/>
              <a:t>}</a:t>
            </a:r>
          </a:p>
          <a:p>
            <a:pPr marL="0" indent="0">
              <a:buNone/>
            </a:pPr>
            <a:endParaRPr lang="zh-TW" altLang="en-US" dirty="0"/>
          </a:p>
          <a:p>
            <a:pPr marL="0" indent="0">
              <a:buNone/>
            </a:pPr>
            <a:endParaRPr lang="zh-TW" altLang="en-US" dirty="0"/>
          </a:p>
        </p:txBody>
      </p:sp>
    </p:spTree>
    <p:extLst>
      <p:ext uri="{BB962C8B-B14F-4D97-AF65-F5344CB8AC3E}">
        <p14:creationId xmlns:p14="http://schemas.microsoft.com/office/powerpoint/2010/main" val="4111376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marL="0" indent="0">
              <a:buNone/>
            </a:pPr>
            <a:r>
              <a:rPr lang="en-US" altLang="zh-TW" dirty="0"/>
              <a:t>Composed shapes are to be treated just like a primitive shape, their areas and perimeters can be computed by summing all constituent shapes. For example,</a:t>
            </a:r>
          </a:p>
          <a:p>
            <a:pPr marL="0" indent="0">
              <a:buNone/>
            </a:pPr>
            <a:r>
              <a:rPr lang="en-US" altLang="zh-TW" dirty="0"/>
              <a:t>	 </a:t>
            </a:r>
            <a:r>
              <a:rPr lang="en-US" altLang="zh-TW" dirty="0">
                <a:sym typeface="Wingdings" panose="05000000000000000000" pitchFamily="2" charset="2"/>
              </a:rPr>
              <a:t>:- </a:t>
            </a:r>
            <a:r>
              <a:rPr lang="en-US" altLang="zh-TW" dirty="0" err="1">
                <a:sym typeface="Wingdings" panose="05000000000000000000" pitchFamily="2" charset="2"/>
              </a:rPr>
              <a:t>combo</a:t>
            </a:r>
            <a:r>
              <a:rPr lang="en-US" altLang="zh-TW" dirty="0" err="1"/>
              <a:t>Exclamation</a:t>
            </a:r>
            <a:r>
              <a:rPr lang="en-US" altLang="zh-TW" dirty="0" err="1">
                <a:sym typeface="Wingdings" panose="05000000000000000000" pitchFamily="2" charset="2"/>
              </a:rPr>
              <a:t>.perimeter</a:t>
            </a:r>
            <a:r>
              <a:rPr lang="en-US" altLang="zh-TW" dirty="0">
                <a:sym typeface="Wingdings" panose="05000000000000000000" pitchFamily="2" charset="2"/>
              </a:rPr>
              <a:t>?</a:t>
            </a:r>
          </a:p>
          <a:p>
            <a:pPr marL="0" indent="0">
              <a:buNone/>
            </a:pPr>
            <a:r>
              <a:rPr lang="en-US" altLang="zh-TW" dirty="0">
                <a:sym typeface="Wingdings" panose="05000000000000000000" pitchFamily="2" charset="2"/>
              </a:rPr>
              <a:t>	&gt;&gt; 26.28 </a:t>
            </a:r>
            <a:endParaRPr lang="en-US" altLang="zh-TW" dirty="0"/>
          </a:p>
          <a:p>
            <a:pPr marL="0" indent="0">
              <a:buNone/>
            </a:pPr>
            <a:endParaRPr lang="zh-TW" altLang="en-US" dirty="0"/>
          </a:p>
        </p:txBody>
      </p:sp>
    </p:spTree>
    <p:extLst>
      <p:ext uri="{BB962C8B-B14F-4D97-AF65-F5344CB8AC3E}">
        <p14:creationId xmlns:p14="http://schemas.microsoft.com/office/powerpoint/2010/main" val="831246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0" indent="0">
              <a:buNone/>
            </a:pPr>
            <a:r>
              <a:rPr lang="en-US" altLang="zh-TW" dirty="0"/>
              <a:t>The kids can discompose a composed shape to obtain its constituent shapes. Lastly, the kids can load/store a collection of shapes from/to a file.</a:t>
            </a:r>
          </a:p>
          <a:p>
            <a:pPr marL="0" indent="0">
              <a:buNone/>
            </a:pPr>
            <a:r>
              <a:rPr lang="en-US" altLang="zh-TW" dirty="0"/>
              <a:t>	:- save “myShapes.txt”</a:t>
            </a:r>
          </a:p>
          <a:p>
            <a:pPr marL="0" indent="0">
              <a:buNone/>
            </a:pPr>
            <a:r>
              <a:rPr lang="en-US" altLang="zh-TW" dirty="0"/>
              <a:t>	&gt;&gt; shapes saved to </a:t>
            </a:r>
            <a:r>
              <a:rPr lang="en-US" altLang="zh-TW" dirty="0" smtClean="0"/>
              <a:t>myShapes.txt</a:t>
            </a:r>
            <a:endParaRPr lang="zh-TW" altLang="en-US" dirty="0"/>
          </a:p>
        </p:txBody>
      </p:sp>
    </p:spTree>
    <p:extLst>
      <p:ext uri="{BB962C8B-B14F-4D97-AF65-F5344CB8AC3E}">
        <p14:creationId xmlns:p14="http://schemas.microsoft.com/office/powerpoint/2010/main" val="164414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HW2</a:t>
            </a:r>
            <a:endParaRPr lang="zh-TW" altLang="en-US" dirty="0"/>
          </a:p>
        </p:txBody>
      </p:sp>
      <p:sp>
        <p:nvSpPr>
          <p:cNvPr id="3" name="內容版面配置區 2"/>
          <p:cNvSpPr>
            <a:spLocks noGrp="1"/>
          </p:cNvSpPr>
          <p:nvPr>
            <p:ph idx="1"/>
          </p:nvPr>
        </p:nvSpPr>
        <p:spPr/>
        <p:txBody>
          <a:bodyPr>
            <a:normAutofit fontScale="77500" lnSpcReduction="20000"/>
          </a:bodyPr>
          <a:lstStyle/>
          <a:p>
            <a:pPr marL="0" indent="0">
              <a:buNone/>
            </a:pPr>
            <a:r>
              <a:rPr lang="en-US" altLang="zh-TW" dirty="0" smtClean="0"/>
              <a:t>Write test (10 point each) and function (10 point each) for the following:</a:t>
            </a:r>
          </a:p>
          <a:p>
            <a:pPr marL="0" indent="0">
              <a:buNone/>
            </a:pPr>
            <a:r>
              <a:rPr lang="en-US" altLang="zh-TW" dirty="0" smtClean="0"/>
              <a:t>1. </a:t>
            </a:r>
            <a:r>
              <a:rPr lang="en-US" altLang="zh-TW" dirty="0"/>
              <a:t>a function </a:t>
            </a:r>
            <a:r>
              <a:rPr lang="en-US" altLang="zh-TW" dirty="0" smtClean="0"/>
              <a:t>named “</a:t>
            </a:r>
            <a:r>
              <a:rPr lang="en-US" altLang="zh-TW" dirty="0" err="1" smtClean="0"/>
              <a:t>maxArea</a:t>
            </a:r>
            <a:r>
              <a:rPr lang="en-US" altLang="zh-TW" dirty="0" smtClean="0"/>
              <a:t>” to </a:t>
            </a:r>
            <a:r>
              <a:rPr lang="en-US" altLang="zh-TW" dirty="0"/>
              <a:t>find the shapes</a:t>
            </a:r>
            <a:r>
              <a:rPr lang="zh-TW" altLang="en-US" dirty="0"/>
              <a:t> </a:t>
            </a:r>
            <a:r>
              <a:rPr lang="en-US" altLang="zh-TW" dirty="0"/>
              <a:t>(including at least one of each of rectangle, circle and triangle) in a vector which has the largest area</a:t>
            </a:r>
          </a:p>
          <a:p>
            <a:pPr marL="0" indent="0">
              <a:buNone/>
            </a:pPr>
            <a:r>
              <a:rPr lang="en-US" altLang="zh-TW" dirty="0" smtClean="0"/>
              <a:t>2. </a:t>
            </a:r>
            <a:r>
              <a:rPr lang="en-US" altLang="zh-TW" dirty="0"/>
              <a:t>a function </a:t>
            </a:r>
            <a:r>
              <a:rPr lang="en-US" altLang="zh-TW" dirty="0" smtClean="0"/>
              <a:t>named “</a:t>
            </a:r>
            <a:r>
              <a:rPr lang="en-US" altLang="zh-TW" dirty="0" err="1" smtClean="0"/>
              <a:t>sortByDecreasingPerimeter</a:t>
            </a:r>
            <a:r>
              <a:rPr lang="en-US" altLang="zh-TW" dirty="0" smtClean="0"/>
              <a:t>” that </a:t>
            </a:r>
            <a:r>
              <a:rPr lang="en-US" altLang="zh-TW" dirty="0"/>
              <a:t>sorts the list of shapes (including at least one of each of rectangle, circle and triangle) by decreasing </a:t>
            </a:r>
            <a:r>
              <a:rPr lang="en-US" altLang="zh-TW" dirty="0" smtClean="0"/>
              <a:t>order in perimeter</a:t>
            </a:r>
          </a:p>
          <a:p>
            <a:pPr marL="0" indent="0">
              <a:buNone/>
            </a:pPr>
            <a:r>
              <a:rPr lang="en-US" altLang="zh-TW" dirty="0" smtClean="0"/>
              <a:t>3. Compose </a:t>
            </a:r>
            <a:r>
              <a:rPr lang="en-US" altLang="zh-TW" dirty="0" err="1" smtClean="0"/>
              <a:t>rTall</a:t>
            </a:r>
            <a:r>
              <a:rPr lang="en-US" altLang="zh-TW" dirty="0" smtClean="0"/>
              <a:t> and </a:t>
            </a:r>
            <a:r>
              <a:rPr lang="en-US" altLang="zh-TW" dirty="0" err="1" smtClean="0"/>
              <a:t>cSmall</a:t>
            </a:r>
            <a:r>
              <a:rPr lang="en-US" altLang="zh-TW" dirty="0" smtClean="0"/>
              <a:t> on page 10, 11 into a new shape, compute perimeter.</a:t>
            </a:r>
          </a:p>
          <a:p>
            <a:pPr marL="0" indent="0">
              <a:buNone/>
            </a:pPr>
            <a:r>
              <a:rPr lang="en-US" altLang="zh-TW" dirty="0" smtClean="0"/>
              <a:t>4. </a:t>
            </a:r>
            <a:r>
              <a:rPr lang="en-US" altLang="zh-TW" dirty="0"/>
              <a:t>Compose </a:t>
            </a:r>
            <a:r>
              <a:rPr lang="en-US" altLang="zh-TW" dirty="0" err="1"/>
              <a:t>rTall</a:t>
            </a:r>
            <a:r>
              <a:rPr lang="en-US" altLang="zh-TW" dirty="0"/>
              <a:t> and </a:t>
            </a:r>
            <a:r>
              <a:rPr lang="en-US" altLang="zh-TW" dirty="0" err="1"/>
              <a:t>cSmall</a:t>
            </a:r>
            <a:r>
              <a:rPr lang="en-US" altLang="zh-TW" dirty="0"/>
              <a:t> on page 10, 11 into a new shape, compute </a:t>
            </a:r>
            <a:r>
              <a:rPr lang="en-US" altLang="zh-TW" dirty="0" smtClean="0"/>
              <a:t>area.</a:t>
            </a:r>
            <a:endParaRPr lang="en-US" altLang="zh-TW" dirty="0"/>
          </a:p>
          <a:p>
            <a:pPr marL="0" indent="0">
              <a:buNone/>
            </a:pPr>
            <a:endParaRPr lang="en-US" altLang="zh-TW" dirty="0" smtClean="0"/>
          </a:p>
          <a:p>
            <a:pPr marL="0" indent="0">
              <a:buNone/>
            </a:pPr>
            <a:endParaRPr lang="zh-TW" altLang="en-US" dirty="0"/>
          </a:p>
        </p:txBody>
      </p:sp>
    </p:spTree>
    <p:extLst>
      <p:ext uri="{BB962C8B-B14F-4D97-AF65-F5344CB8AC3E}">
        <p14:creationId xmlns:p14="http://schemas.microsoft.com/office/powerpoint/2010/main" val="4011041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Composite pattern</a:t>
            </a:r>
            <a:endParaRPr lang="zh-TW" altLang="en-US" dirty="0"/>
          </a:p>
        </p:txBody>
      </p:sp>
      <p:sp>
        <p:nvSpPr>
          <p:cNvPr id="3" name="內容版面配置區 2"/>
          <p:cNvSpPr>
            <a:spLocks noGrp="1"/>
          </p:cNvSpPr>
          <p:nvPr>
            <p:ph idx="1"/>
          </p:nvPr>
        </p:nvSpPr>
        <p:spPr/>
        <p:txBody>
          <a:bodyPr>
            <a:normAutofit lnSpcReduction="10000"/>
          </a:bodyPr>
          <a:lstStyle/>
          <a:p>
            <a:pPr marL="0" indent="0">
              <a:buNone/>
            </a:pPr>
            <a:r>
              <a:rPr lang="en-US" altLang="zh-TW" dirty="0"/>
              <a:t>Make composite reflect the main abstraction  </a:t>
            </a:r>
            <a:endParaRPr lang="zh-TW" altLang="zh-TW" dirty="0"/>
          </a:p>
          <a:p>
            <a:pPr marL="0" indent="0">
              <a:buNone/>
            </a:pPr>
            <a:r>
              <a:rPr lang="en-US" altLang="zh-TW" dirty="0"/>
              <a:t> </a:t>
            </a:r>
            <a:endParaRPr lang="zh-TW" altLang="zh-TW" dirty="0"/>
          </a:p>
          <a:p>
            <a:pPr marL="0" indent="0">
              <a:buNone/>
            </a:pPr>
            <a:r>
              <a:rPr lang="en-US" altLang="zh-TW" dirty="0"/>
              <a:t>Graphic: Shape, Text, Picture (JPEG), Sound (MP3), Movie (MP4)</a:t>
            </a:r>
            <a:endParaRPr lang="zh-TW" altLang="zh-TW" dirty="0"/>
          </a:p>
          <a:p>
            <a:pPr marL="0" indent="0">
              <a:buNone/>
            </a:pPr>
            <a:r>
              <a:rPr lang="en-US" altLang="zh-TW" dirty="0"/>
              <a:t>Operations:</a:t>
            </a:r>
            <a:endParaRPr lang="zh-TW" altLang="zh-TW" dirty="0"/>
          </a:p>
          <a:p>
            <a:pPr marL="0" indent="0">
              <a:buNone/>
            </a:pPr>
            <a:r>
              <a:rPr lang="en-US" altLang="zh-TW" dirty="0"/>
              <a:t>	Render, bounding box, play</a:t>
            </a:r>
            <a:endParaRPr lang="zh-TW" altLang="zh-TW" dirty="0"/>
          </a:p>
          <a:p>
            <a:pPr marL="0" indent="0">
              <a:buNone/>
            </a:pPr>
            <a:r>
              <a:rPr lang="en-US" altLang="zh-TW" dirty="0"/>
              <a:t> </a:t>
            </a:r>
            <a:endParaRPr lang="zh-TW" altLang="zh-TW" dirty="0"/>
          </a:p>
          <a:p>
            <a:pPr marL="0" indent="0">
              <a:buNone/>
            </a:pPr>
            <a:r>
              <a:rPr lang="en-US" altLang="zh-TW" dirty="0"/>
              <a:t>Represent leaves by composition</a:t>
            </a:r>
            <a:r>
              <a:rPr lang="en-US" altLang="zh-TW" dirty="0" smtClean="0"/>
              <a:t>.</a:t>
            </a:r>
            <a:endParaRPr lang="zh-TW" altLang="zh-TW" dirty="0"/>
          </a:p>
        </p:txBody>
      </p:sp>
    </p:spTree>
    <p:extLst>
      <p:ext uri="{BB962C8B-B14F-4D97-AF65-F5344CB8AC3E}">
        <p14:creationId xmlns:p14="http://schemas.microsoft.com/office/powerpoint/2010/main" val="1752939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Visitor</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Write a function that returns a string to describe the shapes in a composite. For example, let rectangle </a:t>
            </a:r>
            <a:r>
              <a:rPr lang="pt-BR" altLang="zh-TW" dirty="0"/>
              <a:t>(0 0 4 2</a:t>
            </a:r>
            <a:r>
              <a:rPr lang="pt-BR" altLang="zh-TW" dirty="0" smtClean="0"/>
              <a:t>) and circle </a:t>
            </a:r>
            <a:r>
              <a:rPr lang="en-US" altLang="zh-TW" dirty="0" smtClean="0"/>
              <a:t> </a:t>
            </a:r>
            <a:r>
              <a:rPr lang="pt-BR" altLang="zh-TW" dirty="0"/>
              <a:t>(0 0 10</a:t>
            </a:r>
            <a:r>
              <a:rPr lang="pt-BR" altLang="zh-TW" dirty="0" smtClean="0"/>
              <a:t>) be combined into a ComboMedia, then the function shpidl return the string</a:t>
            </a:r>
            <a:endParaRPr lang="en-US" altLang="zh-TW" dirty="0" smtClean="0"/>
          </a:p>
          <a:p>
            <a:pPr marL="0" indent="0">
              <a:buNone/>
            </a:pPr>
            <a:r>
              <a:rPr lang="pt-BR" altLang="zh-TW" dirty="0">
                <a:latin typeface="Courier New" panose="02070309020205020404" pitchFamily="49" charset="0"/>
                <a:cs typeface="Courier New" panose="02070309020205020404" pitchFamily="49" charset="0"/>
              </a:rPr>
              <a:t>"combo(r(0 0 </a:t>
            </a:r>
            <a:r>
              <a:rPr lang="pt-BR" altLang="zh-TW" dirty="0" smtClean="0">
                <a:latin typeface="Courier New" panose="02070309020205020404" pitchFamily="49" charset="0"/>
                <a:cs typeface="Courier New" panose="02070309020205020404" pitchFamily="49" charset="0"/>
              </a:rPr>
              <a:t>4 </a:t>
            </a:r>
            <a:r>
              <a:rPr lang="pt-BR" altLang="zh-TW" dirty="0">
                <a:latin typeface="Courier New" panose="02070309020205020404" pitchFamily="49" charset="0"/>
                <a:cs typeface="Courier New" panose="02070309020205020404" pitchFamily="49" charset="0"/>
              </a:rPr>
              <a:t>2) c(0 0 10) )"</a:t>
            </a:r>
            <a:endParaRPr lang="zh-TW"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39773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HW3</a:t>
            </a:r>
            <a:endParaRPr lang="zh-TW" altLang="en-US" dirty="0"/>
          </a:p>
        </p:txBody>
      </p:sp>
      <p:sp>
        <p:nvSpPr>
          <p:cNvPr id="3" name="內容版面配置區 2"/>
          <p:cNvSpPr>
            <a:spLocks noGrp="1"/>
          </p:cNvSpPr>
          <p:nvPr>
            <p:ph idx="1"/>
          </p:nvPr>
        </p:nvSpPr>
        <p:spPr>
          <a:xfrm>
            <a:off x="457200" y="1340768"/>
            <a:ext cx="8229600" cy="5400600"/>
          </a:xfrm>
        </p:spPr>
        <p:txBody>
          <a:bodyPr>
            <a:normAutofit fontScale="47500" lnSpcReduction="20000"/>
          </a:bodyPr>
          <a:lstStyle/>
          <a:p>
            <a:r>
              <a:rPr lang="en-US" altLang="zh-TW" dirty="0"/>
              <a:t>Please pull latest code from </a:t>
            </a:r>
            <a:r>
              <a:rPr lang="en-US" altLang="zh-TW" dirty="0" err="1"/>
              <a:t>github</a:t>
            </a:r>
            <a:r>
              <a:rPr lang="en-US" altLang="zh-TW" dirty="0"/>
              <a:t>. The class name is Media (for Component) and </a:t>
            </a:r>
            <a:r>
              <a:rPr lang="en-US" altLang="zh-TW" dirty="0" err="1"/>
              <a:t>ComboMedia</a:t>
            </a:r>
            <a:r>
              <a:rPr lang="en-US" altLang="zh-TW" dirty="0"/>
              <a:t> (for Composite).</a:t>
            </a:r>
          </a:p>
          <a:p>
            <a:r>
              <a:rPr lang="en-US" altLang="zh-TW" dirty="0"/>
              <a:t>1</a:t>
            </a:r>
            <a:r>
              <a:rPr lang="en-US" altLang="zh-TW" dirty="0" smtClean="0"/>
              <a:t>. (20 </a:t>
            </a:r>
            <a:r>
              <a:rPr lang="en-US" altLang="zh-TW" dirty="0"/>
              <a:t>points) </a:t>
            </a:r>
            <a:r>
              <a:rPr lang="en-US" altLang="zh-TW" dirty="0" smtClean="0"/>
              <a:t>Problem</a:t>
            </a:r>
            <a:r>
              <a:rPr lang="en-US" altLang="zh-TW" dirty="0"/>
              <a:t>: </a:t>
            </a:r>
            <a:r>
              <a:rPr lang="en-US" altLang="zh-TW" dirty="0" smtClean="0"/>
              <a:t>Create </a:t>
            </a:r>
            <a:r>
              <a:rPr lang="en-US" altLang="zh-TW" dirty="0" err="1" smtClean="0"/>
              <a:t>ComboMedia</a:t>
            </a:r>
            <a:r>
              <a:rPr lang="en-US" altLang="zh-TW" dirty="0" smtClean="0"/>
              <a:t> </a:t>
            </a:r>
            <a:r>
              <a:rPr lang="en-US" altLang="zh-TW" dirty="0"/>
              <a:t>function add() to compose Triangle and </a:t>
            </a:r>
            <a:r>
              <a:rPr lang="en-US" altLang="zh-TW" dirty="0" smtClean="0"/>
              <a:t>Rectangle </a:t>
            </a:r>
            <a:r>
              <a:rPr lang="en-US" altLang="zh-TW" dirty="0"/>
              <a:t>to make it Regular hexagon and assert </a:t>
            </a:r>
            <a:r>
              <a:rPr lang="en-US" altLang="zh-TW" dirty="0" smtClean="0"/>
              <a:t>its </a:t>
            </a:r>
            <a:r>
              <a:rPr lang="en-US" altLang="zh-TW" dirty="0"/>
              <a:t>area, perimeter and diagonal</a:t>
            </a:r>
            <a:r>
              <a:rPr lang="en-US" altLang="zh-TW" dirty="0" smtClean="0"/>
              <a:t>.</a:t>
            </a:r>
          </a:p>
          <a:p>
            <a:endParaRPr lang="en-US" altLang="zh-TW" dirty="0"/>
          </a:p>
          <a:p>
            <a:endParaRPr lang="en-US" altLang="zh-TW" dirty="0"/>
          </a:p>
          <a:p>
            <a:endParaRPr lang="en-US" altLang="zh-TW" dirty="0" smtClean="0"/>
          </a:p>
          <a:p>
            <a:endParaRPr lang="en-US" altLang="zh-TW" dirty="0"/>
          </a:p>
          <a:p>
            <a:endParaRPr lang="en-US" altLang="zh-TW" dirty="0" smtClean="0"/>
          </a:p>
          <a:p>
            <a:endParaRPr lang="en-US" altLang="zh-TW" dirty="0" smtClean="0"/>
          </a:p>
          <a:p>
            <a:endParaRPr lang="en-US" altLang="zh-TW" dirty="0"/>
          </a:p>
          <a:p>
            <a:endParaRPr lang="en-US" altLang="zh-TW" dirty="0" smtClean="0"/>
          </a:p>
          <a:p>
            <a:r>
              <a:rPr lang="en-US" altLang="zh-TW" dirty="0" smtClean="0"/>
              <a:t>2. (30 </a:t>
            </a:r>
            <a:r>
              <a:rPr lang="en-US" altLang="zh-TW" dirty="0"/>
              <a:t>points) </a:t>
            </a:r>
            <a:r>
              <a:rPr lang="en-US" altLang="zh-TW" dirty="0" smtClean="0"/>
              <a:t>Problem</a:t>
            </a:r>
            <a:r>
              <a:rPr lang="en-US" altLang="zh-TW" dirty="0"/>
              <a:t>: Based on problem </a:t>
            </a:r>
            <a:r>
              <a:rPr lang="en-US" altLang="zh-TW" dirty="0" smtClean="0"/>
              <a:t>1: </a:t>
            </a:r>
            <a:r>
              <a:rPr lang="en-US" altLang="zh-TW" dirty="0"/>
              <a:t>Use Visitor Pattern to create </a:t>
            </a:r>
            <a:r>
              <a:rPr lang="en-US" altLang="zh-TW" dirty="0" smtClean="0"/>
              <a:t>an </a:t>
            </a:r>
            <a:r>
              <a:rPr lang="en-US" altLang="zh-TW" dirty="0" err="1" smtClean="0"/>
              <a:t>AreaVisitor</a:t>
            </a:r>
            <a:r>
              <a:rPr lang="zh-TW" altLang="en-US" dirty="0" smtClean="0"/>
              <a:t> </a:t>
            </a:r>
            <a:r>
              <a:rPr lang="en-US" altLang="zh-TW" dirty="0" smtClean="0"/>
              <a:t>class inheriting from </a:t>
            </a:r>
            <a:r>
              <a:rPr lang="en-US" altLang="zh-TW" dirty="0" err="1" smtClean="0"/>
              <a:t>MediaVisitor</a:t>
            </a:r>
            <a:r>
              <a:rPr lang="en-US" altLang="zh-TW" dirty="0" smtClean="0"/>
              <a:t>  class to visit the </a:t>
            </a:r>
            <a:r>
              <a:rPr lang="en-US" altLang="zh-TW" dirty="0" err="1" smtClean="0"/>
              <a:t>ComboMedia</a:t>
            </a:r>
            <a:r>
              <a:rPr lang="en-US" altLang="zh-TW" dirty="0" smtClean="0"/>
              <a:t>, and assert area step-by-step</a:t>
            </a:r>
          </a:p>
          <a:p>
            <a:pPr marL="0" indent="0">
              <a:buNone/>
            </a:pPr>
            <a:r>
              <a:rPr lang="en-US" altLang="zh-TW" dirty="0" smtClean="0"/>
              <a:t>	example: Combo ---- Combo----------Rectangle</a:t>
            </a:r>
          </a:p>
          <a:p>
            <a:pPr marL="0" indent="0">
              <a:buNone/>
            </a:pPr>
            <a:r>
              <a:rPr lang="en-US" altLang="zh-TW" dirty="0"/>
              <a:t>		           </a:t>
            </a:r>
            <a:r>
              <a:rPr lang="zh-TW" altLang="en-US" dirty="0"/>
              <a:t> </a:t>
            </a:r>
            <a:r>
              <a:rPr lang="zh-TW" altLang="en-US" dirty="0" smtClean="0"/>
              <a:t>      </a:t>
            </a:r>
            <a:r>
              <a:rPr lang="en-US" altLang="zh-TW" dirty="0" smtClean="0"/>
              <a:t> </a:t>
            </a:r>
            <a:r>
              <a:rPr lang="en-US" altLang="zh-TW" dirty="0"/>
              <a:t>|            |</a:t>
            </a:r>
          </a:p>
          <a:p>
            <a:pPr marL="0" indent="0">
              <a:buNone/>
            </a:pPr>
            <a:r>
              <a:rPr lang="en-US" altLang="zh-TW" dirty="0"/>
              <a:t>		            </a:t>
            </a:r>
            <a:r>
              <a:rPr lang="zh-TW" altLang="en-US" dirty="0" smtClean="0"/>
              <a:t>       </a:t>
            </a:r>
            <a:r>
              <a:rPr lang="en-US" altLang="zh-TW" dirty="0" smtClean="0"/>
              <a:t>|             </a:t>
            </a:r>
            <a:r>
              <a:rPr lang="en-US" altLang="zh-TW" dirty="0"/>
              <a:t>----Triangle</a:t>
            </a:r>
          </a:p>
          <a:p>
            <a:pPr marL="0" indent="0">
              <a:buNone/>
            </a:pPr>
            <a:r>
              <a:rPr lang="en-US" altLang="zh-TW" dirty="0"/>
              <a:t>		           </a:t>
            </a:r>
            <a:r>
              <a:rPr lang="zh-TW" altLang="en-US" dirty="0" smtClean="0"/>
              <a:t>        </a:t>
            </a:r>
            <a:r>
              <a:rPr lang="en-US" altLang="zh-TW" dirty="0" smtClean="0"/>
              <a:t> </a:t>
            </a:r>
            <a:r>
              <a:rPr lang="en-US" altLang="zh-TW" dirty="0"/>
              <a:t>---Triangle</a:t>
            </a:r>
          </a:p>
          <a:p>
            <a:pPr marL="0" indent="0">
              <a:buNone/>
            </a:pPr>
            <a:r>
              <a:rPr lang="en-US" altLang="zh-TW" dirty="0"/>
              <a:t>    </a:t>
            </a:r>
            <a:r>
              <a:rPr lang="zh-TW" altLang="en-US" dirty="0" smtClean="0"/>
              <a:t>               </a:t>
            </a:r>
            <a:r>
              <a:rPr lang="en-US" altLang="zh-TW" dirty="0" smtClean="0"/>
              <a:t>so</a:t>
            </a:r>
            <a:r>
              <a:rPr lang="en-US" altLang="zh-TW" dirty="0"/>
              <a:t>, the order is Combo, Combo, Rectangle, Triangle, Triangle.</a:t>
            </a:r>
          </a:p>
          <a:p>
            <a:endParaRPr lang="en-US" altLang="zh-TW" dirty="0"/>
          </a:p>
          <a:p>
            <a:r>
              <a:rPr lang="en-US" altLang="zh-TW" dirty="0"/>
              <a:t>3</a:t>
            </a:r>
            <a:r>
              <a:rPr lang="en-US" altLang="zh-TW" dirty="0" smtClean="0"/>
              <a:t>. (30 </a:t>
            </a:r>
            <a:r>
              <a:rPr lang="en-US" altLang="zh-TW" dirty="0"/>
              <a:t>points) </a:t>
            </a:r>
            <a:r>
              <a:rPr lang="en-US" altLang="zh-TW" dirty="0" smtClean="0"/>
              <a:t>Problem</a:t>
            </a:r>
            <a:r>
              <a:rPr lang="en-US" altLang="zh-TW" dirty="0"/>
              <a:t>: Based on problem </a:t>
            </a:r>
            <a:r>
              <a:rPr lang="en-US" altLang="zh-TW" dirty="0" smtClean="0"/>
              <a:t>2: </a:t>
            </a:r>
            <a:r>
              <a:rPr lang="en-US" altLang="zh-TW" dirty="0"/>
              <a:t>Use Visitor Pattern to create a </a:t>
            </a:r>
            <a:r>
              <a:rPr lang="en-US" altLang="zh-TW" dirty="0" err="1" smtClean="0"/>
              <a:t>PerimeterVisitor</a:t>
            </a:r>
            <a:r>
              <a:rPr lang="en-US" altLang="zh-TW" dirty="0" smtClean="0"/>
              <a:t> class inheriting from </a:t>
            </a:r>
            <a:r>
              <a:rPr lang="en-US" altLang="zh-TW" dirty="0" err="1" smtClean="0"/>
              <a:t>MediaVisitor</a:t>
            </a:r>
            <a:r>
              <a:rPr lang="en-US" altLang="zh-TW" dirty="0" smtClean="0"/>
              <a:t> </a:t>
            </a:r>
            <a:r>
              <a:rPr lang="en-US" altLang="zh-TW" dirty="0"/>
              <a:t>class</a:t>
            </a:r>
            <a:r>
              <a:rPr lang="en-US" altLang="zh-TW" dirty="0" smtClean="0"/>
              <a:t> </a:t>
            </a:r>
            <a:r>
              <a:rPr lang="en-US" altLang="zh-TW" dirty="0"/>
              <a:t>to visit the </a:t>
            </a:r>
            <a:r>
              <a:rPr lang="en-US" altLang="zh-TW" dirty="0" err="1"/>
              <a:t>ComboMedia</a:t>
            </a:r>
            <a:r>
              <a:rPr lang="en-US" altLang="zh-TW" dirty="0"/>
              <a:t>, and assert perimeter step-by-step.</a:t>
            </a:r>
            <a:endParaRPr lang="zh-TW" altLang="en-US" dirty="0"/>
          </a:p>
        </p:txBody>
      </p:sp>
      <p:pic>
        <p:nvPicPr>
          <p:cNvPr id="5" name="圖片 4"/>
          <p:cNvPicPr>
            <a:picLocks noChangeAspect="1"/>
          </p:cNvPicPr>
          <p:nvPr/>
        </p:nvPicPr>
        <p:blipFill>
          <a:blip r:embed="rId2"/>
          <a:stretch>
            <a:fillRect/>
          </a:stretch>
        </p:blipFill>
        <p:spPr>
          <a:xfrm>
            <a:off x="1187624" y="2276872"/>
            <a:ext cx="1581371" cy="1581371"/>
          </a:xfrm>
          <a:prstGeom prst="rect">
            <a:avLst/>
          </a:prstGeom>
        </p:spPr>
      </p:pic>
    </p:spTree>
    <p:extLst>
      <p:ext uri="{BB962C8B-B14F-4D97-AF65-F5344CB8AC3E}">
        <p14:creationId xmlns:p14="http://schemas.microsoft.com/office/powerpoint/2010/main" val="2375018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Component/Composite interface</a:t>
            </a:r>
            <a:endParaRPr lang="zh-TW" altLang="en-US" dirty="0"/>
          </a:p>
        </p:txBody>
      </p:sp>
      <p:sp>
        <p:nvSpPr>
          <p:cNvPr id="3" name="內容版面配置區 2"/>
          <p:cNvSpPr>
            <a:spLocks noGrp="1"/>
          </p:cNvSpPr>
          <p:nvPr>
            <p:ph idx="1"/>
          </p:nvPr>
        </p:nvSpPr>
        <p:spPr/>
        <p:txBody>
          <a:bodyPr/>
          <a:lstStyle/>
          <a:p>
            <a:r>
              <a:rPr lang="en-US" altLang="zh-TW" dirty="0" smtClean="0"/>
              <a:t>Should add be part of Media? </a:t>
            </a:r>
          </a:p>
          <a:p>
            <a:pPr lvl="1"/>
            <a:r>
              <a:rPr lang="en-US" altLang="zh-TW" dirty="0" smtClean="0"/>
              <a:t>If not, client may need to distinguish Media/</a:t>
            </a:r>
            <a:r>
              <a:rPr lang="en-US" altLang="zh-TW" dirty="0" err="1" smtClean="0"/>
              <a:t>ComboMedia</a:t>
            </a:r>
            <a:r>
              <a:rPr lang="en-US" altLang="zh-TW" dirty="0" smtClean="0"/>
              <a:t>.  (What we have now)</a:t>
            </a:r>
          </a:p>
          <a:p>
            <a:pPr lvl="1"/>
            <a:r>
              <a:rPr lang="en-US" altLang="zh-TW" dirty="0" smtClean="0"/>
              <a:t>If so, client may do something silly like adding a </a:t>
            </a:r>
            <a:r>
              <a:rPr lang="en-US" altLang="zh-TW" dirty="0" err="1" smtClean="0"/>
              <a:t>ShapeMedia</a:t>
            </a:r>
            <a:r>
              <a:rPr lang="en-US" altLang="zh-TW" dirty="0" smtClean="0"/>
              <a:t> object to another </a:t>
            </a:r>
            <a:r>
              <a:rPr lang="en-US" altLang="zh-TW" dirty="0" err="1" smtClean="0"/>
              <a:t>ShapeMedia</a:t>
            </a:r>
            <a:r>
              <a:rPr lang="en-US" altLang="zh-TW" dirty="0" smtClean="0"/>
              <a:t> object.</a:t>
            </a:r>
          </a:p>
          <a:p>
            <a:pPr lvl="1"/>
            <a:r>
              <a:rPr lang="en-US" altLang="zh-TW" dirty="0" smtClean="0"/>
              <a:t>Solution: reasonable default, but runtime error – ignore or fail-fast by throwing exception exception</a:t>
            </a:r>
            <a:endParaRPr lang="zh-TW" altLang="en-US" dirty="0"/>
          </a:p>
        </p:txBody>
      </p:sp>
    </p:spTree>
    <p:extLst>
      <p:ext uri="{BB962C8B-B14F-4D97-AF65-F5344CB8AC3E}">
        <p14:creationId xmlns:p14="http://schemas.microsoft.com/office/powerpoint/2010/main" val="3346077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Builder</a:t>
            </a:r>
            <a:endParaRPr lang="zh-TW" altLang="en-US" dirty="0"/>
          </a:p>
        </p:txBody>
      </p:sp>
      <p:sp>
        <p:nvSpPr>
          <p:cNvPr id="3" name="內容版面配置區 2"/>
          <p:cNvSpPr>
            <a:spLocks noGrp="1"/>
          </p:cNvSpPr>
          <p:nvPr>
            <p:ph idx="1"/>
          </p:nvPr>
        </p:nvSpPr>
        <p:spPr/>
        <p:txBody>
          <a:bodyPr/>
          <a:lstStyle/>
          <a:p>
            <a:r>
              <a:rPr lang="en-US" altLang="zh-TW" dirty="0" smtClean="0"/>
              <a:t>Construct </a:t>
            </a:r>
            <a:r>
              <a:rPr lang="en-US" altLang="zh-TW" dirty="0" err="1" smtClean="0"/>
              <a:t>ComboMedia</a:t>
            </a:r>
            <a:r>
              <a:rPr lang="en-US" altLang="zh-TW" dirty="0" smtClean="0"/>
              <a:t> from a string produced by </a:t>
            </a:r>
            <a:r>
              <a:rPr lang="en-US" altLang="zh-TW" dirty="0" err="1" smtClean="0"/>
              <a:t>DescriptionVisitor</a:t>
            </a:r>
            <a:endParaRPr lang="zh-TW" altLang="en-US" dirty="0"/>
          </a:p>
        </p:txBody>
      </p:sp>
    </p:spTree>
    <p:extLst>
      <p:ext uri="{BB962C8B-B14F-4D97-AF65-F5344CB8AC3E}">
        <p14:creationId xmlns:p14="http://schemas.microsoft.com/office/powerpoint/2010/main" val="3639280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HW4</a:t>
            </a:r>
            <a:endParaRPr lang="zh-TW" altLang="en-US" dirty="0"/>
          </a:p>
        </p:txBody>
      </p:sp>
      <p:sp>
        <p:nvSpPr>
          <p:cNvPr id="3" name="內容版面配置區 2"/>
          <p:cNvSpPr>
            <a:spLocks noGrp="1"/>
          </p:cNvSpPr>
          <p:nvPr>
            <p:ph idx="1"/>
          </p:nvPr>
        </p:nvSpPr>
        <p:spPr>
          <a:xfrm>
            <a:off x="457200" y="1124744"/>
            <a:ext cx="8686800" cy="5733256"/>
          </a:xfrm>
        </p:spPr>
        <p:txBody>
          <a:bodyPr>
            <a:normAutofit fontScale="92500" lnSpcReduction="20000"/>
          </a:bodyPr>
          <a:lstStyle/>
          <a:p>
            <a:pPr marL="0" indent="0">
              <a:buNone/>
            </a:pPr>
            <a:r>
              <a:rPr lang="en-US" altLang="zh-TW" sz="1400" dirty="0"/>
              <a:t>Please pull </a:t>
            </a:r>
            <a:r>
              <a:rPr lang="en-US" altLang="zh-TW" sz="1400" dirty="0" smtClean="0"/>
              <a:t>the latest </a:t>
            </a:r>
            <a:r>
              <a:rPr lang="en-US" altLang="zh-TW" sz="1400" dirty="0"/>
              <a:t>code from </a:t>
            </a:r>
            <a:r>
              <a:rPr lang="en-US" altLang="zh-TW" sz="1400" dirty="0" err="1"/>
              <a:t>github</a:t>
            </a:r>
            <a:r>
              <a:rPr lang="en-US" altLang="zh-TW" sz="1400" dirty="0"/>
              <a:t>. </a:t>
            </a:r>
            <a:r>
              <a:rPr lang="en-US" altLang="zh-TW" sz="1400" dirty="0" smtClean="0"/>
              <a:t>Use the </a:t>
            </a:r>
            <a:r>
              <a:rPr lang="en-US" altLang="zh-TW" sz="1400" dirty="0" err="1" smtClean="0"/>
              <a:t>MediaBuilder</a:t>
            </a:r>
            <a:r>
              <a:rPr lang="en-US" altLang="zh-TW" sz="1400" dirty="0" smtClean="0"/>
              <a:t> </a:t>
            </a:r>
            <a:r>
              <a:rPr lang="en-US" altLang="zh-TW" sz="1400" dirty="0"/>
              <a:t>interface </a:t>
            </a:r>
            <a:r>
              <a:rPr lang="en-US" altLang="zh-TW" sz="1400" dirty="0" smtClean="0"/>
              <a:t>below: </a:t>
            </a:r>
            <a:endParaRPr lang="zh-TW" altLang="zh-TW" sz="1400" dirty="0"/>
          </a:p>
          <a:p>
            <a:pPr marL="0" indent="0">
              <a:buNone/>
            </a:pPr>
            <a:endParaRPr lang="en-US" altLang="zh-TW" sz="1400" dirty="0" smtClean="0"/>
          </a:p>
          <a:p>
            <a:pPr marL="0" indent="0">
              <a:buNone/>
            </a:pPr>
            <a:r>
              <a:rPr lang="en-US" altLang="zh-TW" sz="1400" dirty="0" smtClean="0"/>
              <a:t>class</a:t>
            </a:r>
            <a:r>
              <a:rPr lang="en-US" altLang="zh-TW" sz="1400" b="1" dirty="0" smtClean="0"/>
              <a:t> </a:t>
            </a:r>
            <a:r>
              <a:rPr lang="en-US" altLang="zh-TW" sz="1400" b="1" dirty="0" err="1"/>
              <a:t>MediaBuilder</a:t>
            </a:r>
            <a:endParaRPr lang="zh-TW" altLang="zh-TW" sz="1400" dirty="0"/>
          </a:p>
          <a:p>
            <a:pPr marL="0" indent="0">
              <a:buNone/>
            </a:pPr>
            <a:r>
              <a:rPr lang="en-US" altLang="zh-TW" sz="1400" dirty="0"/>
              <a:t>{</a:t>
            </a:r>
            <a:endParaRPr lang="zh-TW" altLang="zh-TW" sz="1400" dirty="0"/>
          </a:p>
          <a:p>
            <a:pPr marL="0" indent="0">
              <a:buNone/>
            </a:pPr>
            <a:r>
              <a:rPr lang="en-US" altLang="zh-TW" sz="1400" dirty="0"/>
              <a:t> public:</a:t>
            </a:r>
            <a:endParaRPr lang="zh-TW" altLang="zh-TW" sz="1400" dirty="0"/>
          </a:p>
          <a:p>
            <a:pPr marL="0" indent="0">
              <a:buNone/>
            </a:pPr>
            <a:r>
              <a:rPr lang="en-US" altLang="zh-TW" sz="1400" b="1" dirty="0"/>
              <a:t>    virtual void </a:t>
            </a:r>
            <a:r>
              <a:rPr lang="en-US" altLang="zh-TW" sz="1400" b="1" dirty="0" err="1"/>
              <a:t>buildComboMedia</a:t>
            </a:r>
            <a:r>
              <a:rPr lang="en-US" altLang="zh-TW" sz="1400" b="1" dirty="0"/>
              <a:t>() = 0;</a:t>
            </a:r>
            <a:endParaRPr lang="zh-TW" altLang="zh-TW" sz="1400" dirty="0"/>
          </a:p>
          <a:p>
            <a:pPr marL="0" indent="0">
              <a:buNone/>
            </a:pPr>
            <a:r>
              <a:rPr lang="en-US" altLang="zh-TW" sz="1400" b="1" dirty="0"/>
              <a:t>    virtual void </a:t>
            </a:r>
            <a:r>
              <a:rPr lang="en-US" altLang="zh-TW" sz="1400" b="1" dirty="0" err="1"/>
              <a:t>buildShapeMedia</a:t>
            </a:r>
            <a:r>
              <a:rPr lang="en-US" altLang="zh-TW" sz="1400" b="1" dirty="0"/>
              <a:t>(Shape * s) = 0;</a:t>
            </a:r>
            <a:endParaRPr lang="zh-TW" altLang="zh-TW" sz="1400" dirty="0"/>
          </a:p>
          <a:p>
            <a:pPr marL="0" indent="0">
              <a:buNone/>
            </a:pPr>
            <a:r>
              <a:rPr lang="en-US" altLang="zh-TW" sz="1400" b="1" dirty="0"/>
              <a:t>    virtual Media *</a:t>
            </a:r>
            <a:r>
              <a:rPr lang="en-US" altLang="zh-TW" sz="1400" b="1" dirty="0" err="1"/>
              <a:t>getMedia</a:t>
            </a:r>
            <a:r>
              <a:rPr lang="en-US" altLang="zh-TW" sz="1400" b="1" dirty="0"/>
              <a:t>()= 0;</a:t>
            </a:r>
            <a:endParaRPr lang="zh-TW" altLang="zh-TW" sz="1400" dirty="0"/>
          </a:p>
          <a:p>
            <a:pPr marL="0" indent="0">
              <a:buNone/>
            </a:pPr>
            <a:r>
              <a:rPr lang="en-US" altLang="zh-TW" sz="1400" dirty="0"/>
              <a:t>};</a:t>
            </a:r>
            <a:endParaRPr lang="zh-TW" altLang="zh-TW" sz="1400" dirty="0"/>
          </a:p>
          <a:p>
            <a:pPr marL="0" indent="0">
              <a:buNone/>
            </a:pPr>
            <a:endParaRPr lang="en-US" altLang="zh-TW" sz="1400" dirty="0" smtClean="0"/>
          </a:p>
          <a:p>
            <a:pPr marL="0" indent="0">
              <a:buNone/>
            </a:pPr>
            <a:r>
              <a:rPr lang="en-US" altLang="zh-TW" sz="1400" dirty="0" smtClean="0"/>
              <a:t>The </a:t>
            </a:r>
            <a:r>
              <a:rPr lang="en-US" altLang="zh-TW" sz="1400" dirty="0" err="1"/>
              <a:t>ShapeMediaBuilder</a:t>
            </a:r>
            <a:r>
              <a:rPr lang="en-US" altLang="zh-TW" sz="1400" dirty="0"/>
              <a:t> and </a:t>
            </a:r>
            <a:r>
              <a:rPr lang="en-US" altLang="zh-TW" sz="1400" dirty="0" err="1"/>
              <a:t>ComboMediaBuilder</a:t>
            </a:r>
            <a:r>
              <a:rPr lang="en-US" altLang="zh-TW" sz="1400" dirty="0"/>
              <a:t> class implement </a:t>
            </a:r>
            <a:r>
              <a:rPr lang="en-US" altLang="zh-TW" sz="1400" dirty="0" smtClean="0"/>
              <a:t>this interface. </a:t>
            </a:r>
            <a:endParaRPr lang="zh-TW" altLang="zh-TW" sz="1400" dirty="0"/>
          </a:p>
          <a:p>
            <a:pPr marL="0" indent="0">
              <a:buNone/>
            </a:pPr>
            <a:r>
              <a:rPr lang="en-US" altLang="zh-TW" sz="1400" b="1" dirty="0"/>
              <a:t>Write </a:t>
            </a:r>
            <a:r>
              <a:rPr lang="en-US" altLang="zh-TW" sz="1400" b="1" dirty="0" smtClean="0"/>
              <a:t>tests and function</a:t>
            </a:r>
            <a:r>
              <a:rPr lang="en-US" altLang="zh-TW" sz="1400" b="1" dirty="0"/>
              <a:t>s</a:t>
            </a:r>
            <a:r>
              <a:rPr lang="en-US" altLang="zh-TW" sz="1400" dirty="0" smtClean="0"/>
              <a:t>: </a:t>
            </a:r>
            <a:endParaRPr lang="zh-TW" altLang="zh-TW" sz="1400" dirty="0"/>
          </a:p>
          <a:p>
            <a:r>
              <a:rPr lang="en-US" altLang="zh-TW" sz="1400" dirty="0"/>
              <a:t>Problem </a:t>
            </a:r>
            <a:r>
              <a:rPr lang="en-US" altLang="zh-TW" sz="1400" dirty="0" smtClean="0"/>
              <a:t>1(test 10%, function 10%). </a:t>
            </a:r>
            <a:r>
              <a:rPr lang="en-US" altLang="zh-TW" sz="1400" dirty="0"/>
              <a:t>Use </a:t>
            </a:r>
            <a:r>
              <a:rPr lang="en-US" altLang="zh-TW" sz="1400" dirty="0" err="1"/>
              <a:t>ShapeMediaBuilder</a:t>
            </a:r>
            <a:r>
              <a:rPr lang="en-US" altLang="zh-TW" sz="1400" dirty="0"/>
              <a:t> to build a Circle’s </a:t>
            </a:r>
            <a:r>
              <a:rPr lang="en-US" altLang="zh-TW" sz="1400" dirty="0" err="1"/>
              <a:t>ShapeMedia</a:t>
            </a:r>
            <a:r>
              <a:rPr lang="en-US" altLang="zh-TW" sz="1400" dirty="0"/>
              <a:t>, position is (0, 0), radius is 5 .</a:t>
            </a:r>
            <a:endParaRPr lang="zh-TW" altLang="zh-TW" sz="1400" dirty="0"/>
          </a:p>
          <a:p>
            <a:r>
              <a:rPr lang="en-US" altLang="zh-TW" sz="1400" dirty="0" smtClean="0"/>
              <a:t>Problem 2( test 20%, function 20%).</a:t>
            </a:r>
            <a:r>
              <a:rPr lang="en-US" altLang="zh-TW" sz="1400" dirty="0"/>
              <a:t>Use Builder Pattern to build </a:t>
            </a:r>
            <a:r>
              <a:rPr lang="en-US" altLang="zh-TW" sz="1400" dirty="0" smtClean="0"/>
              <a:t>the house of Figure 1. In your unit test, compose the house with one triangle, two rectangles, and one circle as shown in Figure 1. Note that the circle of the doorknob’s has center (</a:t>
            </a:r>
            <a:r>
              <a:rPr lang="en-US" altLang="zh-TW" sz="1400" dirty="0"/>
              <a:t>12,5) and radius </a:t>
            </a:r>
            <a:r>
              <a:rPr lang="en-US" altLang="zh-TW" sz="1400" dirty="0" smtClean="0"/>
              <a:t>2. A description visitor will produce the following string:</a:t>
            </a:r>
            <a:r>
              <a:rPr lang="zh-TW" altLang="en-US" sz="1400" dirty="0" smtClean="0"/>
              <a:t> </a:t>
            </a:r>
            <a:endParaRPr lang="en-US" altLang="zh-TW" sz="1400" dirty="0" smtClean="0"/>
          </a:p>
          <a:p>
            <a:pPr marL="0" indent="0">
              <a:buNone/>
            </a:pPr>
            <a:r>
              <a:rPr lang="en-US" altLang="zh-TW" sz="1400" dirty="0"/>
              <a:t>	</a:t>
            </a:r>
            <a:r>
              <a:rPr lang="pt-BR" altLang="zh-TW" sz="1400" dirty="0" smtClean="0">
                <a:solidFill>
                  <a:srgbClr val="FF0000"/>
                </a:solidFill>
                <a:latin typeface="SimSun" panose="02010600030101010101" pitchFamily="2" charset="-122"/>
                <a:ea typeface="SimSun" panose="02010600030101010101" pitchFamily="2" charset="-122"/>
              </a:rPr>
              <a:t>combo(combo(combo(r(10 </a:t>
            </a:r>
            <a:r>
              <a:rPr lang="pt-BR" altLang="zh-TW" sz="1400" dirty="0">
                <a:solidFill>
                  <a:srgbClr val="FF0000"/>
                </a:solidFill>
                <a:latin typeface="SimSun" panose="02010600030101010101" pitchFamily="2" charset="-122"/>
                <a:ea typeface="SimSun" panose="02010600030101010101" pitchFamily="2" charset="-122"/>
              </a:rPr>
              <a:t>0 </a:t>
            </a:r>
            <a:r>
              <a:rPr lang="pt-BR" altLang="zh-TW" sz="1400" dirty="0" smtClean="0">
                <a:solidFill>
                  <a:srgbClr val="FF0000"/>
                </a:solidFill>
                <a:latin typeface="SimSun" panose="02010600030101010101" pitchFamily="2" charset="-122"/>
                <a:ea typeface="SimSun" panose="02010600030101010101" pitchFamily="2" charset="-122"/>
              </a:rPr>
              <a:t>5 </a:t>
            </a:r>
            <a:r>
              <a:rPr lang="en-US" altLang="zh-TW" sz="1400" dirty="0" smtClean="0">
                <a:solidFill>
                  <a:srgbClr val="FF0000"/>
                </a:solidFill>
                <a:latin typeface="SimSun" panose="02010600030101010101" pitchFamily="2" charset="-122"/>
                <a:ea typeface="SimSun" panose="02010600030101010101" pitchFamily="2" charset="-122"/>
              </a:rPr>
              <a:t>1</a:t>
            </a:r>
            <a:r>
              <a:rPr lang="pt-BR" altLang="zh-TW" sz="1400" dirty="0" smtClean="0">
                <a:solidFill>
                  <a:srgbClr val="FF0000"/>
                </a:solidFill>
                <a:latin typeface="SimSun" panose="02010600030101010101" pitchFamily="2" charset="-122"/>
                <a:ea typeface="SimSun" panose="02010600030101010101" pitchFamily="2" charset="-122"/>
              </a:rPr>
              <a:t>5</a:t>
            </a:r>
            <a:r>
              <a:rPr lang="pt-BR" altLang="zh-TW" sz="1400" dirty="0">
                <a:solidFill>
                  <a:srgbClr val="FF0000"/>
                </a:solidFill>
                <a:latin typeface="SimSun" panose="02010600030101010101" pitchFamily="2" charset="-122"/>
                <a:ea typeface="SimSun" panose="02010600030101010101" pitchFamily="2" charset="-122"/>
              </a:rPr>
              <a:t>) c(12 5 2) )r(0 0 25 20) )t(0 20 16 32 25 20) </a:t>
            </a:r>
            <a:r>
              <a:rPr lang="pt-BR" altLang="zh-TW" sz="1400" dirty="0" smtClean="0">
                <a:solidFill>
                  <a:srgbClr val="FF0000"/>
                </a:solidFill>
                <a:latin typeface="SimSun" panose="02010600030101010101" pitchFamily="2" charset="-122"/>
                <a:ea typeface="SimSun" panose="02010600030101010101" pitchFamily="2" charset="-122"/>
              </a:rPr>
              <a:t>)</a:t>
            </a:r>
            <a:endParaRPr lang="en-US" altLang="zh-TW" sz="1400" dirty="0">
              <a:latin typeface="SimSun" panose="02010600030101010101" pitchFamily="2" charset="-122"/>
              <a:ea typeface="SimSun" panose="02010600030101010101" pitchFamily="2" charset="-122"/>
            </a:endParaRPr>
          </a:p>
          <a:p>
            <a:endParaRPr lang="en-US" altLang="zh-TW" sz="1400" dirty="0"/>
          </a:p>
          <a:p>
            <a:endParaRPr lang="en-US" altLang="zh-TW" sz="1400" dirty="0" smtClean="0"/>
          </a:p>
          <a:p>
            <a:endParaRPr lang="en-US" altLang="zh-TW" sz="1400" dirty="0"/>
          </a:p>
          <a:p>
            <a:endParaRPr lang="en-US" altLang="zh-TW" sz="1400" dirty="0" smtClean="0"/>
          </a:p>
          <a:p>
            <a:pPr marL="0" indent="0">
              <a:buNone/>
            </a:pPr>
            <a:r>
              <a:rPr lang="zh-TW" altLang="en-US" sz="1400" dirty="0" smtClean="0"/>
              <a:t>                                                                                   </a:t>
            </a:r>
            <a:endParaRPr lang="en-US" altLang="zh-TW" sz="1400" dirty="0" smtClean="0"/>
          </a:p>
          <a:p>
            <a:endParaRPr lang="en-US" altLang="zh-TW" sz="1400" dirty="0"/>
          </a:p>
          <a:p>
            <a:endParaRPr lang="en-US" altLang="zh-TW" sz="1400" dirty="0" smtClean="0"/>
          </a:p>
          <a:p>
            <a:endParaRPr lang="en-US" altLang="zh-TW" sz="1400" dirty="0" smtClean="0"/>
          </a:p>
          <a:p>
            <a:endParaRPr lang="en-US" altLang="zh-TW" sz="1400" dirty="0"/>
          </a:p>
          <a:p>
            <a:endParaRPr lang="en-US" altLang="zh-TW" sz="1400" dirty="0" smtClean="0"/>
          </a:p>
          <a:p>
            <a:pPr marL="0" indent="0">
              <a:buNone/>
            </a:pPr>
            <a:r>
              <a:rPr lang="en-US" altLang="zh-TW" sz="1400" dirty="0" smtClean="0"/>
              <a:t>                  			</a:t>
            </a:r>
          </a:p>
          <a:p>
            <a:pPr marL="0" indent="0">
              <a:buNone/>
            </a:pPr>
            <a:r>
              <a:rPr lang="en-US" altLang="zh-TW" sz="1400" dirty="0"/>
              <a:t>	</a:t>
            </a:r>
            <a:r>
              <a:rPr lang="en-US" altLang="zh-TW" sz="1400" dirty="0" smtClean="0"/>
              <a:t>Figure 1</a:t>
            </a:r>
            <a:endParaRPr lang="zh-TW" altLang="zh-TW" sz="1400" dirty="0"/>
          </a:p>
          <a:p>
            <a:endParaRPr lang="zh-TW" altLang="en-US" sz="1400" dirty="0"/>
          </a:p>
        </p:txBody>
      </p:sp>
      <p:pic>
        <p:nvPicPr>
          <p:cNvPr id="4" name="圖片 3"/>
          <p:cNvPicPr/>
          <p:nvPr/>
        </p:nvPicPr>
        <p:blipFill>
          <a:blip r:embed="rId2">
            <a:extLst>
              <a:ext uri="{28A0092B-C50C-407E-A947-70E740481C1C}">
                <a14:useLocalDpi xmlns:a14="http://schemas.microsoft.com/office/drawing/2010/main" val="0"/>
              </a:ext>
            </a:extLst>
          </a:blip>
          <a:srcRect/>
          <a:stretch>
            <a:fillRect/>
          </a:stretch>
        </p:blipFill>
        <p:spPr bwMode="auto">
          <a:xfrm>
            <a:off x="611560" y="4509120"/>
            <a:ext cx="2664296" cy="2088232"/>
          </a:xfrm>
          <a:prstGeom prst="rect">
            <a:avLst/>
          </a:prstGeom>
          <a:noFill/>
          <a:ln>
            <a:noFill/>
          </a:ln>
        </p:spPr>
      </p:pic>
    </p:spTree>
    <p:extLst>
      <p:ext uri="{BB962C8B-B14F-4D97-AF65-F5344CB8AC3E}">
        <p14:creationId xmlns:p14="http://schemas.microsoft.com/office/powerpoint/2010/main" val="3157642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pPr marL="0" indent="0">
              <a:buNone/>
            </a:pPr>
            <a:r>
              <a:rPr lang="en-US" altLang="zh-TW" dirty="0"/>
              <a:t>Write a function to compute the sum of areas of </a:t>
            </a:r>
            <a:r>
              <a:rPr lang="en-US" altLang="zh-TW" dirty="0" smtClean="0"/>
              <a:t>a number of rectangles.</a:t>
            </a:r>
            <a:endParaRPr lang="zh-TW" altLang="en-US" dirty="0"/>
          </a:p>
        </p:txBody>
      </p:sp>
    </p:spTree>
    <p:extLst>
      <p:ext uri="{BB962C8B-B14F-4D97-AF65-F5344CB8AC3E}">
        <p14:creationId xmlns:p14="http://schemas.microsoft.com/office/powerpoint/2010/main" val="1216218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260648"/>
            <a:ext cx="8686800" cy="6597352"/>
          </a:xfrm>
        </p:spPr>
        <p:txBody>
          <a:bodyPr>
            <a:normAutofit/>
          </a:bodyPr>
          <a:lstStyle/>
          <a:p>
            <a:r>
              <a:rPr lang="en-US" altLang="zh-TW" sz="1400" dirty="0"/>
              <a:t>Problem </a:t>
            </a:r>
            <a:r>
              <a:rPr lang="en-US" altLang="zh-TW" sz="1400" dirty="0" smtClean="0"/>
              <a:t>3 (test 10%, function 10%). </a:t>
            </a:r>
            <a:r>
              <a:rPr lang="en-US" altLang="zh-TW" sz="1400" dirty="0"/>
              <a:t>Add </a:t>
            </a:r>
            <a:r>
              <a:rPr lang="en-US" altLang="zh-TW" sz="1400" dirty="0" err="1"/>
              <a:t>TextMedia</a:t>
            </a:r>
            <a:r>
              <a:rPr lang="en-US" altLang="zh-TW" sz="1400" dirty="0"/>
              <a:t> class inheriting from the Media </a:t>
            </a:r>
            <a:r>
              <a:rPr lang="en-US" altLang="zh-TW" sz="1400" dirty="0" smtClean="0"/>
              <a:t>interface:  </a:t>
            </a:r>
            <a:endParaRPr lang="zh-TW" altLang="zh-TW" sz="1400" dirty="0"/>
          </a:p>
          <a:p>
            <a:pPr marL="0" indent="0">
              <a:buNone/>
            </a:pPr>
            <a:r>
              <a:rPr lang="en-US" altLang="zh-TW" sz="1400" b="1" dirty="0" smtClean="0"/>
              <a:t>	Text(Rectangle </a:t>
            </a:r>
            <a:r>
              <a:rPr lang="en-US" altLang="zh-TW" sz="1400" b="1" dirty="0" err="1" smtClean="0"/>
              <a:t>boundingbox</a:t>
            </a:r>
            <a:r>
              <a:rPr lang="en-US" altLang="zh-TW" sz="1400" b="1" dirty="0" smtClean="0"/>
              <a:t>, string text </a:t>
            </a:r>
            <a:r>
              <a:rPr lang="en-US" altLang="zh-TW" sz="1400" b="1" dirty="0"/>
              <a:t>)</a:t>
            </a:r>
            <a:endParaRPr lang="zh-TW" altLang="zh-TW" sz="1400" dirty="0"/>
          </a:p>
          <a:p>
            <a:pPr marL="0" indent="0">
              <a:buNone/>
            </a:pPr>
            <a:r>
              <a:rPr lang="en-US" altLang="zh-TW" sz="1400" dirty="0" smtClean="0"/>
              <a:t>        where </a:t>
            </a:r>
            <a:r>
              <a:rPr lang="en-US" altLang="zh-TW" sz="1400" b="1" dirty="0" err="1" smtClean="0"/>
              <a:t>boundingbox</a:t>
            </a:r>
            <a:r>
              <a:rPr lang="en-US" altLang="zh-TW" sz="1400" b="1" dirty="0" smtClean="0"/>
              <a:t> </a:t>
            </a:r>
            <a:r>
              <a:rPr lang="en-US" altLang="zh-TW" sz="1400" dirty="0" smtClean="0"/>
              <a:t> is the rectangular box to put the text.</a:t>
            </a:r>
            <a:endParaRPr lang="zh-TW" altLang="zh-TW" sz="1400" dirty="0"/>
          </a:p>
          <a:p>
            <a:pPr marL="0" indent="0">
              <a:buNone/>
            </a:pPr>
            <a:endParaRPr lang="en-US" altLang="zh-TW" sz="1400" dirty="0" smtClean="0"/>
          </a:p>
          <a:p>
            <a:r>
              <a:rPr lang="en-US" altLang="zh-TW" sz="1400" dirty="0"/>
              <a:t>Problem </a:t>
            </a:r>
            <a:r>
              <a:rPr lang="en-US" altLang="zh-TW" sz="1400" dirty="0" smtClean="0"/>
              <a:t>4(test 10%, function 10%) Write remove </a:t>
            </a:r>
            <a:r>
              <a:rPr lang="en-US" altLang="zh-TW" sz="1400" dirty="0"/>
              <a:t>function </a:t>
            </a:r>
            <a:r>
              <a:rPr lang="en-US" altLang="zh-TW" sz="1400" dirty="0" smtClean="0"/>
              <a:t>for </a:t>
            </a:r>
            <a:r>
              <a:rPr lang="en-US" altLang="zh-TW" sz="1400" dirty="0" err="1" smtClean="0"/>
              <a:t>ComboMedia</a:t>
            </a:r>
            <a:r>
              <a:rPr lang="en-US" altLang="zh-TW" sz="1400" dirty="0" smtClean="0"/>
              <a:t>. For Figure 1, after removing the </a:t>
            </a:r>
            <a:r>
              <a:rPr lang="en-US" altLang="zh-TW" sz="1400" dirty="0" err="1" smtClean="0"/>
              <a:t>ShapeMedia</a:t>
            </a:r>
            <a:r>
              <a:rPr lang="en-US" altLang="zh-TW" sz="1400" dirty="0" smtClean="0"/>
              <a:t> </a:t>
            </a:r>
            <a:r>
              <a:rPr lang="en-US" altLang="zh-TW" sz="1300" dirty="0">
                <a:solidFill>
                  <a:srgbClr val="FF0000"/>
                </a:solidFill>
                <a:latin typeface="SimSun" panose="02010600030101010101" pitchFamily="2" charset="-122"/>
                <a:ea typeface="SimSun" panose="02010600030101010101" pitchFamily="2" charset="-122"/>
              </a:rPr>
              <a:t>r(0, 0, 25, 20 </a:t>
            </a:r>
            <a:r>
              <a:rPr lang="en-US" altLang="zh-TW" sz="1300" dirty="0" smtClean="0">
                <a:solidFill>
                  <a:srgbClr val="FF0000"/>
                </a:solidFill>
                <a:latin typeface="SimSun" panose="02010600030101010101" pitchFamily="2" charset="-122"/>
                <a:ea typeface="SimSun" panose="02010600030101010101" pitchFamily="2" charset="-122"/>
              </a:rPr>
              <a:t>)</a:t>
            </a:r>
            <a:r>
              <a:rPr lang="en-US" altLang="zh-TW" sz="1400" dirty="0" smtClean="0"/>
              <a:t>, </a:t>
            </a:r>
            <a:r>
              <a:rPr lang="en-US" altLang="zh-TW" sz="1400" dirty="0"/>
              <a:t>the result should </a:t>
            </a:r>
            <a:r>
              <a:rPr lang="en-US" altLang="zh-TW" sz="1400" dirty="0" smtClean="0"/>
              <a:t>be:</a:t>
            </a:r>
          </a:p>
          <a:p>
            <a:pPr marL="0" indent="0">
              <a:buNone/>
            </a:pPr>
            <a:r>
              <a:rPr lang="en-US" altLang="zh-TW" sz="1400" dirty="0"/>
              <a:t>	</a:t>
            </a:r>
            <a:r>
              <a:rPr lang="pt-BR" altLang="zh-TW" sz="1300" dirty="0" smtClean="0">
                <a:solidFill>
                  <a:srgbClr val="FF0000"/>
                </a:solidFill>
                <a:latin typeface="SimSun" panose="02010600030101010101" pitchFamily="2" charset="-122"/>
                <a:ea typeface="SimSun" panose="02010600030101010101" pitchFamily="2" charset="-122"/>
              </a:rPr>
              <a:t>combo(combo(combo(r(10 </a:t>
            </a:r>
            <a:r>
              <a:rPr lang="pt-BR" altLang="zh-TW" sz="1300" dirty="0">
                <a:solidFill>
                  <a:srgbClr val="FF0000"/>
                </a:solidFill>
                <a:latin typeface="SimSun" panose="02010600030101010101" pitchFamily="2" charset="-122"/>
                <a:ea typeface="SimSun" panose="02010600030101010101" pitchFamily="2" charset="-122"/>
              </a:rPr>
              <a:t>0 15 5) c(12 5 2) ))t(0 20 16 32 25 20) </a:t>
            </a:r>
            <a:r>
              <a:rPr lang="pt-BR" altLang="zh-TW" sz="1300" dirty="0" smtClean="0">
                <a:solidFill>
                  <a:srgbClr val="FF0000"/>
                </a:solidFill>
                <a:latin typeface="SimSun" panose="02010600030101010101" pitchFamily="2" charset="-122"/>
                <a:ea typeface="SimSun" panose="02010600030101010101" pitchFamily="2" charset="-122"/>
              </a:rPr>
              <a:t>)</a:t>
            </a:r>
            <a:endParaRPr lang="en-US" altLang="zh-TW" sz="1400" dirty="0" smtClean="0">
              <a:solidFill>
                <a:srgbClr val="FF0000"/>
              </a:solidFill>
            </a:endParaRPr>
          </a:p>
          <a:p>
            <a:pPr marL="0" indent="0">
              <a:buNone/>
            </a:pPr>
            <a:r>
              <a:rPr lang="en-US" altLang="zh-TW" sz="1400" b="1" dirty="0"/>
              <a:t>	void </a:t>
            </a:r>
            <a:r>
              <a:rPr lang="en-US" altLang="zh-TW" sz="1400" b="1" dirty="0" err="1" smtClean="0"/>
              <a:t>removeMedia</a:t>
            </a:r>
            <a:r>
              <a:rPr lang="en-US" altLang="zh-TW" sz="1400" b="1" dirty="0" smtClean="0"/>
              <a:t>(Media</a:t>
            </a:r>
            <a:r>
              <a:rPr lang="en-US" altLang="zh-TW" sz="1400" b="1" dirty="0"/>
              <a:t>* m</a:t>
            </a:r>
            <a:r>
              <a:rPr lang="en-US" altLang="zh-TW" sz="1400" b="1" dirty="0" smtClean="0"/>
              <a:t>);</a:t>
            </a:r>
            <a:endParaRPr lang="zh-TW" altLang="zh-TW" sz="1400" dirty="0"/>
          </a:p>
        </p:txBody>
      </p:sp>
    </p:spTree>
    <p:extLst>
      <p:ext uri="{BB962C8B-B14F-4D97-AF65-F5344CB8AC3E}">
        <p14:creationId xmlns:p14="http://schemas.microsoft.com/office/powerpoint/2010/main" val="776622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HW5</a:t>
            </a:r>
            <a:endParaRPr lang="zh-TW" altLang="en-US" dirty="0"/>
          </a:p>
        </p:txBody>
      </p:sp>
      <p:sp>
        <p:nvSpPr>
          <p:cNvPr id="3" name="內容版面配置區 2"/>
          <p:cNvSpPr>
            <a:spLocks noGrp="1"/>
          </p:cNvSpPr>
          <p:nvPr>
            <p:ph idx="1"/>
          </p:nvPr>
        </p:nvSpPr>
        <p:spPr>
          <a:xfrm>
            <a:off x="457200" y="1600200"/>
            <a:ext cx="8686800" cy="5257800"/>
          </a:xfrm>
        </p:spPr>
        <p:txBody>
          <a:bodyPr>
            <a:normAutofit/>
          </a:bodyPr>
          <a:lstStyle/>
          <a:p>
            <a:pPr marL="0" indent="0">
              <a:buNone/>
            </a:pPr>
            <a:r>
              <a:rPr lang="en-US" altLang="zh-TW" sz="1300" dirty="0"/>
              <a:t>Please pull the latest code from </a:t>
            </a:r>
            <a:r>
              <a:rPr lang="en-US" altLang="zh-TW" sz="1300" dirty="0" err="1"/>
              <a:t>github</a:t>
            </a:r>
            <a:r>
              <a:rPr lang="en-US" altLang="zh-TW" sz="1300" dirty="0"/>
              <a:t>. Use the Document interface below : </a:t>
            </a:r>
          </a:p>
          <a:p>
            <a:pPr marL="0" indent="0">
              <a:buNone/>
            </a:pPr>
            <a:r>
              <a:rPr lang="en-US" altLang="zh-TW" sz="1300" dirty="0">
                <a:latin typeface="SimSun" panose="02010600030101010101" pitchFamily="2" charset="-122"/>
                <a:ea typeface="SimSun" panose="02010600030101010101" pitchFamily="2" charset="-122"/>
              </a:rPr>
              <a:t>class </a:t>
            </a:r>
            <a:r>
              <a:rPr lang="en-US" altLang="zh-TW" sz="1300" b="1" dirty="0">
                <a:latin typeface="SimSun" panose="02010600030101010101" pitchFamily="2" charset="-122"/>
                <a:ea typeface="SimSun" panose="02010600030101010101" pitchFamily="2" charset="-122"/>
              </a:rPr>
              <a:t>Document</a:t>
            </a:r>
          </a:p>
          <a:p>
            <a:pPr marL="0" indent="0">
              <a:buNone/>
            </a:pPr>
            <a:r>
              <a:rPr lang="en-US" altLang="zh-TW" sz="1300" dirty="0">
                <a:latin typeface="SimSun" panose="02010600030101010101" pitchFamily="2" charset="-122"/>
                <a:ea typeface="SimSun" panose="02010600030101010101" pitchFamily="2" charset="-122"/>
              </a:rPr>
              <a:t>{</a:t>
            </a:r>
          </a:p>
          <a:p>
            <a:pPr marL="0" indent="0">
              <a:buNone/>
            </a:pPr>
            <a:r>
              <a:rPr lang="en-US" altLang="zh-TW" sz="1300" dirty="0">
                <a:latin typeface="SimSun" panose="02010600030101010101" pitchFamily="2" charset="-122"/>
                <a:ea typeface="SimSun" panose="02010600030101010101" pitchFamily="2" charset="-122"/>
              </a:rPr>
              <a:t>public :</a:t>
            </a:r>
          </a:p>
          <a:p>
            <a:pPr marL="0" indent="0">
              <a:buNone/>
            </a:pPr>
            <a:r>
              <a:rPr lang="en-US" altLang="zh-TW" sz="1300" dirty="0">
                <a:latin typeface="SimSun" panose="02010600030101010101" pitchFamily="2" charset="-122"/>
                <a:ea typeface="SimSun" panose="02010600030101010101" pitchFamily="2" charset="-122"/>
              </a:rPr>
              <a:t>     string </a:t>
            </a:r>
            <a:r>
              <a:rPr lang="en-US" altLang="zh-TW" sz="1300" dirty="0" err="1">
                <a:latin typeface="SimSun" panose="02010600030101010101" pitchFamily="2" charset="-122"/>
                <a:ea typeface="SimSun" panose="02010600030101010101" pitchFamily="2" charset="-122"/>
              </a:rPr>
              <a:t>openDocument</a:t>
            </a:r>
            <a:r>
              <a:rPr lang="en-US" altLang="zh-TW" sz="1300" dirty="0">
                <a:latin typeface="SimSun" panose="02010600030101010101" pitchFamily="2" charset="-122"/>
                <a:ea typeface="SimSun" panose="02010600030101010101" pitchFamily="2" charset="-122"/>
              </a:rPr>
              <a:t>(</a:t>
            </a:r>
            <a:r>
              <a:rPr lang="en-US" altLang="zh-TW" sz="1300" dirty="0" err="1">
                <a:latin typeface="SimSun" panose="02010600030101010101" pitchFamily="2" charset="-122"/>
                <a:ea typeface="SimSun" panose="02010600030101010101" pitchFamily="2" charset="-122"/>
              </a:rPr>
              <a:t>const</a:t>
            </a:r>
            <a:r>
              <a:rPr lang="en-US" altLang="zh-TW" sz="1300" dirty="0">
                <a:latin typeface="SimSun" panose="02010600030101010101" pitchFamily="2" charset="-122"/>
                <a:ea typeface="SimSun" panose="02010600030101010101" pitchFamily="2" charset="-122"/>
              </a:rPr>
              <a:t> string name){</a:t>
            </a:r>
          </a:p>
          <a:p>
            <a:pPr marL="0" indent="0">
              <a:buNone/>
            </a:pPr>
            <a:r>
              <a:rPr lang="en-US" altLang="zh-TW" sz="1300" dirty="0">
                <a:latin typeface="SimSun" panose="02010600030101010101" pitchFamily="2" charset="-122"/>
                <a:ea typeface="SimSun" panose="02010600030101010101" pitchFamily="2" charset="-122"/>
              </a:rPr>
              <a:t>	if(!</a:t>
            </a:r>
            <a:r>
              <a:rPr lang="en-US" altLang="zh-TW" sz="1300" dirty="0" err="1">
                <a:latin typeface="SimSun" panose="02010600030101010101" pitchFamily="2" charset="-122"/>
                <a:ea typeface="SimSun" panose="02010600030101010101" pitchFamily="2" charset="-122"/>
              </a:rPr>
              <a:t>canOpenDocument</a:t>
            </a:r>
            <a:r>
              <a:rPr lang="en-US" altLang="zh-TW" sz="1300" dirty="0">
                <a:latin typeface="SimSun" panose="02010600030101010101" pitchFamily="2" charset="-122"/>
                <a:ea typeface="SimSun" panose="02010600030101010101" pitchFamily="2" charset="-122"/>
              </a:rPr>
              <a:t>(name))</a:t>
            </a:r>
          </a:p>
          <a:p>
            <a:pPr marL="0" indent="0">
              <a:buNone/>
            </a:pPr>
            <a:r>
              <a:rPr lang="en-US" altLang="zh-TW" sz="1300" dirty="0">
                <a:latin typeface="SimSun" panose="02010600030101010101" pitchFamily="2" charset="-122"/>
                <a:ea typeface="SimSun" panose="02010600030101010101" pitchFamily="2" charset="-122"/>
              </a:rPr>
              <a:t>		throw </a:t>
            </a:r>
            <a:r>
              <a:rPr lang="en-US" altLang="zh-TW" sz="1300" dirty="0" err="1">
                <a:latin typeface="SimSun" panose="02010600030101010101" pitchFamily="2" charset="-122"/>
                <a:ea typeface="SimSun" panose="02010600030101010101" pitchFamily="2" charset="-122"/>
              </a:rPr>
              <a:t>std</a:t>
            </a:r>
            <a:r>
              <a:rPr lang="en-US" altLang="zh-TW" sz="1300" dirty="0">
                <a:latin typeface="SimSun" panose="02010600030101010101" pitchFamily="2" charset="-122"/>
                <a:ea typeface="SimSun" panose="02010600030101010101" pitchFamily="2" charset="-122"/>
              </a:rPr>
              <a:t>::string("file is not existed.");</a:t>
            </a:r>
          </a:p>
          <a:p>
            <a:pPr marL="0" indent="0">
              <a:buNone/>
            </a:pPr>
            <a:r>
              <a:rPr lang="en-US" altLang="zh-TW" sz="1300" dirty="0">
                <a:latin typeface="SimSun" panose="02010600030101010101" pitchFamily="2" charset="-122"/>
                <a:ea typeface="SimSun" panose="02010600030101010101" pitchFamily="2" charset="-122"/>
              </a:rPr>
              <a:t>	</a:t>
            </a:r>
            <a:r>
              <a:rPr lang="en-US" altLang="zh-TW" sz="1300" dirty="0" err="1">
                <a:latin typeface="SimSun" panose="02010600030101010101" pitchFamily="2" charset="-122"/>
                <a:ea typeface="SimSun" panose="02010600030101010101" pitchFamily="2" charset="-122"/>
              </a:rPr>
              <a:t>openFile</a:t>
            </a:r>
            <a:r>
              <a:rPr lang="en-US" altLang="zh-TW" sz="1300" dirty="0">
                <a:latin typeface="SimSun" panose="02010600030101010101" pitchFamily="2" charset="-122"/>
                <a:ea typeface="SimSun" panose="02010600030101010101" pitchFamily="2" charset="-122"/>
              </a:rPr>
              <a:t>(name);</a:t>
            </a:r>
          </a:p>
          <a:p>
            <a:pPr marL="0" indent="0">
              <a:buNone/>
            </a:pPr>
            <a:r>
              <a:rPr lang="en-US" altLang="zh-TW" sz="1300" dirty="0">
                <a:latin typeface="SimSun" panose="02010600030101010101" pitchFamily="2" charset="-122"/>
                <a:ea typeface="SimSun" panose="02010600030101010101" pitchFamily="2" charset="-122"/>
              </a:rPr>
              <a:t>	return </a:t>
            </a:r>
            <a:r>
              <a:rPr lang="en-US" altLang="zh-TW" sz="1300" dirty="0" err="1">
                <a:latin typeface="SimSun" panose="02010600030101010101" pitchFamily="2" charset="-122"/>
                <a:ea typeface="SimSun" panose="02010600030101010101" pitchFamily="2" charset="-122"/>
              </a:rPr>
              <a:t>readFile</a:t>
            </a:r>
            <a:r>
              <a:rPr lang="en-US" altLang="zh-TW" sz="1300" dirty="0">
                <a:latin typeface="SimSun" panose="02010600030101010101" pitchFamily="2" charset="-122"/>
                <a:ea typeface="SimSun" panose="02010600030101010101" pitchFamily="2" charset="-122"/>
              </a:rPr>
              <a:t>();</a:t>
            </a:r>
          </a:p>
          <a:p>
            <a:pPr marL="0" indent="0">
              <a:buNone/>
            </a:pPr>
            <a:r>
              <a:rPr lang="en-US" altLang="zh-TW" sz="1300" dirty="0">
                <a:latin typeface="SimSun" panose="02010600030101010101" pitchFamily="2" charset="-122"/>
                <a:ea typeface="SimSun" panose="02010600030101010101" pitchFamily="2" charset="-122"/>
              </a:rPr>
              <a:t>    }</a:t>
            </a:r>
          </a:p>
          <a:p>
            <a:pPr marL="0" indent="0">
              <a:buNone/>
            </a:pPr>
            <a:r>
              <a:rPr lang="en-US" altLang="zh-TW" sz="1300" dirty="0">
                <a:latin typeface="SimSun" panose="02010600030101010101" pitchFamily="2" charset="-122"/>
                <a:ea typeface="SimSun" panose="02010600030101010101" pitchFamily="2" charset="-122"/>
              </a:rPr>
              <a:t>protected :</a:t>
            </a:r>
          </a:p>
          <a:p>
            <a:pPr marL="0" indent="0">
              <a:buNone/>
            </a:pPr>
            <a:r>
              <a:rPr lang="en-US" altLang="zh-TW" sz="1300" dirty="0">
                <a:latin typeface="SimSun" panose="02010600030101010101" pitchFamily="2" charset="-122"/>
                <a:ea typeface="SimSun" panose="02010600030101010101" pitchFamily="2" charset="-122"/>
              </a:rPr>
              <a:t>    </a:t>
            </a:r>
            <a:r>
              <a:rPr lang="en-US" altLang="zh-TW" sz="1300" b="1" dirty="0">
                <a:latin typeface="SimSun" panose="02010600030101010101" pitchFamily="2" charset="-122"/>
                <a:ea typeface="SimSun" panose="02010600030101010101" pitchFamily="2" charset="-122"/>
              </a:rPr>
              <a:t>virtual void </a:t>
            </a:r>
            <a:r>
              <a:rPr lang="en-US" altLang="zh-TW" sz="1300" b="1" dirty="0" err="1">
                <a:latin typeface="SimSun" panose="02010600030101010101" pitchFamily="2" charset="-122"/>
                <a:ea typeface="SimSun" panose="02010600030101010101" pitchFamily="2" charset="-122"/>
              </a:rPr>
              <a:t>openFile</a:t>
            </a:r>
            <a:r>
              <a:rPr lang="en-US" altLang="zh-TW" sz="1300" b="1" dirty="0">
                <a:latin typeface="SimSun" panose="02010600030101010101" pitchFamily="2" charset="-122"/>
                <a:ea typeface="SimSun" panose="02010600030101010101" pitchFamily="2" charset="-122"/>
              </a:rPr>
              <a:t>(</a:t>
            </a:r>
            <a:r>
              <a:rPr lang="en-US" altLang="zh-TW" sz="1300" b="1" dirty="0" err="1">
                <a:latin typeface="SimSun" panose="02010600030101010101" pitchFamily="2" charset="-122"/>
                <a:ea typeface="SimSun" panose="02010600030101010101" pitchFamily="2" charset="-122"/>
              </a:rPr>
              <a:t>const</a:t>
            </a:r>
            <a:r>
              <a:rPr lang="en-US" altLang="zh-TW" sz="1300" b="1" dirty="0">
                <a:latin typeface="SimSun" panose="02010600030101010101" pitchFamily="2" charset="-122"/>
                <a:ea typeface="SimSun" panose="02010600030101010101" pitchFamily="2" charset="-122"/>
              </a:rPr>
              <a:t> string name) = 0;</a:t>
            </a:r>
          </a:p>
          <a:p>
            <a:pPr marL="0" indent="0">
              <a:buNone/>
            </a:pPr>
            <a:r>
              <a:rPr lang="en-US" altLang="zh-TW" sz="1300" b="1" dirty="0">
                <a:latin typeface="SimSun" panose="02010600030101010101" pitchFamily="2" charset="-122"/>
                <a:ea typeface="SimSun" panose="02010600030101010101" pitchFamily="2" charset="-122"/>
              </a:rPr>
              <a:t>    virtual bool </a:t>
            </a:r>
            <a:r>
              <a:rPr lang="en-US" altLang="zh-TW" sz="1300" b="1" dirty="0" err="1">
                <a:latin typeface="SimSun" panose="02010600030101010101" pitchFamily="2" charset="-122"/>
                <a:ea typeface="SimSun" panose="02010600030101010101" pitchFamily="2" charset="-122"/>
              </a:rPr>
              <a:t>canOpenDocument</a:t>
            </a:r>
            <a:r>
              <a:rPr lang="en-US" altLang="zh-TW" sz="1300" b="1" dirty="0">
                <a:latin typeface="SimSun" panose="02010600030101010101" pitchFamily="2" charset="-122"/>
                <a:ea typeface="SimSun" panose="02010600030101010101" pitchFamily="2" charset="-122"/>
              </a:rPr>
              <a:t>(</a:t>
            </a:r>
            <a:r>
              <a:rPr lang="en-US" altLang="zh-TW" sz="1300" b="1" dirty="0" err="1">
                <a:latin typeface="SimSun" panose="02010600030101010101" pitchFamily="2" charset="-122"/>
                <a:ea typeface="SimSun" panose="02010600030101010101" pitchFamily="2" charset="-122"/>
              </a:rPr>
              <a:t>const</a:t>
            </a:r>
            <a:r>
              <a:rPr lang="en-US" altLang="zh-TW" sz="1300" b="1" dirty="0">
                <a:latin typeface="SimSun" panose="02010600030101010101" pitchFamily="2" charset="-122"/>
                <a:ea typeface="SimSun" panose="02010600030101010101" pitchFamily="2" charset="-122"/>
              </a:rPr>
              <a:t> string name) = 0;</a:t>
            </a:r>
          </a:p>
          <a:p>
            <a:pPr marL="0" indent="0">
              <a:buNone/>
            </a:pPr>
            <a:r>
              <a:rPr lang="en-US" altLang="zh-TW" sz="1300" b="1" dirty="0">
                <a:latin typeface="SimSun" panose="02010600030101010101" pitchFamily="2" charset="-122"/>
                <a:ea typeface="SimSun" panose="02010600030101010101" pitchFamily="2" charset="-122"/>
              </a:rPr>
              <a:t>    virtual string </a:t>
            </a:r>
            <a:r>
              <a:rPr lang="en-US" altLang="zh-TW" sz="1300" b="1" dirty="0" err="1">
                <a:latin typeface="SimSun" panose="02010600030101010101" pitchFamily="2" charset="-122"/>
                <a:ea typeface="SimSun" panose="02010600030101010101" pitchFamily="2" charset="-122"/>
              </a:rPr>
              <a:t>readFile</a:t>
            </a:r>
            <a:r>
              <a:rPr lang="en-US" altLang="zh-TW" sz="1300" b="1" dirty="0">
                <a:latin typeface="SimSun" panose="02010600030101010101" pitchFamily="2" charset="-122"/>
                <a:ea typeface="SimSun" panose="02010600030101010101" pitchFamily="2" charset="-122"/>
              </a:rPr>
              <a:t>() = 0;</a:t>
            </a:r>
          </a:p>
          <a:p>
            <a:pPr marL="0" indent="0">
              <a:buNone/>
            </a:pPr>
            <a:r>
              <a:rPr lang="en-US" altLang="zh-TW" sz="1300" dirty="0">
                <a:latin typeface="SimSun" panose="02010600030101010101" pitchFamily="2" charset="-122"/>
                <a:ea typeface="SimSun" panose="02010600030101010101" pitchFamily="2" charset="-122"/>
              </a:rPr>
              <a:t>};</a:t>
            </a:r>
          </a:p>
          <a:p>
            <a:pPr marL="0" indent="0">
              <a:buNone/>
            </a:pPr>
            <a:endParaRPr lang="en-US" altLang="zh-TW" sz="1300" dirty="0"/>
          </a:p>
          <a:p>
            <a:pPr marL="0" indent="0">
              <a:buNone/>
            </a:pPr>
            <a:r>
              <a:rPr lang="en-US" altLang="zh-TW" sz="1300" dirty="0"/>
              <a:t>The OpenDocument Method is the Template Method. The </a:t>
            </a:r>
            <a:r>
              <a:rPr lang="en-US" altLang="zh-TW" sz="1300" dirty="0" err="1"/>
              <a:t>MyDocument</a:t>
            </a:r>
            <a:r>
              <a:rPr lang="en-US" altLang="zh-TW" sz="1300" dirty="0"/>
              <a:t> class implements this interface.</a:t>
            </a:r>
          </a:p>
          <a:p>
            <a:pPr marL="0" indent="0">
              <a:buNone/>
            </a:pPr>
            <a:r>
              <a:rPr lang="en-US" altLang="zh-TW" sz="1300" b="1" dirty="0"/>
              <a:t>Write tests and functions :</a:t>
            </a:r>
          </a:p>
          <a:p>
            <a:r>
              <a:rPr lang="en-US" altLang="zh-TW" sz="1300" b="1" dirty="0"/>
              <a:t> </a:t>
            </a:r>
            <a:r>
              <a:rPr lang="en-US" altLang="zh-TW" sz="1300" dirty="0"/>
              <a:t>Problem 1(test 10%, function 10%). Use </a:t>
            </a:r>
            <a:r>
              <a:rPr lang="en-US" altLang="zh-TW" sz="1300" dirty="0" err="1"/>
              <a:t>MyDocument</a:t>
            </a:r>
            <a:r>
              <a:rPr lang="en-US" altLang="zh-TW" sz="1300" dirty="0"/>
              <a:t> to load from the file ”</a:t>
            </a:r>
            <a:r>
              <a:rPr lang="en-US" altLang="zh-TW" sz="1300" dirty="0">
                <a:solidFill>
                  <a:srgbClr val="FF0000"/>
                </a:solidFill>
              </a:rPr>
              <a:t>myShape.txt</a:t>
            </a:r>
            <a:r>
              <a:rPr lang="en-US" altLang="zh-TW" sz="1300" dirty="0"/>
              <a:t>”. The file content is </a:t>
            </a:r>
          </a:p>
          <a:p>
            <a:pPr marL="0" indent="0">
              <a:buNone/>
            </a:pPr>
            <a:r>
              <a:rPr lang="en-US" altLang="zh-TW" sz="1300" dirty="0">
                <a:solidFill>
                  <a:srgbClr val="FF0000"/>
                </a:solidFill>
                <a:latin typeface="SimSun" panose="02010600030101010101" pitchFamily="2" charset="-122"/>
                <a:ea typeface="SimSun" panose="02010600030101010101" pitchFamily="2" charset="-122"/>
              </a:rPr>
              <a:t>                </a:t>
            </a:r>
            <a:r>
              <a:rPr lang="pt-BR" altLang="zh-TW" sz="1300" dirty="0">
                <a:solidFill>
                  <a:srgbClr val="FF0000"/>
                </a:solidFill>
                <a:latin typeface="SimSun" panose="02010600030101010101" pitchFamily="2" charset="-122"/>
                <a:ea typeface="SimSun" panose="02010600030101010101" pitchFamily="2" charset="-122"/>
              </a:rPr>
              <a:t>combo(r(0 0 3 2) c(0 0 5) combo(r(0 0 5 4) c(0 0 10) )combo(r(0 1 8 7) c(0 1 10) ))         </a:t>
            </a:r>
          </a:p>
          <a:p>
            <a:pPr marL="0" indent="0">
              <a:buNone/>
            </a:pPr>
            <a:r>
              <a:rPr lang="pt-BR" altLang="zh-TW" sz="1300" dirty="0"/>
              <a:t>         Please test the string returned by readFile() using the content of </a:t>
            </a:r>
            <a:r>
              <a:rPr lang="en-US" altLang="zh-TW" sz="1300" dirty="0"/>
              <a:t>”</a:t>
            </a:r>
            <a:r>
              <a:rPr lang="en-US" altLang="zh-TW" sz="1300" dirty="0">
                <a:solidFill>
                  <a:srgbClr val="FF0000"/>
                </a:solidFill>
              </a:rPr>
              <a:t>myShape.txt</a:t>
            </a:r>
            <a:r>
              <a:rPr lang="en-US" altLang="zh-TW" sz="1300" dirty="0"/>
              <a:t>”. </a:t>
            </a:r>
            <a:endParaRPr lang="pt-BR" altLang="zh-TW" sz="1300" dirty="0"/>
          </a:p>
          <a:p>
            <a:endParaRPr lang="zh-TW" altLang="en-US" sz="1300" dirty="0"/>
          </a:p>
        </p:txBody>
      </p:sp>
    </p:spTree>
    <p:extLst>
      <p:ext uri="{BB962C8B-B14F-4D97-AF65-F5344CB8AC3E}">
        <p14:creationId xmlns:p14="http://schemas.microsoft.com/office/powerpoint/2010/main" val="24180364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88640"/>
            <a:ext cx="8686800" cy="6669360"/>
          </a:xfrm>
        </p:spPr>
        <p:txBody>
          <a:bodyPr>
            <a:normAutofit/>
          </a:bodyPr>
          <a:lstStyle/>
          <a:p>
            <a:pPr marL="0" indent="0">
              <a:buNone/>
            </a:pPr>
            <a:r>
              <a:rPr lang="pt-BR" altLang="zh-TW" sz="1300" dirty="0" smtClean="0">
                <a:solidFill>
                  <a:srgbClr val="FF0000"/>
                </a:solidFill>
                <a:latin typeface="SimSun" panose="02010600030101010101" pitchFamily="2" charset="-122"/>
                <a:ea typeface="SimSun" panose="02010600030101010101" pitchFamily="2" charset="-122"/>
              </a:rPr>
              <a:t>     </a:t>
            </a:r>
            <a:endParaRPr lang="en-US" altLang="zh-TW" sz="1400" dirty="0">
              <a:solidFill>
                <a:srgbClr val="FF0000"/>
              </a:solidFill>
            </a:endParaRPr>
          </a:p>
          <a:p>
            <a:pPr marL="0" indent="0">
              <a:buNone/>
            </a:pPr>
            <a:r>
              <a:rPr lang="pt-BR" altLang="zh-TW" sz="1300" dirty="0">
                <a:latin typeface="SimSun" panose="02010600030101010101" pitchFamily="2" charset="-122"/>
                <a:ea typeface="SimSun" panose="02010600030101010101" pitchFamily="2" charset="-122"/>
              </a:rPr>
              <a:t> class MediaDirector{</a:t>
            </a:r>
          </a:p>
          <a:p>
            <a:pPr marL="0" indent="0">
              <a:buNone/>
            </a:pPr>
            <a:r>
              <a:rPr lang="pt-BR" altLang="zh-TW" sz="1300" dirty="0">
                <a:latin typeface="SimSun" panose="02010600030101010101" pitchFamily="2" charset="-122"/>
                <a:ea typeface="SimSun" panose="02010600030101010101" pitchFamily="2" charset="-122"/>
              </a:rPr>
              <a:t> 	public :</a:t>
            </a:r>
          </a:p>
          <a:p>
            <a:pPr marL="0" indent="0">
              <a:buNone/>
            </a:pPr>
            <a:r>
              <a:rPr lang="pt-BR" altLang="zh-TW" sz="1300" dirty="0">
                <a:latin typeface="SimSun" panose="02010600030101010101" pitchFamily="2" charset="-122"/>
                <a:ea typeface="SimSun" panose="02010600030101010101" pitchFamily="2" charset="-122"/>
              </a:rPr>
              <a:t>		void setMediaBuilder(std::stack&lt;MediaBuilder *&gt; *mbs);</a:t>
            </a:r>
          </a:p>
          <a:p>
            <a:pPr marL="0" indent="0">
              <a:buNone/>
            </a:pPr>
            <a:r>
              <a:rPr lang="pt-BR" altLang="zh-TW" sz="1300" dirty="0">
                <a:latin typeface="SimSun" panose="02010600030101010101" pitchFamily="2" charset="-122"/>
                <a:ea typeface="SimSun" panose="02010600030101010101" pitchFamily="2" charset="-122"/>
              </a:rPr>
              <a:t>		void concrete(string content);</a:t>
            </a:r>
          </a:p>
          <a:p>
            <a:pPr marL="0" indent="0">
              <a:buNone/>
            </a:pPr>
            <a:r>
              <a:rPr lang="pt-BR" altLang="zh-TW" sz="1300" dirty="0">
                <a:latin typeface="SimSun" panose="02010600030101010101" pitchFamily="2" charset="-122"/>
                <a:ea typeface="SimSun" panose="02010600030101010101" pitchFamily="2" charset="-122"/>
              </a:rPr>
              <a:t>	private :</a:t>
            </a:r>
          </a:p>
          <a:p>
            <a:pPr marL="0" indent="0">
              <a:buNone/>
            </a:pPr>
            <a:r>
              <a:rPr lang="pt-BR" altLang="zh-TW" sz="1300" dirty="0">
                <a:latin typeface="SimSun" panose="02010600030101010101" pitchFamily="2" charset="-122"/>
                <a:ea typeface="SimSun" panose="02010600030101010101" pitchFamily="2" charset="-122"/>
              </a:rPr>
              <a:t>    		std::stack&lt;MediaBuilder *&gt; *mb;</a:t>
            </a:r>
          </a:p>
          <a:p>
            <a:pPr marL="0" indent="0">
              <a:buNone/>
            </a:pPr>
            <a:r>
              <a:rPr lang="pt-BR" altLang="zh-TW" sz="1300" dirty="0">
                <a:latin typeface="SimSun" panose="02010600030101010101" pitchFamily="2" charset="-122"/>
                <a:ea typeface="SimSun" panose="02010600030101010101" pitchFamily="2" charset="-122"/>
              </a:rPr>
              <a:t>	};</a:t>
            </a:r>
          </a:p>
          <a:p>
            <a:pPr marL="0" indent="0">
              <a:buNone/>
            </a:pPr>
            <a:endParaRPr lang="en-US" altLang="zh-TW" sz="1200" dirty="0"/>
          </a:p>
          <a:p>
            <a:r>
              <a:rPr lang="en-US" altLang="zh-TW" sz="1200" dirty="0"/>
              <a:t>Problem 2(test 10%, function 20%). Based on Problem 1, use </a:t>
            </a:r>
            <a:r>
              <a:rPr lang="en-US" altLang="zh-TW" sz="1200" dirty="0" err="1"/>
              <a:t>MediaDirector</a:t>
            </a:r>
            <a:r>
              <a:rPr lang="en-US" altLang="zh-TW" sz="1200" dirty="0"/>
              <a:t> class to handle the contents returned by </a:t>
            </a:r>
            <a:r>
              <a:rPr lang="pt-BR" altLang="zh-TW" sz="1200" dirty="0"/>
              <a:t>readFile() </a:t>
            </a:r>
            <a:r>
              <a:rPr lang="en-US" altLang="zh-TW" sz="1200" dirty="0"/>
              <a:t>and call </a:t>
            </a:r>
            <a:r>
              <a:rPr lang="en-US" altLang="zh-TW" sz="1200" dirty="0" err="1"/>
              <a:t>MediaBuilder’s</a:t>
            </a:r>
            <a:r>
              <a:rPr lang="en-US" altLang="zh-TW" sz="1200" dirty="0"/>
              <a:t> methods </a:t>
            </a:r>
            <a:r>
              <a:rPr lang="en-US" altLang="zh-TW" sz="1200" b="1" dirty="0" err="1"/>
              <a:t>buildComboMedia</a:t>
            </a:r>
            <a:r>
              <a:rPr lang="en-US" altLang="zh-TW" sz="1200" b="1" dirty="0"/>
              <a:t>()</a:t>
            </a:r>
            <a:r>
              <a:rPr lang="en-US" altLang="zh-TW" sz="1200" dirty="0"/>
              <a:t> and </a:t>
            </a:r>
            <a:r>
              <a:rPr lang="en-US" altLang="zh-TW" sz="1200" b="1" dirty="0" err="1"/>
              <a:t>buildShapeMedia</a:t>
            </a:r>
            <a:r>
              <a:rPr lang="en-US" altLang="zh-TW" sz="1200" b="1" dirty="0"/>
              <a:t>()</a:t>
            </a:r>
            <a:r>
              <a:rPr lang="en-US" altLang="zh-TW" sz="1200" dirty="0"/>
              <a:t> to build a </a:t>
            </a:r>
            <a:r>
              <a:rPr lang="en-US" altLang="zh-TW" sz="1200" dirty="0" err="1"/>
              <a:t>ComboMedia</a:t>
            </a:r>
            <a:r>
              <a:rPr lang="en-US" altLang="zh-TW" sz="1200" dirty="0"/>
              <a:t>. </a:t>
            </a:r>
          </a:p>
          <a:p>
            <a:endParaRPr lang="en-US" altLang="zh-TW" sz="1300" dirty="0"/>
          </a:p>
          <a:p>
            <a:r>
              <a:rPr lang="en-US" altLang="zh-TW" sz="1300" dirty="0"/>
              <a:t>Problem 3(30%) TA will load different files to test your program. The </a:t>
            </a:r>
            <a:r>
              <a:rPr lang="en-US" altLang="zh-TW" sz="1300" dirty="0" err="1"/>
              <a:t>ComboMedia</a:t>
            </a:r>
            <a:r>
              <a:rPr lang="en-US" altLang="zh-TW" sz="1300" dirty="0"/>
              <a:t> built should be correct.</a:t>
            </a:r>
            <a:endParaRPr lang="zh-TW" altLang="en-US" sz="1300" dirty="0"/>
          </a:p>
        </p:txBody>
      </p:sp>
    </p:spTree>
    <p:extLst>
      <p:ext uri="{BB962C8B-B14F-4D97-AF65-F5344CB8AC3E}">
        <p14:creationId xmlns:p14="http://schemas.microsoft.com/office/powerpoint/2010/main" val="36199887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Problem 3: Shapes and their compositions</a:t>
            </a:r>
            <a:endParaRPr lang="zh-TW" altLang="en-US" dirty="0"/>
          </a:p>
        </p:txBody>
      </p:sp>
      <p:sp>
        <p:nvSpPr>
          <p:cNvPr id="3" name="內容版面配置區 2"/>
          <p:cNvSpPr>
            <a:spLocks noGrp="1"/>
          </p:cNvSpPr>
          <p:nvPr>
            <p:ph idx="1"/>
          </p:nvPr>
        </p:nvSpPr>
        <p:spPr/>
        <p:txBody>
          <a:bodyPr>
            <a:normAutofit fontScale="92500" lnSpcReduction="20000"/>
          </a:bodyPr>
          <a:lstStyle/>
          <a:p>
            <a:pPr marL="0" indent="0">
              <a:buNone/>
            </a:pPr>
            <a:r>
              <a:rPr lang="en-US" altLang="zh-TW" dirty="0" smtClean="0"/>
              <a:t>In a geometry class, the teacher wants to kids to get familiar with various shapes and their manipulations. A console program is needed to allow the kids to define primitive planar shapes like rectangles, circles, and triangles and give each defined shape a name. For example,</a:t>
            </a:r>
          </a:p>
          <a:p>
            <a:pPr marL="0" indent="0">
              <a:buNone/>
            </a:pPr>
            <a:r>
              <a:rPr lang="en-US" altLang="zh-TW" dirty="0"/>
              <a:t>	</a:t>
            </a:r>
            <a:r>
              <a:rPr lang="en-US" altLang="zh-TW" dirty="0" smtClean="0"/>
              <a:t>:- </a:t>
            </a:r>
            <a:r>
              <a:rPr lang="en-US" altLang="zh-TW" dirty="0" err="1" smtClean="0"/>
              <a:t>def</a:t>
            </a:r>
            <a:r>
              <a:rPr lang="en-US" altLang="zh-TW" dirty="0" smtClean="0"/>
              <a:t> </a:t>
            </a:r>
            <a:r>
              <a:rPr lang="en-US" altLang="zh-TW" dirty="0" err="1" smtClean="0"/>
              <a:t>cSmall</a:t>
            </a:r>
            <a:r>
              <a:rPr lang="en-US" altLang="zh-TW" dirty="0" smtClean="0"/>
              <a:t> = Circle(2,1,1)</a:t>
            </a:r>
          </a:p>
          <a:p>
            <a:pPr marL="0" indent="0">
              <a:buNone/>
            </a:pPr>
            <a:r>
              <a:rPr lang="en-US" altLang="zh-TW" dirty="0"/>
              <a:t>	</a:t>
            </a:r>
            <a:r>
              <a:rPr lang="en-US" altLang="zh-TW" dirty="0" smtClean="0"/>
              <a:t>&gt;&gt; Circle (2,1,1)</a:t>
            </a:r>
          </a:p>
          <a:p>
            <a:pPr marL="0" indent="0">
              <a:buNone/>
            </a:pPr>
            <a:r>
              <a:rPr lang="en-US" altLang="zh-TW" dirty="0" smtClean="0"/>
              <a:t>	:- </a:t>
            </a:r>
            <a:r>
              <a:rPr lang="en-US" altLang="zh-TW" dirty="0" err="1" smtClean="0"/>
              <a:t>def</a:t>
            </a:r>
            <a:r>
              <a:rPr lang="en-US" altLang="zh-TW" dirty="0" smtClean="0"/>
              <a:t> </a:t>
            </a:r>
            <a:r>
              <a:rPr lang="en-US" altLang="zh-TW" dirty="0" err="1" smtClean="0"/>
              <a:t>rTall</a:t>
            </a:r>
            <a:r>
              <a:rPr lang="en-US" altLang="zh-TW" dirty="0" smtClean="0"/>
              <a:t> = </a:t>
            </a:r>
            <a:r>
              <a:rPr lang="en-US" altLang="zh-TW" dirty="0"/>
              <a:t>Rectangle</a:t>
            </a:r>
            <a:r>
              <a:rPr lang="en-US" altLang="zh-TW" dirty="0" smtClean="0"/>
              <a:t>(1,10,2,8)</a:t>
            </a:r>
          </a:p>
          <a:p>
            <a:pPr marL="0" indent="0">
              <a:buNone/>
            </a:pPr>
            <a:r>
              <a:rPr lang="en-US" altLang="zh-TW" dirty="0"/>
              <a:t>	</a:t>
            </a:r>
            <a:r>
              <a:rPr lang="en-US" altLang="zh-TW" dirty="0" smtClean="0"/>
              <a:t>&gt;&gt; Rectangle (1,10,2,8) </a:t>
            </a:r>
            <a:r>
              <a:rPr lang="en-US" altLang="zh-TW" dirty="0"/>
              <a:t>	</a:t>
            </a:r>
            <a:endParaRPr lang="en-US" altLang="zh-TW" dirty="0" smtClean="0"/>
          </a:p>
        </p:txBody>
      </p:sp>
    </p:spTree>
    <p:extLst>
      <p:ext uri="{BB962C8B-B14F-4D97-AF65-F5344CB8AC3E}">
        <p14:creationId xmlns:p14="http://schemas.microsoft.com/office/powerpoint/2010/main" val="444171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marL="0" indent="0">
              <a:buNone/>
            </a:pPr>
            <a:r>
              <a:rPr lang="en-US" altLang="zh-TW" dirty="0"/>
              <a:t>The kids can then query various properties of a shape by its name</a:t>
            </a:r>
            <a:r>
              <a:rPr lang="zh-TW" altLang="en-US" dirty="0"/>
              <a:t> </a:t>
            </a:r>
            <a:r>
              <a:rPr lang="en-US" altLang="zh-TW" dirty="0"/>
              <a:t>followed by the property name. For example, </a:t>
            </a:r>
          </a:p>
          <a:p>
            <a:pPr marL="0" indent="0">
              <a:buNone/>
            </a:pPr>
            <a:r>
              <a:rPr lang="en-US" altLang="zh-TW" dirty="0"/>
              <a:t>	:- </a:t>
            </a:r>
            <a:r>
              <a:rPr lang="en-US" altLang="zh-TW" dirty="0" err="1"/>
              <a:t>rTall.area</a:t>
            </a:r>
            <a:r>
              <a:rPr lang="en-US" altLang="zh-TW" dirty="0"/>
              <a:t>? </a:t>
            </a:r>
          </a:p>
          <a:p>
            <a:pPr marL="0" indent="0">
              <a:buNone/>
            </a:pPr>
            <a:r>
              <a:rPr lang="en-US" altLang="zh-TW" dirty="0"/>
              <a:t>	&gt;&gt; </a:t>
            </a:r>
            <a:r>
              <a:rPr lang="en-US" altLang="zh-TW" dirty="0" smtClean="0"/>
              <a:t>16</a:t>
            </a:r>
            <a:endParaRPr lang="en-US" altLang="zh-TW" dirty="0"/>
          </a:p>
        </p:txBody>
      </p:sp>
    </p:spTree>
    <p:extLst>
      <p:ext uri="{BB962C8B-B14F-4D97-AF65-F5344CB8AC3E}">
        <p14:creationId xmlns:p14="http://schemas.microsoft.com/office/powerpoint/2010/main" val="248372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marL="0" indent="0">
              <a:buNone/>
            </a:pPr>
            <a:r>
              <a:rPr lang="en-US" altLang="zh-TW" dirty="0"/>
              <a:t>The kids will be able to compose new shapes out of primitive shapes and composite shapes already composed. A composed shape, likewise, is given a name. For example,</a:t>
            </a:r>
          </a:p>
          <a:p>
            <a:pPr marL="0" indent="0">
              <a:buNone/>
            </a:pPr>
            <a:r>
              <a:rPr lang="en-US" altLang="zh-TW" dirty="0"/>
              <a:t>	</a:t>
            </a:r>
            <a:r>
              <a:rPr lang="en-US" altLang="zh-TW" sz="2800" dirty="0"/>
              <a:t>:- </a:t>
            </a:r>
            <a:r>
              <a:rPr lang="en-US" altLang="zh-TW" sz="2800" dirty="0" err="1"/>
              <a:t>def</a:t>
            </a:r>
            <a:r>
              <a:rPr lang="en-US" altLang="zh-TW" sz="2800" dirty="0"/>
              <a:t> </a:t>
            </a:r>
            <a:r>
              <a:rPr lang="en-US" altLang="zh-TW" sz="2800" dirty="0" err="1"/>
              <a:t>comboExclamation</a:t>
            </a:r>
            <a:r>
              <a:rPr lang="en-US" altLang="zh-TW" sz="2800" dirty="0"/>
              <a:t> = </a:t>
            </a:r>
            <a:r>
              <a:rPr lang="en-US" altLang="zh-TW" sz="2800" dirty="0" smtClean="0"/>
              <a:t>combo{</a:t>
            </a:r>
            <a:r>
              <a:rPr lang="en-US" altLang="zh-TW" sz="2800" dirty="0" err="1" smtClean="0"/>
              <a:t>rTall,cSmall</a:t>
            </a:r>
            <a:r>
              <a:rPr lang="en-US" altLang="zh-TW" sz="2800" dirty="0"/>
              <a:t>}</a:t>
            </a:r>
          </a:p>
          <a:p>
            <a:pPr marL="0" indent="0">
              <a:buNone/>
            </a:pPr>
            <a:endParaRPr lang="zh-TW" altLang="en-US" dirty="0"/>
          </a:p>
          <a:p>
            <a:pPr marL="0" indent="0">
              <a:buNone/>
            </a:pPr>
            <a:endParaRPr lang="zh-TW" altLang="en-US" dirty="0"/>
          </a:p>
        </p:txBody>
      </p:sp>
    </p:spTree>
    <p:extLst>
      <p:ext uri="{BB962C8B-B14F-4D97-AF65-F5344CB8AC3E}">
        <p14:creationId xmlns:p14="http://schemas.microsoft.com/office/powerpoint/2010/main" val="3013800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marL="0" indent="0">
              <a:buNone/>
            </a:pPr>
            <a:r>
              <a:rPr lang="en-US" altLang="zh-TW" dirty="0"/>
              <a:t>Composed shapes are to be treated just like a primitive shape, their areas and perimeters can be computed by summing all constituent shapes. For example,</a:t>
            </a:r>
          </a:p>
          <a:p>
            <a:pPr marL="0" indent="0">
              <a:buNone/>
            </a:pPr>
            <a:r>
              <a:rPr lang="en-US" altLang="zh-TW" dirty="0"/>
              <a:t>	 </a:t>
            </a:r>
            <a:r>
              <a:rPr lang="en-US" altLang="zh-TW" dirty="0">
                <a:sym typeface="Wingdings" panose="05000000000000000000" pitchFamily="2" charset="2"/>
              </a:rPr>
              <a:t>:- </a:t>
            </a:r>
            <a:r>
              <a:rPr lang="en-US" altLang="zh-TW" dirty="0" err="1">
                <a:sym typeface="Wingdings" panose="05000000000000000000" pitchFamily="2" charset="2"/>
              </a:rPr>
              <a:t>combo</a:t>
            </a:r>
            <a:r>
              <a:rPr lang="en-US" altLang="zh-TW" dirty="0" err="1"/>
              <a:t>Exclamation</a:t>
            </a:r>
            <a:r>
              <a:rPr lang="en-US" altLang="zh-TW" dirty="0" err="1">
                <a:sym typeface="Wingdings" panose="05000000000000000000" pitchFamily="2" charset="2"/>
              </a:rPr>
              <a:t>.perimeter</a:t>
            </a:r>
            <a:r>
              <a:rPr lang="en-US" altLang="zh-TW" dirty="0">
                <a:sym typeface="Wingdings" panose="05000000000000000000" pitchFamily="2" charset="2"/>
              </a:rPr>
              <a:t>?</a:t>
            </a:r>
          </a:p>
          <a:p>
            <a:pPr marL="0" indent="0">
              <a:buNone/>
            </a:pPr>
            <a:r>
              <a:rPr lang="en-US" altLang="zh-TW" dirty="0">
                <a:sym typeface="Wingdings" panose="05000000000000000000" pitchFamily="2" charset="2"/>
              </a:rPr>
              <a:t>	&gt;&gt; 26.28 </a:t>
            </a:r>
            <a:endParaRPr lang="en-US" altLang="zh-TW" dirty="0"/>
          </a:p>
          <a:p>
            <a:pPr marL="0" indent="0">
              <a:buNone/>
            </a:pPr>
            <a:endParaRPr lang="zh-TW" altLang="en-US" dirty="0"/>
          </a:p>
        </p:txBody>
      </p:sp>
    </p:spTree>
    <p:extLst>
      <p:ext uri="{BB962C8B-B14F-4D97-AF65-F5344CB8AC3E}">
        <p14:creationId xmlns:p14="http://schemas.microsoft.com/office/powerpoint/2010/main" val="1714064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457200" y="1600200"/>
            <a:ext cx="8686800" cy="5257800"/>
          </a:xfrm>
        </p:spPr>
        <p:txBody>
          <a:bodyPr>
            <a:normAutofit/>
          </a:bodyPr>
          <a:lstStyle/>
          <a:p>
            <a:pPr marL="0" indent="0">
              <a:buNone/>
            </a:pPr>
            <a:r>
              <a:rPr lang="en-US" altLang="zh-TW" dirty="0" smtClean="0"/>
              <a:t>Lastly</a:t>
            </a:r>
            <a:r>
              <a:rPr lang="en-US" altLang="zh-TW" dirty="0"/>
              <a:t>, the kids can load/store a collection of shapes from/to a file.</a:t>
            </a:r>
          </a:p>
          <a:p>
            <a:pPr marL="0" indent="0">
              <a:buNone/>
            </a:pPr>
            <a:r>
              <a:rPr lang="en-US" altLang="zh-TW" dirty="0"/>
              <a:t>	</a:t>
            </a:r>
            <a:r>
              <a:rPr lang="en-US" altLang="zh-TW" sz="1800" dirty="0"/>
              <a:t>:- </a:t>
            </a:r>
            <a:r>
              <a:rPr lang="en-US" altLang="zh-TW" sz="1800" dirty="0" smtClean="0"/>
              <a:t>save </a:t>
            </a:r>
            <a:r>
              <a:rPr lang="en-US" altLang="zh-TW" sz="1800" dirty="0" err="1"/>
              <a:t>comboExclamation</a:t>
            </a:r>
            <a:r>
              <a:rPr lang="en-US" altLang="zh-TW" sz="1800" dirty="0" smtClean="0"/>
              <a:t> to “myShapes.txt”</a:t>
            </a:r>
            <a:endParaRPr lang="en-US" altLang="zh-TW" sz="1800" dirty="0"/>
          </a:p>
          <a:p>
            <a:pPr marL="0" indent="0">
              <a:buNone/>
            </a:pPr>
            <a:r>
              <a:rPr lang="en-US" altLang="zh-TW" sz="1800" dirty="0" smtClean="0"/>
              <a:t>	</a:t>
            </a:r>
            <a:r>
              <a:rPr lang="en-US" altLang="zh-TW" sz="1800" dirty="0"/>
              <a:t>&gt;&gt; </a:t>
            </a:r>
            <a:r>
              <a:rPr lang="en-US" altLang="zh-TW" sz="1800" dirty="0" err="1"/>
              <a:t>comboExclamation</a:t>
            </a:r>
            <a:r>
              <a:rPr lang="en-US" altLang="zh-TW" sz="1800" dirty="0"/>
              <a:t> saved </a:t>
            </a:r>
            <a:r>
              <a:rPr lang="en-US" altLang="zh-TW" sz="1800" dirty="0" smtClean="0"/>
              <a:t>to myShapes.txt</a:t>
            </a:r>
          </a:p>
          <a:p>
            <a:pPr marL="0" indent="0">
              <a:buNone/>
            </a:pPr>
            <a:r>
              <a:rPr lang="en-US" altLang="zh-TW" sz="1800" dirty="0" smtClean="0"/>
              <a:t>	:- load </a:t>
            </a:r>
            <a:r>
              <a:rPr lang="en-US" altLang="zh-TW" sz="1800" dirty="0"/>
              <a:t>“myShapes.txt”</a:t>
            </a:r>
          </a:p>
          <a:p>
            <a:pPr marL="0" indent="0">
              <a:buNone/>
            </a:pPr>
            <a:r>
              <a:rPr lang="en-US" altLang="zh-TW" sz="1800" dirty="0"/>
              <a:t>	&gt;&gt; </a:t>
            </a:r>
            <a:r>
              <a:rPr lang="en-US" altLang="zh-TW" sz="1800" dirty="0" smtClean="0"/>
              <a:t>loading myShapes.txt …</a:t>
            </a:r>
          </a:p>
          <a:p>
            <a:pPr marL="0" indent="0">
              <a:buNone/>
            </a:pPr>
            <a:r>
              <a:rPr lang="pt-BR" altLang="zh-TW" sz="1800" dirty="0"/>
              <a:t> </a:t>
            </a:r>
            <a:r>
              <a:rPr lang="pt-BR" altLang="zh-TW" sz="1800" dirty="0" smtClean="0"/>
              <a:t>               </a:t>
            </a:r>
            <a:r>
              <a:rPr lang="en-US" altLang="zh-TW" sz="1800" dirty="0"/>
              <a:t>	</a:t>
            </a:r>
            <a:r>
              <a:rPr lang="en-US" altLang="zh-TW" sz="1400" dirty="0" err="1">
                <a:latin typeface="Tahoma" panose="020B0604030504040204" pitchFamily="34" charset="0"/>
                <a:ea typeface="Tahoma" panose="020B0604030504040204" pitchFamily="34" charset="0"/>
                <a:cs typeface="Tahoma" panose="020B0604030504040204" pitchFamily="34" charset="0"/>
              </a:rPr>
              <a:t>comboExclamation</a:t>
            </a:r>
            <a:r>
              <a:rPr lang="en-US" altLang="zh-TW" sz="1400" dirty="0">
                <a:latin typeface="Tahoma" panose="020B0604030504040204" pitchFamily="34" charset="0"/>
                <a:ea typeface="Tahoma" panose="020B0604030504040204" pitchFamily="34" charset="0"/>
                <a:cs typeface="Tahoma" panose="020B0604030504040204" pitchFamily="34" charset="0"/>
              </a:rPr>
              <a:t> = </a:t>
            </a:r>
            <a:r>
              <a:rPr lang="en-US" altLang="zh-TW" sz="1400" dirty="0" err="1" smtClean="0">
                <a:latin typeface="Tahoma" panose="020B0604030504040204" pitchFamily="34" charset="0"/>
                <a:ea typeface="Tahoma" panose="020B0604030504040204" pitchFamily="34" charset="0"/>
                <a:cs typeface="Tahoma" panose="020B0604030504040204" pitchFamily="34" charset="0"/>
              </a:rPr>
              <a:t>comboExclamation</a:t>
            </a:r>
            <a:r>
              <a:rPr lang="en-US" altLang="zh-TW" sz="1400" dirty="0" smtClean="0">
                <a:latin typeface="Tahoma" panose="020B0604030504040204" pitchFamily="34" charset="0"/>
                <a:ea typeface="Tahoma" panose="020B0604030504040204" pitchFamily="34" charset="0"/>
                <a:cs typeface="Tahoma" panose="020B0604030504040204" pitchFamily="34" charset="0"/>
              </a:rPr>
              <a:t>{</a:t>
            </a:r>
            <a:r>
              <a:rPr lang="en-US" altLang="zh-TW" sz="1400" dirty="0" err="1" smtClean="0">
                <a:latin typeface="Tahoma" panose="020B0604030504040204" pitchFamily="34" charset="0"/>
                <a:ea typeface="Tahoma" panose="020B0604030504040204" pitchFamily="34" charset="0"/>
                <a:cs typeface="Tahoma" panose="020B0604030504040204" pitchFamily="34" charset="0"/>
              </a:rPr>
              <a:t>rTall</a:t>
            </a:r>
            <a:r>
              <a:rPr lang="en-US" altLang="zh-TW" sz="1400" dirty="0" smtClean="0">
                <a:latin typeface="Tahoma" panose="020B0604030504040204" pitchFamily="34" charset="0"/>
                <a:ea typeface="Tahoma" panose="020B0604030504040204" pitchFamily="34" charset="0"/>
                <a:cs typeface="Tahoma" panose="020B0604030504040204" pitchFamily="34" charset="0"/>
              </a:rPr>
              <a:t> </a:t>
            </a:r>
            <a:r>
              <a:rPr lang="en-US" altLang="zh-TW" sz="1400" dirty="0" err="1" smtClean="0">
                <a:latin typeface="Tahoma" panose="020B0604030504040204" pitchFamily="34" charset="0"/>
                <a:ea typeface="Tahoma" panose="020B0604030504040204" pitchFamily="34" charset="0"/>
                <a:cs typeface="Tahoma" panose="020B0604030504040204" pitchFamily="34" charset="0"/>
              </a:rPr>
              <a:t>cSmall</a:t>
            </a:r>
            <a:r>
              <a:rPr lang="en-US" altLang="zh-TW" sz="1400" dirty="0" smtClean="0">
                <a:latin typeface="Tahoma" panose="020B0604030504040204" pitchFamily="34" charset="0"/>
                <a:ea typeface="Tahoma" panose="020B0604030504040204" pitchFamily="34" charset="0"/>
                <a:cs typeface="Tahoma" panose="020B0604030504040204" pitchFamily="34" charset="0"/>
              </a:rPr>
              <a:t> } </a:t>
            </a:r>
            <a:r>
              <a:rPr lang="en-US" altLang="zh-TW" sz="1400" dirty="0">
                <a:latin typeface="Tahoma" panose="020B0604030504040204" pitchFamily="34" charset="0"/>
                <a:ea typeface="Tahoma" panose="020B0604030504040204" pitchFamily="34" charset="0"/>
                <a:cs typeface="Tahoma" panose="020B0604030504040204" pitchFamily="34" charset="0"/>
              </a:rPr>
              <a:t>= </a:t>
            </a:r>
            <a:r>
              <a:rPr lang="en-US" altLang="zh-TW" sz="1400" dirty="0" smtClean="0">
                <a:latin typeface="Tahoma" panose="020B0604030504040204" pitchFamily="34" charset="0"/>
                <a:ea typeface="Tahoma" panose="020B0604030504040204" pitchFamily="34" charset="0"/>
                <a:cs typeface="Tahoma" panose="020B0604030504040204" pitchFamily="34" charset="0"/>
              </a:rPr>
              <a:t>combo(c </a:t>
            </a:r>
            <a:r>
              <a:rPr lang="en-US" altLang="zh-TW" sz="1400" dirty="0">
                <a:latin typeface="Tahoma" panose="020B0604030504040204" pitchFamily="34" charset="0"/>
                <a:ea typeface="Tahoma" panose="020B0604030504040204" pitchFamily="34" charset="0"/>
                <a:cs typeface="Tahoma" panose="020B0604030504040204" pitchFamily="34" charset="0"/>
              </a:rPr>
              <a:t>(</a:t>
            </a:r>
            <a:r>
              <a:rPr lang="en-US" altLang="zh-TW" sz="1400" dirty="0" smtClean="0">
                <a:latin typeface="Tahoma" panose="020B0604030504040204" pitchFamily="34" charset="0"/>
                <a:ea typeface="Tahoma" panose="020B0604030504040204" pitchFamily="34" charset="0"/>
                <a:cs typeface="Tahoma" panose="020B0604030504040204" pitchFamily="34" charset="0"/>
              </a:rPr>
              <a:t>2 1 1)  r </a:t>
            </a:r>
            <a:r>
              <a:rPr lang="en-US" altLang="zh-TW" sz="1400" dirty="0">
                <a:latin typeface="Tahoma" panose="020B0604030504040204" pitchFamily="34" charset="0"/>
                <a:ea typeface="Tahoma" panose="020B0604030504040204" pitchFamily="34" charset="0"/>
                <a:cs typeface="Tahoma" panose="020B0604030504040204" pitchFamily="34" charset="0"/>
              </a:rPr>
              <a:t>(</a:t>
            </a:r>
            <a:r>
              <a:rPr lang="en-US" altLang="zh-TW" sz="1400" dirty="0" smtClean="0">
                <a:latin typeface="Tahoma" panose="020B0604030504040204" pitchFamily="34" charset="0"/>
                <a:ea typeface="Tahoma" panose="020B0604030504040204" pitchFamily="34" charset="0"/>
                <a:cs typeface="Tahoma" panose="020B0604030504040204" pitchFamily="34" charset="0"/>
              </a:rPr>
              <a:t>1 10 2 8) )</a:t>
            </a:r>
            <a:endParaRPr lang="en-US" altLang="zh-TW" sz="14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zh-TW" sz="1600" dirty="0" smtClean="0"/>
              <a:t>	</a:t>
            </a:r>
            <a:endParaRPr lang="en-US" altLang="zh-TW" sz="3000" dirty="0"/>
          </a:p>
          <a:p>
            <a:pPr marL="0" indent="0">
              <a:buNone/>
            </a:pPr>
            <a:endParaRPr lang="en-US" altLang="zh-TW" dirty="0"/>
          </a:p>
          <a:p>
            <a:pPr marL="0" indent="0">
              <a:buNone/>
            </a:pPr>
            <a:endParaRPr lang="en-US" altLang="zh-TW" dirty="0" smtClean="0"/>
          </a:p>
        </p:txBody>
      </p:sp>
    </p:spTree>
    <p:extLst>
      <p:ext uri="{BB962C8B-B14F-4D97-AF65-F5344CB8AC3E}">
        <p14:creationId xmlns:p14="http://schemas.microsoft.com/office/powerpoint/2010/main" val="1247545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a:xfrm>
            <a:off x="457200" y="1484784"/>
            <a:ext cx="8686800" cy="5373216"/>
          </a:xfrm>
        </p:spPr>
        <p:txBody>
          <a:bodyPr>
            <a:normAutofit/>
          </a:bodyPr>
          <a:lstStyle/>
          <a:p>
            <a:pPr marL="0" indent="0">
              <a:buNone/>
            </a:pPr>
            <a:r>
              <a:rPr lang="en-US" altLang="zh-TW" dirty="0"/>
              <a:t>The kids can </a:t>
            </a:r>
            <a:r>
              <a:rPr lang="en-US" altLang="zh-TW" dirty="0" smtClean="0"/>
              <a:t>add/delete/show </a:t>
            </a:r>
            <a:r>
              <a:rPr lang="en-US" altLang="zh-TW" dirty="0"/>
              <a:t>a composed shape to obtain its constituent shapes. </a:t>
            </a:r>
            <a:endParaRPr lang="en-US" altLang="zh-TW" dirty="0" smtClean="0"/>
          </a:p>
          <a:p>
            <a:pPr marL="0" indent="0">
              <a:buNone/>
            </a:pPr>
            <a:r>
              <a:rPr lang="en-US" altLang="zh-TW" dirty="0" smtClean="0"/>
              <a:t>	</a:t>
            </a:r>
            <a:r>
              <a:rPr lang="en-US" altLang="zh-TW" sz="1600" dirty="0" smtClean="0"/>
              <a:t> :- delete </a:t>
            </a:r>
            <a:r>
              <a:rPr lang="en-US" altLang="zh-TW" sz="1600" dirty="0" err="1"/>
              <a:t>r</a:t>
            </a:r>
            <a:r>
              <a:rPr lang="en-US" altLang="zh-TW" sz="1600" dirty="0" err="1" smtClean="0"/>
              <a:t>Tall</a:t>
            </a:r>
            <a:r>
              <a:rPr lang="en-US" altLang="zh-TW" sz="1600" dirty="0" smtClean="0"/>
              <a:t> from </a:t>
            </a:r>
            <a:r>
              <a:rPr lang="en-US" altLang="zh-TW" sz="1600" dirty="0" err="1" smtClean="0"/>
              <a:t>combo</a:t>
            </a:r>
            <a:r>
              <a:rPr lang="en-US" altLang="zh-TW" sz="1600" dirty="0" err="1"/>
              <a:t>Exclamation</a:t>
            </a:r>
            <a:endParaRPr lang="en-US" altLang="zh-TW" sz="1600" dirty="0" smtClean="0"/>
          </a:p>
          <a:p>
            <a:pPr marL="0" indent="0">
              <a:buNone/>
            </a:pPr>
            <a:r>
              <a:rPr lang="en-US" altLang="zh-TW" sz="1600" dirty="0"/>
              <a:t> </a:t>
            </a:r>
            <a:r>
              <a:rPr lang="en-US" altLang="zh-TW" sz="1600" dirty="0" smtClean="0"/>
              <a:t>                    :- </a:t>
            </a:r>
            <a:r>
              <a:rPr lang="en-US" altLang="zh-TW" sz="1600" dirty="0"/>
              <a:t>show </a:t>
            </a:r>
          </a:p>
          <a:p>
            <a:pPr marL="0" indent="0">
              <a:buNone/>
            </a:pPr>
            <a:r>
              <a:rPr lang="en-US" altLang="zh-TW" sz="1600" dirty="0"/>
              <a:t>                       </a:t>
            </a:r>
            <a:r>
              <a:rPr lang="en-US" altLang="zh-TW" sz="1600" dirty="0" err="1" smtClean="0"/>
              <a:t>cSmall</a:t>
            </a:r>
            <a:endParaRPr lang="en-US" altLang="zh-TW" sz="1600" dirty="0" smtClean="0"/>
          </a:p>
          <a:p>
            <a:pPr marL="0" indent="0">
              <a:buNone/>
            </a:pPr>
            <a:r>
              <a:rPr lang="en-US" altLang="zh-TW" sz="1600" dirty="0"/>
              <a:t>	</a:t>
            </a:r>
            <a:r>
              <a:rPr lang="en-US" altLang="zh-TW" sz="1600" dirty="0" smtClean="0"/>
              <a:t>   </a:t>
            </a:r>
            <a:r>
              <a:rPr lang="en-US" altLang="zh-TW" sz="1600" dirty="0" err="1" smtClean="0"/>
              <a:t>rTall</a:t>
            </a:r>
            <a:r>
              <a:rPr lang="en-US" altLang="zh-TW" sz="1600" dirty="0" smtClean="0"/>
              <a:t> </a:t>
            </a:r>
            <a:endParaRPr lang="en-US" altLang="zh-TW" sz="1600" dirty="0"/>
          </a:p>
          <a:p>
            <a:pPr marL="0" indent="0">
              <a:buNone/>
            </a:pPr>
            <a:r>
              <a:rPr lang="en-US" altLang="zh-TW" sz="1600" dirty="0"/>
              <a:t>                       </a:t>
            </a:r>
            <a:r>
              <a:rPr lang="en-US" altLang="zh-TW" sz="1600" dirty="0" err="1" smtClean="0"/>
              <a:t>comboExclamation</a:t>
            </a:r>
            <a:endParaRPr lang="en-US" altLang="zh-TW" sz="1600" dirty="0" smtClean="0"/>
          </a:p>
          <a:p>
            <a:pPr marL="0" indent="0">
              <a:buNone/>
            </a:pPr>
            <a:r>
              <a:rPr lang="en-US" altLang="zh-TW" sz="1600" dirty="0" smtClean="0"/>
              <a:t>	:- </a:t>
            </a:r>
            <a:r>
              <a:rPr lang="en-US" altLang="zh-TW" sz="1600" dirty="0"/>
              <a:t>delete </a:t>
            </a:r>
            <a:r>
              <a:rPr lang="en-US" altLang="zh-TW" sz="1600" dirty="0" err="1"/>
              <a:t>rTall</a:t>
            </a:r>
            <a:r>
              <a:rPr lang="en-US" altLang="zh-TW" sz="1600" dirty="0"/>
              <a:t> </a:t>
            </a:r>
          </a:p>
          <a:p>
            <a:pPr marL="0" indent="0">
              <a:buNone/>
            </a:pPr>
            <a:r>
              <a:rPr lang="en-US" altLang="zh-TW" sz="1600" dirty="0"/>
              <a:t>	:- show</a:t>
            </a:r>
          </a:p>
          <a:p>
            <a:pPr marL="0" indent="0">
              <a:buNone/>
            </a:pPr>
            <a:r>
              <a:rPr lang="en-US" altLang="zh-TW" sz="1600" dirty="0"/>
              <a:t>	  </a:t>
            </a:r>
            <a:r>
              <a:rPr lang="en-US" altLang="zh-TW" sz="1600" dirty="0" smtClean="0"/>
              <a:t> </a:t>
            </a:r>
            <a:r>
              <a:rPr lang="en-US" altLang="zh-TW" sz="1600" dirty="0" err="1" smtClean="0"/>
              <a:t>cSmall</a:t>
            </a:r>
            <a:endParaRPr lang="en-US" altLang="zh-TW" sz="1600" dirty="0"/>
          </a:p>
          <a:p>
            <a:pPr marL="0" indent="0">
              <a:buNone/>
            </a:pPr>
            <a:r>
              <a:rPr lang="en-US" altLang="zh-TW" sz="1600" dirty="0"/>
              <a:t>                       </a:t>
            </a:r>
            <a:r>
              <a:rPr lang="en-US" altLang="zh-TW" sz="1600" dirty="0" err="1" smtClean="0"/>
              <a:t>comboExclamation</a:t>
            </a:r>
            <a:endParaRPr lang="en-US" altLang="zh-TW" sz="1600" dirty="0" smtClean="0"/>
          </a:p>
          <a:p>
            <a:pPr marL="0" indent="0">
              <a:buNone/>
            </a:pPr>
            <a:r>
              <a:rPr lang="en-US" altLang="zh-TW" sz="1600" dirty="0"/>
              <a:t> </a:t>
            </a:r>
            <a:r>
              <a:rPr lang="en-US" altLang="zh-TW" sz="1600" dirty="0" smtClean="0"/>
              <a:t>                   :- </a:t>
            </a:r>
            <a:r>
              <a:rPr lang="en-US" altLang="zh-TW" sz="1600" dirty="0" err="1" smtClean="0"/>
              <a:t>def</a:t>
            </a:r>
            <a:r>
              <a:rPr lang="en-US" altLang="zh-TW" sz="1600" dirty="0" smtClean="0"/>
              <a:t> </a:t>
            </a:r>
            <a:r>
              <a:rPr lang="en-US" altLang="zh-TW" sz="1600" dirty="0" err="1" smtClean="0"/>
              <a:t>cMale</a:t>
            </a:r>
            <a:r>
              <a:rPr lang="en-US" altLang="zh-TW" sz="1600" dirty="0" smtClean="0"/>
              <a:t> = Circle(3,2,1)</a:t>
            </a:r>
            <a:r>
              <a:rPr lang="en-US" altLang="zh-TW" sz="1600" dirty="0"/>
              <a:t>	</a:t>
            </a:r>
            <a:endParaRPr lang="en-US" altLang="zh-TW" sz="1600" dirty="0" smtClean="0"/>
          </a:p>
          <a:p>
            <a:pPr marL="0" indent="0">
              <a:buNone/>
            </a:pPr>
            <a:r>
              <a:rPr lang="en-US" altLang="zh-TW" sz="1600" dirty="0"/>
              <a:t> </a:t>
            </a:r>
            <a:r>
              <a:rPr lang="en-US" altLang="zh-TW" sz="1600" dirty="0" smtClean="0"/>
              <a:t>                   :- add </a:t>
            </a:r>
            <a:r>
              <a:rPr lang="en-US" altLang="zh-TW" sz="1600" dirty="0" err="1"/>
              <a:t>cMale</a:t>
            </a:r>
            <a:r>
              <a:rPr lang="en-US" altLang="zh-TW" sz="1600" dirty="0"/>
              <a:t> </a:t>
            </a:r>
            <a:r>
              <a:rPr lang="en-US" altLang="zh-TW" sz="1600" dirty="0" smtClean="0"/>
              <a:t>to </a:t>
            </a:r>
            <a:r>
              <a:rPr lang="en-US" altLang="zh-TW" sz="1600" dirty="0" err="1" smtClean="0"/>
              <a:t>comboExclamation</a:t>
            </a:r>
            <a:endParaRPr lang="en-US" altLang="zh-TW" sz="1600" dirty="0" smtClean="0"/>
          </a:p>
          <a:p>
            <a:pPr marL="0" indent="0">
              <a:buNone/>
            </a:pPr>
            <a:r>
              <a:rPr lang="en-US" altLang="zh-TW" sz="1600" dirty="0"/>
              <a:t>	&gt;&gt;  </a:t>
            </a:r>
            <a:r>
              <a:rPr lang="en-US" altLang="zh-TW" sz="1400" dirty="0" err="1">
                <a:latin typeface="Tahoma" panose="020B0604030504040204" pitchFamily="34" charset="0"/>
                <a:ea typeface="Tahoma" panose="020B0604030504040204" pitchFamily="34" charset="0"/>
                <a:cs typeface="Tahoma" panose="020B0604030504040204" pitchFamily="34" charset="0"/>
              </a:rPr>
              <a:t>comboExclamation</a:t>
            </a:r>
            <a:r>
              <a:rPr lang="en-US" altLang="zh-TW" sz="1400" dirty="0">
                <a:latin typeface="Tahoma" panose="020B0604030504040204" pitchFamily="34" charset="0"/>
                <a:ea typeface="Tahoma" panose="020B0604030504040204" pitchFamily="34" charset="0"/>
                <a:cs typeface="Tahoma" panose="020B0604030504040204" pitchFamily="34" charset="0"/>
              </a:rPr>
              <a:t> = </a:t>
            </a:r>
            <a:r>
              <a:rPr lang="en-US" altLang="zh-TW" sz="1400" dirty="0" err="1">
                <a:latin typeface="Tahoma" panose="020B0604030504040204" pitchFamily="34" charset="0"/>
                <a:ea typeface="Tahoma" panose="020B0604030504040204" pitchFamily="34" charset="0"/>
                <a:cs typeface="Tahoma" panose="020B0604030504040204" pitchFamily="34" charset="0"/>
              </a:rPr>
              <a:t>comboExclamation</a:t>
            </a:r>
            <a:r>
              <a:rPr lang="en-US" altLang="zh-TW" sz="1400" dirty="0">
                <a:latin typeface="Tahoma" panose="020B0604030504040204" pitchFamily="34" charset="0"/>
                <a:ea typeface="Tahoma" panose="020B0604030504040204" pitchFamily="34" charset="0"/>
                <a:cs typeface="Tahoma" panose="020B0604030504040204" pitchFamily="34" charset="0"/>
              </a:rPr>
              <a:t>{</a:t>
            </a:r>
            <a:r>
              <a:rPr lang="en-US" altLang="zh-TW" sz="1400" dirty="0" err="1">
                <a:latin typeface="Tahoma" panose="020B0604030504040204" pitchFamily="34" charset="0"/>
                <a:ea typeface="Tahoma" panose="020B0604030504040204" pitchFamily="34" charset="0"/>
                <a:cs typeface="Tahoma" panose="020B0604030504040204" pitchFamily="34" charset="0"/>
              </a:rPr>
              <a:t>cSmall</a:t>
            </a:r>
            <a:r>
              <a:rPr lang="en-US" altLang="zh-TW" sz="1400" dirty="0">
                <a:latin typeface="Tahoma" panose="020B0604030504040204" pitchFamily="34" charset="0"/>
                <a:ea typeface="Tahoma" panose="020B0604030504040204" pitchFamily="34" charset="0"/>
                <a:cs typeface="Tahoma" panose="020B0604030504040204" pitchFamily="34" charset="0"/>
              </a:rPr>
              <a:t> </a:t>
            </a:r>
            <a:r>
              <a:rPr lang="en-US" altLang="zh-TW" sz="1400" dirty="0" err="1">
                <a:latin typeface="Tahoma" panose="020B0604030504040204" pitchFamily="34" charset="0"/>
                <a:ea typeface="Tahoma" panose="020B0604030504040204" pitchFamily="34" charset="0"/>
                <a:cs typeface="Tahoma" panose="020B0604030504040204" pitchFamily="34" charset="0"/>
              </a:rPr>
              <a:t>cMale</a:t>
            </a:r>
            <a:r>
              <a:rPr lang="en-US" altLang="zh-TW" sz="1400" dirty="0">
                <a:latin typeface="Tahoma" panose="020B0604030504040204" pitchFamily="34" charset="0"/>
                <a:ea typeface="Tahoma" panose="020B0604030504040204" pitchFamily="34" charset="0"/>
                <a:cs typeface="Tahoma" panose="020B0604030504040204" pitchFamily="34" charset="0"/>
              </a:rPr>
              <a:t> }= </a:t>
            </a:r>
            <a:r>
              <a:rPr lang="en-US" altLang="zh-TW" sz="1400" dirty="0" smtClean="0">
                <a:latin typeface="Tahoma" panose="020B0604030504040204" pitchFamily="34" charset="0"/>
                <a:ea typeface="Tahoma" panose="020B0604030504040204" pitchFamily="34" charset="0"/>
                <a:cs typeface="Tahoma" panose="020B0604030504040204" pitchFamily="34" charset="0"/>
              </a:rPr>
              <a:t>combo(c(2 1 1)  c(3 2 1) )</a:t>
            </a:r>
            <a:endParaRPr lang="en-US" altLang="zh-TW" sz="1400" dirty="0" smtClean="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zh-TW" sz="1600" dirty="0"/>
              <a:t> </a:t>
            </a:r>
            <a:r>
              <a:rPr lang="en-US" altLang="zh-TW" sz="1600" dirty="0" smtClean="0"/>
              <a:t>                                     </a:t>
            </a:r>
            <a:endParaRPr lang="en-US" altLang="zh-TW" sz="1600" dirty="0"/>
          </a:p>
          <a:p>
            <a:pPr marL="0" indent="0">
              <a:buNone/>
            </a:pPr>
            <a:endParaRPr lang="en-US" altLang="zh-TW" sz="1600" dirty="0"/>
          </a:p>
          <a:p>
            <a:pPr marL="0" indent="0">
              <a:buNone/>
            </a:pPr>
            <a:endParaRPr lang="en-US" altLang="zh-TW" sz="1600" dirty="0"/>
          </a:p>
          <a:p>
            <a:pPr marL="0" indent="0">
              <a:buNone/>
            </a:pPr>
            <a:endParaRPr lang="en-US" altLang="zh-TW" sz="1600" dirty="0"/>
          </a:p>
          <a:p>
            <a:pPr marL="0" indent="0">
              <a:buNone/>
            </a:pPr>
            <a:endParaRPr lang="en-US" altLang="zh-TW" dirty="0" smtClean="0"/>
          </a:p>
        </p:txBody>
      </p:sp>
    </p:spTree>
    <p:extLst>
      <p:ext uri="{BB962C8B-B14F-4D97-AF65-F5344CB8AC3E}">
        <p14:creationId xmlns:p14="http://schemas.microsoft.com/office/powerpoint/2010/main" val="1823414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HW6</a:t>
            </a:r>
            <a:endParaRPr lang="zh-TW" altLang="en-US" dirty="0"/>
          </a:p>
        </p:txBody>
      </p:sp>
      <p:sp>
        <p:nvSpPr>
          <p:cNvPr id="3" name="內容版面配置區 2"/>
          <p:cNvSpPr>
            <a:spLocks noGrp="1"/>
          </p:cNvSpPr>
          <p:nvPr>
            <p:ph idx="1"/>
          </p:nvPr>
        </p:nvSpPr>
        <p:spPr>
          <a:xfrm>
            <a:off x="457200" y="1196752"/>
            <a:ext cx="8686800" cy="5661248"/>
          </a:xfrm>
        </p:spPr>
        <p:txBody>
          <a:bodyPr>
            <a:normAutofit/>
          </a:bodyPr>
          <a:lstStyle/>
          <a:p>
            <a:pPr marL="0" indent="0">
              <a:buNone/>
            </a:pPr>
            <a:r>
              <a:rPr lang="en-US" altLang="zh-TW" sz="2400" dirty="0"/>
              <a:t>Please pull the latest code from </a:t>
            </a:r>
            <a:r>
              <a:rPr lang="en-US" altLang="zh-TW" sz="2400" dirty="0" err="1" smtClean="0"/>
              <a:t>github</a:t>
            </a:r>
            <a:r>
              <a:rPr lang="en-US" altLang="zh-TW" sz="2400" dirty="0" smtClean="0"/>
              <a:t>. Based on </a:t>
            </a:r>
            <a:r>
              <a:rPr lang="en-US" altLang="zh-TW" sz="2400" dirty="0"/>
              <a:t>shapes.pptx</a:t>
            </a:r>
            <a:r>
              <a:rPr lang="en-US" altLang="zh-TW" sz="2400" dirty="0" smtClean="0"/>
              <a:t> page of 23 Problem 3</a:t>
            </a:r>
          </a:p>
          <a:p>
            <a:endParaRPr lang="en-US" altLang="zh-TW" sz="2000" dirty="0" smtClean="0"/>
          </a:p>
          <a:p>
            <a:r>
              <a:rPr lang="en-US" altLang="zh-TW" sz="2000" dirty="0" smtClean="0"/>
              <a:t>Problem 1(10 points) : </a:t>
            </a:r>
            <a:r>
              <a:rPr lang="en-US" altLang="zh-TW" sz="2000" dirty="0"/>
              <a:t>See the page of </a:t>
            </a:r>
            <a:r>
              <a:rPr lang="en-US" altLang="zh-TW" sz="2000" dirty="0" smtClean="0"/>
              <a:t>23 and 25. Use  “</a:t>
            </a:r>
            <a:r>
              <a:rPr lang="en-US" altLang="zh-TW" sz="2000" dirty="0" err="1"/>
              <a:t>def</a:t>
            </a:r>
            <a:r>
              <a:rPr lang="en-US" altLang="zh-TW" sz="2000" dirty="0" smtClean="0"/>
              <a:t>” instruction to insert </a:t>
            </a:r>
            <a:r>
              <a:rPr lang="en-US" altLang="zh-TW" sz="2000" dirty="0" err="1" smtClean="0"/>
              <a:t>ShapeMedia</a:t>
            </a:r>
            <a:r>
              <a:rPr lang="en-US" altLang="zh-TW" sz="2000" dirty="0" smtClean="0"/>
              <a:t> and </a:t>
            </a:r>
            <a:r>
              <a:rPr lang="en-US" altLang="zh-TW" sz="2000" dirty="0" err="1" smtClean="0"/>
              <a:t>ComboMedia</a:t>
            </a:r>
            <a:r>
              <a:rPr lang="en-US" altLang="zh-TW" sz="2000" dirty="0"/>
              <a:t> </a:t>
            </a:r>
            <a:r>
              <a:rPr lang="en-US" altLang="zh-TW" sz="2000" dirty="0" smtClean="0"/>
              <a:t>and give name to each </a:t>
            </a:r>
            <a:r>
              <a:rPr lang="en-US" altLang="zh-TW" sz="2000" dirty="0" err="1" smtClean="0"/>
              <a:t>ShapeMedia</a:t>
            </a:r>
            <a:r>
              <a:rPr lang="en-US" altLang="zh-TW" sz="2000" dirty="0" smtClean="0"/>
              <a:t> and </a:t>
            </a:r>
            <a:r>
              <a:rPr lang="en-US" altLang="zh-TW" sz="2000" dirty="0" err="1" smtClean="0"/>
              <a:t>ComboMedia</a:t>
            </a:r>
            <a:r>
              <a:rPr lang="en-US" altLang="zh-TW" sz="2000" dirty="0" smtClean="0"/>
              <a:t>.</a:t>
            </a:r>
          </a:p>
          <a:p>
            <a:endParaRPr lang="en-US" altLang="zh-TW" sz="2000" dirty="0" smtClean="0"/>
          </a:p>
          <a:p>
            <a:r>
              <a:rPr lang="en-US" altLang="zh-TW" sz="2000" dirty="0" smtClean="0"/>
              <a:t>Problem 2</a:t>
            </a:r>
            <a:r>
              <a:rPr lang="en-US" altLang="zh-TW" sz="2000" dirty="0"/>
              <a:t>(10 points) </a:t>
            </a:r>
            <a:r>
              <a:rPr lang="en-US" altLang="zh-TW" sz="2000" dirty="0" smtClean="0"/>
              <a:t>: See </a:t>
            </a:r>
            <a:r>
              <a:rPr lang="en-US" altLang="zh-TW" sz="2000" dirty="0"/>
              <a:t>the page of </a:t>
            </a:r>
            <a:r>
              <a:rPr lang="en-US" altLang="zh-TW" sz="2000" dirty="0" smtClean="0"/>
              <a:t>24. </a:t>
            </a:r>
            <a:r>
              <a:rPr lang="en-US" altLang="zh-TW" sz="2000" dirty="0"/>
              <a:t>Use </a:t>
            </a:r>
            <a:r>
              <a:rPr lang="en-US" altLang="zh-TW" sz="2000" dirty="0" smtClean="0"/>
              <a:t>“</a:t>
            </a:r>
            <a:r>
              <a:rPr lang="en-US" altLang="zh-TW" sz="2000" dirty="0" err="1" smtClean="0"/>
              <a:t>name.area</a:t>
            </a:r>
            <a:r>
              <a:rPr lang="en-US" altLang="zh-TW" sz="2000" dirty="0" smtClean="0"/>
              <a:t>?” </a:t>
            </a:r>
            <a:r>
              <a:rPr lang="en-US" altLang="zh-TW" sz="2000" dirty="0"/>
              <a:t>instruction </a:t>
            </a:r>
            <a:r>
              <a:rPr lang="en-US" altLang="zh-TW" sz="2000" dirty="0" smtClean="0"/>
              <a:t>to get </a:t>
            </a:r>
            <a:r>
              <a:rPr lang="en-US" altLang="zh-TW" sz="2000" dirty="0" err="1" smtClean="0"/>
              <a:t>ShapeMedia’s</a:t>
            </a:r>
            <a:r>
              <a:rPr lang="en-US" altLang="zh-TW" sz="2000" dirty="0" smtClean="0"/>
              <a:t>/</a:t>
            </a:r>
            <a:r>
              <a:rPr lang="en-US" altLang="zh-TW" sz="2000" dirty="0" err="1" smtClean="0"/>
              <a:t>ComboMedia’s</a:t>
            </a:r>
            <a:r>
              <a:rPr lang="en-US" altLang="zh-TW" sz="2000" dirty="0" smtClean="0"/>
              <a:t>  area and </a:t>
            </a:r>
            <a:r>
              <a:rPr lang="en-US" altLang="zh-TW" sz="2000" dirty="0"/>
              <a:t>“name</a:t>
            </a:r>
            <a:r>
              <a:rPr lang="en-US" altLang="zh-TW" sz="2000" dirty="0" smtClean="0"/>
              <a:t>.</a:t>
            </a:r>
            <a:r>
              <a:rPr lang="en-US" altLang="zh-TW" sz="2000" dirty="0"/>
              <a:t> perimeter</a:t>
            </a:r>
            <a:r>
              <a:rPr lang="en-US" altLang="zh-TW" sz="2000" dirty="0" smtClean="0"/>
              <a:t>?” </a:t>
            </a:r>
            <a:r>
              <a:rPr lang="en-US" altLang="zh-TW" sz="2000" dirty="0"/>
              <a:t>instruction</a:t>
            </a:r>
            <a:r>
              <a:rPr lang="en-US" altLang="zh-TW" sz="2000" dirty="0" smtClean="0"/>
              <a:t> to get </a:t>
            </a:r>
            <a:r>
              <a:rPr lang="en-US" altLang="zh-TW" sz="2000" dirty="0" err="1" smtClean="0"/>
              <a:t>ShapeMedia’s</a:t>
            </a:r>
            <a:r>
              <a:rPr lang="en-US" altLang="zh-TW" sz="2000" dirty="0"/>
              <a:t>/</a:t>
            </a:r>
            <a:r>
              <a:rPr lang="en-US" altLang="zh-TW" sz="2000" dirty="0" err="1"/>
              <a:t>ComboMedia’s</a:t>
            </a:r>
            <a:r>
              <a:rPr lang="en-US" altLang="zh-TW" sz="2000" dirty="0" smtClean="0"/>
              <a:t> perimeter.</a:t>
            </a:r>
          </a:p>
          <a:p>
            <a:endParaRPr lang="en-US" altLang="zh-TW" sz="2000" dirty="0" smtClean="0"/>
          </a:p>
          <a:p>
            <a:r>
              <a:rPr lang="en-US" altLang="zh-TW" sz="2000" dirty="0" smtClean="0"/>
              <a:t>Problem 3 (10 points ) : </a:t>
            </a:r>
            <a:r>
              <a:rPr lang="en-US" altLang="zh-TW" sz="2000" dirty="0"/>
              <a:t>See the page of </a:t>
            </a:r>
            <a:r>
              <a:rPr lang="en-US" altLang="zh-TW" sz="2000" dirty="0" smtClean="0"/>
              <a:t>27. </a:t>
            </a:r>
            <a:r>
              <a:rPr lang="en-US" altLang="zh-TW" sz="2000" dirty="0"/>
              <a:t>Use </a:t>
            </a:r>
            <a:r>
              <a:rPr lang="en-US" altLang="zh-TW" sz="2000" dirty="0" smtClean="0"/>
              <a:t>“</a:t>
            </a:r>
            <a:r>
              <a:rPr lang="en-US" altLang="zh-TW" sz="2000" dirty="0"/>
              <a:t>save</a:t>
            </a:r>
            <a:r>
              <a:rPr lang="en-US" altLang="zh-TW" sz="2000" dirty="0" smtClean="0"/>
              <a:t>” instruction to save shapes to the file. </a:t>
            </a:r>
            <a:r>
              <a:rPr lang="en-US" altLang="zh-TW" sz="2000" dirty="0"/>
              <a:t>Use </a:t>
            </a:r>
            <a:r>
              <a:rPr lang="en-US" altLang="zh-TW" sz="2000" dirty="0" smtClean="0"/>
              <a:t>“load” </a:t>
            </a:r>
            <a:r>
              <a:rPr lang="en-US" altLang="zh-TW" sz="2000" dirty="0"/>
              <a:t>instruction </a:t>
            </a:r>
            <a:r>
              <a:rPr lang="en-US" altLang="zh-TW" sz="2000" dirty="0" smtClean="0"/>
              <a:t>to load the  file.</a:t>
            </a:r>
            <a:r>
              <a:rPr lang="en-US" altLang="zh-TW" sz="2000" dirty="0"/>
              <a:t> </a:t>
            </a:r>
            <a:endParaRPr lang="en-US" altLang="zh-TW" sz="2000" dirty="0" smtClean="0"/>
          </a:p>
          <a:p>
            <a:pPr marL="0" indent="0">
              <a:buNone/>
            </a:pPr>
            <a:r>
              <a:rPr lang="en-US" altLang="zh-TW" sz="2000" dirty="0" smtClean="0"/>
              <a:t>                   The file content is :</a:t>
            </a:r>
          </a:p>
          <a:p>
            <a:pPr marL="0" indent="0">
              <a:buNone/>
            </a:pPr>
            <a:r>
              <a:rPr lang="en-US" altLang="zh-TW" sz="2000" dirty="0"/>
              <a:t> </a:t>
            </a:r>
            <a:r>
              <a:rPr lang="en-US" altLang="zh-TW" sz="2000" dirty="0" smtClean="0"/>
              <a:t>                              </a:t>
            </a:r>
            <a:r>
              <a:rPr lang="pt-BR" altLang="zh-TW" sz="2000" dirty="0" smtClean="0">
                <a:solidFill>
                  <a:srgbClr val="FF0000"/>
                </a:solidFill>
              </a:rPr>
              <a:t>combo(r(1 </a:t>
            </a:r>
            <a:r>
              <a:rPr lang="pt-BR" altLang="zh-TW" sz="2000" dirty="0">
                <a:solidFill>
                  <a:srgbClr val="FF0000"/>
                </a:solidFill>
              </a:rPr>
              <a:t>10 2 8) c(2 1 1) )</a:t>
            </a:r>
          </a:p>
          <a:p>
            <a:pPr marL="0" indent="0">
              <a:buNone/>
            </a:pPr>
            <a:r>
              <a:rPr lang="pt-BR" altLang="zh-TW" sz="2000" dirty="0">
                <a:solidFill>
                  <a:srgbClr val="FF0000"/>
                </a:solidFill>
              </a:rPr>
              <a:t>                  </a:t>
            </a:r>
            <a:r>
              <a:rPr lang="pt-BR" altLang="zh-TW" sz="2000" dirty="0" smtClean="0">
                <a:solidFill>
                  <a:srgbClr val="FF0000"/>
                </a:solidFill>
              </a:rPr>
              <a:t>             comboExclamation{rTall </a:t>
            </a:r>
            <a:r>
              <a:rPr lang="pt-BR" altLang="zh-TW" sz="2000" dirty="0">
                <a:solidFill>
                  <a:srgbClr val="FF0000"/>
                </a:solidFill>
              </a:rPr>
              <a:t>cSmall </a:t>
            </a:r>
            <a:r>
              <a:rPr lang="pt-BR" altLang="zh-TW" sz="2000" dirty="0" smtClean="0">
                <a:solidFill>
                  <a:srgbClr val="FF0000"/>
                </a:solidFill>
              </a:rPr>
              <a:t>}</a:t>
            </a:r>
          </a:p>
          <a:p>
            <a:endParaRPr lang="en-US" altLang="zh-TW" sz="1600" dirty="0"/>
          </a:p>
          <a:p>
            <a:endParaRPr lang="zh-TW" altLang="en-US" sz="1600" dirty="0"/>
          </a:p>
        </p:txBody>
      </p:sp>
    </p:spTree>
    <p:extLst>
      <p:ext uri="{BB962C8B-B14F-4D97-AF65-F5344CB8AC3E}">
        <p14:creationId xmlns:p14="http://schemas.microsoft.com/office/powerpoint/2010/main" val="1623112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Polymorphism</a:t>
            </a:r>
            <a:endParaRPr lang="zh-TW" altLang="en-US" dirty="0"/>
          </a:p>
        </p:txBody>
      </p:sp>
      <p:sp>
        <p:nvSpPr>
          <p:cNvPr id="3" name="內容版面配置區 2"/>
          <p:cNvSpPr>
            <a:spLocks noGrp="1"/>
          </p:cNvSpPr>
          <p:nvPr>
            <p:ph idx="1"/>
          </p:nvPr>
        </p:nvSpPr>
        <p:spPr/>
        <p:txBody>
          <a:bodyPr/>
          <a:lstStyle/>
          <a:p>
            <a:pPr marL="0" indent="0">
              <a:buNone/>
            </a:pPr>
            <a:r>
              <a:rPr lang="en-US" altLang="zh-TW" dirty="0"/>
              <a:t>Write a function to compute the sum of areas of shapes of different types.</a:t>
            </a:r>
            <a:endParaRPr lang="zh-TW" altLang="en-US" dirty="0"/>
          </a:p>
        </p:txBody>
      </p:sp>
    </p:spTree>
    <p:extLst>
      <p:ext uri="{BB962C8B-B14F-4D97-AF65-F5344CB8AC3E}">
        <p14:creationId xmlns:p14="http://schemas.microsoft.com/office/powerpoint/2010/main" val="2902681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sz="2000" dirty="0"/>
              <a:t>Problem 4 (10 points ) : See the page of 28. Use “add” instruction to add </a:t>
            </a:r>
            <a:r>
              <a:rPr lang="en-US" altLang="zh-TW" sz="2000" dirty="0" err="1"/>
              <a:t>ShapeMedia</a:t>
            </a:r>
            <a:r>
              <a:rPr lang="en-US" altLang="zh-TW" sz="2000" dirty="0"/>
              <a:t>/</a:t>
            </a:r>
            <a:r>
              <a:rPr lang="en-US" altLang="zh-TW" sz="2000" dirty="0" err="1"/>
              <a:t>ComboMedia</a:t>
            </a:r>
            <a:r>
              <a:rPr lang="en-US" altLang="zh-TW" sz="2000" dirty="0"/>
              <a:t> to </a:t>
            </a:r>
            <a:r>
              <a:rPr lang="en-US" altLang="zh-TW" sz="2000" dirty="0" err="1"/>
              <a:t>ComboMedia</a:t>
            </a:r>
            <a:r>
              <a:rPr lang="en-US" altLang="zh-TW" sz="2000" dirty="0"/>
              <a:t>. Use “show” instruction to show  all </a:t>
            </a:r>
            <a:r>
              <a:rPr lang="en-US" altLang="zh-TW" sz="2000" dirty="0" err="1"/>
              <a:t>ShapeMedia</a:t>
            </a:r>
            <a:r>
              <a:rPr lang="en-US" altLang="zh-TW" sz="2000" dirty="0"/>
              <a:t> and </a:t>
            </a:r>
            <a:r>
              <a:rPr lang="en-US" altLang="zh-TW" sz="2000" dirty="0" err="1"/>
              <a:t>ComboMedia</a:t>
            </a:r>
            <a:r>
              <a:rPr lang="en-US" altLang="zh-TW" sz="2000" dirty="0" smtClean="0"/>
              <a:t>.</a:t>
            </a:r>
          </a:p>
          <a:p>
            <a:endParaRPr lang="en-US" altLang="zh-TW" sz="2000" dirty="0"/>
          </a:p>
          <a:p>
            <a:r>
              <a:rPr lang="en-US" altLang="zh-TW" sz="2000" dirty="0"/>
              <a:t>Problem 5 (10 points ) : See the page of 28. Use “delete” instruction to delete </a:t>
            </a:r>
            <a:r>
              <a:rPr lang="en-US" altLang="zh-TW" sz="2000" dirty="0" err="1"/>
              <a:t>ShapeMedia</a:t>
            </a:r>
            <a:r>
              <a:rPr lang="en-US" altLang="zh-TW" sz="2000" dirty="0"/>
              <a:t>/</a:t>
            </a:r>
            <a:r>
              <a:rPr lang="en-US" altLang="zh-TW" sz="2000" dirty="0" err="1"/>
              <a:t>ComboMedia</a:t>
            </a:r>
            <a:r>
              <a:rPr lang="en-US" altLang="zh-TW" sz="2000" dirty="0"/>
              <a:t> in </a:t>
            </a:r>
            <a:r>
              <a:rPr lang="en-US" altLang="zh-TW" sz="2000" dirty="0" err="1"/>
              <a:t>ComboMedia</a:t>
            </a:r>
            <a:r>
              <a:rPr lang="en-US" altLang="zh-TW" sz="2000" dirty="0" smtClean="0"/>
              <a:t>.</a:t>
            </a:r>
          </a:p>
          <a:p>
            <a:endParaRPr lang="en-US" altLang="zh-TW" sz="2000" dirty="0"/>
          </a:p>
          <a:p>
            <a:r>
              <a:rPr lang="en-US" altLang="zh-TW" sz="2000" dirty="0"/>
              <a:t>Problem 6 (10 points ) : See the page of 28. Use “delete” instruction to delete all relationships in the specific Media</a:t>
            </a:r>
            <a:r>
              <a:rPr lang="en-US" altLang="zh-TW" sz="2000" dirty="0" smtClean="0"/>
              <a:t>.</a:t>
            </a:r>
          </a:p>
          <a:p>
            <a:endParaRPr lang="en-US" altLang="zh-TW" sz="2000" dirty="0"/>
          </a:p>
          <a:p>
            <a:r>
              <a:rPr lang="en-US" altLang="zh-TW" sz="2000" dirty="0"/>
              <a:t>Problem 7(20 points): TA will load deference files to </a:t>
            </a:r>
            <a:r>
              <a:rPr lang="en-US" altLang="zh-TW" sz="2000" dirty="0" smtClean="0"/>
              <a:t>test </a:t>
            </a:r>
            <a:r>
              <a:rPr lang="en-US" altLang="zh-TW" sz="2000" dirty="0"/>
              <a:t>your program. The instruction run should be correct.</a:t>
            </a:r>
          </a:p>
          <a:p>
            <a:endParaRPr lang="zh-TW" altLang="en-US" dirty="0"/>
          </a:p>
        </p:txBody>
      </p:sp>
    </p:spTree>
    <p:extLst>
      <p:ext uri="{BB962C8B-B14F-4D97-AF65-F5344CB8AC3E}">
        <p14:creationId xmlns:p14="http://schemas.microsoft.com/office/powerpoint/2010/main" val="144710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HW1: object, polymorphism, and STL</a:t>
            </a:r>
            <a:endParaRPr lang="zh-TW" altLang="en-US" dirty="0"/>
          </a:p>
        </p:txBody>
      </p:sp>
      <p:sp>
        <p:nvSpPr>
          <p:cNvPr id="3" name="內容版面配置區 2"/>
          <p:cNvSpPr>
            <a:spLocks noGrp="1"/>
          </p:cNvSpPr>
          <p:nvPr>
            <p:ph idx="1"/>
          </p:nvPr>
        </p:nvSpPr>
        <p:spPr/>
        <p:txBody>
          <a:bodyPr>
            <a:normAutofit fontScale="92500" lnSpcReduction="20000"/>
          </a:bodyPr>
          <a:lstStyle/>
          <a:p>
            <a:pPr marL="0" indent="0">
              <a:buNone/>
            </a:pPr>
            <a:r>
              <a:rPr lang="en-US" altLang="zh-TW" dirty="0" smtClean="0"/>
              <a:t>Write unit tests and code for the following (10 points each)</a:t>
            </a:r>
          </a:p>
          <a:p>
            <a:pPr marL="0" indent="0">
              <a:buNone/>
            </a:pPr>
            <a:r>
              <a:rPr lang="en-US" altLang="zh-TW" dirty="0" smtClean="0"/>
              <a:t>1. Computing  the perimeter of a circle</a:t>
            </a:r>
          </a:p>
          <a:p>
            <a:pPr marL="0" indent="0">
              <a:buNone/>
            </a:pPr>
            <a:r>
              <a:rPr lang="en-US" altLang="zh-TW" dirty="0" smtClean="0"/>
              <a:t>2. </a:t>
            </a:r>
            <a:r>
              <a:rPr lang="en-US" altLang="zh-TW" dirty="0"/>
              <a:t>Computing </a:t>
            </a:r>
            <a:r>
              <a:rPr lang="en-US" altLang="zh-TW" dirty="0" smtClean="0"/>
              <a:t> the perimeter of a rectangle</a:t>
            </a:r>
          </a:p>
          <a:p>
            <a:pPr marL="0" indent="0">
              <a:buNone/>
            </a:pPr>
            <a:r>
              <a:rPr lang="en-US" altLang="zh-TW" dirty="0" smtClean="0"/>
              <a:t>3. Creating a triangle given three points</a:t>
            </a:r>
          </a:p>
          <a:p>
            <a:pPr marL="0" indent="0">
              <a:buNone/>
            </a:pPr>
            <a:r>
              <a:rPr lang="en-US" altLang="zh-TW" dirty="0"/>
              <a:t>4</a:t>
            </a:r>
            <a:r>
              <a:rPr lang="en-US" altLang="zh-TW" dirty="0" smtClean="0"/>
              <a:t>. </a:t>
            </a:r>
            <a:r>
              <a:rPr lang="en-US" altLang="zh-TW" dirty="0"/>
              <a:t>Computing </a:t>
            </a:r>
            <a:r>
              <a:rPr lang="en-US" altLang="zh-TW" dirty="0" smtClean="0"/>
              <a:t> the </a:t>
            </a:r>
            <a:r>
              <a:rPr lang="en-US" altLang="zh-TW" dirty="0"/>
              <a:t>perimeter of a </a:t>
            </a:r>
            <a:r>
              <a:rPr lang="en-US" altLang="zh-TW" dirty="0" smtClean="0"/>
              <a:t>triangle</a:t>
            </a:r>
          </a:p>
          <a:p>
            <a:pPr marL="0" indent="0">
              <a:buNone/>
            </a:pPr>
            <a:r>
              <a:rPr lang="en-US" altLang="zh-TW" dirty="0" smtClean="0"/>
              <a:t>5. </a:t>
            </a:r>
            <a:r>
              <a:rPr lang="en-US" altLang="zh-TW" dirty="0"/>
              <a:t>Computing </a:t>
            </a:r>
            <a:r>
              <a:rPr lang="zh-TW" altLang="en-US" dirty="0" smtClean="0"/>
              <a:t> </a:t>
            </a:r>
            <a:r>
              <a:rPr lang="en-US" altLang="zh-TW" dirty="0" smtClean="0"/>
              <a:t>the </a:t>
            </a:r>
            <a:r>
              <a:rPr lang="en-US" altLang="zh-TW" dirty="0"/>
              <a:t>area of a </a:t>
            </a:r>
            <a:r>
              <a:rPr lang="en-US" altLang="zh-TW" dirty="0" smtClean="0"/>
              <a:t>triangle</a:t>
            </a:r>
          </a:p>
          <a:p>
            <a:pPr marL="0" indent="0">
              <a:buNone/>
            </a:pPr>
            <a:r>
              <a:rPr lang="en-US" altLang="zh-TW" dirty="0" smtClean="0"/>
              <a:t>6. Computing the sum of perimeters of a number of shapes, including </a:t>
            </a:r>
            <a:r>
              <a:rPr lang="en-US" altLang="zh-TW" dirty="0"/>
              <a:t>at least one of each of rectangle, circle and </a:t>
            </a:r>
            <a:r>
              <a:rPr lang="en-US" altLang="zh-TW" dirty="0" smtClean="0"/>
              <a:t>triangle</a:t>
            </a:r>
            <a:endParaRPr lang="en-US" altLang="zh-TW" dirty="0"/>
          </a:p>
          <a:p>
            <a:pPr marL="0" indent="0">
              <a:buNone/>
            </a:pPr>
            <a:endParaRPr lang="en-US" altLang="zh-TW" dirty="0" smtClean="0"/>
          </a:p>
          <a:p>
            <a:pPr marL="0" indent="0">
              <a:buNone/>
            </a:pPr>
            <a:endParaRPr lang="zh-TW" altLang="en-US" dirty="0"/>
          </a:p>
        </p:txBody>
      </p:sp>
    </p:spTree>
    <p:extLst>
      <p:ext uri="{BB962C8B-B14F-4D97-AF65-F5344CB8AC3E}">
        <p14:creationId xmlns:p14="http://schemas.microsoft.com/office/powerpoint/2010/main" val="1098879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Looking back</a:t>
            </a:r>
            <a:endParaRPr lang="zh-TW" altLang="en-US" dirty="0"/>
          </a:p>
        </p:txBody>
      </p:sp>
      <p:sp>
        <p:nvSpPr>
          <p:cNvPr id="3" name="內容版面配置區 2"/>
          <p:cNvSpPr>
            <a:spLocks noGrp="1"/>
          </p:cNvSpPr>
          <p:nvPr>
            <p:ph idx="1"/>
          </p:nvPr>
        </p:nvSpPr>
        <p:spPr/>
        <p:txBody>
          <a:bodyPr/>
          <a:lstStyle/>
          <a:p>
            <a:r>
              <a:rPr lang="en-US" altLang="zh-TW" dirty="0" smtClean="0"/>
              <a:t>Call by value vs call by reference</a:t>
            </a:r>
          </a:p>
          <a:p>
            <a:pPr marL="0" indent="0">
              <a:buNone/>
            </a:pPr>
            <a:endParaRPr lang="zh-TW" altLang="en-US" dirty="0"/>
          </a:p>
        </p:txBody>
      </p:sp>
    </p:spTree>
    <p:extLst>
      <p:ext uri="{BB962C8B-B14F-4D97-AF65-F5344CB8AC3E}">
        <p14:creationId xmlns:p14="http://schemas.microsoft.com/office/powerpoint/2010/main" val="3004406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10000"/>
          </a:bodyPr>
          <a:lstStyle/>
          <a:p>
            <a:r>
              <a:rPr lang="en-US" altLang="zh-TW" dirty="0" smtClean="0"/>
              <a:t>Open close principle (OCP): modules should be open for extension by closed for modification (Robert Martin “Uncle Bob”)</a:t>
            </a:r>
          </a:p>
          <a:p>
            <a:r>
              <a:rPr lang="en-US" altLang="zh-TW" dirty="0" smtClean="0"/>
              <a:t>“Program to an interface, not an implementation” (</a:t>
            </a:r>
            <a:r>
              <a:rPr lang="en-US" altLang="zh-TW" dirty="0" err="1" smtClean="0"/>
              <a:t>GoF</a:t>
            </a:r>
            <a:r>
              <a:rPr lang="en-US" altLang="zh-TW" dirty="0" smtClean="0"/>
              <a:t>)</a:t>
            </a:r>
            <a:endParaRPr lang="en-US" altLang="zh-TW" dirty="0"/>
          </a:p>
          <a:p>
            <a:r>
              <a:rPr lang="en-US" altLang="zh-TW" dirty="0" smtClean="0"/>
              <a:t>Shape is open for extension: you can easily add new shapes that has an area</a:t>
            </a:r>
          </a:p>
          <a:p>
            <a:r>
              <a:rPr lang="en-US" altLang="zh-TW" dirty="0" err="1" smtClean="0"/>
              <a:t>sumArea</a:t>
            </a:r>
            <a:r>
              <a:rPr lang="en-US" altLang="zh-TW" dirty="0" smtClean="0"/>
              <a:t> is closed for modification; </a:t>
            </a:r>
            <a:r>
              <a:rPr lang="en-US" altLang="zh-TW" dirty="0" err="1" smtClean="0"/>
              <a:t>areaSum</a:t>
            </a:r>
            <a:r>
              <a:rPr lang="en-US" altLang="zh-TW" dirty="0" smtClean="0"/>
              <a:t> depends on abstract type Shape, but not the concrete types Rectangle and Circle </a:t>
            </a:r>
            <a:endParaRPr lang="zh-TW" altLang="en-US" dirty="0"/>
          </a:p>
        </p:txBody>
      </p:sp>
    </p:spTree>
    <p:extLst>
      <p:ext uri="{BB962C8B-B14F-4D97-AF65-F5344CB8AC3E}">
        <p14:creationId xmlns:p14="http://schemas.microsoft.com/office/powerpoint/2010/main" val="2309805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Design problem &amp; design pattern</a:t>
            </a:r>
            <a:endParaRPr lang="zh-TW" altLang="en-US" dirty="0"/>
          </a:p>
        </p:txBody>
      </p:sp>
      <p:sp>
        <p:nvSpPr>
          <p:cNvPr id="3" name="內容版面配置區 2"/>
          <p:cNvSpPr>
            <a:spLocks noGrp="1"/>
          </p:cNvSpPr>
          <p:nvPr>
            <p:ph idx="1"/>
          </p:nvPr>
        </p:nvSpPr>
        <p:spPr/>
        <p:txBody>
          <a:bodyPr/>
          <a:lstStyle/>
          <a:p>
            <a:r>
              <a:rPr lang="en-US" altLang="zh-TW" dirty="0" smtClean="0"/>
              <a:t>Pp. 2-4</a:t>
            </a:r>
          </a:p>
          <a:p>
            <a:pPr marL="0" indent="0">
              <a:buNone/>
            </a:pPr>
            <a:endParaRPr lang="zh-TW" altLang="en-US" dirty="0"/>
          </a:p>
        </p:txBody>
      </p:sp>
    </p:spTree>
    <p:extLst>
      <p:ext uri="{BB962C8B-B14F-4D97-AF65-F5344CB8AC3E}">
        <p14:creationId xmlns:p14="http://schemas.microsoft.com/office/powerpoint/2010/main" val="1666211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Problem 2: Shapes and their compositions</a:t>
            </a:r>
            <a:endParaRPr lang="zh-TW" altLang="en-US" dirty="0"/>
          </a:p>
        </p:txBody>
      </p:sp>
      <p:sp>
        <p:nvSpPr>
          <p:cNvPr id="3" name="內容版面配置區 2"/>
          <p:cNvSpPr>
            <a:spLocks noGrp="1"/>
          </p:cNvSpPr>
          <p:nvPr>
            <p:ph idx="1"/>
          </p:nvPr>
        </p:nvSpPr>
        <p:spPr/>
        <p:txBody>
          <a:bodyPr>
            <a:normAutofit fontScale="92500" lnSpcReduction="20000"/>
          </a:bodyPr>
          <a:lstStyle/>
          <a:p>
            <a:pPr marL="0" indent="0">
              <a:buNone/>
            </a:pPr>
            <a:r>
              <a:rPr lang="en-US" altLang="zh-TW" dirty="0" smtClean="0"/>
              <a:t>In a geometry class, the teacher wants to kids to get familiar with various shapes and their manipulations. A console program is needed to allow the kids to define primitive planar shapes like rectangles, circles, and triangles and give each defined shape a name. For example,</a:t>
            </a:r>
          </a:p>
          <a:p>
            <a:pPr marL="0" indent="0">
              <a:buNone/>
            </a:pPr>
            <a:r>
              <a:rPr lang="en-US" altLang="zh-TW" dirty="0"/>
              <a:t>	</a:t>
            </a:r>
            <a:r>
              <a:rPr lang="en-US" altLang="zh-TW" dirty="0" smtClean="0"/>
              <a:t>:- </a:t>
            </a:r>
            <a:r>
              <a:rPr lang="en-US" altLang="zh-TW" dirty="0" err="1" smtClean="0"/>
              <a:t>def</a:t>
            </a:r>
            <a:r>
              <a:rPr lang="en-US" altLang="zh-TW" dirty="0" smtClean="0"/>
              <a:t> </a:t>
            </a:r>
            <a:r>
              <a:rPr lang="en-US" altLang="zh-TW" dirty="0" err="1" smtClean="0"/>
              <a:t>cSmall</a:t>
            </a:r>
            <a:r>
              <a:rPr lang="en-US" altLang="zh-TW" dirty="0" smtClean="0"/>
              <a:t> = Circle(2,1,1)</a:t>
            </a:r>
          </a:p>
          <a:p>
            <a:pPr marL="0" indent="0">
              <a:buNone/>
            </a:pPr>
            <a:r>
              <a:rPr lang="en-US" altLang="zh-TW" dirty="0"/>
              <a:t>	</a:t>
            </a:r>
            <a:r>
              <a:rPr lang="en-US" altLang="zh-TW" dirty="0" smtClean="0"/>
              <a:t>&gt;&gt; Circle (2,1,1)</a:t>
            </a:r>
          </a:p>
          <a:p>
            <a:pPr marL="0" indent="0">
              <a:buNone/>
            </a:pPr>
            <a:r>
              <a:rPr lang="en-US" altLang="zh-TW" dirty="0" smtClean="0"/>
              <a:t>	:- </a:t>
            </a:r>
            <a:r>
              <a:rPr lang="en-US" altLang="zh-TW" dirty="0" err="1" smtClean="0"/>
              <a:t>def</a:t>
            </a:r>
            <a:r>
              <a:rPr lang="en-US" altLang="zh-TW" dirty="0" smtClean="0"/>
              <a:t> </a:t>
            </a:r>
            <a:r>
              <a:rPr lang="en-US" altLang="zh-TW" dirty="0" err="1" smtClean="0"/>
              <a:t>rTall</a:t>
            </a:r>
            <a:r>
              <a:rPr lang="en-US" altLang="zh-TW" dirty="0" smtClean="0"/>
              <a:t> = </a:t>
            </a:r>
            <a:r>
              <a:rPr lang="en-US" altLang="zh-TW" dirty="0"/>
              <a:t>Rectangle</a:t>
            </a:r>
            <a:r>
              <a:rPr lang="en-US" altLang="zh-TW" dirty="0" smtClean="0"/>
              <a:t>(1,10,2,8)</a:t>
            </a:r>
          </a:p>
          <a:p>
            <a:pPr marL="0" indent="0">
              <a:buNone/>
            </a:pPr>
            <a:r>
              <a:rPr lang="en-US" altLang="zh-TW" dirty="0"/>
              <a:t>	</a:t>
            </a:r>
            <a:r>
              <a:rPr lang="en-US" altLang="zh-TW" dirty="0" smtClean="0"/>
              <a:t>&gt;&gt; Rectangle (1,10,2,8) </a:t>
            </a:r>
            <a:r>
              <a:rPr lang="en-US" altLang="zh-TW" dirty="0"/>
              <a:t>	</a:t>
            </a:r>
            <a:endParaRPr lang="en-US" altLang="zh-TW" dirty="0" smtClean="0"/>
          </a:p>
        </p:txBody>
      </p:sp>
    </p:spTree>
    <p:extLst>
      <p:ext uri="{BB962C8B-B14F-4D97-AF65-F5344CB8AC3E}">
        <p14:creationId xmlns:p14="http://schemas.microsoft.com/office/powerpoint/2010/main" val="2200425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marL="0" indent="0">
              <a:buNone/>
            </a:pPr>
            <a:r>
              <a:rPr lang="en-US" altLang="zh-TW" dirty="0"/>
              <a:t>The kids can then query various properties of a shape by its name</a:t>
            </a:r>
            <a:r>
              <a:rPr lang="zh-TW" altLang="en-US" dirty="0"/>
              <a:t> </a:t>
            </a:r>
            <a:r>
              <a:rPr lang="en-US" altLang="zh-TW" dirty="0"/>
              <a:t>followed by the property name. For example, </a:t>
            </a:r>
          </a:p>
          <a:p>
            <a:pPr marL="0" indent="0">
              <a:buNone/>
            </a:pPr>
            <a:r>
              <a:rPr lang="en-US" altLang="zh-TW" dirty="0"/>
              <a:t>	:- </a:t>
            </a:r>
            <a:r>
              <a:rPr lang="en-US" altLang="zh-TW" dirty="0" err="1"/>
              <a:t>rTall.area</a:t>
            </a:r>
            <a:r>
              <a:rPr lang="en-US" altLang="zh-TW" dirty="0"/>
              <a:t>? </a:t>
            </a:r>
          </a:p>
          <a:p>
            <a:pPr marL="0" indent="0">
              <a:buNone/>
            </a:pPr>
            <a:r>
              <a:rPr lang="en-US" altLang="zh-TW" dirty="0"/>
              <a:t>	&gt;&gt; </a:t>
            </a:r>
            <a:r>
              <a:rPr lang="en-US" altLang="zh-TW" dirty="0" smtClean="0"/>
              <a:t>16</a:t>
            </a:r>
            <a:endParaRPr lang="en-US" altLang="zh-TW" dirty="0"/>
          </a:p>
        </p:txBody>
      </p:sp>
    </p:spTree>
    <p:extLst>
      <p:ext uri="{BB962C8B-B14F-4D97-AF65-F5344CB8AC3E}">
        <p14:creationId xmlns:p14="http://schemas.microsoft.com/office/powerpoint/2010/main" val="322096144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1804</TotalTime>
  <Words>1369</Words>
  <Application>Microsoft Office PowerPoint</Application>
  <PresentationFormat>如螢幕大小 (4:3)</PresentationFormat>
  <Paragraphs>206</Paragraphs>
  <Slides>30</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30</vt:i4>
      </vt:variant>
    </vt:vector>
  </HeadingPairs>
  <TitlesOfParts>
    <vt:vector size="38" baseType="lpstr">
      <vt:lpstr>SimSun</vt:lpstr>
      <vt:lpstr>新細明體</vt:lpstr>
      <vt:lpstr>Arial</vt:lpstr>
      <vt:lpstr>Calibri</vt:lpstr>
      <vt:lpstr>Courier New</vt:lpstr>
      <vt:lpstr>Tahoma</vt:lpstr>
      <vt:lpstr>Wingdings</vt:lpstr>
      <vt:lpstr>Office 佈景主題</vt:lpstr>
      <vt:lpstr>Object</vt:lpstr>
      <vt:lpstr>PowerPoint 簡報</vt:lpstr>
      <vt:lpstr>Polymorphism</vt:lpstr>
      <vt:lpstr>HW1: object, polymorphism, and STL</vt:lpstr>
      <vt:lpstr>Looking back</vt:lpstr>
      <vt:lpstr>PowerPoint 簡報</vt:lpstr>
      <vt:lpstr>Design problem &amp; design pattern</vt:lpstr>
      <vt:lpstr>Problem 2: Shapes and their compositions</vt:lpstr>
      <vt:lpstr>PowerPoint 簡報</vt:lpstr>
      <vt:lpstr>PowerPoint 簡報</vt:lpstr>
      <vt:lpstr>PowerPoint 簡報</vt:lpstr>
      <vt:lpstr>PowerPoint 簡報</vt:lpstr>
      <vt:lpstr>HW2</vt:lpstr>
      <vt:lpstr>Composite pattern</vt:lpstr>
      <vt:lpstr>Visitor</vt:lpstr>
      <vt:lpstr>HW3</vt:lpstr>
      <vt:lpstr>Component/Composite interface</vt:lpstr>
      <vt:lpstr>Builder</vt:lpstr>
      <vt:lpstr>HW4</vt:lpstr>
      <vt:lpstr>PowerPoint 簡報</vt:lpstr>
      <vt:lpstr>HW5</vt:lpstr>
      <vt:lpstr>PowerPoint 簡報</vt:lpstr>
      <vt:lpstr>Problem 3: Shapes and their compositions</vt:lpstr>
      <vt:lpstr>PowerPoint 簡報</vt:lpstr>
      <vt:lpstr>PowerPoint 簡報</vt:lpstr>
      <vt:lpstr>PowerPoint 簡報</vt:lpstr>
      <vt:lpstr>PowerPoint 簡報</vt:lpstr>
      <vt:lpstr>PowerPoint 簡報</vt:lpstr>
      <vt:lpstr>HW6</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Yu Chin Cheng</dc:creator>
  <cp:lastModifiedBy>John</cp:lastModifiedBy>
  <cp:revision>117</cp:revision>
  <dcterms:created xsi:type="dcterms:W3CDTF">2016-09-21T05:03:12Z</dcterms:created>
  <dcterms:modified xsi:type="dcterms:W3CDTF">2016-12-02T12:54:22Z</dcterms:modified>
</cp:coreProperties>
</file>