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6DB1735-6B2B-4C03-899C-712A5FC16D6D}">
  <a:tblStyle styleId="{D6DB1735-6B2B-4C03-899C-712A5FC16D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475a5745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475a5745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47b1466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47b1466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475a574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475a574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4a4fb77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4a4fb77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4a4fb778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4a4fb778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4a4fb77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4a4fb77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2c5d0b0d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2c5d0b0d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37f9b19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37f9b19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4a4fb77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4a4fb77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2c5d0b0d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2c5d0b0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475a5745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475a5745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4a4fb77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4a4fb77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4a4fb778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4a4fb778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854950" y="987500"/>
            <a:ext cx="5886300" cy="20139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4800">
                <a:solidFill>
                  <a:schemeClr val="accent5"/>
                </a:solidFill>
              </a:rPr>
              <a:t>Capstone Project: </a:t>
            </a:r>
            <a:r>
              <a:rPr lang="en" sz="4600">
                <a:solidFill>
                  <a:schemeClr val="accent5"/>
                </a:solidFill>
              </a:rPr>
              <a:t>Attribution Queries</a:t>
            </a:r>
            <a:endParaRPr sz="460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5418600" y="716450"/>
            <a:ext cx="3725400" cy="10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allocate all </a:t>
            </a:r>
            <a:r>
              <a:rPr lang="en" sz="1100">
                <a:highlight>
                  <a:schemeClr val="accent5"/>
                </a:highlight>
              </a:rPr>
              <a:t>first-touches</a:t>
            </a:r>
            <a:r>
              <a:rPr lang="en" sz="1100"/>
              <a:t> then group by the source, from there we can determine the count for each campaign, the interview with the cool tshirts founder being most successful. </a:t>
            </a:r>
            <a:endParaRPr sz="1100"/>
          </a:p>
        </p:txBody>
      </p:sp>
      <p:sp>
        <p:nvSpPr>
          <p:cNvPr id="197" name="Google Shape;197;p22"/>
          <p:cNvSpPr txBox="1"/>
          <p:nvPr/>
        </p:nvSpPr>
        <p:spPr>
          <a:xfrm>
            <a:off x="2398175" y="145250"/>
            <a:ext cx="51747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5"/>
                </a:solidFill>
                <a:latin typeface="Montserrat"/>
                <a:ea typeface="Montserrat"/>
                <a:cs typeface="Montserrat"/>
                <a:sym typeface="Montserrat"/>
              </a:rPr>
              <a:t>What is the user journey?</a:t>
            </a:r>
            <a:endParaRPr b="1" sz="24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accent5"/>
              </a:solidFill>
              <a:latin typeface="Lato"/>
              <a:ea typeface="Lato"/>
              <a:cs typeface="Lato"/>
              <a:sym typeface="Lato"/>
            </a:endParaRPr>
          </a:p>
        </p:txBody>
      </p:sp>
      <p:graphicFrame>
        <p:nvGraphicFramePr>
          <p:cNvPr id="198" name="Google Shape;198;p22"/>
          <p:cNvGraphicFramePr/>
          <p:nvPr/>
        </p:nvGraphicFramePr>
        <p:xfrm>
          <a:off x="46350" y="815450"/>
          <a:ext cx="3000000" cy="3000000"/>
        </p:xfrm>
        <a:graphic>
          <a:graphicData uri="http://schemas.openxmlformats.org/drawingml/2006/table">
            <a:tbl>
              <a:tblPr>
                <a:noFill/>
                <a:tableStyleId>{D6DB1735-6B2B-4C03-899C-712A5FC16D6D}</a:tableStyleId>
              </a:tblPr>
              <a:tblGrid>
                <a:gridCol w="2595650"/>
                <a:gridCol w="1075400"/>
                <a:gridCol w="654225"/>
              </a:tblGrid>
              <a:tr h="301350">
                <a:tc>
                  <a:txBody>
                    <a:bodyPr/>
                    <a:lstStyle/>
                    <a:p>
                      <a:pPr indent="0" lvl="0" marL="0" rtl="0" algn="l">
                        <a:spcBef>
                          <a:spcPts val="0"/>
                        </a:spcBef>
                        <a:spcAft>
                          <a:spcPts val="0"/>
                        </a:spcAft>
                        <a:buNone/>
                      </a:pPr>
                      <a:r>
                        <a:rPr lang="en" sz="1200">
                          <a:solidFill>
                            <a:srgbClr val="FFFFFF"/>
                          </a:solidFill>
                        </a:rPr>
                        <a:t>utm_campaign</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200">
                          <a:solidFill>
                            <a:srgbClr val="FFFFFF"/>
                          </a:solidFill>
                        </a:rPr>
                        <a:t>utm_source</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200">
                          <a:solidFill>
                            <a:srgbClr val="FFFFFF"/>
                          </a:solidFill>
                        </a:rPr>
                        <a:t>count</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r>
              <a:tr h="462275">
                <a:tc>
                  <a:txBody>
                    <a:bodyPr/>
                    <a:lstStyle/>
                    <a:p>
                      <a:pPr indent="0" lvl="0" marL="0" rtl="0" algn="l">
                        <a:spcBef>
                          <a:spcPts val="0"/>
                        </a:spcBef>
                        <a:spcAft>
                          <a:spcPts val="0"/>
                        </a:spcAft>
                        <a:buNone/>
                      </a:pPr>
                      <a:r>
                        <a:rPr lang="en" sz="1200">
                          <a:solidFill>
                            <a:srgbClr val="FFFFFF"/>
                          </a:solidFill>
                        </a:rPr>
                        <a:t>interview-with-cool-tshirts-founder</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medium</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622</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01350">
                <a:tc>
                  <a:txBody>
                    <a:bodyPr/>
                    <a:lstStyle/>
                    <a:p>
                      <a:pPr indent="0" lvl="0" marL="0" rtl="0" algn="l">
                        <a:spcBef>
                          <a:spcPts val="0"/>
                        </a:spcBef>
                        <a:spcAft>
                          <a:spcPts val="0"/>
                        </a:spcAft>
                        <a:buNone/>
                      </a:pPr>
                      <a:r>
                        <a:rPr lang="en" sz="1200">
                          <a:solidFill>
                            <a:schemeClr val="lt1"/>
                          </a:solidFill>
                        </a:rPr>
                        <a:t>getting-to-know-cool-tshirts</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nytimes</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612</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01350">
                <a:tc>
                  <a:txBody>
                    <a:bodyPr/>
                    <a:lstStyle/>
                    <a:p>
                      <a:pPr indent="0" lvl="0" marL="0" rtl="0" algn="l">
                        <a:spcBef>
                          <a:spcPts val="0"/>
                        </a:spcBef>
                        <a:spcAft>
                          <a:spcPts val="0"/>
                        </a:spcAft>
                        <a:buNone/>
                      </a:pPr>
                      <a:r>
                        <a:rPr lang="en" sz="1200">
                          <a:solidFill>
                            <a:srgbClr val="FFFFFF"/>
                          </a:solidFill>
                        </a:rPr>
                        <a:t>ten-crazy-cool-tshirts-facts</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buzzfeed</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576</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01350">
                <a:tc>
                  <a:txBody>
                    <a:bodyPr/>
                    <a:lstStyle/>
                    <a:p>
                      <a:pPr indent="0" lvl="0" marL="0" rtl="0" algn="l">
                        <a:spcBef>
                          <a:spcPts val="0"/>
                        </a:spcBef>
                        <a:spcAft>
                          <a:spcPts val="0"/>
                        </a:spcAft>
                        <a:buNone/>
                      </a:pPr>
                      <a:r>
                        <a:rPr lang="en" sz="1200">
                          <a:solidFill>
                            <a:srgbClr val="FFFFFF"/>
                          </a:solidFill>
                        </a:rPr>
                        <a:t>cool-tshirts-search</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google</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169</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bl>
          </a:graphicData>
        </a:graphic>
      </p:graphicFrame>
      <p:cxnSp>
        <p:nvCxnSpPr>
          <p:cNvPr id="199" name="Google Shape;199;p22"/>
          <p:cNvCxnSpPr/>
          <p:nvPr/>
        </p:nvCxnSpPr>
        <p:spPr>
          <a:xfrm flipH="1">
            <a:off x="4451188" y="1223438"/>
            <a:ext cx="709500" cy="6600"/>
          </a:xfrm>
          <a:prstGeom prst="straightConnector1">
            <a:avLst/>
          </a:prstGeom>
          <a:noFill/>
          <a:ln cap="flat" cmpd="sng" w="76200">
            <a:solidFill>
              <a:srgbClr val="3F484E"/>
            </a:solidFill>
            <a:prstDash val="solid"/>
            <a:round/>
            <a:headEnd len="med" w="med" type="none"/>
            <a:tailEnd len="med" w="med" type="triangle"/>
          </a:ln>
        </p:spPr>
      </p:cxnSp>
      <p:graphicFrame>
        <p:nvGraphicFramePr>
          <p:cNvPr id="200" name="Google Shape;200;p22"/>
          <p:cNvGraphicFramePr/>
          <p:nvPr/>
        </p:nvGraphicFramePr>
        <p:xfrm>
          <a:off x="4451200" y="1810550"/>
          <a:ext cx="3000000" cy="3000000"/>
        </p:xfrm>
        <a:graphic>
          <a:graphicData uri="http://schemas.openxmlformats.org/drawingml/2006/table">
            <a:tbl>
              <a:tblPr>
                <a:noFill/>
                <a:tableStyleId>{D6DB1735-6B2B-4C03-899C-712A5FC16D6D}</a:tableStyleId>
              </a:tblPr>
              <a:tblGrid>
                <a:gridCol w="2532650"/>
                <a:gridCol w="1232050"/>
                <a:gridCol w="842750"/>
              </a:tblGrid>
              <a:tr h="333800">
                <a:tc>
                  <a:txBody>
                    <a:bodyPr/>
                    <a:lstStyle/>
                    <a:p>
                      <a:pPr indent="0" lvl="0" marL="0" rtl="0" algn="l">
                        <a:spcBef>
                          <a:spcPts val="0"/>
                        </a:spcBef>
                        <a:spcAft>
                          <a:spcPts val="0"/>
                        </a:spcAft>
                        <a:buNone/>
                      </a:pPr>
                      <a:r>
                        <a:rPr lang="en" sz="1200">
                          <a:solidFill>
                            <a:srgbClr val="FFFFFF"/>
                          </a:solidFill>
                        </a:rPr>
                        <a:t>utm_campaign</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200">
                          <a:solidFill>
                            <a:srgbClr val="FFFFFF"/>
                          </a:solidFill>
                        </a:rPr>
                        <a:t>utm_source</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200">
                          <a:solidFill>
                            <a:srgbClr val="FFFFFF"/>
                          </a:solidFill>
                        </a:rPr>
                        <a:t>count</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r>
              <a:tr h="343725">
                <a:tc>
                  <a:txBody>
                    <a:bodyPr/>
                    <a:lstStyle/>
                    <a:p>
                      <a:pPr indent="0" lvl="0" marL="0" rtl="0" algn="l">
                        <a:spcBef>
                          <a:spcPts val="0"/>
                        </a:spcBef>
                        <a:spcAft>
                          <a:spcPts val="0"/>
                        </a:spcAft>
                        <a:buNone/>
                      </a:pPr>
                      <a:r>
                        <a:rPr lang="en" sz="1200">
                          <a:solidFill>
                            <a:srgbClr val="FFFFFF"/>
                          </a:solidFill>
                        </a:rPr>
                        <a:t>weekly-newsletter</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email</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447</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67925">
                <a:tc>
                  <a:txBody>
                    <a:bodyPr/>
                    <a:lstStyle/>
                    <a:p>
                      <a:pPr indent="0" lvl="0" marL="0" rtl="0" algn="l">
                        <a:spcBef>
                          <a:spcPts val="0"/>
                        </a:spcBef>
                        <a:spcAft>
                          <a:spcPts val="0"/>
                        </a:spcAft>
                        <a:buNone/>
                      </a:pPr>
                      <a:r>
                        <a:rPr lang="en" sz="1200">
                          <a:solidFill>
                            <a:srgbClr val="FFFFFF"/>
                          </a:solidFill>
                        </a:rPr>
                        <a:t>retargeting-ad</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facebook</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443</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53650">
                <a:tc>
                  <a:txBody>
                    <a:bodyPr/>
                    <a:lstStyle/>
                    <a:p>
                      <a:pPr indent="0" lvl="0" marL="0" rtl="0" algn="l">
                        <a:spcBef>
                          <a:spcPts val="0"/>
                        </a:spcBef>
                        <a:spcAft>
                          <a:spcPts val="0"/>
                        </a:spcAft>
                        <a:buNone/>
                      </a:pPr>
                      <a:r>
                        <a:rPr lang="en" sz="1200">
                          <a:solidFill>
                            <a:srgbClr val="FFFFFF"/>
                          </a:solidFill>
                        </a:rPr>
                        <a:t>retargeting-campaign</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email</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245</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37525">
                <a:tc>
                  <a:txBody>
                    <a:bodyPr/>
                    <a:lstStyle/>
                    <a:p>
                      <a:pPr indent="0" lvl="0" marL="0" rtl="0" algn="l">
                        <a:spcBef>
                          <a:spcPts val="0"/>
                        </a:spcBef>
                        <a:spcAft>
                          <a:spcPts val="0"/>
                        </a:spcAft>
                        <a:buNone/>
                      </a:pPr>
                      <a:r>
                        <a:rPr lang="en" sz="1200">
                          <a:solidFill>
                            <a:schemeClr val="lt1"/>
                          </a:solidFill>
                        </a:rPr>
                        <a:t>getting-to-know-cool-tshirts</a:t>
                      </a:r>
                      <a:endParaRPr sz="1200">
                        <a:solidFill>
                          <a:schemeClr val="lt1"/>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nytimes</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232</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45600">
                <a:tc>
                  <a:txBody>
                    <a:bodyPr/>
                    <a:lstStyle/>
                    <a:p>
                      <a:pPr indent="0" lvl="0" marL="0" rtl="0" algn="l">
                        <a:spcBef>
                          <a:spcPts val="0"/>
                        </a:spcBef>
                        <a:spcAft>
                          <a:spcPts val="0"/>
                        </a:spcAft>
                        <a:buNone/>
                      </a:pPr>
                      <a:r>
                        <a:rPr lang="en" sz="1200">
                          <a:solidFill>
                            <a:schemeClr val="lt1"/>
                          </a:solidFill>
                        </a:rPr>
                        <a:t>ten-crazy-cool-tshirts-facts</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buzzfeed</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190</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45575">
                <a:tc>
                  <a:txBody>
                    <a:bodyPr/>
                    <a:lstStyle/>
                    <a:p>
                      <a:pPr indent="0" lvl="0" marL="0" rtl="0" algn="l">
                        <a:spcBef>
                          <a:spcPts val="0"/>
                        </a:spcBef>
                        <a:spcAft>
                          <a:spcPts val="0"/>
                        </a:spcAft>
                        <a:buNone/>
                      </a:pPr>
                      <a:r>
                        <a:rPr lang="en" sz="1200">
                          <a:solidFill>
                            <a:schemeClr val="lt1"/>
                          </a:solidFill>
                        </a:rPr>
                        <a:t>interview-with-cool-tshirts-founder</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medium</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184</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45575">
                <a:tc>
                  <a:txBody>
                    <a:bodyPr/>
                    <a:lstStyle/>
                    <a:p>
                      <a:pPr indent="0" lvl="0" marL="0" rtl="0" algn="l">
                        <a:spcBef>
                          <a:spcPts val="0"/>
                        </a:spcBef>
                        <a:spcAft>
                          <a:spcPts val="0"/>
                        </a:spcAft>
                        <a:buNone/>
                      </a:pPr>
                      <a:r>
                        <a:rPr lang="en" sz="1200">
                          <a:solidFill>
                            <a:srgbClr val="FFFFFF"/>
                          </a:solidFill>
                        </a:rPr>
                        <a:t>paid-search</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google</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178</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45575">
                <a:tc>
                  <a:txBody>
                    <a:bodyPr/>
                    <a:lstStyle/>
                    <a:p>
                      <a:pPr indent="0" lvl="0" marL="0" rtl="0" algn="l">
                        <a:spcBef>
                          <a:spcPts val="0"/>
                        </a:spcBef>
                        <a:spcAft>
                          <a:spcPts val="0"/>
                        </a:spcAft>
                        <a:buNone/>
                      </a:pPr>
                      <a:r>
                        <a:rPr lang="en" sz="1200">
                          <a:solidFill>
                            <a:srgbClr val="FFFFFF"/>
                          </a:solidFill>
                        </a:rPr>
                        <a:t>cool-tshirts-search</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google</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60</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bl>
          </a:graphicData>
        </a:graphic>
      </p:graphicFrame>
      <p:cxnSp>
        <p:nvCxnSpPr>
          <p:cNvPr id="201" name="Google Shape;201;p22"/>
          <p:cNvCxnSpPr/>
          <p:nvPr/>
        </p:nvCxnSpPr>
        <p:spPr>
          <a:xfrm>
            <a:off x="3394000" y="3972400"/>
            <a:ext cx="878700" cy="0"/>
          </a:xfrm>
          <a:prstGeom prst="straightConnector1">
            <a:avLst/>
          </a:prstGeom>
          <a:noFill/>
          <a:ln cap="flat" cmpd="sng" w="76200">
            <a:solidFill>
              <a:srgbClr val="3F484E"/>
            </a:solidFill>
            <a:prstDash val="solid"/>
            <a:round/>
            <a:headEnd len="med" w="med" type="none"/>
            <a:tailEnd len="med" w="med" type="triangle"/>
          </a:ln>
        </p:spPr>
      </p:cxnSp>
      <p:sp>
        <p:nvSpPr>
          <p:cNvPr id="202" name="Google Shape;202;p22"/>
          <p:cNvSpPr txBox="1"/>
          <p:nvPr>
            <p:ph idx="4294967295" type="ctrTitle"/>
          </p:nvPr>
        </p:nvSpPr>
        <p:spPr>
          <a:xfrm>
            <a:off x="217675" y="3277450"/>
            <a:ext cx="3265200" cy="13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Similarly here we</a:t>
            </a:r>
            <a:r>
              <a:rPr lang="en" sz="1100"/>
              <a:t> allocate all </a:t>
            </a:r>
            <a:r>
              <a:rPr lang="en" sz="1100">
                <a:highlight>
                  <a:schemeClr val="accent5"/>
                </a:highlight>
              </a:rPr>
              <a:t>la</a:t>
            </a:r>
            <a:r>
              <a:rPr lang="en" sz="1100">
                <a:highlight>
                  <a:schemeClr val="accent5"/>
                </a:highlight>
              </a:rPr>
              <a:t>st-touches</a:t>
            </a:r>
            <a:r>
              <a:rPr lang="en" sz="1100"/>
              <a:t> then group by the source, from there we can determine the count for each campaign, the interview with the weekly newsletter being most successful method.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5851125" y="4439825"/>
            <a:ext cx="2861400" cy="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total number of purchases across all campaigns.</a:t>
            </a:r>
            <a:endParaRPr sz="1100"/>
          </a:p>
        </p:txBody>
      </p:sp>
      <p:sp>
        <p:nvSpPr>
          <p:cNvPr id="208" name="Google Shape;208;p23"/>
          <p:cNvSpPr txBox="1"/>
          <p:nvPr/>
        </p:nvSpPr>
        <p:spPr>
          <a:xfrm>
            <a:off x="2398175" y="145250"/>
            <a:ext cx="51747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5"/>
                </a:solidFill>
                <a:latin typeface="Montserrat"/>
                <a:ea typeface="Montserrat"/>
                <a:cs typeface="Montserrat"/>
                <a:sym typeface="Montserrat"/>
              </a:rPr>
              <a:t>What is the user journey?</a:t>
            </a:r>
            <a:endParaRPr b="1" sz="24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accent5"/>
              </a:solidFill>
              <a:latin typeface="Lato"/>
              <a:ea typeface="Lato"/>
              <a:cs typeface="Lato"/>
              <a:sym typeface="Lato"/>
            </a:endParaRPr>
          </a:p>
        </p:txBody>
      </p:sp>
      <p:graphicFrame>
        <p:nvGraphicFramePr>
          <p:cNvPr id="209" name="Google Shape;209;p23"/>
          <p:cNvGraphicFramePr/>
          <p:nvPr/>
        </p:nvGraphicFramePr>
        <p:xfrm>
          <a:off x="6226100" y="3617125"/>
          <a:ext cx="3000000" cy="3000000"/>
        </p:xfrm>
        <a:graphic>
          <a:graphicData uri="http://schemas.openxmlformats.org/drawingml/2006/table">
            <a:tbl>
              <a:tblPr>
                <a:noFill/>
                <a:tableStyleId>{D6DB1735-6B2B-4C03-899C-712A5FC16D6D}</a:tableStyleId>
              </a:tblPr>
              <a:tblGrid>
                <a:gridCol w="1346775"/>
              </a:tblGrid>
              <a:tr h="301350">
                <a:tc>
                  <a:txBody>
                    <a:bodyPr/>
                    <a:lstStyle/>
                    <a:p>
                      <a:pPr indent="0" lvl="0" marL="0" rtl="0" algn="l">
                        <a:spcBef>
                          <a:spcPts val="0"/>
                        </a:spcBef>
                        <a:spcAft>
                          <a:spcPts val="0"/>
                        </a:spcAft>
                        <a:buNone/>
                      </a:pPr>
                      <a:r>
                        <a:rPr lang="en" sz="1200">
                          <a:solidFill>
                            <a:srgbClr val="FFFFFF"/>
                          </a:solidFill>
                        </a:rPr>
                        <a:t>total count</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r>
              <a:tr h="301350">
                <a:tc>
                  <a:txBody>
                    <a:bodyPr/>
                    <a:lstStyle/>
                    <a:p>
                      <a:pPr indent="0" lvl="0" marL="0" rtl="0" algn="l">
                        <a:spcBef>
                          <a:spcPts val="0"/>
                        </a:spcBef>
                        <a:spcAft>
                          <a:spcPts val="0"/>
                        </a:spcAft>
                        <a:buNone/>
                      </a:pPr>
                      <a:r>
                        <a:rPr lang="en" sz="1200">
                          <a:solidFill>
                            <a:srgbClr val="FFFFFF"/>
                          </a:solidFill>
                        </a:rPr>
                        <a:t>361</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bl>
          </a:graphicData>
        </a:graphic>
      </p:graphicFrame>
      <p:cxnSp>
        <p:nvCxnSpPr>
          <p:cNvPr id="210" name="Google Shape;210;p23"/>
          <p:cNvCxnSpPr/>
          <p:nvPr/>
        </p:nvCxnSpPr>
        <p:spPr>
          <a:xfrm flipH="1">
            <a:off x="4847738" y="1207200"/>
            <a:ext cx="709500" cy="6600"/>
          </a:xfrm>
          <a:prstGeom prst="straightConnector1">
            <a:avLst/>
          </a:prstGeom>
          <a:noFill/>
          <a:ln cap="flat" cmpd="sng" w="76200">
            <a:solidFill>
              <a:srgbClr val="3F484E"/>
            </a:solidFill>
            <a:prstDash val="solid"/>
            <a:round/>
            <a:headEnd len="med" w="med" type="none"/>
            <a:tailEnd len="med" w="med" type="triangle"/>
          </a:ln>
        </p:spPr>
      </p:cxnSp>
      <p:graphicFrame>
        <p:nvGraphicFramePr>
          <p:cNvPr id="211" name="Google Shape;211;p23"/>
          <p:cNvGraphicFramePr/>
          <p:nvPr/>
        </p:nvGraphicFramePr>
        <p:xfrm>
          <a:off x="69925" y="1066250"/>
          <a:ext cx="3000000" cy="3000000"/>
        </p:xfrm>
        <a:graphic>
          <a:graphicData uri="http://schemas.openxmlformats.org/drawingml/2006/table">
            <a:tbl>
              <a:tblPr>
                <a:noFill/>
                <a:tableStyleId>{D6DB1735-6B2B-4C03-899C-712A5FC16D6D}</a:tableStyleId>
              </a:tblPr>
              <a:tblGrid>
                <a:gridCol w="2532650"/>
                <a:gridCol w="1232050"/>
                <a:gridCol w="842750"/>
              </a:tblGrid>
              <a:tr h="357100">
                <a:tc>
                  <a:txBody>
                    <a:bodyPr/>
                    <a:lstStyle/>
                    <a:p>
                      <a:pPr indent="0" lvl="0" marL="0" rtl="0" algn="l">
                        <a:spcBef>
                          <a:spcPts val="0"/>
                        </a:spcBef>
                        <a:spcAft>
                          <a:spcPts val="0"/>
                        </a:spcAft>
                        <a:buNone/>
                      </a:pPr>
                      <a:r>
                        <a:rPr lang="en" sz="1200">
                          <a:solidFill>
                            <a:srgbClr val="FFFFFF"/>
                          </a:solidFill>
                        </a:rPr>
                        <a:t>utm_campaign</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200">
                          <a:solidFill>
                            <a:srgbClr val="FFFFFF"/>
                          </a:solidFill>
                        </a:rPr>
                        <a:t>utm_source</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200">
                          <a:solidFill>
                            <a:srgbClr val="FFFFFF"/>
                          </a:solidFill>
                        </a:rPr>
                        <a:t>count</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r>
              <a:tr h="343725">
                <a:tc>
                  <a:txBody>
                    <a:bodyPr/>
                    <a:lstStyle/>
                    <a:p>
                      <a:pPr indent="0" lvl="0" marL="0" rtl="0" algn="l">
                        <a:spcBef>
                          <a:spcPts val="0"/>
                        </a:spcBef>
                        <a:spcAft>
                          <a:spcPts val="0"/>
                        </a:spcAft>
                        <a:buNone/>
                      </a:pPr>
                      <a:r>
                        <a:rPr lang="en" sz="1200">
                          <a:solidFill>
                            <a:srgbClr val="FFFFFF"/>
                          </a:solidFill>
                        </a:rPr>
                        <a:t>weekly-newsletter</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email</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115</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67925">
                <a:tc>
                  <a:txBody>
                    <a:bodyPr/>
                    <a:lstStyle/>
                    <a:p>
                      <a:pPr indent="0" lvl="0" marL="0" rtl="0" algn="l">
                        <a:spcBef>
                          <a:spcPts val="0"/>
                        </a:spcBef>
                        <a:spcAft>
                          <a:spcPts val="0"/>
                        </a:spcAft>
                        <a:buNone/>
                      </a:pPr>
                      <a:r>
                        <a:rPr lang="en" sz="1200">
                          <a:solidFill>
                            <a:srgbClr val="FFFFFF"/>
                          </a:solidFill>
                        </a:rPr>
                        <a:t>retargeting-ad</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facebook</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11</a:t>
                      </a:r>
                      <a:r>
                        <a:rPr lang="en" sz="1200">
                          <a:solidFill>
                            <a:srgbClr val="FFFFFF"/>
                          </a:solidFill>
                        </a:rPr>
                        <a:t>3</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53650">
                <a:tc>
                  <a:txBody>
                    <a:bodyPr/>
                    <a:lstStyle/>
                    <a:p>
                      <a:pPr indent="0" lvl="0" marL="0" rtl="0" algn="l">
                        <a:spcBef>
                          <a:spcPts val="0"/>
                        </a:spcBef>
                        <a:spcAft>
                          <a:spcPts val="0"/>
                        </a:spcAft>
                        <a:buNone/>
                      </a:pPr>
                      <a:r>
                        <a:rPr lang="en" sz="1200">
                          <a:solidFill>
                            <a:srgbClr val="FFFFFF"/>
                          </a:solidFill>
                        </a:rPr>
                        <a:t>retargeting-campaign</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email</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54</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37525">
                <a:tc>
                  <a:txBody>
                    <a:bodyPr/>
                    <a:lstStyle/>
                    <a:p>
                      <a:pPr indent="0" lvl="0" marL="0" rtl="0" algn="l">
                        <a:spcBef>
                          <a:spcPts val="0"/>
                        </a:spcBef>
                        <a:spcAft>
                          <a:spcPts val="0"/>
                        </a:spcAft>
                        <a:buNone/>
                      </a:pPr>
                      <a:r>
                        <a:rPr lang="en" sz="1200">
                          <a:solidFill>
                            <a:schemeClr val="lt1"/>
                          </a:solidFill>
                        </a:rPr>
                        <a:t>getting-to-know-cool-tshirts</a:t>
                      </a:r>
                      <a:endParaRPr sz="1200">
                        <a:solidFill>
                          <a:schemeClr val="lt1"/>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nytimes</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52</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45600">
                <a:tc>
                  <a:txBody>
                    <a:bodyPr/>
                    <a:lstStyle/>
                    <a:p>
                      <a:pPr indent="0" lvl="0" marL="0" rtl="0" algn="l">
                        <a:spcBef>
                          <a:spcPts val="0"/>
                        </a:spcBef>
                        <a:spcAft>
                          <a:spcPts val="0"/>
                        </a:spcAft>
                        <a:buNone/>
                      </a:pPr>
                      <a:r>
                        <a:rPr lang="en" sz="1200">
                          <a:solidFill>
                            <a:schemeClr val="lt1"/>
                          </a:solidFill>
                        </a:rPr>
                        <a:t>ten-crazy-cool-tshirts-facts</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buzzfeed</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9</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45575">
                <a:tc>
                  <a:txBody>
                    <a:bodyPr/>
                    <a:lstStyle/>
                    <a:p>
                      <a:pPr indent="0" lvl="0" marL="0" rtl="0" algn="l">
                        <a:spcBef>
                          <a:spcPts val="0"/>
                        </a:spcBef>
                        <a:spcAft>
                          <a:spcPts val="0"/>
                        </a:spcAft>
                        <a:buNone/>
                      </a:pPr>
                      <a:r>
                        <a:rPr lang="en" sz="1200">
                          <a:solidFill>
                            <a:schemeClr val="lt1"/>
                          </a:solidFill>
                        </a:rPr>
                        <a:t>interview-with-cool-tshirts-founder</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medium</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9</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45575">
                <a:tc>
                  <a:txBody>
                    <a:bodyPr/>
                    <a:lstStyle/>
                    <a:p>
                      <a:pPr indent="0" lvl="0" marL="0" rtl="0" algn="l">
                        <a:spcBef>
                          <a:spcPts val="0"/>
                        </a:spcBef>
                        <a:spcAft>
                          <a:spcPts val="0"/>
                        </a:spcAft>
                        <a:buNone/>
                      </a:pPr>
                      <a:r>
                        <a:rPr lang="en" sz="1200">
                          <a:solidFill>
                            <a:srgbClr val="FFFFFF"/>
                          </a:solidFill>
                        </a:rPr>
                        <a:t>paid-search</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google</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7</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345575">
                <a:tc>
                  <a:txBody>
                    <a:bodyPr/>
                    <a:lstStyle/>
                    <a:p>
                      <a:pPr indent="0" lvl="0" marL="0" rtl="0" algn="l">
                        <a:spcBef>
                          <a:spcPts val="0"/>
                        </a:spcBef>
                        <a:spcAft>
                          <a:spcPts val="0"/>
                        </a:spcAft>
                        <a:buNone/>
                      </a:pPr>
                      <a:r>
                        <a:rPr lang="en" sz="1200">
                          <a:solidFill>
                            <a:srgbClr val="FFFFFF"/>
                          </a:solidFill>
                        </a:rPr>
                        <a:t>cool-tshirts-search</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google</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sz="1200">
                          <a:solidFill>
                            <a:srgbClr val="FFFFFF"/>
                          </a:solidFill>
                        </a:rPr>
                        <a:t>2</a:t>
                      </a:r>
                      <a:endParaRPr sz="1200">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bl>
          </a:graphicData>
        </a:graphic>
      </p:graphicFrame>
      <p:cxnSp>
        <p:nvCxnSpPr>
          <p:cNvPr id="212" name="Google Shape;212;p23"/>
          <p:cNvCxnSpPr/>
          <p:nvPr/>
        </p:nvCxnSpPr>
        <p:spPr>
          <a:xfrm>
            <a:off x="4972425" y="4195200"/>
            <a:ext cx="878700" cy="0"/>
          </a:xfrm>
          <a:prstGeom prst="straightConnector1">
            <a:avLst/>
          </a:prstGeom>
          <a:noFill/>
          <a:ln cap="flat" cmpd="sng" w="76200">
            <a:solidFill>
              <a:srgbClr val="3F484E"/>
            </a:solidFill>
            <a:prstDash val="solid"/>
            <a:round/>
            <a:headEnd len="med" w="med" type="none"/>
            <a:tailEnd len="med" w="med" type="triangle"/>
          </a:ln>
        </p:spPr>
      </p:cxnSp>
      <p:sp>
        <p:nvSpPr>
          <p:cNvPr id="213" name="Google Shape;213;p23"/>
          <p:cNvSpPr txBox="1"/>
          <p:nvPr>
            <p:ph idx="4294967295" type="ctrTitle"/>
          </p:nvPr>
        </p:nvSpPr>
        <p:spPr>
          <a:xfrm>
            <a:off x="5851125" y="814400"/>
            <a:ext cx="3265200" cy="7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Here we can see how many last-touches has occured o</a:t>
            </a:r>
            <a:r>
              <a:rPr lang="en" sz="1100"/>
              <a:t>n the </a:t>
            </a:r>
            <a:r>
              <a:rPr lang="en" sz="1100">
                <a:highlight>
                  <a:schemeClr val="accent5"/>
                </a:highlight>
              </a:rPr>
              <a:t>Purchase Page </a:t>
            </a:r>
            <a:r>
              <a:rPr lang="en" sz="1100"/>
              <a:t> between each</a:t>
            </a:r>
            <a:r>
              <a:rPr lang="en" sz="1100"/>
              <a:t> campaign. </a:t>
            </a:r>
            <a:endParaRPr sz="1100"/>
          </a:p>
        </p:txBody>
      </p:sp>
      <p:sp>
        <p:nvSpPr>
          <p:cNvPr id="214" name="Google Shape;214;p23"/>
          <p:cNvSpPr txBox="1"/>
          <p:nvPr>
            <p:ph idx="4294967295" type="ctrTitle"/>
          </p:nvPr>
        </p:nvSpPr>
        <p:spPr>
          <a:xfrm>
            <a:off x="4972425" y="1934810"/>
            <a:ext cx="3977100" cy="12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a:t>
            </a:r>
            <a:r>
              <a:rPr i="1" lang="en" sz="1100"/>
              <a:t>typical user journey</a:t>
            </a:r>
            <a:r>
              <a:rPr lang="en" sz="1100"/>
              <a:t> starts off with interesting articles from sources such as Medium and NYTimes, from then there is ongoing interaction from campaigns within email and recurring ad targeting that will lead to purchases.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4"/>
          <p:cNvSpPr txBox="1"/>
          <p:nvPr>
            <p:ph type="ctrTitle"/>
          </p:nvPr>
        </p:nvSpPr>
        <p:spPr>
          <a:xfrm>
            <a:off x="3286975" y="1359175"/>
            <a:ext cx="5258700" cy="1986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2"/>
                </a:solidFill>
              </a:rPr>
              <a:t>Optimize the Campaign Budget</a:t>
            </a:r>
            <a:endParaRPr sz="36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5"/>
          <p:cNvSpPr txBox="1"/>
          <p:nvPr/>
        </p:nvSpPr>
        <p:spPr>
          <a:xfrm>
            <a:off x="3716675" y="1244100"/>
            <a:ext cx="4478700" cy="29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CoolTShirts has had a few first-touch campaigns that </a:t>
            </a:r>
            <a:r>
              <a:rPr lang="en">
                <a:solidFill>
                  <a:srgbClr val="FFFFFF"/>
                </a:solidFill>
                <a:latin typeface="Lato"/>
                <a:ea typeface="Lato"/>
                <a:cs typeface="Lato"/>
                <a:sym typeface="Lato"/>
              </a:rPr>
              <a:t>received</a:t>
            </a:r>
            <a:r>
              <a:rPr lang="en">
                <a:solidFill>
                  <a:srgbClr val="FFFFFF"/>
                </a:solidFill>
                <a:latin typeface="Lato"/>
                <a:ea typeface="Lato"/>
                <a:cs typeface="Lato"/>
                <a:sym typeface="Lato"/>
              </a:rPr>
              <a:t> a lot of initial traffic. The top 3 of which helps customers understand the team behind the business and their goals. The following are great examples to re-invest in:</a:t>
            </a:r>
            <a:br>
              <a:rPr lang="en">
                <a:solidFill>
                  <a:srgbClr val="FFFFFF"/>
                </a:solidFill>
                <a:latin typeface="Lato"/>
                <a:ea typeface="Lato"/>
                <a:cs typeface="Lato"/>
                <a:sym typeface="Lato"/>
              </a:rPr>
            </a:br>
            <a:r>
              <a:rPr lang="en">
                <a:solidFill>
                  <a:srgbClr val="FFFFFF"/>
                </a:solidFill>
                <a:latin typeface="Lato"/>
                <a:ea typeface="Lato"/>
                <a:cs typeface="Lato"/>
                <a:sym typeface="Lato"/>
              </a:rPr>
              <a:t>- </a:t>
            </a:r>
            <a:r>
              <a:rPr i="1" lang="en">
                <a:solidFill>
                  <a:srgbClr val="FFFFFF"/>
                </a:solidFill>
                <a:latin typeface="Lato"/>
                <a:ea typeface="Lato"/>
                <a:cs typeface="Lato"/>
                <a:sym typeface="Lato"/>
              </a:rPr>
              <a:t>Interview with cool tshirts founder</a:t>
            </a:r>
            <a:br>
              <a:rPr i="1" lang="en">
                <a:solidFill>
                  <a:srgbClr val="FFFFFF"/>
                </a:solidFill>
                <a:latin typeface="Lato"/>
                <a:ea typeface="Lato"/>
                <a:cs typeface="Lato"/>
                <a:sym typeface="Lato"/>
              </a:rPr>
            </a:br>
            <a:r>
              <a:rPr i="1" lang="en">
                <a:solidFill>
                  <a:srgbClr val="FFFFFF"/>
                </a:solidFill>
                <a:latin typeface="Lato"/>
                <a:ea typeface="Lato"/>
                <a:cs typeface="Lato"/>
                <a:sym typeface="Lato"/>
              </a:rPr>
              <a:t>- Ten crazy cool tshirts facts</a:t>
            </a:r>
            <a:br>
              <a:rPr i="1" lang="en">
                <a:solidFill>
                  <a:srgbClr val="FFFFFF"/>
                </a:solidFill>
                <a:latin typeface="Lato"/>
                <a:ea typeface="Lato"/>
                <a:cs typeface="Lato"/>
                <a:sym typeface="Lato"/>
              </a:rPr>
            </a:br>
            <a:r>
              <a:rPr i="1" lang="en">
                <a:solidFill>
                  <a:srgbClr val="FFFFFF"/>
                </a:solidFill>
                <a:latin typeface="Lato"/>
                <a:ea typeface="Lato"/>
                <a:cs typeface="Lato"/>
                <a:sym typeface="Lato"/>
              </a:rPr>
              <a:t>- Getting to know cool tshirts</a:t>
            </a:r>
            <a:br>
              <a:rPr i="1" lang="en">
                <a:solidFill>
                  <a:srgbClr val="FFFFFF"/>
                </a:solidFill>
                <a:latin typeface="Lato"/>
                <a:ea typeface="Lato"/>
                <a:cs typeface="Lato"/>
                <a:sym typeface="Lato"/>
              </a:rPr>
            </a:br>
            <a:br>
              <a:rPr i="1" lang="en">
                <a:solidFill>
                  <a:srgbClr val="FFFFFF"/>
                </a:solidFill>
                <a:latin typeface="Lato"/>
                <a:ea typeface="Lato"/>
                <a:cs typeface="Lato"/>
                <a:sym typeface="Lato"/>
              </a:rPr>
            </a:br>
            <a:r>
              <a:rPr lang="en">
                <a:solidFill>
                  <a:srgbClr val="FFFFFF"/>
                </a:solidFill>
                <a:latin typeface="Lato"/>
                <a:ea typeface="Lato"/>
                <a:cs typeface="Lato"/>
                <a:sym typeface="Lato"/>
              </a:rPr>
              <a:t>CoolTShirts has also seen great success with last-touch campaigns that resulted in purchases. The top 2 of which came from a </a:t>
            </a:r>
            <a:r>
              <a:rPr i="1" lang="en">
                <a:solidFill>
                  <a:srgbClr val="FFFFFF"/>
                </a:solidFill>
                <a:latin typeface="Lato"/>
                <a:ea typeface="Lato"/>
                <a:cs typeface="Lato"/>
                <a:sym typeface="Lato"/>
              </a:rPr>
              <a:t>weekly newsletter</a:t>
            </a:r>
            <a:r>
              <a:rPr lang="en">
                <a:solidFill>
                  <a:srgbClr val="FFFFFF"/>
                </a:solidFill>
                <a:latin typeface="Lato"/>
                <a:ea typeface="Lato"/>
                <a:cs typeface="Lato"/>
                <a:sym typeface="Lato"/>
              </a:rPr>
              <a:t> and a </a:t>
            </a:r>
            <a:r>
              <a:rPr i="1" lang="en">
                <a:solidFill>
                  <a:srgbClr val="FFFFFF"/>
                </a:solidFill>
                <a:latin typeface="Lato"/>
                <a:ea typeface="Lato"/>
                <a:cs typeface="Lato"/>
                <a:sym typeface="Lato"/>
              </a:rPr>
              <a:t>retargeting ad</a:t>
            </a: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p:txBody>
      </p:sp>
      <p:sp>
        <p:nvSpPr>
          <p:cNvPr id="225" name="Google Shape;225;p25"/>
          <p:cNvSpPr txBox="1"/>
          <p:nvPr>
            <p:ph type="ctrTitle"/>
          </p:nvPr>
        </p:nvSpPr>
        <p:spPr>
          <a:xfrm>
            <a:off x="3110850" y="334375"/>
            <a:ext cx="5783700" cy="5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2"/>
                </a:solidFill>
              </a:rPr>
              <a:t>Optimize the campaign budget</a:t>
            </a:r>
            <a:endParaRPr b="1" sz="1100">
              <a:solidFill>
                <a:schemeClr val="lt2"/>
              </a:solidFill>
            </a:endParaRPr>
          </a:p>
          <a:p>
            <a:pPr indent="0" lvl="0" marL="0" rtl="0" algn="l">
              <a:spcBef>
                <a:spcPts val="0"/>
              </a:spcBef>
              <a:spcAft>
                <a:spcPts val="0"/>
              </a:spcAft>
              <a:buNone/>
            </a:pPr>
            <a:r>
              <a:rPr lang="en" sz="1100"/>
              <a:t>CoolTShirts can re-invest in 5 campaigns. Which should they pick and why?</a:t>
            </a:r>
            <a:endParaRPr sz="11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1243975" y="707575"/>
            <a:ext cx="4696800" cy="20139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5"/>
                </a:solidFill>
                <a:latin typeface="Roboto"/>
                <a:ea typeface="Roboto"/>
                <a:cs typeface="Roboto"/>
                <a:sym typeface="Roboto"/>
              </a:rPr>
              <a:t>Capstone Project:</a:t>
            </a:r>
            <a:r>
              <a:rPr lang="en" sz="3000">
                <a:solidFill>
                  <a:schemeClr val="accent5"/>
                </a:solidFill>
                <a:latin typeface="Roboto"/>
                <a:ea typeface="Roboto"/>
                <a:cs typeface="Roboto"/>
                <a:sym typeface="Roboto"/>
              </a:rPr>
              <a:t> </a:t>
            </a:r>
            <a:br>
              <a:rPr lang="en" sz="3000">
                <a:solidFill>
                  <a:schemeClr val="accent5"/>
                </a:solidFill>
                <a:latin typeface="Roboto"/>
                <a:ea typeface="Roboto"/>
                <a:cs typeface="Roboto"/>
                <a:sym typeface="Roboto"/>
              </a:rPr>
            </a:br>
            <a:r>
              <a:rPr lang="en" sz="3000">
                <a:solidFill>
                  <a:schemeClr val="accent5"/>
                </a:solidFill>
                <a:latin typeface="Roboto"/>
                <a:ea typeface="Roboto"/>
                <a:cs typeface="Roboto"/>
                <a:sym typeface="Roboto"/>
              </a:rPr>
              <a:t>Attribution queries</a:t>
            </a:r>
            <a:br>
              <a:rPr lang="en" sz="3000">
                <a:solidFill>
                  <a:schemeClr val="accent5"/>
                </a:solidFill>
                <a:latin typeface="Roboto"/>
                <a:ea typeface="Roboto"/>
                <a:cs typeface="Roboto"/>
                <a:sym typeface="Roboto"/>
              </a:rPr>
            </a:br>
            <a:r>
              <a:rPr lang="en" sz="3000">
                <a:solidFill>
                  <a:schemeClr val="accent5"/>
                </a:solidFill>
                <a:latin typeface="Roboto"/>
                <a:ea typeface="Roboto"/>
                <a:cs typeface="Roboto"/>
                <a:sym typeface="Roboto"/>
              </a:rPr>
              <a:t>Learn SQL From Scratch</a:t>
            </a:r>
            <a:br>
              <a:rPr lang="en" sz="3000">
                <a:solidFill>
                  <a:schemeClr val="accent5"/>
                </a:solidFill>
                <a:latin typeface="Roboto"/>
                <a:ea typeface="Roboto"/>
                <a:cs typeface="Roboto"/>
                <a:sym typeface="Roboto"/>
              </a:rPr>
            </a:br>
            <a:r>
              <a:rPr lang="en" sz="3000">
                <a:solidFill>
                  <a:schemeClr val="accent5"/>
                </a:solidFill>
                <a:latin typeface="Roboto"/>
                <a:ea typeface="Roboto"/>
                <a:cs typeface="Roboto"/>
                <a:sym typeface="Roboto"/>
              </a:rPr>
              <a:t>2019</a:t>
            </a:r>
            <a:endParaRPr sz="4600">
              <a:solidFill>
                <a:schemeClr val="accent5"/>
              </a:solidFill>
            </a:endParaRPr>
          </a:p>
        </p:txBody>
      </p:sp>
      <p:sp>
        <p:nvSpPr>
          <p:cNvPr id="231" name="Google Shape;231;p26"/>
          <p:cNvSpPr/>
          <p:nvPr/>
        </p:nvSpPr>
        <p:spPr>
          <a:xfrm>
            <a:off x="5940774" y="3766952"/>
            <a:ext cx="848752" cy="1232573"/>
          </a:xfrm>
          <a:prstGeom prst="flowChartPunchedTap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6025677" y="3477147"/>
            <a:ext cx="679200" cy="773400"/>
          </a:xfrm>
          <a:prstGeom prst="plaque">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5771060" y="3569769"/>
            <a:ext cx="1188000" cy="446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329889" y="3586630"/>
            <a:ext cx="848752" cy="1232573"/>
          </a:xfrm>
          <a:prstGeom prst="flowChartPunchedTap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414791" y="3296825"/>
            <a:ext cx="679200" cy="773400"/>
          </a:xfrm>
          <a:prstGeom prst="plaque">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160175" y="3389447"/>
            <a:ext cx="1188000" cy="44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4040310" y="3622063"/>
            <a:ext cx="848752" cy="1232573"/>
          </a:xfrm>
          <a:prstGeom prst="flowChartPunchedTap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4125212" y="3332257"/>
            <a:ext cx="679200" cy="773400"/>
          </a:xfrm>
          <a:prstGeom prst="plaque">
            <a:avLst>
              <a:gd fmla="val 16667"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3870596" y="3424879"/>
            <a:ext cx="1188000" cy="446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2185099" y="3731520"/>
            <a:ext cx="848752" cy="1232573"/>
          </a:xfrm>
          <a:prstGeom prst="flowChartPunchedTape">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2270002" y="3441715"/>
            <a:ext cx="679200" cy="773400"/>
          </a:xfrm>
          <a:prstGeom prst="plaque">
            <a:avLst>
              <a:gd fmla="val 16667" name="adj"/>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2015385" y="3534336"/>
            <a:ext cx="1188000" cy="446700"/>
          </a:xfrm>
          <a:prstGeom prst="rect">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idx="4294967295" type="subTitle"/>
          </p:nvPr>
        </p:nvSpPr>
        <p:spPr>
          <a:xfrm>
            <a:off x="282500" y="971950"/>
            <a:ext cx="5487000" cy="148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accent5"/>
                </a:solidFill>
                <a:latin typeface="Roboto"/>
                <a:ea typeface="Roboto"/>
                <a:cs typeface="Roboto"/>
                <a:sym typeface="Roboto"/>
              </a:rPr>
              <a:t>This project will be taking a look at </a:t>
            </a:r>
            <a:r>
              <a:rPr lang="en" sz="1800">
                <a:solidFill>
                  <a:schemeClr val="lt2"/>
                </a:solidFill>
                <a:latin typeface="Roboto"/>
                <a:ea typeface="Roboto"/>
                <a:cs typeface="Roboto"/>
                <a:sym typeface="Roboto"/>
              </a:rPr>
              <a:t>CoolTShirts</a:t>
            </a:r>
            <a:r>
              <a:rPr lang="en" sz="1800">
                <a:solidFill>
                  <a:schemeClr val="accent5"/>
                </a:solidFill>
                <a:latin typeface="Roboto"/>
                <a:ea typeface="Roboto"/>
                <a:cs typeface="Roboto"/>
                <a:sym typeface="Roboto"/>
              </a:rPr>
              <a:t>, an innovative apparel shop. This business needs help analyzing their marketing campaigns, as well as summarizing the findings using SQL.</a:t>
            </a:r>
            <a:br>
              <a:rPr lang="en" sz="1800">
                <a:solidFill>
                  <a:schemeClr val="accent5"/>
                </a:solidFill>
                <a:latin typeface="Roboto"/>
                <a:ea typeface="Roboto"/>
                <a:cs typeface="Roboto"/>
                <a:sym typeface="Roboto"/>
              </a:rPr>
            </a:br>
            <a:br>
              <a:rPr lang="en" sz="1800">
                <a:solidFill>
                  <a:schemeClr val="accent5"/>
                </a:solidFill>
                <a:latin typeface="Roboto"/>
                <a:ea typeface="Roboto"/>
                <a:cs typeface="Roboto"/>
                <a:sym typeface="Roboto"/>
              </a:rPr>
            </a:br>
            <a:br>
              <a:rPr lang="en" sz="1800">
                <a:solidFill>
                  <a:schemeClr val="lt2"/>
                </a:solidFill>
                <a:latin typeface="Roboto"/>
                <a:ea typeface="Roboto"/>
                <a:cs typeface="Roboto"/>
                <a:sym typeface="Roboto"/>
              </a:rPr>
            </a:br>
            <a:br>
              <a:rPr lang="en" sz="1800">
                <a:solidFill>
                  <a:schemeClr val="lt2"/>
                </a:solidFill>
                <a:latin typeface="Roboto"/>
                <a:ea typeface="Roboto"/>
                <a:cs typeface="Roboto"/>
                <a:sym typeface="Roboto"/>
              </a:rPr>
            </a:br>
            <a:endParaRPr sz="1800">
              <a:solidFill>
                <a:schemeClr val="lt2"/>
              </a:solidFill>
              <a:latin typeface="Roboto"/>
              <a:ea typeface="Roboto"/>
              <a:cs typeface="Roboto"/>
              <a:sym typeface="Roboto"/>
            </a:endParaRPr>
          </a:p>
        </p:txBody>
      </p:sp>
      <p:sp>
        <p:nvSpPr>
          <p:cNvPr id="140" name="Google Shape;140;p14"/>
          <p:cNvSpPr/>
          <p:nvPr/>
        </p:nvSpPr>
        <p:spPr>
          <a:xfrm>
            <a:off x="5842708" y="3892433"/>
            <a:ext cx="852618" cy="1153867"/>
          </a:xfrm>
          <a:prstGeom prst="flowChartPunchedTap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5927998" y="3621133"/>
            <a:ext cx="681900" cy="723900"/>
          </a:xfrm>
          <a:prstGeom prst="plaque">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5672221" y="3707840"/>
            <a:ext cx="1193700" cy="418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206262" y="3723625"/>
            <a:ext cx="852618" cy="1153867"/>
          </a:xfrm>
          <a:prstGeom prst="flowChartPunchedTap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291551" y="3452325"/>
            <a:ext cx="681900" cy="723900"/>
          </a:xfrm>
          <a:prstGeom prst="plaque">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35775" y="3539032"/>
            <a:ext cx="1193700" cy="4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3933586" y="3756795"/>
            <a:ext cx="852618" cy="1153867"/>
          </a:xfrm>
          <a:prstGeom prst="flowChartPunchedTap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4018875" y="3485495"/>
            <a:ext cx="681900" cy="723900"/>
          </a:xfrm>
          <a:prstGeom prst="plaque">
            <a:avLst>
              <a:gd fmla="val 16667"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3763099" y="3572202"/>
            <a:ext cx="1193700" cy="418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2069924" y="3859263"/>
            <a:ext cx="852618" cy="1153867"/>
          </a:xfrm>
          <a:prstGeom prst="flowChartPunchedTape">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2155213" y="3587963"/>
            <a:ext cx="681900" cy="723900"/>
          </a:xfrm>
          <a:prstGeom prst="plaque">
            <a:avLst>
              <a:gd fmla="val 16667" name="adj"/>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1899437" y="3674670"/>
            <a:ext cx="1193700" cy="418500"/>
          </a:xfrm>
          <a:prstGeom prst="rect">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5"/>
          <p:cNvSpPr txBox="1"/>
          <p:nvPr>
            <p:ph type="ctrTitle"/>
          </p:nvPr>
        </p:nvSpPr>
        <p:spPr>
          <a:xfrm>
            <a:off x="3230525" y="746450"/>
            <a:ext cx="5795700" cy="41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1. Get familiar with the company.</a:t>
            </a:r>
            <a:endParaRPr sz="1100">
              <a:solidFill>
                <a:schemeClr val="lt2"/>
              </a:solidFill>
            </a:endParaRPr>
          </a:p>
          <a:p>
            <a:pPr indent="0" lvl="0" marL="0" rtl="0" algn="l">
              <a:spcBef>
                <a:spcPts val="0"/>
              </a:spcBef>
              <a:spcAft>
                <a:spcPts val="0"/>
              </a:spcAft>
              <a:buNone/>
            </a:pPr>
            <a:r>
              <a:rPr lang="en" sz="1100"/>
              <a:t>How many campaigns and sources does CoolTShirts use and how are they related?</a:t>
            </a:r>
            <a:endParaRPr sz="1100"/>
          </a:p>
          <a:p>
            <a:pPr indent="0" lvl="0" marL="0" rtl="0" algn="l">
              <a:spcBef>
                <a:spcPts val="0"/>
              </a:spcBef>
              <a:spcAft>
                <a:spcPts val="0"/>
              </a:spcAft>
              <a:buNone/>
            </a:pPr>
            <a:r>
              <a:rPr lang="en" sz="1100"/>
              <a:t>Be sure to explain the difference between utm_campaign and utm_source.</a:t>
            </a:r>
            <a:endParaRPr sz="1100"/>
          </a:p>
          <a:p>
            <a:pPr indent="0" lvl="0" marL="0" rtl="0" algn="l">
              <a:spcBef>
                <a:spcPts val="0"/>
              </a:spcBef>
              <a:spcAft>
                <a:spcPts val="0"/>
              </a:spcAft>
              <a:buNone/>
            </a:pPr>
            <a:r>
              <a:rPr lang="en" sz="1100"/>
              <a:t>What pages are on their website?</a:t>
            </a:r>
            <a:br>
              <a:rPr lang="en" sz="1100"/>
            </a:br>
            <a:br>
              <a:rPr lang="en" sz="1100"/>
            </a:br>
            <a:endParaRPr sz="1100"/>
          </a:p>
          <a:p>
            <a:pPr indent="0" lvl="0" marL="0" rtl="0" algn="l">
              <a:spcBef>
                <a:spcPts val="0"/>
              </a:spcBef>
              <a:spcAft>
                <a:spcPts val="0"/>
              </a:spcAft>
              <a:buNone/>
            </a:pPr>
            <a:r>
              <a:rPr lang="en" sz="1100">
                <a:solidFill>
                  <a:schemeClr val="lt2"/>
                </a:solidFill>
              </a:rPr>
              <a:t>2. What is the user journey?</a:t>
            </a:r>
            <a:endParaRPr sz="1100">
              <a:solidFill>
                <a:schemeClr val="lt2"/>
              </a:solidFill>
            </a:endParaRPr>
          </a:p>
          <a:p>
            <a:pPr indent="0" lvl="0" marL="0" rtl="0" algn="l">
              <a:spcBef>
                <a:spcPts val="0"/>
              </a:spcBef>
              <a:spcAft>
                <a:spcPts val="0"/>
              </a:spcAft>
              <a:buNone/>
            </a:pPr>
            <a:r>
              <a:rPr lang="en" sz="1100"/>
              <a:t>How many first touches is each campaign responsible for?</a:t>
            </a:r>
            <a:endParaRPr sz="1100"/>
          </a:p>
          <a:p>
            <a:pPr indent="0" lvl="0" marL="0" rtl="0" algn="l">
              <a:spcBef>
                <a:spcPts val="0"/>
              </a:spcBef>
              <a:spcAft>
                <a:spcPts val="0"/>
              </a:spcAft>
              <a:buNone/>
            </a:pPr>
            <a:r>
              <a:rPr lang="en" sz="1100"/>
              <a:t>How many last touches is each campaign responsible for?</a:t>
            </a:r>
            <a:endParaRPr sz="1100"/>
          </a:p>
          <a:p>
            <a:pPr indent="0" lvl="0" marL="0" rtl="0" algn="l">
              <a:spcBef>
                <a:spcPts val="0"/>
              </a:spcBef>
              <a:spcAft>
                <a:spcPts val="0"/>
              </a:spcAft>
              <a:buNone/>
            </a:pPr>
            <a:r>
              <a:rPr lang="en" sz="1100"/>
              <a:t>How many visitors make a purchase?</a:t>
            </a:r>
            <a:endParaRPr sz="1100"/>
          </a:p>
          <a:p>
            <a:pPr indent="0" lvl="0" marL="0" rtl="0" algn="l">
              <a:spcBef>
                <a:spcPts val="0"/>
              </a:spcBef>
              <a:spcAft>
                <a:spcPts val="0"/>
              </a:spcAft>
              <a:buNone/>
            </a:pPr>
            <a:r>
              <a:rPr lang="en" sz="1100"/>
              <a:t>How many last touches on the purchase page is each campaign responsible for?</a:t>
            </a:r>
            <a:endParaRPr sz="1100"/>
          </a:p>
          <a:p>
            <a:pPr indent="0" lvl="0" marL="0" rtl="0" algn="l">
              <a:spcBef>
                <a:spcPts val="0"/>
              </a:spcBef>
              <a:spcAft>
                <a:spcPts val="0"/>
              </a:spcAft>
              <a:buNone/>
            </a:pPr>
            <a:r>
              <a:rPr lang="en" sz="1100"/>
              <a:t>What is the typical user journey?</a:t>
            </a:r>
            <a:br>
              <a:rPr lang="en" sz="1100"/>
            </a:br>
            <a:br>
              <a:rPr lang="en" sz="1100"/>
            </a:br>
            <a:endParaRPr sz="1100"/>
          </a:p>
          <a:p>
            <a:pPr indent="0" lvl="0" marL="0" rtl="0" algn="l">
              <a:spcBef>
                <a:spcPts val="0"/>
              </a:spcBef>
              <a:spcAft>
                <a:spcPts val="0"/>
              </a:spcAft>
              <a:buNone/>
            </a:pPr>
            <a:r>
              <a:rPr lang="en" sz="1100">
                <a:solidFill>
                  <a:schemeClr val="lt2"/>
                </a:solidFill>
              </a:rPr>
              <a:t>3. Optimize the campaign budget</a:t>
            </a:r>
            <a:endParaRPr sz="1100">
              <a:solidFill>
                <a:schemeClr val="lt2"/>
              </a:solidFill>
            </a:endParaRPr>
          </a:p>
          <a:p>
            <a:pPr indent="0" lvl="0" marL="0" rtl="0" algn="l">
              <a:spcBef>
                <a:spcPts val="0"/>
              </a:spcBef>
              <a:spcAft>
                <a:spcPts val="0"/>
              </a:spcAft>
              <a:buNone/>
            </a:pPr>
            <a:r>
              <a:rPr lang="en" sz="1100"/>
              <a:t>CoolTShirts can re-invest in 5 campaigns. Which should they pick and why?</a:t>
            </a:r>
            <a:endParaRPr sz="1100"/>
          </a:p>
          <a:p>
            <a:pPr indent="0" lvl="0" marL="0" rtl="0" algn="l">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6"/>
          <p:cNvSpPr txBox="1"/>
          <p:nvPr>
            <p:ph type="ctrTitle"/>
          </p:nvPr>
        </p:nvSpPr>
        <p:spPr>
          <a:xfrm>
            <a:off x="3286975" y="1359175"/>
            <a:ext cx="5258700" cy="1986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2"/>
                </a:solidFill>
              </a:rPr>
              <a:t>Get Familiar with the Company</a:t>
            </a:r>
            <a:endParaRPr sz="36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ctrTitle"/>
          </p:nvPr>
        </p:nvSpPr>
        <p:spPr>
          <a:xfrm>
            <a:off x="3067225" y="248825"/>
            <a:ext cx="5795700" cy="10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2"/>
                </a:solidFill>
              </a:rPr>
              <a:t>Get familiar with the company.</a:t>
            </a:r>
            <a:endParaRPr b="1" sz="1100">
              <a:solidFill>
                <a:schemeClr val="lt2"/>
              </a:solidFill>
            </a:endParaRPr>
          </a:p>
          <a:p>
            <a:pPr indent="0" lvl="0" marL="0" rtl="0" algn="l">
              <a:spcBef>
                <a:spcPts val="0"/>
              </a:spcBef>
              <a:spcAft>
                <a:spcPts val="0"/>
              </a:spcAft>
              <a:buNone/>
            </a:pPr>
            <a:r>
              <a:rPr lang="en" sz="1100"/>
              <a:t>How many campaigns and sources does CoolTShirts use and how are they related?</a:t>
            </a:r>
            <a:endParaRPr sz="1100"/>
          </a:p>
          <a:p>
            <a:pPr indent="0" lvl="0" marL="0" rtl="0" algn="l">
              <a:spcBef>
                <a:spcPts val="0"/>
              </a:spcBef>
              <a:spcAft>
                <a:spcPts val="0"/>
              </a:spcAft>
              <a:buNone/>
            </a:pPr>
            <a:r>
              <a:rPr lang="en" sz="1100"/>
              <a:t>Be sure to explain the difference between utm_campaign and utm_source.</a:t>
            </a:r>
            <a:endParaRPr sz="1100"/>
          </a:p>
          <a:p>
            <a:pPr indent="0" lvl="0" marL="0" rtl="0" algn="l">
              <a:spcBef>
                <a:spcPts val="0"/>
              </a:spcBef>
              <a:spcAft>
                <a:spcPts val="0"/>
              </a:spcAft>
              <a:buNone/>
            </a:pPr>
            <a:r>
              <a:rPr lang="en" sz="1100"/>
              <a:t>What pages are on their website?</a:t>
            </a:r>
            <a:endParaRPr sz="1100"/>
          </a:p>
        </p:txBody>
      </p:sp>
      <p:sp>
        <p:nvSpPr>
          <p:cNvPr id="167" name="Google Shape;167;p17"/>
          <p:cNvSpPr/>
          <p:nvPr/>
        </p:nvSpPr>
        <p:spPr>
          <a:xfrm>
            <a:off x="3102425" y="1376250"/>
            <a:ext cx="6041700" cy="3724500"/>
          </a:xfrm>
          <a:prstGeom prst="snip2DiagRect">
            <a:avLst>
              <a:gd fmla="val 0" name="adj1"/>
              <a:gd fmla="val 16667" name="adj2"/>
            </a:avLst>
          </a:prstGeom>
          <a:solidFill>
            <a:srgbClr val="002331">
              <a:alpha val="52940"/>
            </a:srgbClr>
          </a:solidFill>
          <a:ln cap="flat" cmpd="sng" w="9525">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solidFill>
                  <a:schemeClr val="accent5"/>
                </a:solidFill>
              </a:rPr>
              <a:t>-- How many sources and campaigns are used?</a:t>
            </a:r>
            <a:endParaRPr>
              <a:solidFill>
                <a:schemeClr val="accent5"/>
              </a:solidFill>
            </a:endParaRPr>
          </a:p>
          <a:p>
            <a:pPr indent="0" lvl="0" marL="457200" rtl="0" algn="l">
              <a:spcBef>
                <a:spcPts val="0"/>
              </a:spcBef>
              <a:spcAft>
                <a:spcPts val="0"/>
              </a:spcAft>
              <a:buNone/>
            </a:pPr>
            <a:r>
              <a:rPr lang="en">
                <a:solidFill>
                  <a:schemeClr val="accent5"/>
                </a:solidFill>
              </a:rPr>
              <a:t>SELECT COUNT (DISTINCT utm_campaign) AS </a:t>
            </a:r>
            <a:r>
              <a:rPr lang="en">
                <a:solidFill>
                  <a:schemeClr val="accent5"/>
                </a:solidFill>
              </a:rPr>
              <a:t>'campaign'</a:t>
            </a:r>
            <a:endParaRPr>
              <a:solidFill>
                <a:schemeClr val="accent5"/>
              </a:solidFill>
            </a:endParaRPr>
          </a:p>
          <a:p>
            <a:pPr indent="0" lvl="0" marL="457200" rtl="0" algn="l">
              <a:spcBef>
                <a:spcPts val="0"/>
              </a:spcBef>
              <a:spcAft>
                <a:spcPts val="0"/>
              </a:spcAft>
              <a:buNone/>
            </a:pPr>
            <a:r>
              <a:rPr lang="en">
                <a:solidFill>
                  <a:schemeClr val="accent5"/>
                </a:solidFill>
              </a:rPr>
              <a:t>FROM page_visits;</a:t>
            </a:r>
            <a:endParaRPr>
              <a:solidFill>
                <a:schemeClr val="accent5"/>
              </a:solidFill>
            </a:endParaRPr>
          </a:p>
          <a:p>
            <a:pPr indent="0" lvl="0" marL="457200" rtl="0" algn="l">
              <a:spcBef>
                <a:spcPts val="0"/>
              </a:spcBef>
              <a:spcAft>
                <a:spcPts val="0"/>
              </a:spcAft>
              <a:buNone/>
            </a:pPr>
            <a:r>
              <a:t/>
            </a:r>
            <a:endParaRPr>
              <a:solidFill>
                <a:schemeClr val="accent5"/>
              </a:solidFill>
            </a:endParaRPr>
          </a:p>
          <a:p>
            <a:pPr indent="0" lvl="0" marL="457200" rtl="0" algn="l">
              <a:spcBef>
                <a:spcPts val="0"/>
              </a:spcBef>
              <a:spcAft>
                <a:spcPts val="0"/>
              </a:spcAft>
              <a:buNone/>
            </a:pPr>
            <a:r>
              <a:rPr lang="en">
                <a:solidFill>
                  <a:schemeClr val="accent5"/>
                </a:solidFill>
              </a:rPr>
              <a:t>SELECT COUNT (DISTINCT utm_source) AS </a:t>
            </a:r>
            <a:r>
              <a:rPr lang="en">
                <a:solidFill>
                  <a:schemeClr val="accent5"/>
                </a:solidFill>
              </a:rPr>
              <a:t>'source'</a:t>
            </a:r>
            <a:endParaRPr>
              <a:solidFill>
                <a:schemeClr val="accent5"/>
              </a:solidFill>
            </a:endParaRPr>
          </a:p>
          <a:p>
            <a:pPr indent="0" lvl="0" marL="457200" rtl="0" algn="l">
              <a:spcBef>
                <a:spcPts val="0"/>
              </a:spcBef>
              <a:spcAft>
                <a:spcPts val="0"/>
              </a:spcAft>
              <a:buNone/>
            </a:pPr>
            <a:r>
              <a:rPr lang="en">
                <a:solidFill>
                  <a:schemeClr val="accent5"/>
                </a:solidFill>
              </a:rPr>
              <a:t>FROM page_visits;</a:t>
            </a:r>
            <a:endParaRPr>
              <a:solidFill>
                <a:schemeClr val="accent5"/>
              </a:solidFill>
            </a:endParaRPr>
          </a:p>
          <a:p>
            <a:pPr indent="0" lvl="0" marL="457200" rtl="0" algn="l">
              <a:spcBef>
                <a:spcPts val="0"/>
              </a:spcBef>
              <a:spcAft>
                <a:spcPts val="0"/>
              </a:spcAft>
              <a:buNone/>
            </a:pPr>
            <a:r>
              <a:t/>
            </a:r>
            <a:endParaRPr>
              <a:solidFill>
                <a:schemeClr val="accent5"/>
              </a:solidFill>
            </a:endParaRPr>
          </a:p>
          <a:p>
            <a:pPr indent="0" lvl="0" marL="457200" rtl="0" algn="l">
              <a:spcBef>
                <a:spcPts val="0"/>
              </a:spcBef>
              <a:spcAft>
                <a:spcPts val="0"/>
              </a:spcAft>
              <a:buNone/>
            </a:pPr>
            <a:r>
              <a:t/>
            </a:r>
            <a:endParaRPr>
              <a:solidFill>
                <a:schemeClr val="accent5"/>
              </a:solidFill>
            </a:endParaRPr>
          </a:p>
          <a:p>
            <a:pPr indent="0" lvl="0" marL="457200" rtl="0" algn="l">
              <a:spcBef>
                <a:spcPts val="0"/>
              </a:spcBef>
              <a:spcAft>
                <a:spcPts val="0"/>
              </a:spcAft>
              <a:buNone/>
            </a:pPr>
            <a:r>
              <a:rPr lang="en">
                <a:solidFill>
                  <a:schemeClr val="accent5"/>
                </a:solidFill>
              </a:rPr>
              <a:t>-- How many pages are on the CoolTshirts website?</a:t>
            </a:r>
            <a:endParaRPr>
              <a:solidFill>
                <a:schemeClr val="accent5"/>
              </a:solidFill>
            </a:endParaRPr>
          </a:p>
          <a:p>
            <a:pPr indent="0" lvl="0" marL="457200" rtl="0" algn="l">
              <a:spcBef>
                <a:spcPts val="0"/>
              </a:spcBef>
              <a:spcAft>
                <a:spcPts val="0"/>
              </a:spcAft>
              <a:buNone/>
            </a:pPr>
            <a:r>
              <a:rPr lang="en">
                <a:solidFill>
                  <a:schemeClr val="accent5"/>
                </a:solidFill>
              </a:rPr>
              <a:t>SELECT DISTINCT page_name AS 'pages'</a:t>
            </a:r>
            <a:endParaRPr>
              <a:solidFill>
                <a:schemeClr val="accent5"/>
              </a:solidFill>
            </a:endParaRPr>
          </a:p>
          <a:p>
            <a:pPr indent="0" lvl="0" marL="457200" rtl="0" algn="l">
              <a:spcBef>
                <a:spcPts val="0"/>
              </a:spcBef>
              <a:spcAft>
                <a:spcPts val="0"/>
              </a:spcAft>
              <a:buNone/>
            </a:pPr>
            <a:r>
              <a:rPr lang="en">
                <a:solidFill>
                  <a:schemeClr val="accent5"/>
                </a:solidFill>
              </a:rPr>
              <a:t>FROM page_visits;</a:t>
            </a:r>
            <a:endParaRPr>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263350" y="1632450"/>
            <a:ext cx="4207500" cy="32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100"/>
              <a:t>Landing, Shopping cart, Checkout, </a:t>
            </a:r>
            <a:r>
              <a:rPr lang="en" sz="1100"/>
              <a:t>and</a:t>
            </a:r>
            <a:r>
              <a:rPr i="1" lang="en" sz="1100"/>
              <a:t> Cart </a:t>
            </a:r>
            <a:r>
              <a:rPr lang="en" sz="1100"/>
              <a:t>are the 4 pages on the website. </a:t>
            </a:r>
            <a:br>
              <a:rPr lang="en" sz="1100"/>
            </a:br>
            <a:br>
              <a:rPr lang="en" sz="1100"/>
            </a:br>
            <a:r>
              <a:rPr lang="en" sz="1100"/>
              <a:t>There are </a:t>
            </a:r>
            <a:r>
              <a:rPr i="1" lang="en" sz="1100"/>
              <a:t>8 unique campaigns </a:t>
            </a:r>
            <a:r>
              <a:rPr lang="en" sz="1100"/>
              <a:t>and </a:t>
            </a:r>
            <a:r>
              <a:rPr i="1" lang="en" sz="1100"/>
              <a:t>6 sources</a:t>
            </a:r>
            <a:r>
              <a:rPr lang="en" sz="1100"/>
              <a:t> used by CoolTShirts to drive traffic to these pages.</a:t>
            </a:r>
            <a:br>
              <a:rPr lang="en" sz="1100"/>
            </a:br>
            <a:br>
              <a:rPr lang="en" sz="1100"/>
            </a:br>
            <a:r>
              <a:rPr lang="en" sz="1100"/>
              <a:t>A </a:t>
            </a:r>
            <a:r>
              <a:rPr lang="en" sz="1100">
                <a:solidFill>
                  <a:srgbClr val="FFFFFF"/>
                </a:solidFill>
                <a:highlight>
                  <a:schemeClr val="accent5"/>
                </a:highlight>
              </a:rPr>
              <a:t>utm_campaign</a:t>
            </a:r>
            <a:r>
              <a:rPr lang="en" sz="1100">
                <a:solidFill>
                  <a:srgbClr val="FFFFFF"/>
                </a:solidFill>
              </a:rPr>
              <a:t> </a:t>
            </a:r>
            <a:r>
              <a:rPr lang="en" sz="1100"/>
              <a:t>is the specific purpose of an ad or email, utm_campaigns can be used by many different sources as a retargeting ad. </a:t>
            </a:r>
            <a:br>
              <a:rPr lang="en" sz="1100"/>
            </a:br>
            <a:br>
              <a:rPr lang="en" sz="1100"/>
            </a:br>
            <a:r>
              <a:rPr lang="en" sz="1100"/>
              <a:t>A </a:t>
            </a:r>
            <a:r>
              <a:rPr lang="en" sz="1100">
                <a:highlight>
                  <a:schemeClr val="accent5"/>
                </a:highlight>
              </a:rPr>
              <a:t>utm_source</a:t>
            </a:r>
            <a:r>
              <a:rPr lang="en" sz="1100"/>
              <a:t> identifies which website the campaign originated from, utm_sources can run many different campaigns simultaneously</a:t>
            </a:r>
            <a:endParaRPr sz="1100"/>
          </a:p>
        </p:txBody>
      </p:sp>
      <p:sp>
        <p:nvSpPr>
          <p:cNvPr id="173" name="Google Shape;173;p18"/>
          <p:cNvSpPr txBox="1"/>
          <p:nvPr/>
        </p:nvSpPr>
        <p:spPr>
          <a:xfrm>
            <a:off x="2414300" y="201700"/>
            <a:ext cx="51747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5"/>
                </a:solidFill>
                <a:latin typeface="Montserrat"/>
                <a:ea typeface="Montserrat"/>
                <a:cs typeface="Montserrat"/>
                <a:sym typeface="Montserrat"/>
              </a:rPr>
              <a:t>Get familiar with the company</a:t>
            </a:r>
            <a:endParaRPr b="1" sz="24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accent5"/>
              </a:solidFill>
              <a:latin typeface="Lato"/>
              <a:ea typeface="Lato"/>
              <a:cs typeface="Lato"/>
              <a:sym typeface="Lato"/>
            </a:endParaRPr>
          </a:p>
        </p:txBody>
      </p:sp>
      <p:graphicFrame>
        <p:nvGraphicFramePr>
          <p:cNvPr id="174" name="Google Shape;174;p18"/>
          <p:cNvGraphicFramePr/>
          <p:nvPr/>
        </p:nvGraphicFramePr>
        <p:xfrm>
          <a:off x="4828575" y="1196950"/>
          <a:ext cx="3000000" cy="3000000"/>
        </p:xfrm>
        <a:graphic>
          <a:graphicData uri="http://schemas.openxmlformats.org/drawingml/2006/table">
            <a:tbl>
              <a:tblPr>
                <a:noFill/>
                <a:tableStyleId>{D6DB1735-6B2B-4C03-899C-712A5FC16D6D}</a:tableStyleId>
              </a:tblPr>
              <a:tblGrid>
                <a:gridCol w="2916425"/>
                <a:gridCol w="1239600"/>
              </a:tblGrid>
              <a:tr h="331675">
                <a:tc>
                  <a:txBody>
                    <a:bodyPr/>
                    <a:lstStyle/>
                    <a:p>
                      <a:pPr indent="0" lvl="0" marL="0" rtl="0" algn="l">
                        <a:spcBef>
                          <a:spcPts val="0"/>
                        </a:spcBef>
                        <a:spcAft>
                          <a:spcPts val="0"/>
                        </a:spcAft>
                        <a:buNone/>
                      </a:pPr>
                      <a:r>
                        <a:rPr lang="en">
                          <a:solidFill>
                            <a:srgbClr val="FFFFFF"/>
                          </a:solidFill>
                        </a:rPr>
                        <a:t>utm_campaign</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solidFill>
                            <a:srgbClr val="FFFFFF"/>
                          </a:solidFill>
                        </a:rPr>
                        <a:t>utm_source</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accent5"/>
                    </a:solidFill>
                  </a:tcPr>
                </a:tc>
              </a:tr>
              <a:tr h="437400">
                <a:tc>
                  <a:txBody>
                    <a:bodyPr/>
                    <a:lstStyle/>
                    <a:p>
                      <a:pPr indent="0" lvl="0" marL="0" rtl="0" algn="l">
                        <a:spcBef>
                          <a:spcPts val="0"/>
                        </a:spcBef>
                        <a:spcAft>
                          <a:spcPts val="0"/>
                        </a:spcAft>
                        <a:buNone/>
                      </a:pPr>
                      <a:r>
                        <a:rPr lang="en">
                          <a:solidFill>
                            <a:srgbClr val="FFFFFF"/>
                          </a:solidFill>
                        </a:rPr>
                        <a:t>Getting-to-know-cool-tshirts</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a:solidFill>
                            <a:srgbClr val="FFFFFF"/>
                          </a:solidFill>
                        </a:rPr>
                        <a:t>ny_times</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411775">
                <a:tc>
                  <a:txBody>
                    <a:bodyPr/>
                    <a:lstStyle/>
                    <a:p>
                      <a:pPr indent="0" lvl="0" marL="0" rtl="0" algn="l">
                        <a:spcBef>
                          <a:spcPts val="0"/>
                        </a:spcBef>
                        <a:spcAft>
                          <a:spcPts val="0"/>
                        </a:spcAft>
                        <a:buNone/>
                      </a:pPr>
                      <a:r>
                        <a:rPr lang="en">
                          <a:solidFill>
                            <a:srgbClr val="FFFFFF"/>
                          </a:solidFill>
                        </a:rPr>
                        <a:t>w</a:t>
                      </a:r>
                      <a:r>
                        <a:rPr lang="en">
                          <a:solidFill>
                            <a:srgbClr val="FFFFFF"/>
                          </a:solidFill>
                        </a:rPr>
                        <a:t>eekly-newsletter</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a:solidFill>
                            <a:srgbClr val="FFFFFF"/>
                          </a:solidFill>
                        </a:rPr>
                        <a:t>email</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437400">
                <a:tc>
                  <a:txBody>
                    <a:bodyPr/>
                    <a:lstStyle/>
                    <a:p>
                      <a:pPr indent="0" lvl="0" marL="0" rtl="0" algn="l">
                        <a:spcBef>
                          <a:spcPts val="0"/>
                        </a:spcBef>
                        <a:spcAft>
                          <a:spcPts val="0"/>
                        </a:spcAft>
                        <a:buNone/>
                      </a:pPr>
                      <a:r>
                        <a:rPr lang="en">
                          <a:solidFill>
                            <a:srgbClr val="FFFFFF"/>
                          </a:solidFill>
                        </a:rPr>
                        <a:t>ten-crazy-cool-tshirts-facts</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a:solidFill>
                            <a:srgbClr val="FFFFFF"/>
                          </a:solidFill>
                        </a:rPr>
                        <a:t>buzzfeed</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411775">
                <a:tc>
                  <a:txBody>
                    <a:bodyPr/>
                    <a:lstStyle/>
                    <a:p>
                      <a:pPr indent="0" lvl="0" marL="0" rtl="0" algn="l">
                        <a:spcBef>
                          <a:spcPts val="0"/>
                        </a:spcBef>
                        <a:spcAft>
                          <a:spcPts val="0"/>
                        </a:spcAft>
                        <a:buNone/>
                      </a:pPr>
                      <a:r>
                        <a:rPr lang="en">
                          <a:solidFill>
                            <a:srgbClr val="FFFFFF"/>
                          </a:solidFill>
                        </a:rPr>
                        <a:t>retargeting-campaign</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a:solidFill>
                            <a:srgbClr val="FFFFFF"/>
                          </a:solidFill>
                        </a:rPr>
                        <a:t>email</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411775">
                <a:tc>
                  <a:txBody>
                    <a:bodyPr/>
                    <a:lstStyle/>
                    <a:p>
                      <a:pPr indent="0" lvl="0" marL="0" rtl="0" algn="l">
                        <a:spcBef>
                          <a:spcPts val="0"/>
                        </a:spcBef>
                        <a:spcAft>
                          <a:spcPts val="0"/>
                        </a:spcAft>
                        <a:buNone/>
                      </a:pPr>
                      <a:r>
                        <a:rPr lang="en">
                          <a:solidFill>
                            <a:srgbClr val="FFFFFF"/>
                          </a:solidFill>
                        </a:rPr>
                        <a:t>r</a:t>
                      </a:r>
                      <a:r>
                        <a:rPr lang="en">
                          <a:solidFill>
                            <a:srgbClr val="FFFFFF"/>
                          </a:solidFill>
                        </a:rPr>
                        <a:t>etargeting-ad</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a:solidFill>
                            <a:srgbClr val="FFFFFF"/>
                          </a:solidFill>
                        </a:rPr>
                        <a:t>facebook</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441450">
                <a:tc>
                  <a:txBody>
                    <a:bodyPr/>
                    <a:lstStyle/>
                    <a:p>
                      <a:pPr indent="0" lvl="0" marL="0" rtl="0" algn="l">
                        <a:spcBef>
                          <a:spcPts val="0"/>
                        </a:spcBef>
                        <a:spcAft>
                          <a:spcPts val="0"/>
                        </a:spcAft>
                        <a:buNone/>
                      </a:pPr>
                      <a:r>
                        <a:rPr lang="en">
                          <a:solidFill>
                            <a:srgbClr val="FFFFFF"/>
                          </a:solidFill>
                        </a:rPr>
                        <a:t>interview-with-cool-tshirts-founder</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a:solidFill>
                            <a:srgbClr val="FFFFFF"/>
                          </a:solidFill>
                        </a:rPr>
                        <a:t>medium</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411775">
                <a:tc>
                  <a:txBody>
                    <a:bodyPr/>
                    <a:lstStyle/>
                    <a:p>
                      <a:pPr indent="0" lvl="0" marL="0" rtl="0" algn="l">
                        <a:spcBef>
                          <a:spcPts val="0"/>
                        </a:spcBef>
                        <a:spcAft>
                          <a:spcPts val="0"/>
                        </a:spcAft>
                        <a:buNone/>
                      </a:pPr>
                      <a:r>
                        <a:rPr lang="en">
                          <a:solidFill>
                            <a:srgbClr val="FFFFFF"/>
                          </a:solidFill>
                        </a:rPr>
                        <a:t>paid-search</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a:solidFill>
                            <a:srgbClr val="FFFFFF"/>
                          </a:solidFill>
                        </a:rPr>
                        <a:t>google</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r h="411775">
                <a:tc>
                  <a:txBody>
                    <a:bodyPr/>
                    <a:lstStyle/>
                    <a:p>
                      <a:pPr indent="0" lvl="0" marL="0" rtl="0" algn="l">
                        <a:spcBef>
                          <a:spcPts val="0"/>
                        </a:spcBef>
                        <a:spcAft>
                          <a:spcPts val="0"/>
                        </a:spcAft>
                        <a:buNone/>
                      </a:pPr>
                      <a:r>
                        <a:rPr lang="en">
                          <a:solidFill>
                            <a:srgbClr val="FFFFFF"/>
                          </a:solidFill>
                        </a:rPr>
                        <a:t>cool-tshirts-search</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c>
                  <a:txBody>
                    <a:bodyPr/>
                    <a:lstStyle/>
                    <a:p>
                      <a:pPr indent="0" lvl="0" marL="0" rtl="0" algn="l">
                        <a:spcBef>
                          <a:spcPts val="0"/>
                        </a:spcBef>
                        <a:spcAft>
                          <a:spcPts val="0"/>
                        </a:spcAft>
                        <a:buNone/>
                      </a:pPr>
                      <a:r>
                        <a:rPr lang="en">
                          <a:solidFill>
                            <a:srgbClr val="FFFFFF"/>
                          </a:solidFill>
                        </a:rPr>
                        <a:t>google</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002331">
                        <a:alpha val="52940"/>
                      </a:srgb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txBox="1"/>
          <p:nvPr>
            <p:ph type="ctrTitle"/>
          </p:nvPr>
        </p:nvSpPr>
        <p:spPr>
          <a:xfrm>
            <a:off x="3286975" y="1359175"/>
            <a:ext cx="5258700" cy="19866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2"/>
                </a:solidFill>
              </a:rPr>
              <a:t>What  is the User Journey?</a:t>
            </a:r>
            <a:endParaRPr sz="36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ctrTitle"/>
          </p:nvPr>
        </p:nvSpPr>
        <p:spPr>
          <a:xfrm>
            <a:off x="3067225" y="194400"/>
            <a:ext cx="5999100" cy="10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2"/>
                </a:solidFill>
              </a:rPr>
              <a:t>What is the user journey?</a:t>
            </a:r>
            <a:endParaRPr b="1" sz="1100">
              <a:solidFill>
                <a:schemeClr val="lt2"/>
              </a:solidFill>
            </a:endParaRPr>
          </a:p>
          <a:p>
            <a:pPr indent="0" lvl="0" marL="0" rtl="0" algn="l">
              <a:spcBef>
                <a:spcPts val="0"/>
              </a:spcBef>
              <a:spcAft>
                <a:spcPts val="0"/>
              </a:spcAft>
              <a:buNone/>
            </a:pPr>
            <a:r>
              <a:rPr lang="en" sz="1100"/>
              <a:t>How many first touches is each campaign responsible for?</a:t>
            </a:r>
            <a:endParaRPr sz="1100"/>
          </a:p>
          <a:p>
            <a:pPr indent="0" lvl="0" marL="0" rtl="0" algn="l">
              <a:spcBef>
                <a:spcPts val="0"/>
              </a:spcBef>
              <a:spcAft>
                <a:spcPts val="0"/>
              </a:spcAft>
              <a:buNone/>
            </a:pPr>
            <a:r>
              <a:rPr lang="en" sz="1100"/>
              <a:t>How many last touches is each campaign responsible for?</a:t>
            </a:r>
            <a:endParaRPr sz="1100"/>
          </a:p>
          <a:p>
            <a:pPr indent="0" lvl="0" marL="0" rtl="0" algn="l">
              <a:spcBef>
                <a:spcPts val="0"/>
              </a:spcBef>
              <a:spcAft>
                <a:spcPts val="0"/>
              </a:spcAft>
              <a:buNone/>
            </a:pPr>
            <a:r>
              <a:rPr lang="en" sz="1100"/>
              <a:t>How many visitors make a purchase?</a:t>
            </a:r>
            <a:endParaRPr sz="1100"/>
          </a:p>
          <a:p>
            <a:pPr indent="0" lvl="0" marL="0" rtl="0" algn="l">
              <a:spcBef>
                <a:spcPts val="0"/>
              </a:spcBef>
              <a:spcAft>
                <a:spcPts val="0"/>
              </a:spcAft>
              <a:buNone/>
            </a:pPr>
            <a:r>
              <a:rPr lang="en" sz="1100"/>
              <a:t>How many last touches on the purchase page is each campaign responsible for?</a:t>
            </a:r>
            <a:endParaRPr sz="1100"/>
          </a:p>
          <a:p>
            <a:pPr indent="0" lvl="0" marL="0" rtl="0" algn="l">
              <a:spcBef>
                <a:spcPts val="0"/>
              </a:spcBef>
              <a:spcAft>
                <a:spcPts val="0"/>
              </a:spcAft>
              <a:buNone/>
            </a:pPr>
            <a:r>
              <a:rPr lang="en" sz="1100"/>
              <a:t>What is the typical user journey?</a:t>
            </a:r>
            <a:endParaRPr sz="1100">
              <a:solidFill>
                <a:schemeClr val="lt2"/>
              </a:solidFill>
            </a:endParaRPr>
          </a:p>
        </p:txBody>
      </p:sp>
      <p:sp>
        <p:nvSpPr>
          <p:cNvPr id="185" name="Google Shape;185;p20"/>
          <p:cNvSpPr/>
          <p:nvPr/>
        </p:nvSpPr>
        <p:spPr>
          <a:xfrm>
            <a:off x="3390125" y="1733950"/>
            <a:ext cx="5170800" cy="3195600"/>
          </a:xfrm>
          <a:prstGeom prst="snip2DiagRect">
            <a:avLst>
              <a:gd fmla="val 0" name="adj1"/>
              <a:gd fmla="val 16667" name="adj2"/>
            </a:avLst>
          </a:prstGeom>
          <a:solidFill>
            <a:srgbClr val="002331">
              <a:alpha val="52940"/>
            </a:srgbClr>
          </a:solidFill>
          <a:ln cap="flat" cmpd="sng" w="9525">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200">
                <a:solidFill>
                  <a:schemeClr val="accent5"/>
                </a:solidFill>
              </a:rPr>
              <a:t>-- How many first touches is each campaign responsible for?</a:t>
            </a:r>
            <a:endParaRPr sz="1200">
              <a:solidFill>
                <a:schemeClr val="accent5"/>
              </a:solidFill>
            </a:endParaRPr>
          </a:p>
          <a:p>
            <a:pPr indent="0" lvl="0" marL="457200" rtl="0" algn="l">
              <a:spcBef>
                <a:spcPts val="0"/>
              </a:spcBef>
              <a:spcAft>
                <a:spcPts val="0"/>
              </a:spcAft>
              <a:buNone/>
            </a:pPr>
            <a:r>
              <a:rPr lang="en" sz="1200">
                <a:solidFill>
                  <a:schemeClr val="accent5"/>
                </a:solidFill>
              </a:rPr>
              <a:t>WITH first_touch AS (</a:t>
            </a:r>
            <a:endParaRPr sz="1200">
              <a:solidFill>
                <a:schemeClr val="accent5"/>
              </a:solidFill>
            </a:endParaRPr>
          </a:p>
          <a:p>
            <a:pPr indent="0" lvl="0" marL="457200" rtl="0" algn="l">
              <a:spcBef>
                <a:spcPts val="0"/>
              </a:spcBef>
              <a:spcAft>
                <a:spcPts val="0"/>
              </a:spcAft>
              <a:buNone/>
            </a:pPr>
            <a:r>
              <a:rPr lang="en" sz="1200">
                <a:solidFill>
                  <a:schemeClr val="accent5"/>
                </a:solidFill>
              </a:rPr>
              <a:t>  SELECT user_id, MIN(timestamp) AS 'first_touch_at'</a:t>
            </a:r>
            <a:endParaRPr sz="1200">
              <a:solidFill>
                <a:schemeClr val="accent5"/>
              </a:solidFill>
            </a:endParaRPr>
          </a:p>
          <a:p>
            <a:pPr indent="0" lvl="0" marL="457200" rtl="0" algn="l">
              <a:spcBef>
                <a:spcPts val="0"/>
              </a:spcBef>
              <a:spcAft>
                <a:spcPts val="0"/>
              </a:spcAft>
              <a:buNone/>
            </a:pPr>
            <a:r>
              <a:rPr lang="en" sz="1200">
                <a:solidFill>
                  <a:schemeClr val="accent5"/>
                </a:solidFill>
              </a:rPr>
              <a:t>  FROM page_visits</a:t>
            </a:r>
            <a:endParaRPr sz="1200">
              <a:solidFill>
                <a:schemeClr val="accent5"/>
              </a:solidFill>
            </a:endParaRPr>
          </a:p>
          <a:p>
            <a:pPr indent="0" lvl="0" marL="457200" rtl="0" algn="l">
              <a:spcBef>
                <a:spcPts val="0"/>
              </a:spcBef>
              <a:spcAft>
                <a:spcPts val="0"/>
              </a:spcAft>
              <a:buNone/>
            </a:pPr>
            <a:r>
              <a:rPr lang="en" sz="1200">
                <a:solidFill>
                  <a:schemeClr val="accent5"/>
                </a:solidFill>
              </a:rPr>
              <a:t>  GROUP BY user_id)</a:t>
            </a:r>
            <a:endParaRPr sz="1200">
              <a:solidFill>
                <a:schemeClr val="accent5"/>
              </a:solidFill>
            </a:endParaRPr>
          </a:p>
          <a:p>
            <a:pPr indent="0" lvl="0" marL="457200" rtl="0" algn="l">
              <a:spcBef>
                <a:spcPts val="0"/>
              </a:spcBef>
              <a:spcAft>
                <a:spcPts val="0"/>
              </a:spcAft>
              <a:buNone/>
            </a:pPr>
            <a:r>
              <a:rPr lang="en" sz="1200">
                <a:solidFill>
                  <a:schemeClr val="accent5"/>
                </a:solidFill>
              </a:rPr>
              <a:t>SELECT ft.user_id, ft.first_touch_at, pv.utm_source, pv.utm_campaign</a:t>
            </a:r>
            <a:endParaRPr sz="1200">
              <a:solidFill>
                <a:schemeClr val="accent5"/>
              </a:solidFill>
            </a:endParaRPr>
          </a:p>
          <a:p>
            <a:pPr indent="0" lvl="0" marL="457200" rtl="0" algn="l">
              <a:spcBef>
                <a:spcPts val="0"/>
              </a:spcBef>
              <a:spcAft>
                <a:spcPts val="0"/>
              </a:spcAft>
              <a:buNone/>
            </a:pPr>
            <a:r>
              <a:rPr lang="en" sz="1200">
                <a:solidFill>
                  <a:schemeClr val="accent5"/>
                </a:solidFill>
              </a:rPr>
              <a:t>FROM first_touch AS 'ft'</a:t>
            </a:r>
            <a:endParaRPr sz="1200">
              <a:solidFill>
                <a:schemeClr val="accent5"/>
              </a:solidFill>
            </a:endParaRPr>
          </a:p>
          <a:p>
            <a:pPr indent="0" lvl="0" marL="457200" rtl="0" algn="l">
              <a:spcBef>
                <a:spcPts val="0"/>
              </a:spcBef>
              <a:spcAft>
                <a:spcPts val="0"/>
              </a:spcAft>
              <a:buNone/>
            </a:pPr>
            <a:r>
              <a:rPr lang="en" sz="1200">
                <a:solidFill>
                  <a:schemeClr val="accent5"/>
                </a:solidFill>
              </a:rPr>
              <a:t>JOIN page_visits AS 'pv'</a:t>
            </a:r>
            <a:endParaRPr sz="1200">
              <a:solidFill>
                <a:schemeClr val="accent5"/>
              </a:solidFill>
            </a:endParaRPr>
          </a:p>
          <a:p>
            <a:pPr indent="0" lvl="0" marL="457200" rtl="0" algn="l">
              <a:spcBef>
                <a:spcPts val="0"/>
              </a:spcBef>
              <a:spcAft>
                <a:spcPts val="0"/>
              </a:spcAft>
              <a:buNone/>
            </a:pPr>
            <a:r>
              <a:rPr lang="en" sz="1200">
                <a:solidFill>
                  <a:schemeClr val="accent5"/>
                </a:solidFill>
              </a:rPr>
              <a:t>  ON ft.user_id = pv.user_id</a:t>
            </a:r>
            <a:endParaRPr sz="1200">
              <a:solidFill>
                <a:schemeClr val="accent5"/>
              </a:solidFill>
            </a:endParaRPr>
          </a:p>
          <a:p>
            <a:pPr indent="0" lvl="0" marL="457200" rtl="0" algn="l">
              <a:spcBef>
                <a:spcPts val="0"/>
              </a:spcBef>
              <a:spcAft>
                <a:spcPts val="0"/>
              </a:spcAft>
              <a:buNone/>
            </a:pPr>
            <a:r>
              <a:rPr lang="en" sz="1200">
                <a:solidFill>
                  <a:schemeClr val="accent5"/>
                </a:solidFill>
              </a:rPr>
              <a:t>  AND ft.first_touch_at = pv.timestamp</a:t>
            </a:r>
            <a:br>
              <a:rPr lang="en" sz="1200">
                <a:solidFill>
                  <a:schemeClr val="accent5"/>
                </a:solidFill>
              </a:rPr>
            </a:br>
            <a:r>
              <a:rPr lang="en" sz="1200">
                <a:solidFill>
                  <a:schemeClr val="accent5"/>
                </a:solidFill>
              </a:rPr>
              <a:t>GROUP BY utm_campaign;</a:t>
            </a:r>
            <a:endParaRPr sz="120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p:nvPr/>
        </p:nvSpPr>
        <p:spPr>
          <a:xfrm>
            <a:off x="45125" y="36600"/>
            <a:ext cx="4391100" cy="5070300"/>
          </a:xfrm>
          <a:prstGeom prst="snip2DiagRect">
            <a:avLst>
              <a:gd fmla="val 0" name="adj1"/>
              <a:gd fmla="val 16667" name="adj2"/>
            </a:avLst>
          </a:prstGeom>
          <a:solidFill>
            <a:srgbClr val="002331">
              <a:alpha val="52940"/>
            </a:srgbClr>
          </a:solidFill>
          <a:ln cap="flat" cmpd="sng" w="9525">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accent5"/>
                </a:solidFill>
              </a:rPr>
              <a:t>-- How many last touches is each campaign responsible for?</a:t>
            </a:r>
            <a:br>
              <a:rPr lang="en" sz="1100">
                <a:solidFill>
                  <a:schemeClr val="accent5"/>
                </a:solidFill>
              </a:rPr>
            </a:br>
            <a:endParaRPr sz="1100">
              <a:solidFill>
                <a:schemeClr val="accent5"/>
              </a:solidFill>
            </a:endParaRPr>
          </a:p>
          <a:p>
            <a:pPr indent="0" lvl="0" marL="0" rtl="0" algn="l">
              <a:spcBef>
                <a:spcPts val="0"/>
              </a:spcBef>
              <a:spcAft>
                <a:spcPts val="0"/>
              </a:spcAft>
              <a:buNone/>
            </a:pPr>
            <a:r>
              <a:rPr lang="en" sz="1100">
                <a:solidFill>
                  <a:schemeClr val="accent5"/>
                </a:solidFill>
              </a:rPr>
              <a:t>WITH last_touch AS (</a:t>
            </a:r>
            <a:endParaRPr sz="1100">
              <a:solidFill>
                <a:schemeClr val="accent5"/>
              </a:solidFill>
            </a:endParaRPr>
          </a:p>
          <a:p>
            <a:pPr indent="0" lvl="0" marL="0" rtl="0" algn="l">
              <a:spcBef>
                <a:spcPts val="0"/>
              </a:spcBef>
              <a:spcAft>
                <a:spcPts val="0"/>
              </a:spcAft>
              <a:buNone/>
            </a:pPr>
            <a:r>
              <a:rPr lang="en" sz="1100">
                <a:solidFill>
                  <a:schemeClr val="accent5"/>
                </a:solidFill>
              </a:rPr>
              <a:t>	SELECT user_id, </a:t>
            </a:r>
            <a:endParaRPr sz="1100">
              <a:solidFill>
                <a:schemeClr val="accent5"/>
              </a:solidFill>
            </a:endParaRPr>
          </a:p>
          <a:p>
            <a:pPr indent="0" lvl="0" marL="0" rtl="0" algn="l">
              <a:spcBef>
                <a:spcPts val="0"/>
              </a:spcBef>
              <a:spcAft>
                <a:spcPts val="0"/>
              </a:spcAft>
              <a:buNone/>
            </a:pPr>
            <a:r>
              <a:rPr lang="en" sz="1100">
                <a:solidFill>
                  <a:schemeClr val="accent5"/>
                </a:solidFill>
              </a:rPr>
              <a:t>		MAX(timestamp) AS 'last_touch_at'</a:t>
            </a:r>
            <a:endParaRPr sz="1100">
              <a:solidFill>
                <a:schemeClr val="accent5"/>
              </a:solidFill>
            </a:endParaRPr>
          </a:p>
          <a:p>
            <a:pPr indent="0" lvl="0" marL="0" rtl="0" algn="l">
              <a:spcBef>
                <a:spcPts val="0"/>
              </a:spcBef>
              <a:spcAft>
                <a:spcPts val="0"/>
              </a:spcAft>
              <a:buNone/>
            </a:pPr>
            <a:r>
              <a:rPr lang="en" sz="1100">
                <a:solidFill>
                  <a:schemeClr val="accent5"/>
                </a:solidFill>
              </a:rPr>
              <a:t>	FROM page_visits</a:t>
            </a:r>
            <a:endParaRPr sz="1100">
              <a:solidFill>
                <a:schemeClr val="accent5"/>
              </a:solidFill>
            </a:endParaRPr>
          </a:p>
          <a:p>
            <a:pPr indent="0" lvl="0" marL="0" rtl="0" algn="l">
              <a:spcBef>
                <a:spcPts val="0"/>
              </a:spcBef>
              <a:spcAft>
                <a:spcPts val="0"/>
              </a:spcAft>
              <a:buNone/>
            </a:pPr>
            <a:r>
              <a:rPr lang="en" sz="1100">
                <a:solidFill>
                  <a:schemeClr val="accent5"/>
                </a:solidFill>
              </a:rPr>
              <a:t>	GROUP BY user_id)</a:t>
            </a:r>
            <a:endParaRPr sz="1100">
              <a:solidFill>
                <a:schemeClr val="accent5"/>
              </a:solidFill>
            </a:endParaRPr>
          </a:p>
          <a:p>
            <a:pPr indent="0" lvl="0" marL="0" rtl="0" algn="l">
              <a:spcBef>
                <a:spcPts val="0"/>
              </a:spcBef>
              <a:spcAft>
                <a:spcPts val="0"/>
              </a:spcAft>
              <a:buNone/>
            </a:pPr>
            <a:r>
              <a:rPr lang="en" sz="1100">
                <a:solidFill>
                  <a:schemeClr val="accent5"/>
                </a:solidFill>
              </a:rPr>
              <a:t>SELECT lt.user_id,</a:t>
            </a:r>
            <a:endParaRPr sz="1100">
              <a:solidFill>
                <a:schemeClr val="accent5"/>
              </a:solidFill>
            </a:endParaRPr>
          </a:p>
          <a:p>
            <a:pPr indent="0" lvl="0" marL="0" rtl="0" algn="l">
              <a:spcBef>
                <a:spcPts val="0"/>
              </a:spcBef>
              <a:spcAft>
                <a:spcPts val="0"/>
              </a:spcAft>
              <a:buNone/>
            </a:pPr>
            <a:r>
              <a:rPr lang="en" sz="1100">
                <a:solidFill>
                  <a:schemeClr val="accent5"/>
                </a:solidFill>
              </a:rPr>
              <a:t>	lt.last_touch_at, </a:t>
            </a:r>
            <a:endParaRPr sz="1100">
              <a:solidFill>
                <a:schemeClr val="accent5"/>
              </a:solidFill>
            </a:endParaRPr>
          </a:p>
          <a:p>
            <a:pPr indent="0" lvl="0" marL="0" rtl="0" algn="l">
              <a:spcBef>
                <a:spcPts val="0"/>
              </a:spcBef>
              <a:spcAft>
                <a:spcPts val="0"/>
              </a:spcAft>
              <a:buNone/>
            </a:pPr>
            <a:r>
              <a:rPr lang="en" sz="1100">
                <a:solidFill>
                  <a:schemeClr val="accent5"/>
                </a:solidFill>
              </a:rPr>
              <a:t>	pv.utm_source, </a:t>
            </a:r>
            <a:endParaRPr sz="1100">
              <a:solidFill>
                <a:schemeClr val="accent5"/>
              </a:solidFill>
            </a:endParaRPr>
          </a:p>
          <a:p>
            <a:pPr indent="0" lvl="0" marL="0" rtl="0" algn="l">
              <a:spcBef>
                <a:spcPts val="0"/>
              </a:spcBef>
              <a:spcAft>
                <a:spcPts val="0"/>
              </a:spcAft>
              <a:buNone/>
            </a:pPr>
            <a:r>
              <a:rPr lang="en" sz="1100">
                <a:solidFill>
                  <a:schemeClr val="accent5"/>
                </a:solidFill>
              </a:rPr>
              <a:t>	pv.utm_campaign,</a:t>
            </a:r>
            <a:endParaRPr sz="1100">
              <a:solidFill>
                <a:schemeClr val="accent5"/>
              </a:solidFill>
            </a:endParaRPr>
          </a:p>
          <a:p>
            <a:pPr indent="0" lvl="0" marL="0" rtl="0" algn="l">
              <a:spcBef>
                <a:spcPts val="0"/>
              </a:spcBef>
              <a:spcAft>
                <a:spcPts val="0"/>
              </a:spcAft>
              <a:buNone/>
            </a:pPr>
            <a:r>
              <a:rPr lang="en" sz="1100">
                <a:solidFill>
                  <a:schemeClr val="accent5"/>
                </a:solidFill>
              </a:rPr>
              <a:t>	COUNT(utm_campaign)</a:t>
            </a:r>
            <a:endParaRPr sz="1100">
              <a:solidFill>
                <a:schemeClr val="accent5"/>
              </a:solidFill>
            </a:endParaRPr>
          </a:p>
          <a:p>
            <a:pPr indent="0" lvl="0" marL="0" rtl="0" algn="l">
              <a:spcBef>
                <a:spcPts val="0"/>
              </a:spcBef>
              <a:spcAft>
                <a:spcPts val="0"/>
              </a:spcAft>
              <a:buNone/>
            </a:pPr>
            <a:r>
              <a:rPr lang="en" sz="1100">
                <a:solidFill>
                  <a:schemeClr val="accent5"/>
                </a:solidFill>
              </a:rPr>
              <a:t>FROM last_touch AS 'lt'</a:t>
            </a:r>
            <a:endParaRPr sz="1100">
              <a:solidFill>
                <a:schemeClr val="accent5"/>
              </a:solidFill>
            </a:endParaRPr>
          </a:p>
          <a:p>
            <a:pPr indent="0" lvl="0" marL="0" rtl="0" algn="l">
              <a:spcBef>
                <a:spcPts val="0"/>
              </a:spcBef>
              <a:spcAft>
                <a:spcPts val="0"/>
              </a:spcAft>
              <a:buNone/>
            </a:pPr>
            <a:r>
              <a:rPr lang="en" sz="1100">
                <a:solidFill>
                  <a:schemeClr val="accent5"/>
                </a:solidFill>
              </a:rPr>
              <a:t>JOIN page_visits AS 'pv'</a:t>
            </a:r>
            <a:endParaRPr sz="1100">
              <a:solidFill>
                <a:schemeClr val="accent5"/>
              </a:solidFill>
            </a:endParaRPr>
          </a:p>
          <a:p>
            <a:pPr indent="0" lvl="0" marL="0" rtl="0" algn="l">
              <a:spcBef>
                <a:spcPts val="0"/>
              </a:spcBef>
              <a:spcAft>
                <a:spcPts val="0"/>
              </a:spcAft>
              <a:buNone/>
            </a:pPr>
            <a:r>
              <a:rPr lang="en" sz="1100">
                <a:solidFill>
                  <a:schemeClr val="accent5"/>
                </a:solidFill>
              </a:rPr>
              <a:t>	ON lt.user_id = pv.user_id</a:t>
            </a:r>
            <a:endParaRPr sz="1100">
              <a:solidFill>
                <a:schemeClr val="accent5"/>
              </a:solidFill>
            </a:endParaRPr>
          </a:p>
          <a:p>
            <a:pPr indent="0" lvl="0" marL="0" rtl="0" algn="l">
              <a:spcBef>
                <a:spcPts val="0"/>
              </a:spcBef>
              <a:spcAft>
                <a:spcPts val="0"/>
              </a:spcAft>
              <a:buNone/>
            </a:pPr>
            <a:r>
              <a:rPr lang="en" sz="1100">
                <a:solidFill>
                  <a:schemeClr val="accent5"/>
                </a:solidFill>
              </a:rPr>
              <a:t>	AND lt.last_touch_at = pv.timestamp</a:t>
            </a:r>
            <a:endParaRPr sz="1100">
              <a:solidFill>
                <a:schemeClr val="accent5"/>
              </a:solidFill>
            </a:endParaRPr>
          </a:p>
          <a:p>
            <a:pPr indent="0" lvl="0" marL="0" rtl="0" algn="l">
              <a:spcBef>
                <a:spcPts val="0"/>
              </a:spcBef>
              <a:spcAft>
                <a:spcPts val="0"/>
              </a:spcAft>
              <a:buNone/>
            </a:pPr>
            <a:r>
              <a:rPr lang="en" sz="1100">
                <a:solidFill>
                  <a:schemeClr val="accent5"/>
                </a:solidFill>
              </a:rPr>
              <a:t>GROUP BY utm_campaign;</a:t>
            </a:r>
            <a:endParaRPr sz="1100">
              <a:solidFill>
                <a:schemeClr val="accent5"/>
              </a:solidFill>
            </a:endParaRPr>
          </a:p>
          <a:p>
            <a:pPr indent="0" lvl="0" marL="0" rtl="0" algn="l">
              <a:spcBef>
                <a:spcPts val="0"/>
              </a:spcBef>
              <a:spcAft>
                <a:spcPts val="0"/>
              </a:spcAft>
              <a:buNone/>
            </a:pPr>
            <a:r>
              <a:t/>
            </a:r>
            <a:endParaRPr sz="1100">
              <a:solidFill>
                <a:schemeClr val="accent5"/>
              </a:solidFill>
            </a:endParaRPr>
          </a:p>
          <a:p>
            <a:pPr indent="0" lvl="0" marL="0" rtl="0" algn="l">
              <a:spcBef>
                <a:spcPts val="0"/>
              </a:spcBef>
              <a:spcAft>
                <a:spcPts val="0"/>
              </a:spcAft>
              <a:buNone/>
            </a:pPr>
            <a:r>
              <a:t/>
            </a:r>
            <a:endParaRPr sz="1100">
              <a:solidFill>
                <a:schemeClr val="accent5"/>
              </a:solidFill>
            </a:endParaRPr>
          </a:p>
          <a:p>
            <a:pPr indent="0" lvl="0" marL="0" rtl="0" algn="l">
              <a:spcBef>
                <a:spcPts val="0"/>
              </a:spcBef>
              <a:spcAft>
                <a:spcPts val="0"/>
              </a:spcAft>
              <a:buNone/>
            </a:pPr>
            <a:r>
              <a:t/>
            </a:r>
            <a:endParaRPr sz="1100">
              <a:solidFill>
                <a:schemeClr val="accent5"/>
              </a:solidFill>
            </a:endParaRPr>
          </a:p>
          <a:p>
            <a:pPr indent="0" lvl="0" marL="0" rtl="0" algn="l">
              <a:spcBef>
                <a:spcPts val="0"/>
              </a:spcBef>
              <a:spcAft>
                <a:spcPts val="0"/>
              </a:spcAft>
              <a:buNone/>
            </a:pPr>
            <a:r>
              <a:rPr lang="en" sz="1100">
                <a:solidFill>
                  <a:schemeClr val="accent5"/>
                </a:solidFill>
              </a:rPr>
              <a:t>-- How many visitors made a purchase?</a:t>
            </a:r>
            <a:endParaRPr sz="1100">
              <a:solidFill>
                <a:schemeClr val="accent5"/>
              </a:solidFill>
            </a:endParaRPr>
          </a:p>
          <a:p>
            <a:pPr indent="0" lvl="0" marL="0" rtl="0" algn="l">
              <a:spcBef>
                <a:spcPts val="0"/>
              </a:spcBef>
              <a:spcAft>
                <a:spcPts val="0"/>
              </a:spcAft>
              <a:buNone/>
            </a:pPr>
            <a:r>
              <a:rPr lang="en" sz="1100">
                <a:solidFill>
                  <a:schemeClr val="accent5"/>
                </a:solidFill>
              </a:rPr>
              <a:t>SELECT COUNT (DISTINCT user_id) AS 'purchases'</a:t>
            </a:r>
            <a:endParaRPr sz="1100">
              <a:solidFill>
                <a:schemeClr val="accent5"/>
              </a:solidFill>
            </a:endParaRPr>
          </a:p>
          <a:p>
            <a:pPr indent="0" lvl="0" marL="0" rtl="0" algn="l">
              <a:spcBef>
                <a:spcPts val="0"/>
              </a:spcBef>
              <a:spcAft>
                <a:spcPts val="0"/>
              </a:spcAft>
              <a:buNone/>
            </a:pPr>
            <a:r>
              <a:rPr lang="en" sz="1100">
                <a:solidFill>
                  <a:schemeClr val="accent5"/>
                </a:solidFill>
              </a:rPr>
              <a:t>FROM page_visits</a:t>
            </a:r>
            <a:endParaRPr sz="1100">
              <a:solidFill>
                <a:schemeClr val="accent5"/>
              </a:solidFill>
            </a:endParaRPr>
          </a:p>
          <a:p>
            <a:pPr indent="0" lvl="0" marL="0" rtl="0" algn="l">
              <a:spcBef>
                <a:spcPts val="0"/>
              </a:spcBef>
              <a:spcAft>
                <a:spcPts val="0"/>
              </a:spcAft>
              <a:buNone/>
            </a:pPr>
            <a:r>
              <a:rPr lang="en" sz="1100">
                <a:solidFill>
                  <a:schemeClr val="accent5"/>
                </a:solidFill>
              </a:rPr>
              <a:t>WHERE page_name = '4 - purchase';</a:t>
            </a:r>
            <a:endParaRPr sz="1100">
              <a:solidFill>
                <a:schemeClr val="accent5"/>
              </a:solidFill>
            </a:endParaRPr>
          </a:p>
          <a:p>
            <a:pPr indent="0" lvl="0" marL="0" rtl="0" algn="l">
              <a:spcBef>
                <a:spcPts val="0"/>
              </a:spcBef>
              <a:spcAft>
                <a:spcPts val="0"/>
              </a:spcAft>
              <a:buNone/>
            </a:pPr>
            <a:r>
              <a:t/>
            </a:r>
            <a:endParaRPr sz="1000">
              <a:solidFill>
                <a:schemeClr val="accent5"/>
              </a:solidFill>
            </a:endParaRPr>
          </a:p>
          <a:p>
            <a:pPr indent="0" lvl="0" marL="0" rtl="0" algn="l">
              <a:spcBef>
                <a:spcPts val="0"/>
              </a:spcBef>
              <a:spcAft>
                <a:spcPts val="0"/>
              </a:spcAft>
              <a:buNone/>
            </a:pPr>
            <a:r>
              <a:t/>
            </a:r>
            <a:endParaRPr sz="1000">
              <a:solidFill>
                <a:schemeClr val="accent5"/>
              </a:solidFill>
            </a:endParaRPr>
          </a:p>
        </p:txBody>
      </p:sp>
      <p:sp>
        <p:nvSpPr>
          <p:cNvPr id="191" name="Google Shape;191;p21"/>
          <p:cNvSpPr/>
          <p:nvPr/>
        </p:nvSpPr>
        <p:spPr>
          <a:xfrm>
            <a:off x="4509800" y="36600"/>
            <a:ext cx="4525200" cy="5033700"/>
          </a:xfrm>
          <a:prstGeom prst="snip2DiagRect">
            <a:avLst>
              <a:gd fmla="val 0" name="adj1"/>
              <a:gd fmla="val 16667" name="adj2"/>
            </a:avLst>
          </a:prstGeom>
          <a:solidFill>
            <a:srgbClr val="002331">
              <a:alpha val="52940"/>
            </a:srgbClr>
          </a:solidFill>
          <a:ln cap="flat" cmpd="sng" w="9525">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accent5"/>
              </a:solidFill>
            </a:endParaRPr>
          </a:p>
          <a:p>
            <a:pPr indent="0" lvl="0" marL="0" rtl="0" algn="l">
              <a:spcBef>
                <a:spcPts val="0"/>
              </a:spcBef>
              <a:spcAft>
                <a:spcPts val="0"/>
              </a:spcAft>
              <a:buNone/>
            </a:pPr>
            <a:r>
              <a:rPr lang="en" sz="1000">
                <a:solidFill>
                  <a:schemeClr val="accent5"/>
                </a:solidFill>
              </a:rPr>
              <a:t>-- How many last touches on the purchase page is each campaign?</a:t>
            </a:r>
            <a:endParaRPr sz="1000">
              <a:solidFill>
                <a:schemeClr val="accent5"/>
              </a:solidFill>
            </a:endParaRPr>
          </a:p>
          <a:p>
            <a:pPr indent="0" lvl="0" marL="0" rtl="0" algn="l">
              <a:spcBef>
                <a:spcPts val="0"/>
              </a:spcBef>
              <a:spcAft>
                <a:spcPts val="0"/>
              </a:spcAft>
              <a:buNone/>
            </a:pPr>
            <a:r>
              <a:rPr lang="en" sz="1000">
                <a:solidFill>
                  <a:schemeClr val="accent5"/>
                </a:solidFill>
              </a:rPr>
              <a:t>WITH last_touch AS (</a:t>
            </a:r>
            <a:endParaRPr sz="1000">
              <a:solidFill>
                <a:schemeClr val="accent5"/>
              </a:solidFill>
            </a:endParaRPr>
          </a:p>
          <a:p>
            <a:pPr indent="0" lvl="0" marL="0" rtl="0" algn="l">
              <a:spcBef>
                <a:spcPts val="0"/>
              </a:spcBef>
              <a:spcAft>
                <a:spcPts val="0"/>
              </a:spcAft>
              <a:buNone/>
            </a:pPr>
            <a:r>
              <a:rPr lang="en" sz="1000">
                <a:solidFill>
                  <a:schemeClr val="accent5"/>
                </a:solidFill>
              </a:rPr>
              <a:t>	SELECT user_id, </a:t>
            </a:r>
            <a:endParaRPr sz="1000">
              <a:solidFill>
                <a:schemeClr val="accent5"/>
              </a:solidFill>
            </a:endParaRPr>
          </a:p>
          <a:p>
            <a:pPr indent="0" lvl="0" marL="0" rtl="0" algn="l">
              <a:spcBef>
                <a:spcPts val="0"/>
              </a:spcBef>
              <a:spcAft>
                <a:spcPts val="0"/>
              </a:spcAft>
              <a:buNone/>
            </a:pPr>
            <a:r>
              <a:rPr lang="en" sz="1000">
                <a:solidFill>
                  <a:schemeClr val="accent5"/>
                </a:solidFill>
              </a:rPr>
              <a:t>	MAX(timestamp) AS 'last_touch_at'</a:t>
            </a:r>
            <a:endParaRPr sz="1000">
              <a:solidFill>
                <a:schemeClr val="accent5"/>
              </a:solidFill>
            </a:endParaRPr>
          </a:p>
          <a:p>
            <a:pPr indent="0" lvl="0" marL="0" rtl="0" algn="l">
              <a:spcBef>
                <a:spcPts val="0"/>
              </a:spcBef>
              <a:spcAft>
                <a:spcPts val="0"/>
              </a:spcAft>
              <a:buNone/>
            </a:pPr>
            <a:r>
              <a:rPr lang="en" sz="1000">
                <a:solidFill>
                  <a:schemeClr val="accent5"/>
                </a:solidFill>
              </a:rPr>
              <a:t>	FROM page_visits</a:t>
            </a:r>
            <a:endParaRPr sz="1000">
              <a:solidFill>
                <a:schemeClr val="accent5"/>
              </a:solidFill>
            </a:endParaRPr>
          </a:p>
          <a:p>
            <a:pPr indent="0" lvl="0" marL="0" rtl="0" algn="l">
              <a:spcBef>
                <a:spcPts val="0"/>
              </a:spcBef>
              <a:spcAft>
                <a:spcPts val="0"/>
              </a:spcAft>
              <a:buNone/>
            </a:pPr>
            <a:r>
              <a:rPr lang="en" sz="1000">
                <a:solidFill>
                  <a:schemeClr val="accent5"/>
                </a:solidFill>
              </a:rPr>
              <a:t>	WHERE page_name = '4 - purchase'</a:t>
            </a:r>
            <a:endParaRPr sz="1000">
              <a:solidFill>
                <a:schemeClr val="accent5"/>
              </a:solidFill>
            </a:endParaRPr>
          </a:p>
          <a:p>
            <a:pPr indent="0" lvl="0" marL="0" rtl="0" algn="l">
              <a:spcBef>
                <a:spcPts val="0"/>
              </a:spcBef>
              <a:spcAft>
                <a:spcPts val="0"/>
              </a:spcAft>
              <a:buNone/>
            </a:pPr>
            <a:r>
              <a:rPr lang="en" sz="1000">
                <a:solidFill>
                  <a:schemeClr val="accent5"/>
                </a:solidFill>
              </a:rPr>
              <a:t>	GROUP BY user_id)</a:t>
            </a:r>
            <a:endParaRPr sz="1000">
              <a:solidFill>
                <a:schemeClr val="accent5"/>
              </a:solidFill>
            </a:endParaRPr>
          </a:p>
          <a:p>
            <a:pPr indent="0" lvl="0" marL="0" rtl="0" algn="l">
              <a:spcBef>
                <a:spcPts val="0"/>
              </a:spcBef>
              <a:spcAft>
                <a:spcPts val="0"/>
              </a:spcAft>
              <a:buNone/>
            </a:pPr>
            <a:r>
              <a:rPr lang="en" sz="1000">
                <a:solidFill>
                  <a:schemeClr val="accent5"/>
                </a:solidFill>
              </a:rPr>
              <a:t>SELECT lt.user_id,</a:t>
            </a:r>
            <a:endParaRPr sz="1000">
              <a:solidFill>
                <a:schemeClr val="accent5"/>
              </a:solidFill>
            </a:endParaRPr>
          </a:p>
          <a:p>
            <a:pPr indent="0" lvl="0" marL="0" rtl="0" algn="l">
              <a:spcBef>
                <a:spcPts val="0"/>
              </a:spcBef>
              <a:spcAft>
                <a:spcPts val="0"/>
              </a:spcAft>
              <a:buNone/>
            </a:pPr>
            <a:r>
              <a:rPr lang="en" sz="1000">
                <a:solidFill>
                  <a:schemeClr val="accent5"/>
                </a:solidFill>
              </a:rPr>
              <a:t>	lt.last_touch_at, </a:t>
            </a:r>
            <a:endParaRPr sz="1000">
              <a:solidFill>
                <a:schemeClr val="accent5"/>
              </a:solidFill>
            </a:endParaRPr>
          </a:p>
          <a:p>
            <a:pPr indent="0" lvl="0" marL="0" rtl="0" algn="l">
              <a:spcBef>
                <a:spcPts val="0"/>
              </a:spcBef>
              <a:spcAft>
                <a:spcPts val="0"/>
              </a:spcAft>
              <a:buNone/>
            </a:pPr>
            <a:r>
              <a:rPr lang="en" sz="1000">
                <a:solidFill>
                  <a:schemeClr val="accent5"/>
                </a:solidFill>
              </a:rPr>
              <a:t>	pv.utm_source, </a:t>
            </a:r>
            <a:endParaRPr sz="1000">
              <a:solidFill>
                <a:schemeClr val="accent5"/>
              </a:solidFill>
            </a:endParaRPr>
          </a:p>
          <a:p>
            <a:pPr indent="0" lvl="0" marL="0" rtl="0" algn="l">
              <a:spcBef>
                <a:spcPts val="0"/>
              </a:spcBef>
              <a:spcAft>
                <a:spcPts val="0"/>
              </a:spcAft>
              <a:buNone/>
            </a:pPr>
            <a:r>
              <a:rPr lang="en" sz="1000">
                <a:solidFill>
                  <a:schemeClr val="accent5"/>
                </a:solidFill>
              </a:rPr>
              <a:t>	pv.utm_campaign,</a:t>
            </a:r>
            <a:endParaRPr sz="1000">
              <a:solidFill>
                <a:schemeClr val="accent5"/>
              </a:solidFill>
            </a:endParaRPr>
          </a:p>
          <a:p>
            <a:pPr indent="0" lvl="0" marL="0" rtl="0" algn="l">
              <a:spcBef>
                <a:spcPts val="0"/>
              </a:spcBef>
              <a:spcAft>
                <a:spcPts val="0"/>
              </a:spcAft>
              <a:buNone/>
            </a:pPr>
            <a:r>
              <a:rPr lang="en" sz="1000">
                <a:solidFill>
                  <a:schemeClr val="accent5"/>
                </a:solidFill>
              </a:rPr>
              <a:t>	COUNT(utm_campaign) AS 'count'</a:t>
            </a:r>
            <a:endParaRPr sz="1000">
              <a:solidFill>
                <a:schemeClr val="accent5"/>
              </a:solidFill>
            </a:endParaRPr>
          </a:p>
          <a:p>
            <a:pPr indent="0" lvl="0" marL="0" rtl="0" algn="l">
              <a:spcBef>
                <a:spcPts val="0"/>
              </a:spcBef>
              <a:spcAft>
                <a:spcPts val="0"/>
              </a:spcAft>
              <a:buNone/>
            </a:pPr>
            <a:r>
              <a:rPr lang="en" sz="1000">
                <a:solidFill>
                  <a:schemeClr val="accent5"/>
                </a:solidFill>
              </a:rPr>
              <a:t>FROM last_touch AS 'lt'</a:t>
            </a:r>
            <a:endParaRPr sz="1000">
              <a:solidFill>
                <a:schemeClr val="accent5"/>
              </a:solidFill>
            </a:endParaRPr>
          </a:p>
          <a:p>
            <a:pPr indent="0" lvl="0" marL="0" rtl="0" algn="l">
              <a:spcBef>
                <a:spcPts val="0"/>
              </a:spcBef>
              <a:spcAft>
                <a:spcPts val="0"/>
              </a:spcAft>
              <a:buNone/>
            </a:pPr>
            <a:r>
              <a:rPr lang="en" sz="1000">
                <a:solidFill>
                  <a:schemeClr val="accent5"/>
                </a:solidFill>
              </a:rPr>
              <a:t>JOIN page_visits AS 'pv'</a:t>
            </a:r>
            <a:endParaRPr sz="1000">
              <a:solidFill>
                <a:schemeClr val="accent5"/>
              </a:solidFill>
            </a:endParaRPr>
          </a:p>
          <a:p>
            <a:pPr indent="0" lvl="0" marL="0" rtl="0" algn="l">
              <a:spcBef>
                <a:spcPts val="0"/>
              </a:spcBef>
              <a:spcAft>
                <a:spcPts val="0"/>
              </a:spcAft>
              <a:buNone/>
            </a:pPr>
            <a:r>
              <a:rPr lang="en" sz="1000">
                <a:solidFill>
                  <a:schemeClr val="accent5"/>
                </a:solidFill>
              </a:rPr>
              <a:t>	ON lt.user_id = pv.user_id</a:t>
            </a:r>
            <a:endParaRPr sz="1000">
              <a:solidFill>
                <a:schemeClr val="accent5"/>
              </a:solidFill>
            </a:endParaRPr>
          </a:p>
          <a:p>
            <a:pPr indent="0" lvl="0" marL="0" rtl="0" algn="l">
              <a:spcBef>
                <a:spcPts val="0"/>
              </a:spcBef>
              <a:spcAft>
                <a:spcPts val="0"/>
              </a:spcAft>
              <a:buNone/>
            </a:pPr>
            <a:r>
              <a:rPr lang="en" sz="1000">
                <a:solidFill>
                  <a:schemeClr val="accent5"/>
                </a:solidFill>
              </a:rPr>
              <a:t>	AND lt.last_touch_at = pv.timestamp</a:t>
            </a:r>
            <a:endParaRPr sz="1000">
              <a:solidFill>
                <a:schemeClr val="accent5"/>
              </a:solidFill>
            </a:endParaRPr>
          </a:p>
          <a:p>
            <a:pPr indent="0" lvl="0" marL="0" rtl="0" algn="l">
              <a:spcBef>
                <a:spcPts val="0"/>
              </a:spcBef>
              <a:spcAft>
                <a:spcPts val="0"/>
              </a:spcAft>
              <a:buNone/>
            </a:pPr>
            <a:r>
              <a:rPr lang="en" sz="1000">
                <a:solidFill>
                  <a:schemeClr val="accent5"/>
                </a:solidFill>
              </a:rPr>
              <a:t>GROUP BY utm_campaign;</a:t>
            </a:r>
            <a:endParaRPr sz="1000">
              <a:solidFill>
                <a:schemeClr val="accent5"/>
              </a:solidFill>
            </a:endParaRPr>
          </a:p>
          <a:p>
            <a:pPr indent="0" lvl="0" marL="0" rtl="0" algn="l">
              <a:spcBef>
                <a:spcPts val="0"/>
              </a:spcBef>
              <a:spcAft>
                <a:spcPts val="0"/>
              </a:spcAft>
              <a:buNone/>
            </a:pPr>
            <a:r>
              <a:t/>
            </a:r>
            <a:endParaRPr sz="1000">
              <a:solidFill>
                <a:schemeClr val="accent5"/>
              </a:solidFill>
            </a:endParaRPr>
          </a:p>
          <a:p>
            <a:pPr indent="0" lvl="0" marL="0" rtl="0" algn="l">
              <a:spcBef>
                <a:spcPts val="0"/>
              </a:spcBef>
              <a:spcAft>
                <a:spcPts val="0"/>
              </a:spcAft>
              <a:buNone/>
            </a:pPr>
            <a:r>
              <a:t/>
            </a:r>
            <a:endParaRPr sz="1000">
              <a:solidFill>
                <a:schemeClr val="accent5"/>
              </a:solidFill>
            </a:endParaRPr>
          </a:p>
          <a:p>
            <a:pPr indent="0" lvl="0" marL="0" rtl="0" algn="l">
              <a:spcBef>
                <a:spcPts val="0"/>
              </a:spcBef>
              <a:spcAft>
                <a:spcPts val="0"/>
              </a:spcAft>
              <a:buNone/>
            </a:pPr>
            <a:r>
              <a:t/>
            </a:r>
            <a:endParaRPr sz="1000">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