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0" r:id="rId2"/>
    <p:sldId id="281" r:id="rId3"/>
    <p:sldId id="282" r:id="rId4"/>
    <p:sldId id="27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65" autoAdjust="0"/>
  </p:normalViewPr>
  <p:slideViewPr>
    <p:cSldViewPr snapToGrid="0" snapToObjects="1">
      <p:cViewPr varScale="1">
        <p:scale>
          <a:sx n="75" d="100"/>
          <a:sy n="75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latin typeface="+mn-lt"/>
            </a:endParaRPr>
          </a:p>
          <a:p>
            <a:endParaRPr lang="en-GB" sz="1200" dirty="0">
              <a:latin typeface="+mn-lt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940" y="2337955"/>
            <a:ext cx="8697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rgbClr val="2CAD6D"/>
                </a:solidFill>
                <a:latin typeface="Constantia" panose="02030602050306030303" pitchFamily="18" charset="0"/>
              </a:rPr>
              <a:t>Anti-epileptic prescribing trends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0968" y="4326774"/>
            <a:ext cx="583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Emily, Met, Michael, Tommy &amp; Walter</a:t>
            </a:r>
          </a:p>
        </p:txBody>
      </p:sp>
    </p:spTree>
    <p:extLst>
      <p:ext uri="{BB962C8B-B14F-4D97-AF65-F5344CB8AC3E}">
        <p14:creationId xmlns:p14="http://schemas.microsoft.com/office/powerpoint/2010/main" val="73694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Epilepsy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734"/>
            <a:ext cx="8341360" cy="5185133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Epilepsy is a neurological condition that affects the brain and causes frequent seizures.   Epilepsy can start any age but usually in childhood or in older age.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prevalence of epilepsy in the UK is around 1% and there are around 50 million people worldwide with epilepsy which makes it one of the most common neurological diseases globally.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Epilepsy has an impact on both morbidity (quality of life) and mortality (around 3 x higher mortality rates)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Pharmacological therapy is the most common therapeutical approach for epilepsy and in up to 70% of patients, anticonvulsants (aka antiepileptics) are sufficient for seizure control.   However, if a single first-line anticonvulsant fails, all other agents will likely fail.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WHO (2022) reports that around 75% of people with epilepsy living in low-income countries do not receive the treatment they need.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UCB is a major contributor to improving epilepsy care and addressing key unmet needs in epilepsy, notably drug-resistant epilepsy and disease modification</a:t>
            </a: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Research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noFill/>
          </a:ln>
        </p:spPr>
        <p:txBody>
          <a:bodyPr/>
          <a:lstStyle/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95291A-9BC5-13AF-BCBB-330A6718603E}"/>
              </a:ext>
            </a:extLst>
          </p:cNvPr>
          <p:cNvSpPr txBox="1">
            <a:spLocks/>
          </p:cNvSpPr>
          <p:nvPr/>
        </p:nvSpPr>
        <p:spPr>
          <a:xfrm>
            <a:off x="457200" y="1393734"/>
            <a:ext cx="7940566" cy="623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How have prescriptions for epilepsy drugs varied over time, and by geographical region, in general practices in England?</a:t>
            </a:r>
            <a:endParaRPr lang="en-GB" sz="1600" dirty="0">
              <a:latin typeface="+mn-lt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D4CA5C-3EA1-5DDE-EDAD-03EF57000BCC}"/>
              </a:ext>
            </a:extLst>
          </p:cNvPr>
          <p:cNvSpPr txBox="1">
            <a:spLocks/>
          </p:cNvSpPr>
          <p:nvPr/>
        </p:nvSpPr>
        <p:spPr>
          <a:xfrm>
            <a:off x="1184166" y="2512670"/>
            <a:ext cx="7213600" cy="62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Are there any other characteristics of each general practice’s population that are associated with prescribing patterns?</a:t>
            </a:r>
          </a:p>
          <a:p>
            <a:endParaRPr lang="en-GB" sz="1600" dirty="0">
              <a:latin typeface="+mn-lt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F346A-E1EE-C948-696F-08C357E5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6" y="2413551"/>
            <a:ext cx="558449" cy="78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97C713-C2FE-295B-19C0-5931467A7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92" y="3480093"/>
            <a:ext cx="571603" cy="784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0BB1BD-637F-79F0-D71A-B06FF1899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8" y="4495694"/>
            <a:ext cx="608587" cy="78284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E41FDC-6857-12D8-2C92-5E9C12B76933}"/>
              </a:ext>
            </a:extLst>
          </p:cNvPr>
          <p:cNvSpPr txBox="1">
            <a:spLocks/>
          </p:cNvSpPr>
          <p:nvPr/>
        </p:nvSpPr>
        <p:spPr>
          <a:xfrm>
            <a:off x="1184166" y="3575531"/>
            <a:ext cx="7213600" cy="62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Have patterns in prescribing changed after: (1) the start of the COVID-19 pandemic, or (2) the NICE 2022 guideline for epilepsy?</a:t>
            </a:r>
            <a:endParaRPr lang="en-GB" sz="1600" dirty="0">
              <a:latin typeface="+mn-lt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E52EEF6-E9B4-A203-B094-8E39E7077BAD}"/>
              </a:ext>
            </a:extLst>
          </p:cNvPr>
          <p:cNvSpPr txBox="1">
            <a:spLocks/>
          </p:cNvSpPr>
          <p:nvPr/>
        </p:nvSpPr>
        <p:spPr>
          <a:xfrm>
            <a:off x="1184166" y="4608900"/>
            <a:ext cx="7213600" cy="62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How does the estimated prevalence of epilepsy in each general practice’s population correlate with prescribing patterns?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1705B7-19A3-A3FB-8ECF-AEBFF1DC7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166" y="5608024"/>
            <a:ext cx="2401039" cy="9895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3670D2-10C3-FB7B-A7C9-ADD426844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47" y="5573953"/>
            <a:ext cx="2061419" cy="10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Sources of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256068-9B25-D886-1B3F-4C4ED2B91BC3}"/>
              </a:ext>
            </a:extLst>
          </p:cNvPr>
          <p:cNvSpPr txBox="1">
            <a:spLocks/>
          </p:cNvSpPr>
          <p:nvPr/>
        </p:nvSpPr>
        <p:spPr>
          <a:xfrm>
            <a:off x="335281" y="1424214"/>
            <a:ext cx="2479039" cy="4143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Open prescribing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NHS England publishes monthly anonymised data about drugs prescribed by GPs and this data is available in the Open Prescribing platform.   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data is available over time and by different levels of granularity from Integrated Care Boards (ICB) to GP practice level.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Prescription volume and cost is available </a:t>
            </a:r>
            <a:endParaRPr lang="en-US" sz="9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642CC7-B05E-4933-CA7C-DDDD036F04DF}"/>
              </a:ext>
            </a:extLst>
          </p:cNvPr>
          <p:cNvSpPr txBox="1">
            <a:spLocks/>
          </p:cNvSpPr>
          <p:nvPr/>
        </p:nvSpPr>
        <p:spPr>
          <a:xfrm>
            <a:off x="3332480" y="1424214"/>
            <a:ext cx="2479039" cy="4143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Epilepsy prevalence data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NHS England publishes annual prevalence estimates for epilepsy and by region such as ICBs.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This data can then combined with prescription data on volume and cost.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83574A-2C06-644A-2558-B34408BBA77A}"/>
              </a:ext>
            </a:extLst>
          </p:cNvPr>
          <p:cNvSpPr txBox="1">
            <a:spLocks/>
          </p:cNvSpPr>
          <p:nvPr/>
        </p:nvSpPr>
        <p:spPr>
          <a:xfrm>
            <a:off x="6329679" y="1424214"/>
            <a:ext cx="2479039" cy="4143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Population data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ONS publishes a variety of population estimates by geographical regions and health organisational boundaries.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This data can also be combined with prescription and prevalence data 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1EED7E-7D96-024F-A2D9-285620A09FC8}"/>
              </a:ext>
            </a:extLst>
          </p:cNvPr>
          <p:cNvSpPr txBox="1">
            <a:spLocks/>
          </p:cNvSpPr>
          <p:nvPr/>
        </p:nvSpPr>
        <p:spPr>
          <a:xfrm>
            <a:off x="467360" y="2961740"/>
            <a:ext cx="8209280" cy="62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Calculate the total volume of epilepsy drugs prescribed by GP practices at CCG and ICB levels including by per 1,000 population and across time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10CC87-4C8F-0F75-D001-470D98E29405}"/>
              </a:ext>
            </a:extLst>
          </p:cNvPr>
          <p:cNvSpPr txBox="1">
            <a:spLocks/>
          </p:cNvSpPr>
          <p:nvPr/>
        </p:nvSpPr>
        <p:spPr>
          <a:xfrm>
            <a:off x="457200" y="1393734"/>
            <a:ext cx="8209280" cy="623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How have prescriptions for epilepsy drugs varied over time, and by geographical region, in general practices in England?</a:t>
            </a:r>
            <a:endParaRPr lang="en-GB" sz="1400" dirty="0">
              <a:latin typeface="+mn-lt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FDD675-7324-7348-2CC1-3E2A2F84F4EA}"/>
              </a:ext>
            </a:extLst>
          </p:cNvPr>
          <p:cNvSpPr txBox="1">
            <a:spLocks/>
          </p:cNvSpPr>
          <p:nvPr/>
        </p:nvSpPr>
        <p:spPr>
          <a:xfrm>
            <a:off x="457200" y="4522592"/>
            <a:ext cx="2590800" cy="1461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Explore factors associated with variation in prescribing patterns e.g. linear regression models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8FFA6C-1A01-0C40-4CE2-9DC6C2E0A9DF}"/>
              </a:ext>
            </a:extLst>
          </p:cNvPr>
          <p:cNvSpPr txBox="1">
            <a:spLocks/>
          </p:cNvSpPr>
          <p:nvPr/>
        </p:nvSpPr>
        <p:spPr>
          <a:xfrm>
            <a:off x="3276600" y="4529747"/>
            <a:ext cx="2590800" cy="1461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Assess long term prescribing trends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forecasting e.g. ARIMA, SARIMA, exponential smoothing or RNNs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78D3E7-2EC7-6E00-8057-CA4C7D8644C1}"/>
              </a:ext>
            </a:extLst>
          </p:cNvPr>
          <p:cNvSpPr/>
          <p:nvPr/>
        </p:nvSpPr>
        <p:spPr>
          <a:xfrm>
            <a:off x="4329684" y="2260733"/>
            <a:ext cx="484632" cy="450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A0CD301-55F6-C68B-EF64-300100B594EF}"/>
              </a:ext>
            </a:extLst>
          </p:cNvPr>
          <p:cNvSpPr/>
          <p:nvPr/>
        </p:nvSpPr>
        <p:spPr>
          <a:xfrm>
            <a:off x="1510284" y="3828740"/>
            <a:ext cx="484632" cy="450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ABA780-5383-C50B-4243-7FD5F9CFB725}"/>
              </a:ext>
            </a:extLst>
          </p:cNvPr>
          <p:cNvSpPr txBox="1">
            <a:spLocks/>
          </p:cNvSpPr>
          <p:nvPr/>
        </p:nvSpPr>
        <p:spPr>
          <a:xfrm>
            <a:off x="6096000" y="4529747"/>
            <a:ext cx="2590800" cy="1461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Visualisation of results and findings using heatmaps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3F2F957-A908-CE4F-AAF9-EF9EF7700E41}"/>
              </a:ext>
            </a:extLst>
          </p:cNvPr>
          <p:cNvSpPr/>
          <p:nvPr/>
        </p:nvSpPr>
        <p:spPr>
          <a:xfrm>
            <a:off x="4329684" y="3835896"/>
            <a:ext cx="484632" cy="450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9AEBADC-1E00-A59F-C6CA-D9A2B8722B0E}"/>
              </a:ext>
            </a:extLst>
          </p:cNvPr>
          <p:cNvSpPr/>
          <p:nvPr/>
        </p:nvSpPr>
        <p:spPr>
          <a:xfrm>
            <a:off x="6995160" y="3835896"/>
            <a:ext cx="484632" cy="450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67901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5679</TotalTime>
  <Words>488</Words>
  <Application>Microsoft Office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Constantia</vt:lpstr>
      <vt:lpstr>Corbel</vt:lpstr>
      <vt:lpstr>merriweather</vt:lpstr>
      <vt:lpstr>open sans</vt:lpstr>
      <vt:lpstr>Main_Presentation_Title_Page</vt:lpstr>
      <vt:lpstr>PowerPoint Presentation</vt:lpstr>
      <vt:lpstr>Epilepsy background</vt:lpstr>
      <vt:lpstr>Research questions </vt:lpstr>
      <vt:lpstr>Sources of data</vt:lpstr>
      <vt:lpstr>Analytical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Tommy Cheng</dc:creator>
  <cp:lastModifiedBy>Yuk Wah Cheng</cp:lastModifiedBy>
  <cp:revision>300</cp:revision>
  <dcterms:created xsi:type="dcterms:W3CDTF">2017-08-07T14:02:54Z</dcterms:created>
  <dcterms:modified xsi:type="dcterms:W3CDTF">2023-01-19T16:49:35Z</dcterms:modified>
</cp:coreProperties>
</file>