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9" r:id="rId6"/>
    <p:sldId id="258" r:id="rId7"/>
    <p:sldId id="270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4403F-AE17-4307-BACE-3BC657546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Visualization Project : </a:t>
            </a:r>
            <a:br>
              <a:rPr lang="en-US" altLang="zh-TW" dirty="0"/>
            </a:br>
            <a:r>
              <a:rPr lang="en-US" altLang="zh-TW" sz="3600" dirty="0">
                <a:solidFill>
                  <a:schemeClr val="tx1"/>
                </a:solidFill>
              </a:rPr>
              <a:t>Hospital Information Technology</a:t>
            </a:r>
            <a:br>
              <a:rPr lang="en-US" altLang="zh-TW" sz="3600" dirty="0">
                <a:solidFill>
                  <a:schemeClr val="tx1"/>
                </a:solidFill>
              </a:rPr>
            </a:br>
            <a:r>
              <a:rPr lang="en-US" altLang="zh-TW" sz="3600" dirty="0">
                <a:solidFill>
                  <a:schemeClr val="tx1"/>
                </a:solidFill>
              </a:rPr>
              <a:t>Capacity(HIT)</a:t>
            </a:r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D31029-B53D-4C8A-87FC-0315C67C1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NAME:  Shang-Yung Hsu (Tommy)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        </a:t>
            </a:r>
            <a:r>
              <a:rPr lang="en-US" altLang="zh-TW" dirty="0" err="1">
                <a:solidFill>
                  <a:schemeClr val="tx1"/>
                </a:solidFill>
              </a:rPr>
              <a:t>Guannan</a:t>
            </a:r>
            <a:r>
              <a:rPr lang="en-US" altLang="zh-TW" dirty="0">
                <a:solidFill>
                  <a:schemeClr val="tx1"/>
                </a:solidFill>
              </a:rPr>
              <a:t> Cui (Gary)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2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C9839-1F64-4AA0-B43C-39B4CA82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/>
              <a:t>Demo(3)</a:t>
            </a:r>
            <a:endParaRPr lang="zh-TW" altLang="en-US" sz="72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6AF2DF0-78A0-4E47-AC52-EB7CEB382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03" y="1330708"/>
            <a:ext cx="9987379" cy="5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6126B-14A5-45C8-8760-44DD292F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052"/>
            <a:ext cx="9533466" cy="1165451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Problem definition</a:t>
            </a:r>
            <a:endParaRPr lang="zh-TW" altLang="en-US" sz="5400" dirty="0"/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DE20A268-1758-421C-9160-F6B50F7F44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2" y="2538454"/>
            <a:ext cx="2166053" cy="21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xray machine」的圖片搜尋結果">
            <a:extLst>
              <a:ext uri="{FF2B5EF4-FFF2-40B4-BE49-F238E27FC236}">
                <a16:creationId xmlns:a16="http://schemas.microsoft.com/office/drawing/2014/main" id="{4336D543-1E33-4B0D-823C-A7740B2A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9" y="1163625"/>
            <a:ext cx="1958836" cy="21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health dictation speech recognition」的圖片搜尋結果">
            <a:extLst>
              <a:ext uri="{FF2B5EF4-FFF2-40B4-BE49-F238E27FC236}">
                <a16:creationId xmlns:a16="http://schemas.microsoft.com/office/drawing/2014/main" id="{E6CE1E4C-DDC2-4ABC-B7B5-1EC9ABBC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9" y="4347895"/>
            <a:ext cx="2166053" cy="21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patient safety」的圖片搜尋結果">
            <a:extLst>
              <a:ext uri="{FF2B5EF4-FFF2-40B4-BE49-F238E27FC236}">
                <a16:creationId xmlns:a16="http://schemas.microsoft.com/office/drawing/2014/main" id="{56952814-D626-4FCF-A5E4-11E2F7A6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77" y="23331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A62FE11-D416-4BEB-9FA9-D9E3D661A6A9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 flipV="1">
            <a:off x="2590095" y="2259477"/>
            <a:ext cx="1831094" cy="1366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98661B5-E993-4CBC-866D-B8FD8B3B8D0C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2590095" y="3626426"/>
            <a:ext cx="1831094" cy="1804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347A63C-7D7B-485D-AB18-5C375F3438CA}"/>
              </a:ext>
            </a:extLst>
          </p:cNvPr>
          <p:cNvCxnSpPr>
            <a:stCxn id="1028" idx="3"/>
          </p:cNvCxnSpPr>
          <p:nvPr/>
        </p:nvCxnSpPr>
        <p:spPr>
          <a:xfrm>
            <a:off x="6380025" y="2259477"/>
            <a:ext cx="1601000" cy="1000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7F424C1-A998-4AF2-AB70-74B19388A0E4}"/>
              </a:ext>
            </a:extLst>
          </p:cNvPr>
          <p:cNvCxnSpPr>
            <a:stCxn id="1030" idx="3"/>
            <a:endCxn id="1032" idx="1"/>
          </p:cNvCxnSpPr>
          <p:nvPr/>
        </p:nvCxnSpPr>
        <p:spPr>
          <a:xfrm flipV="1">
            <a:off x="6587242" y="3523773"/>
            <a:ext cx="1496135" cy="1907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1E8D1D0-A4B7-4E13-A209-1A55E6D60E69}"/>
              </a:ext>
            </a:extLst>
          </p:cNvPr>
          <p:cNvSpPr txBox="1"/>
          <p:nvPr/>
        </p:nvSpPr>
        <p:spPr>
          <a:xfrm>
            <a:off x="4958447" y="3260079"/>
            <a:ext cx="492443" cy="914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……….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5815043-5BFA-4829-9664-5C0F1704C13C}"/>
              </a:ext>
            </a:extLst>
          </p:cNvPr>
          <p:cNvSpPr txBox="1"/>
          <p:nvPr/>
        </p:nvSpPr>
        <p:spPr>
          <a:xfrm>
            <a:off x="355105" y="4963355"/>
            <a:ext cx="375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HIT is defined as a measurement on all equipment in a hospital.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00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DB671-8ECF-469D-9653-B19C1E2D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dirty="0"/>
              <a:t>A</a:t>
            </a:r>
            <a:r>
              <a:rPr lang="en-US" altLang="zh-TW" dirty="0"/>
              <a:t>lgorithm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CFEC7-3A20-47DA-996F-9A65D37F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1: Calculate all correlation numbers between hospital equipment(or                    		   system) and health care quality.</a:t>
            </a:r>
          </a:p>
          <a:p>
            <a:r>
              <a:rPr lang="en-US" altLang="zh-TW" dirty="0"/>
              <a:t>Step 2: Change all the correlation numbers to distance.</a:t>
            </a:r>
          </a:p>
          <a:p>
            <a:pPr marL="0" indent="0">
              <a:buNone/>
            </a:pPr>
            <a:r>
              <a:rPr lang="en-US" altLang="zh-TW" dirty="0"/>
              <a:t>		  (Distance = the inverse number of the absolute of correlation value)</a:t>
            </a:r>
          </a:p>
          <a:p>
            <a:r>
              <a:rPr lang="en-US" altLang="zh-TW" dirty="0"/>
              <a:t>Step 3: Calculate the angle for every point. Each point means different   			   equipment.</a:t>
            </a:r>
          </a:p>
          <a:p>
            <a:r>
              <a:rPr lang="en-US" altLang="zh-TW" dirty="0"/>
              <a:t>Step 4: Use the angle and the distance to determine every point.</a:t>
            </a:r>
          </a:p>
          <a:p>
            <a:r>
              <a:rPr lang="en-US" altLang="zh-TW" dirty="0"/>
              <a:t>Step 5: Build a slider to change R(distance) to show different range of point.</a:t>
            </a:r>
          </a:p>
          <a:p>
            <a:r>
              <a:rPr lang="en-US" altLang="zh-TW" dirty="0"/>
              <a:t>Step 6: Show equipment name and accurate correlation number when   		    	          cursor move to the point.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59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4CFE6-1B22-41D1-9627-F5AEB2C4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7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    </a:t>
            </a:r>
            <a:r>
              <a:rPr lang="en-US" altLang="zh-TW" sz="8000" dirty="0"/>
              <a:t>A</a:t>
            </a:r>
            <a:r>
              <a:rPr lang="en-US" altLang="zh-TW" sz="4800" dirty="0"/>
              <a:t>lgorithm design</a:t>
            </a:r>
            <a:r>
              <a:rPr lang="en-US" altLang="zh-TW" sz="8000" dirty="0"/>
              <a:t> </a:t>
            </a:r>
            <a:endParaRPr lang="zh-TW" altLang="en-US" sz="6000" dirty="0"/>
          </a:p>
        </p:txBody>
      </p:sp>
      <p:pic>
        <p:nvPicPr>
          <p:cNvPr id="2050" name="Picture 2" descr="相關圖片">
            <a:extLst>
              <a:ext uri="{FF2B5EF4-FFF2-40B4-BE49-F238E27FC236}">
                <a16:creationId xmlns:a16="http://schemas.microsoft.com/office/drawing/2014/main" id="{4F349E60-7F8D-4397-949E-3CE47BDDD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49097"/>
            <a:ext cx="1634760" cy="15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相關圖片">
            <a:extLst>
              <a:ext uri="{FF2B5EF4-FFF2-40B4-BE49-F238E27FC236}">
                <a16:creationId xmlns:a16="http://schemas.microsoft.com/office/drawing/2014/main" id="{B037C0D3-754A-4D4D-B924-E32BCF11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17" y="1849097"/>
            <a:ext cx="1634760" cy="15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ED2EFA0-A302-449C-A8D9-A72D4B5E1A30}"/>
              </a:ext>
            </a:extLst>
          </p:cNvPr>
          <p:cNvSpPr txBox="1"/>
          <p:nvPr/>
        </p:nvSpPr>
        <p:spPr>
          <a:xfrm>
            <a:off x="337124" y="4210275"/>
            <a:ext cx="3534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Flag = 1 // means &lt;0</a:t>
            </a:r>
          </a:p>
          <a:p>
            <a:r>
              <a:rPr lang="en-US" altLang="zh-TW" dirty="0" err="1"/>
              <a:t>Count_N</a:t>
            </a:r>
            <a:r>
              <a:rPr lang="en-US" altLang="zh-TW" dirty="0"/>
              <a:t> ++</a:t>
            </a:r>
          </a:p>
          <a:p>
            <a:r>
              <a:rPr lang="pt-BR" altLang="zh-TW" dirty="0"/>
              <a:t>Corr = 1/absolute(corr) // </a:t>
            </a:r>
            <a:r>
              <a:rPr lang="pt-BR" altLang="zh-TW" i="1" u="sng" dirty="0"/>
              <a:t>change to distance</a:t>
            </a:r>
            <a:endParaRPr lang="en-US" altLang="zh-TW" i="1" u="sng" dirty="0"/>
          </a:p>
          <a:p>
            <a:r>
              <a:rPr lang="en-US" altLang="zh-TW" i="1" dirty="0" err="1"/>
              <a:t>A</a:t>
            </a:r>
            <a:r>
              <a:rPr lang="en-US" altLang="zh-TW" dirty="0" err="1"/>
              <a:t>ngle_N</a:t>
            </a:r>
            <a:r>
              <a:rPr lang="en-US" altLang="zh-TW" dirty="0"/>
              <a:t> = 180/Count_N+1</a:t>
            </a:r>
          </a:p>
          <a:p>
            <a:r>
              <a:rPr lang="en-US" altLang="zh-TW" dirty="0" err="1"/>
              <a:t>Angle_Ni</a:t>
            </a:r>
            <a:r>
              <a:rPr lang="en-US" altLang="zh-TW" dirty="0"/>
              <a:t> = </a:t>
            </a:r>
            <a:r>
              <a:rPr lang="en-US" altLang="zh-TW" dirty="0" err="1"/>
              <a:t>Angle_Ni</a:t>
            </a:r>
            <a:r>
              <a:rPr lang="en-US" altLang="zh-TW" dirty="0"/>
              <a:t> – </a:t>
            </a:r>
            <a:r>
              <a:rPr lang="en-US" altLang="zh-TW" dirty="0" err="1"/>
              <a:t>Angle_N</a:t>
            </a:r>
            <a:endParaRPr lang="en-US" altLang="zh-TW" dirty="0"/>
          </a:p>
          <a:p>
            <a:r>
              <a:rPr lang="en-US" altLang="zh-TW" dirty="0"/>
              <a:t>X = </a:t>
            </a:r>
            <a:r>
              <a:rPr lang="pt-BR" altLang="zh-TW" dirty="0"/>
              <a:t>Corr</a:t>
            </a:r>
            <a:r>
              <a:rPr lang="en-US" altLang="zh-TW" dirty="0"/>
              <a:t> + Sin(</a:t>
            </a:r>
            <a:r>
              <a:rPr lang="en-US" altLang="zh-TW" dirty="0" err="1"/>
              <a:t>Angle_Ni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Y = </a:t>
            </a:r>
            <a:r>
              <a:rPr lang="pt-BR" altLang="zh-TW" dirty="0"/>
              <a:t>Corr</a:t>
            </a:r>
            <a:r>
              <a:rPr lang="en-US" altLang="zh-TW" dirty="0"/>
              <a:t> + Cos(</a:t>
            </a:r>
            <a:r>
              <a:rPr lang="en-US" altLang="zh-TW" dirty="0" err="1"/>
              <a:t>Angle_Ni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Draw_Point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</a:t>
            </a:r>
          </a:p>
          <a:p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84C71E-1412-468D-8400-3F3EDB9C8B2C}"/>
              </a:ext>
            </a:extLst>
          </p:cNvPr>
          <p:cNvSpPr txBox="1"/>
          <p:nvPr/>
        </p:nvSpPr>
        <p:spPr>
          <a:xfrm>
            <a:off x="7836228" y="4114029"/>
            <a:ext cx="346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Flag = 0 // means &gt;0</a:t>
            </a:r>
          </a:p>
          <a:p>
            <a:r>
              <a:rPr lang="en-US" altLang="zh-TW" dirty="0" err="1"/>
              <a:t>Count_P</a:t>
            </a:r>
            <a:r>
              <a:rPr lang="en-US" altLang="zh-TW" dirty="0"/>
              <a:t> ++</a:t>
            </a:r>
          </a:p>
          <a:p>
            <a:r>
              <a:rPr lang="pt-BR" altLang="zh-TW" dirty="0"/>
              <a:t>Corr = 1/absolute(corr)//</a:t>
            </a:r>
          </a:p>
          <a:p>
            <a:r>
              <a:rPr lang="pt-BR" altLang="zh-TW" i="1" u="sng" dirty="0"/>
              <a:t>change to distance</a:t>
            </a:r>
            <a:endParaRPr lang="en-US" altLang="zh-TW" dirty="0"/>
          </a:p>
          <a:p>
            <a:r>
              <a:rPr lang="en-US" altLang="zh-TW" dirty="0" err="1"/>
              <a:t>Angle_P</a:t>
            </a:r>
            <a:r>
              <a:rPr lang="en-US" altLang="zh-TW" dirty="0"/>
              <a:t> = 180/Count_N+1</a:t>
            </a:r>
          </a:p>
          <a:p>
            <a:r>
              <a:rPr lang="en-US" altLang="zh-TW" dirty="0" err="1"/>
              <a:t>Angle_Pi</a:t>
            </a:r>
            <a:r>
              <a:rPr lang="en-US" altLang="zh-TW" dirty="0"/>
              <a:t> = </a:t>
            </a:r>
            <a:r>
              <a:rPr lang="en-US" altLang="zh-TW" dirty="0" err="1"/>
              <a:t>Angle_Pi</a:t>
            </a:r>
            <a:r>
              <a:rPr lang="en-US" altLang="zh-TW" dirty="0"/>
              <a:t> + </a:t>
            </a:r>
            <a:r>
              <a:rPr lang="en-US" altLang="zh-TW" dirty="0" err="1"/>
              <a:t>Angle_P</a:t>
            </a:r>
            <a:endParaRPr lang="en-US" altLang="zh-TW" dirty="0"/>
          </a:p>
          <a:p>
            <a:r>
              <a:rPr lang="en-US" altLang="zh-TW" dirty="0"/>
              <a:t>X = </a:t>
            </a:r>
            <a:r>
              <a:rPr lang="pt-BR" altLang="zh-TW" dirty="0"/>
              <a:t>Corr</a:t>
            </a:r>
            <a:r>
              <a:rPr lang="en-US" altLang="zh-TW" dirty="0"/>
              <a:t> + Sin(</a:t>
            </a:r>
            <a:r>
              <a:rPr lang="en-US" altLang="zh-TW" dirty="0" err="1"/>
              <a:t>Angle_Pi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Y = </a:t>
            </a:r>
            <a:r>
              <a:rPr lang="pt-BR" altLang="zh-TW" dirty="0"/>
              <a:t>Corr</a:t>
            </a:r>
            <a:r>
              <a:rPr lang="en-US" altLang="zh-TW" dirty="0"/>
              <a:t> + Cos(</a:t>
            </a:r>
            <a:r>
              <a:rPr lang="en-US" altLang="zh-TW" dirty="0" err="1"/>
              <a:t>Angle_Pi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Draw_Point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pPr algn="ctr"/>
            <a:endParaRPr lang="zh-TW" altLang="en-US" dirty="0"/>
          </a:p>
        </p:txBody>
      </p:sp>
      <p:pic>
        <p:nvPicPr>
          <p:cNvPr id="2054" name="Picture 6" descr="相關圖片">
            <a:extLst>
              <a:ext uri="{FF2B5EF4-FFF2-40B4-BE49-F238E27FC236}">
                <a16:creationId xmlns:a16="http://schemas.microsoft.com/office/drawing/2014/main" id="{605E784A-7AAC-4193-8F41-224703AC8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17" y="1634161"/>
            <a:ext cx="3376936" cy="20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885DEDB-6D94-41F9-90F2-F82434BFC4DE}"/>
              </a:ext>
            </a:extLst>
          </p:cNvPr>
          <p:cNvSpPr txBox="1"/>
          <p:nvPr/>
        </p:nvSpPr>
        <p:spPr>
          <a:xfrm>
            <a:off x="3656596" y="3742438"/>
            <a:ext cx="377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Correlation &lt; 0      Correlation &gt; 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4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643BF-502B-4048-A833-0C3D8586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6000" dirty="0"/>
              <a:t>Description of Database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6AA3-BCC6-415E-B93D-BE8AB4B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First line of the data( EX: Cardiology – Cath Lab) means the name of   		  equipment </a:t>
            </a:r>
          </a:p>
          <a:p>
            <a:r>
              <a:rPr lang="en-US" altLang="zh-TW" dirty="0"/>
              <a:t>2. Every number means different hospitals</a:t>
            </a:r>
          </a:p>
          <a:p>
            <a:r>
              <a:rPr lang="en-US" altLang="zh-TW" dirty="0"/>
              <a:t>3. “1” means hospital has the equipment, “0” means not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45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7223A-0687-4258-BE75-198D6664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 </a:t>
            </a:r>
            <a:r>
              <a:rPr lang="en-US" altLang="zh-TW" sz="5400" dirty="0"/>
              <a:t>Database Sample</a:t>
            </a:r>
            <a:endParaRPr lang="zh-TW" altLang="en-US" sz="5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1DB88D0-3982-4949-B863-745408D9A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59" y="1864311"/>
            <a:ext cx="8646986" cy="39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CF649-CB3A-44E9-8353-E2C44F3F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/>
              <a:t>Description of Demo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4C3EE-6837-48ED-B52F-1F5CC53F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Demo(1) show all the original data. The closer to the center, the more    	 	  correlate</a:t>
            </a:r>
          </a:p>
          <a:p>
            <a:r>
              <a:rPr lang="en-US" altLang="zh-TW" dirty="0"/>
              <a:t>2. Because the Demo(1) is really unclear to show, Demo(2) show zoom  	    	  in with high correlate points in which the range of slider R is between 0.058  	  to 0.14</a:t>
            </a:r>
          </a:p>
          <a:p>
            <a:r>
              <a:rPr lang="en-US" altLang="zh-TW" dirty="0"/>
              <a:t>3. Demo(3) show the change of R value by using the slider, and the most    	 	   peripheral circle will change it size base on the different value of R</a:t>
            </a:r>
          </a:p>
          <a:p>
            <a:r>
              <a:rPr lang="en-US" altLang="zh-TW" dirty="0"/>
              <a:t>4. In Demo(3), when cursor move to the point, it will show equipment name    	  and accurate correlation number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6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CC04F-10CE-4923-8FF3-2E0434E5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52" y="1555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Demo(1)</a:t>
            </a:r>
            <a:endParaRPr lang="zh-TW" altLang="en-US" sz="8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4260B2-3922-43B8-B9CA-4B067252F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29" y="1476374"/>
            <a:ext cx="9164714" cy="4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89CEA-6420-4A7B-AEE6-5B720E73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09" y="1276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/>
              <a:t>Demo(2)</a:t>
            </a:r>
            <a:endParaRPr lang="zh-TW" altLang="en-US" sz="72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3C70EF5-A693-45B3-92A0-C3C3B5D8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47" y="1477038"/>
            <a:ext cx="10685705" cy="50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193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2384</TotalTime>
  <Words>257</Words>
  <Application>Microsoft Office PowerPoint</Application>
  <PresentationFormat>寬螢幕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Visualization Project :  Hospital Information Technology Capacity(HIT) </vt:lpstr>
      <vt:lpstr>Problem definition</vt:lpstr>
      <vt:lpstr>Algorithm design</vt:lpstr>
      <vt:lpstr>    Algorithm design </vt:lpstr>
      <vt:lpstr>Description of Database</vt:lpstr>
      <vt:lpstr> Database Sample</vt:lpstr>
      <vt:lpstr>Description of Demo</vt:lpstr>
      <vt:lpstr>Demo(1)</vt:lpstr>
      <vt:lpstr>Demo(2)</vt:lpstr>
      <vt:lpstr>Demo(3)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Project :</dc:title>
  <dc:creator>Tommy</dc:creator>
  <cp:lastModifiedBy>Tommy</cp:lastModifiedBy>
  <cp:revision>31</cp:revision>
  <dcterms:created xsi:type="dcterms:W3CDTF">2017-11-27T21:20:00Z</dcterms:created>
  <dcterms:modified xsi:type="dcterms:W3CDTF">2017-12-03T17:25:13Z</dcterms:modified>
</cp:coreProperties>
</file>