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8" r:id="rId5"/>
    <p:sldId id="277" r:id="rId6"/>
    <p:sldId id="271" r:id="rId7"/>
    <p:sldId id="272" r:id="rId8"/>
    <p:sldId id="276" r:id="rId9"/>
    <p:sldId id="259" r:id="rId10"/>
    <p:sldId id="262" r:id="rId11"/>
    <p:sldId id="261" r:id="rId12"/>
    <p:sldId id="260" r:id="rId13"/>
    <p:sldId id="273" r:id="rId14"/>
    <p:sldId id="274" r:id="rId15"/>
    <p:sldId id="264" r:id="rId16"/>
    <p:sldId id="275" r:id="rId17"/>
    <p:sldId id="265" r:id="rId18"/>
    <p:sldId id="263" r:id="rId19"/>
    <p:sldId id="266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AC26-093F-4C5A-94A4-194CF88CBEB4}" type="datetimeFigureOut">
              <a:rPr lang="en-GM" smtClean="0"/>
              <a:t>19/03/2021</a:t>
            </a:fld>
            <a:endParaRPr lang="en-G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4641-31DA-4E4B-8B0F-8B083944B44C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383816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AC26-093F-4C5A-94A4-194CF88CBEB4}" type="datetimeFigureOut">
              <a:rPr lang="en-GM" smtClean="0"/>
              <a:t>19/03/2021</a:t>
            </a:fld>
            <a:endParaRPr lang="en-G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4641-31DA-4E4B-8B0F-8B083944B44C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183780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AC26-093F-4C5A-94A4-194CF88CBEB4}" type="datetimeFigureOut">
              <a:rPr lang="en-GM" smtClean="0"/>
              <a:t>19/03/2021</a:t>
            </a:fld>
            <a:endParaRPr lang="en-G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4641-31DA-4E4B-8B0F-8B083944B44C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201566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AC26-093F-4C5A-94A4-194CF88CBEB4}" type="datetimeFigureOut">
              <a:rPr lang="en-GM" smtClean="0"/>
              <a:t>19/03/2021</a:t>
            </a:fld>
            <a:endParaRPr lang="en-G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4641-31DA-4E4B-8B0F-8B083944B44C}" type="slidenum">
              <a:rPr lang="en-GM" smtClean="0"/>
              <a:t>‹#›</a:t>
            </a:fld>
            <a:endParaRPr lang="en-GM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6328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AC26-093F-4C5A-94A4-194CF88CBEB4}" type="datetimeFigureOut">
              <a:rPr lang="en-GM" smtClean="0"/>
              <a:t>19/03/2021</a:t>
            </a:fld>
            <a:endParaRPr lang="en-G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4641-31DA-4E4B-8B0F-8B083944B44C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1589884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AC26-093F-4C5A-94A4-194CF88CBEB4}" type="datetimeFigureOut">
              <a:rPr lang="en-GM" smtClean="0"/>
              <a:t>19/03/2021</a:t>
            </a:fld>
            <a:endParaRPr lang="en-G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4641-31DA-4E4B-8B0F-8B083944B44C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2300909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AC26-093F-4C5A-94A4-194CF88CBEB4}" type="datetimeFigureOut">
              <a:rPr lang="en-GM" smtClean="0"/>
              <a:t>19/03/2021</a:t>
            </a:fld>
            <a:endParaRPr lang="en-G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4641-31DA-4E4B-8B0F-8B083944B44C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4175883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AC26-093F-4C5A-94A4-194CF88CBEB4}" type="datetimeFigureOut">
              <a:rPr lang="en-GM" smtClean="0"/>
              <a:t>19/03/2021</a:t>
            </a:fld>
            <a:endParaRPr lang="en-G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4641-31DA-4E4B-8B0F-8B083944B44C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2350041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AC26-093F-4C5A-94A4-194CF88CBEB4}" type="datetimeFigureOut">
              <a:rPr lang="en-GM" smtClean="0"/>
              <a:t>19/03/2021</a:t>
            </a:fld>
            <a:endParaRPr lang="en-G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4641-31DA-4E4B-8B0F-8B083944B44C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2671830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AC26-093F-4C5A-94A4-194CF88CBEB4}" type="datetimeFigureOut">
              <a:rPr lang="en-GM" smtClean="0"/>
              <a:t>19/03/2021</a:t>
            </a:fld>
            <a:endParaRPr lang="en-G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4641-31DA-4E4B-8B0F-8B083944B44C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68911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AC26-093F-4C5A-94A4-194CF88CBEB4}" type="datetimeFigureOut">
              <a:rPr lang="en-GM" smtClean="0"/>
              <a:t>19/03/2021</a:t>
            </a:fld>
            <a:endParaRPr lang="en-G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4641-31DA-4E4B-8B0F-8B083944B44C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397258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AC26-093F-4C5A-94A4-194CF88CBEB4}" type="datetimeFigureOut">
              <a:rPr lang="en-GM" smtClean="0"/>
              <a:t>19/03/2021</a:t>
            </a:fld>
            <a:endParaRPr lang="en-G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4641-31DA-4E4B-8B0F-8B083944B44C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388629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AC26-093F-4C5A-94A4-194CF88CBEB4}" type="datetimeFigureOut">
              <a:rPr lang="en-GM" smtClean="0"/>
              <a:t>19/03/2021</a:t>
            </a:fld>
            <a:endParaRPr lang="en-G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4641-31DA-4E4B-8B0F-8B083944B44C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266802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AC26-093F-4C5A-94A4-194CF88CBEB4}" type="datetimeFigureOut">
              <a:rPr lang="en-GM" smtClean="0"/>
              <a:t>19/03/2021</a:t>
            </a:fld>
            <a:endParaRPr lang="en-G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4641-31DA-4E4B-8B0F-8B083944B44C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2696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AC26-093F-4C5A-94A4-194CF88CBEB4}" type="datetimeFigureOut">
              <a:rPr lang="en-GM" smtClean="0"/>
              <a:t>19/03/2021</a:t>
            </a:fld>
            <a:endParaRPr lang="en-G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4641-31DA-4E4B-8B0F-8B083944B44C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165843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AC26-093F-4C5A-94A4-194CF88CBEB4}" type="datetimeFigureOut">
              <a:rPr lang="en-GM" smtClean="0"/>
              <a:t>19/03/2021</a:t>
            </a:fld>
            <a:endParaRPr lang="en-G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4641-31DA-4E4B-8B0F-8B083944B44C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136106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AC26-093F-4C5A-94A4-194CF88CBEB4}" type="datetimeFigureOut">
              <a:rPr lang="en-GM" smtClean="0"/>
              <a:t>19/03/2021</a:t>
            </a:fld>
            <a:endParaRPr lang="en-G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4641-31DA-4E4B-8B0F-8B083944B44C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126202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AC26-093F-4C5A-94A4-194CF88CBEB4}" type="datetimeFigureOut">
              <a:rPr lang="en-GM" smtClean="0"/>
              <a:t>19/03/2021</a:t>
            </a:fld>
            <a:endParaRPr lang="en-G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4641-31DA-4E4B-8B0F-8B083944B44C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82120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9CCAC26-093F-4C5A-94A4-194CF88CBEB4}" type="datetimeFigureOut">
              <a:rPr lang="en-GM" smtClean="0"/>
              <a:t>19/03/2021</a:t>
            </a:fld>
            <a:endParaRPr lang="en-G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9334641-31DA-4E4B-8B0F-8B083944B44C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229001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3AAE-1EF0-4C00-9144-596D2AE92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6321" y="1870364"/>
            <a:ext cx="8689976" cy="2015836"/>
          </a:xfrm>
        </p:spPr>
        <p:txBody>
          <a:bodyPr anchor="t">
            <a:normAutofit/>
          </a:bodyPr>
          <a:lstStyle/>
          <a:p>
            <a:r>
              <a:rPr lang="en-US" sz="5400" dirty="0"/>
              <a:t>Suicide rates and trends in Singapore</a:t>
            </a:r>
            <a:endParaRPr lang="en-GM" sz="5400" dirty="0"/>
          </a:p>
        </p:txBody>
      </p:sp>
    </p:spTree>
    <p:extLst>
      <p:ext uri="{BB962C8B-B14F-4D97-AF65-F5344CB8AC3E}">
        <p14:creationId xmlns:p14="http://schemas.microsoft.com/office/powerpoint/2010/main" val="2035971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B59-2E12-4DC0-AF76-1F2267BE6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238991"/>
            <a:ext cx="10136124" cy="673830"/>
          </a:xfrm>
        </p:spPr>
        <p:txBody>
          <a:bodyPr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Terminology</a:t>
            </a:r>
            <a:endParaRPr lang="en-GM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197BB0-70A5-4B1E-9509-3AE75546FCB7}"/>
              </a:ext>
            </a:extLst>
          </p:cNvPr>
          <p:cNvSpPr txBox="1">
            <a:spLocks/>
          </p:cNvSpPr>
          <p:nvPr/>
        </p:nvSpPr>
        <p:spPr>
          <a:xfrm>
            <a:off x="649225" y="810491"/>
            <a:ext cx="10666475" cy="58085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cap="none" dirty="0">
                <a:latin typeface="Arial" panose="020B0604020202020204" pitchFamily="34" charset="0"/>
                <a:cs typeface="Arial" panose="020B0604020202020204" pitchFamily="34" charset="0"/>
              </a:rPr>
              <a:t>For meaningful comparisons of suicide data between countries or population groups, WHO uses a suicide rate defined as:</a:t>
            </a:r>
          </a:p>
          <a:p>
            <a:pPr lvl="1"/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Suicide rate – Number of suicides per 100k of population at risk</a:t>
            </a:r>
          </a:p>
          <a:p>
            <a:r>
              <a:rPr lang="en-US" sz="3000" cap="none" dirty="0">
                <a:latin typeface="Arial" panose="020B0604020202020204" pitchFamily="34" charset="0"/>
                <a:cs typeface="Arial" panose="020B0604020202020204" pitchFamily="34" charset="0"/>
              </a:rPr>
              <a:t>For this project, the suicide data for Singapore in the last 20 years is presented as they will still be relevant in the current political socio-economic climate.</a:t>
            </a:r>
          </a:p>
          <a:p>
            <a:endParaRPr lang="en-GM" dirty="0"/>
          </a:p>
        </p:txBody>
      </p:sp>
    </p:spTree>
    <p:extLst>
      <p:ext uri="{BB962C8B-B14F-4D97-AF65-F5344CB8AC3E}">
        <p14:creationId xmlns:p14="http://schemas.microsoft.com/office/powerpoint/2010/main" val="91262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C707CFD-6C2A-40A6-8912-D203572FA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09"/>
            <a:ext cx="12192000" cy="638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09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B59-2E12-4DC0-AF76-1F2267BE6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238991"/>
            <a:ext cx="10136124" cy="673830"/>
          </a:xfrm>
        </p:spPr>
        <p:txBody>
          <a:bodyPr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Insights and findings</a:t>
            </a:r>
            <a:endParaRPr lang="en-GM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197BB0-70A5-4B1E-9509-3AE75546FCB7}"/>
              </a:ext>
            </a:extLst>
          </p:cNvPr>
          <p:cNvSpPr txBox="1">
            <a:spLocks/>
          </p:cNvSpPr>
          <p:nvPr/>
        </p:nvSpPr>
        <p:spPr>
          <a:xfrm>
            <a:off x="249383" y="810490"/>
            <a:ext cx="4052161" cy="5403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cap="none" dirty="0">
                <a:latin typeface="Arial" panose="020B0604020202020204" pitchFamily="34" charset="0"/>
                <a:cs typeface="Arial" panose="020B0604020202020204" pitchFamily="34" charset="0"/>
              </a:rPr>
              <a:t>Singapore’s overall suicide rate has been relatively stable at near or around 10 per 100k, with a peak during the 1980s. It is currently at about 8 per 100k.</a:t>
            </a:r>
          </a:p>
          <a:p>
            <a:endParaRPr lang="en-US" sz="30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M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678854-5B3E-47CA-A38D-8CEFB71C6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716" y="810490"/>
            <a:ext cx="7500825" cy="575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9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B59-2E12-4DC0-AF76-1F2267BE6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238991"/>
            <a:ext cx="10136124" cy="673830"/>
          </a:xfrm>
        </p:spPr>
        <p:txBody>
          <a:bodyPr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Insights and findings</a:t>
            </a:r>
            <a:endParaRPr lang="en-GM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197BB0-70A5-4B1E-9509-3AE75546FCB7}"/>
              </a:ext>
            </a:extLst>
          </p:cNvPr>
          <p:cNvSpPr txBox="1">
            <a:spLocks/>
          </p:cNvSpPr>
          <p:nvPr/>
        </p:nvSpPr>
        <p:spPr>
          <a:xfrm>
            <a:off x="249383" y="810490"/>
            <a:ext cx="8083248" cy="5403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cap="none" dirty="0">
                <a:latin typeface="Arial" panose="020B0604020202020204" pitchFamily="34" charset="0"/>
                <a:cs typeface="Arial" panose="020B0604020202020204" pitchFamily="34" charset="0"/>
              </a:rPr>
              <a:t>The number of suicides in Singapore ranged around 300 to 400 in the last 20 years.</a:t>
            </a:r>
          </a:p>
          <a:p>
            <a:r>
              <a:rPr lang="en-US" sz="3000" cap="none" dirty="0">
                <a:latin typeface="Arial" panose="020B0604020202020204" pitchFamily="34" charset="0"/>
                <a:cs typeface="Arial" panose="020B0604020202020204" pitchFamily="34" charset="0"/>
              </a:rPr>
              <a:t>In general, more males committed suicide than females, with a ratio of about 2:1.</a:t>
            </a:r>
          </a:p>
          <a:p>
            <a:endParaRPr lang="en-US" sz="30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M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A9CBD-5D46-45F6-A9A7-F124E5AA0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749" y="238991"/>
            <a:ext cx="3049404" cy="35540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929358-E7DC-4F37-9EF7-655E46D36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28" y="3585192"/>
            <a:ext cx="10057143" cy="2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B59-2E12-4DC0-AF76-1F2267BE6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238991"/>
            <a:ext cx="10136124" cy="673830"/>
          </a:xfrm>
        </p:spPr>
        <p:txBody>
          <a:bodyPr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Insights and findings</a:t>
            </a:r>
            <a:endParaRPr lang="en-GM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197BB0-70A5-4B1E-9509-3AE75546FCB7}"/>
              </a:ext>
            </a:extLst>
          </p:cNvPr>
          <p:cNvSpPr txBox="1">
            <a:spLocks/>
          </p:cNvSpPr>
          <p:nvPr/>
        </p:nvSpPr>
        <p:spPr>
          <a:xfrm>
            <a:off x="249383" y="810491"/>
            <a:ext cx="11693234" cy="18751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cap="none" dirty="0">
                <a:latin typeface="Arial" panose="020B0604020202020204" pitchFamily="34" charset="0"/>
                <a:cs typeface="Arial" panose="020B0604020202020204" pitchFamily="34" charset="0"/>
              </a:rPr>
              <a:t>Since 2010, apart from age group 40-49 which had a slight decline, the number of suicides in each age group has increased. The increase is more significant in the 10-19 and 20-29 age group.</a:t>
            </a:r>
          </a:p>
          <a:p>
            <a:endParaRPr lang="en-US" sz="30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M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9ABB48-CF41-47F4-8DD2-42D23F140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03" y="2910479"/>
            <a:ext cx="4904762" cy="252380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EE852B-A646-4CFF-9EA6-EFE99B9B3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10478"/>
            <a:ext cx="4847619" cy="252380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31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B59-2E12-4DC0-AF76-1F2267BE6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238991"/>
            <a:ext cx="10136124" cy="673830"/>
          </a:xfrm>
        </p:spPr>
        <p:txBody>
          <a:bodyPr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Insights and findings</a:t>
            </a:r>
            <a:endParaRPr lang="en-GM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0FF576-1A22-41BF-BADD-37749AB362A2}"/>
              </a:ext>
            </a:extLst>
          </p:cNvPr>
          <p:cNvSpPr txBox="1">
            <a:spLocks/>
          </p:cNvSpPr>
          <p:nvPr/>
        </p:nvSpPr>
        <p:spPr>
          <a:xfrm>
            <a:off x="232016" y="784033"/>
            <a:ext cx="11727968" cy="228114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cap="none" dirty="0">
                <a:latin typeface="Arial" panose="020B0604020202020204" pitchFamily="34" charset="0"/>
                <a:cs typeface="Arial" panose="020B0604020202020204" pitchFamily="34" charset="0"/>
              </a:rPr>
              <a:t>A more meaningful metric for comparison between each age groups is the suicide rate – number of suicides per 100k persons.</a:t>
            </a:r>
          </a:p>
          <a:p>
            <a:r>
              <a:rPr lang="en-US" sz="2300" cap="none" dirty="0">
                <a:latin typeface="Arial" panose="020B0604020202020204" pitchFamily="34" charset="0"/>
                <a:cs typeface="Arial" panose="020B0604020202020204" pitchFamily="34" charset="0"/>
              </a:rPr>
              <a:t>The suicide rates increased for the 10-19, 20-29, 30-39 age groups, remained somewhat constant for the 40-49 and 50-59 groups, and have decreased for 60-69 and 70 and above groups.</a:t>
            </a:r>
          </a:p>
          <a:p>
            <a:endParaRPr lang="en-US" sz="23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822D8B-0C7C-40E7-837B-1D8D160C1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299" y="2709452"/>
            <a:ext cx="7525162" cy="39095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643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B59-2E12-4DC0-AF76-1F2267BE6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238991"/>
            <a:ext cx="10136124" cy="673830"/>
          </a:xfrm>
        </p:spPr>
        <p:txBody>
          <a:bodyPr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Insights and findings</a:t>
            </a:r>
            <a:endParaRPr lang="en-GM" dirty="0">
              <a:solidFill>
                <a:schemeClr val="tx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62BE4DB-B8A7-44DE-B15B-57C3703C8910}"/>
              </a:ext>
            </a:extLst>
          </p:cNvPr>
          <p:cNvSpPr txBox="1">
            <a:spLocks/>
          </p:cNvSpPr>
          <p:nvPr/>
        </p:nvSpPr>
        <p:spPr>
          <a:xfrm>
            <a:off x="318655" y="784733"/>
            <a:ext cx="11554689" cy="20751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cap="none" dirty="0">
                <a:latin typeface="Arial" panose="020B0604020202020204" pitchFamily="34" charset="0"/>
                <a:cs typeface="Arial" panose="020B0604020202020204" pitchFamily="34" charset="0"/>
              </a:rPr>
              <a:t>Similar trend was observed in both males and females.</a:t>
            </a:r>
          </a:p>
          <a:p>
            <a:r>
              <a:rPr lang="en-US" sz="2300" cap="none" dirty="0">
                <a:latin typeface="Arial" panose="020B0604020202020204" pitchFamily="34" charset="0"/>
                <a:cs typeface="Arial" panose="020B0604020202020204" pitchFamily="34" charset="0"/>
              </a:rPr>
              <a:t>Data unequivocally shows an increase in suicide rates for youths, which is a serious cause for concern by the Singapore government.</a:t>
            </a:r>
          </a:p>
          <a:p>
            <a:r>
              <a:rPr lang="en-US" sz="2300" cap="none" dirty="0">
                <a:latin typeface="Arial" panose="020B0604020202020204" pitchFamily="34" charset="0"/>
                <a:cs typeface="Arial" panose="020B0604020202020204" pitchFamily="34" charset="0"/>
              </a:rPr>
              <a:t>Nevertheless, all age groups remains at-risk of suicide.</a:t>
            </a:r>
          </a:p>
          <a:p>
            <a:endParaRPr lang="en-US" sz="23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18DC22-5A07-4923-B4E5-7AAE57D77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39" y="3199522"/>
            <a:ext cx="5827262" cy="30160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4F3565-A048-4617-B404-838050E63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857" y="3199522"/>
            <a:ext cx="5772316" cy="30160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435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B59-2E12-4DC0-AF76-1F2267BE6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238991"/>
            <a:ext cx="10136124" cy="673830"/>
          </a:xfrm>
        </p:spPr>
        <p:txBody>
          <a:bodyPr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Insights and findings</a:t>
            </a:r>
            <a:endParaRPr lang="en-GM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0FF576-1A22-41BF-BADD-37749AB362A2}"/>
              </a:ext>
            </a:extLst>
          </p:cNvPr>
          <p:cNvSpPr txBox="1">
            <a:spLocks/>
          </p:cNvSpPr>
          <p:nvPr/>
        </p:nvSpPr>
        <p:spPr>
          <a:xfrm>
            <a:off x="401784" y="3640428"/>
            <a:ext cx="4857751" cy="32175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cap="none" dirty="0">
                <a:latin typeface="Arial" panose="020B0604020202020204" pitchFamily="34" charset="0"/>
                <a:cs typeface="Arial" panose="020B0604020202020204" pitchFamily="34" charset="0"/>
              </a:rPr>
              <a:t>Suicide rate comparison between races shows a slight decline for suicide rates for Chinese between 2014 and 2019.</a:t>
            </a:r>
          </a:p>
          <a:p>
            <a:r>
              <a:rPr lang="en-US" sz="2300" cap="none" dirty="0">
                <a:latin typeface="Arial" panose="020B0604020202020204" pitchFamily="34" charset="0"/>
                <a:cs typeface="Arial" panose="020B0604020202020204" pitchFamily="34" charset="0"/>
              </a:rPr>
              <a:t>Suicide rate for Indians and others fluctuated during the same period.</a:t>
            </a:r>
          </a:p>
          <a:p>
            <a:r>
              <a:rPr lang="en-US" sz="2300" cap="none" dirty="0">
                <a:latin typeface="Arial" panose="020B0604020202020204" pitchFamily="34" charset="0"/>
                <a:cs typeface="Arial" panose="020B0604020202020204" pitchFamily="34" charset="0"/>
              </a:rPr>
              <a:t>There is a slight increase in the suicide rate for Malays.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2AE61C-A06F-4B3E-803F-C57419909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563" y="912821"/>
            <a:ext cx="5432641" cy="28012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52F696-DF6E-4000-99B7-272F1EA4F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563" y="3831665"/>
            <a:ext cx="5552178" cy="2906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7D16176-6F4E-4799-97E6-6C7A9853313A}"/>
              </a:ext>
            </a:extLst>
          </p:cNvPr>
          <p:cNvSpPr txBox="1">
            <a:spLocks/>
          </p:cNvSpPr>
          <p:nvPr/>
        </p:nvSpPr>
        <p:spPr>
          <a:xfrm>
            <a:off x="401784" y="1065221"/>
            <a:ext cx="4814160" cy="24099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cap="none" dirty="0">
                <a:latin typeface="Arial" panose="020B0604020202020204" pitchFamily="34" charset="0"/>
                <a:cs typeface="Arial" panose="020B0604020202020204" pitchFamily="34" charset="0"/>
              </a:rPr>
              <a:t>Majority of those who committed suicide are Chinese, followed by Indians.</a:t>
            </a:r>
          </a:p>
          <a:p>
            <a:r>
              <a:rPr lang="en-US" sz="2300" cap="none" dirty="0">
                <a:latin typeface="Arial" panose="020B0604020202020204" pitchFamily="34" charset="0"/>
                <a:cs typeface="Arial" panose="020B0604020202020204" pitchFamily="34" charset="0"/>
              </a:rPr>
              <a:t>Malays have the least number of suicides.</a:t>
            </a:r>
          </a:p>
        </p:txBody>
      </p:sp>
    </p:spTree>
    <p:extLst>
      <p:ext uri="{BB962C8B-B14F-4D97-AF65-F5344CB8AC3E}">
        <p14:creationId xmlns:p14="http://schemas.microsoft.com/office/powerpoint/2010/main" val="84411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AB0BF8-3C94-41E1-9A2B-7B6AE1E5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719" y="136768"/>
            <a:ext cx="10136124" cy="673830"/>
          </a:xfrm>
        </p:spPr>
        <p:txBody>
          <a:bodyPr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FURTHER COMMENT</a:t>
            </a:r>
            <a:endParaRPr lang="en-GM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89E08D-0E0F-44CB-AE7F-0C521D95137C}"/>
              </a:ext>
            </a:extLst>
          </p:cNvPr>
          <p:cNvSpPr txBox="1">
            <a:spLocks/>
          </p:cNvSpPr>
          <p:nvPr/>
        </p:nvSpPr>
        <p:spPr>
          <a:xfrm>
            <a:off x="280262" y="810598"/>
            <a:ext cx="7704639" cy="58291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Increase in youth suicides could be due to:</a:t>
            </a:r>
          </a:p>
          <a:p>
            <a:pPr lvl="1"/>
            <a:r>
              <a:rPr lang="en-US" sz="2600" cap="none" dirty="0">
                <a:latin typeface="Arial" panose="020B0604020202020204" pitchFamily="34" charset="0"/>
                <a:cs typeface="Arial" panose="020B0604020202020204" pitchFamily="34" charset="0"/>
              </a:rPr>
              <a:t>Stress from expectations in terms of academic and job achievement, leading to mental illness such as depression, anorexia or others.</a:t>
            </a:r>
          </a:p>
          <a:p>
            <a:pPr lvl="1"/>
            <a:r>
              <a:rPr lang="en-US" sz="2600" cap="none" dirty="0">
                <a:latin typeface="Arial" panose="020B0604020202020204" pitchFamily="34" charset="0"/>
                <a:cs typeface="Arial" panose="020B0604020202020204" pitchFamily="34" charset="0"/>
              </a:rPr>
              <a:t>Social media exposure in the forms of cyberbullying.</a:t>
            </a:r>
          </a:p>
          <a:p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Likewise, different age groups also have their respective suicide risks:</a:t>
            </a:r>
          </a:p>
          <a:p>
            <a:pPr lvl="1"/>
            <a:r>
              <a:rPr lang="en-US" sz="2600" cap="none" dirty="0">
                <a:latin typeface="Arial" panose="020B0604020202020204" pitchFamily="34" charset="0"/>
                <a:cs typeface="Arial" panose="020B0604020202020204" pitchFamily="34" charset="0"/>
              </a:rPr>
              <a:t>Adults, who may be facing job/financial difficulties or relationship problems.</a:t>
            </a:r>
          </a:p>
          <a:p>
            <a:pPr lvl="1"/>
            <a:r>
              <a:rPr lang="en-US" sz="2600" cap="none" dirty="0">
                <a:latin typeface="Arial" panose="020B0604020202020204" pitchFamily="34" charset="0"/>
                <a:cs typeface="Arial" panose="020B0604020202020204" pitchFamily="34" charset="0"/>
              </a:rPr>
              <a:t>Seniors/elderly, who may have health issues or those who live alone.</a:t>
            </a:r>
          </a:p>
          <a:p>
            <a:pPr lvl="1"/>
            <a:r>
              <a:rPr lang="en-US" sz="2600" cap="none" dirty="0">
                <a:latin typeface="Arial" panose="020B0604020202020204" pitchFamily="34" charset="0"/>
                <a:cs typeface="Arial" panose="020B0604020202020204" pitchFamily="34" charset="0"/>
              </a:rPr>
              <a:t>Those with mental health conditions.</a:t>
            </a:r>
          </a:p>
          <a:p>
            <a:endParaRPr lang="en-U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M" cap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7F0F36-CCEC-44B0-9DA1-1923235B99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6" r="17980"/>
          <a:stretch/>
        </p:blipFill>
        <p:spPr>
          <a:xfrm>
            <a:off x="8371267" y="727743"/>
            <a:ext cx="3425781" cy="2405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2D8BF7-F95D-49C2-9A19-E57B56FFE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363" y="3567106"/>
            <a:ext cx="3072685" cy="307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7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AB0BF8-3C94-41E1-9A2B-7B6AE1E5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719" y="136768"/>
            <a:ext cx="10136124" cy="673830"/>
          </a:xfrm>
        </p:spPr>
        <p:txBody>
          <a:bodyPr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FURTHER COMMENT</a:t>
            </a:r>
            <a:endParaRPr lang="en-GM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89E08D-0E0F-44CB-AE7F-0C521D95137C}"/>
              </a:ext>
            </a:extLst>
          </p:cNvPr>
          <p:cNvSpPr txBox="1">
            <a:spLocks/>
          </p:cNvSpPr>
          <p:nvPr/>
        </p:nvSpPr>
        <p:spPr>
          <a:xfrm>
            <a:off x="550718" y="810597"/>
            <a:ext cx="11450781" cy="58291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The Singapore government adopts a multi-pronged approach in suicide prevention: </a:t>
            </a:r>
          </a:p>
          <a:p>
            <a:pPr lvl="1"/>
            <a:r>
              <a:rPr lang="en-US" sz="2600" cap="none" dirty="0">
                <a:latin typeface="Arial" panose="020B0604020202020204" pitchFamily="34" charset="0"/>
                <a:cs typeface="Arial" panose="020B0604020202020204" pitchFamily="34" charset="0"/>
              </a:rPr>
              <a:t>Building mental resilience</a:t>
            </a:r>
          </a:p>
          <a:p>
            <a:pPr lvl="1"/>
            <a:r>
              <a:rPr lang="en-US" sz="2600" cap="none" dirty="0">
                <a:latin typeface="Arial" panose="020B0604020202020204" pitchFamily="34" charset="0"/>
                <a:cs typeface="Arial" panose="020B0604020202020204" pitchFamily="34" charset="0"/>
              </a:rPr>
              <a:t>Early identification and encourage help seeking</a:t>
            </a:r>
          </a:p>
          <a:p>
            <a:pPr lvl="1"/>
            <a:r>
              <a:rPr lang="en-US" sz="2600" cap="none" dirty="0">
                <a:latin typeface="Arial" panose="020B0604020202020204" pitchFamily="34" charset="0"/>
                <a:cs typeface="Arial" panose="020B0604020202020204" pitchFamily="34" charset="0"/>
              </a:rPr>
              <a:t>Supporting at-risk groups</a:t>
            </a:r>
          </a:p>
          <a:p>
            <a:pPr lvl="1"/>
            <a:r>
              <a:rPr lang="en-US" sz="2600" cap="none" dirty="0">
                <a:latin typeface="Arial" panose="020B0604020202020204" pitchFamily="34" charset="0"/>
                <a:cs typeface="Arial" panose="020B0604020202020204" pitchFamily="34" charset="0"/>
              </a:rPr>
              <a:t>Providing funding for crisis support (</a:t>
            </a:r>
            <a:r>
              <a:rPr lang="en-US" sz="2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eg.</a:t>
            </a:r>
            <a:r>
              <a:rPr lang="en-US" sz="2600" cap="none" dirty="0">
                <a:latin typeface="Arial" panose="020B0604020202020204" pitchFamily="34" charset="0"/>
                <a:cs typeface="Arial" panose="020B0604020202020204" pitchFamily="34" charset="0"/>
              </a:rPr>
              <a:t> SOS).</a:t>
            </a:r>
          </a:p>
          <a:p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Every life matters.</a:t>
            </a:r>
          </a:p>
          <a:p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A whole of society approach is required to work</a:t>
            </a:r>
          </a:p>
          <a:p>
            <a:pPr marL="0" indent="0">
              <a:buNone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  towards a zero-suicide Singapore.</a:t>
            </a:r>
          </a:p>
          <a:p>
            <a:endParaRPr lang="en-GM" cap="non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E39CA3-8ABD-49B7-B939-22D615B8F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477" y="1590577"/>
            <a:ext cx="3134932" cy="383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6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99A5-F7B7-47BD-B9E9-C6A5298B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  <a:endParaRPr lang="en-G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DDAAA-A4EC-4E93-AFCA-2CF8D02BF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143107"/>
            <a:ext cx="10058400" cy="3861262"/>
          </a:xfrm>
        </p:spPr>
        <p:txBody>
          <a:bodyPr anchor="t"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Scenario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Terminology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</a:p>
          <a:p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Insights and findings</a:t>
            </a:r>
          </a:p>
          <a:p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Further Comments</a:t>
            </a:r>
          </a:p>
          <a:p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GM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79E0B76-5B57-4033-9836-E5DCCE7CC41F}"/>
              </a:ext>
            </a:extLst>
          </p:cNvPr>
          <p:cNvSpPr txBox="1">
            <a:spLocks/>
          </p:cNvSpPr>
          <p:nvPr/>
        </p:nvSpPr>
        <p:spPr>
          <a:xfrm>
            <a:off x="571501" y="469277"/>
            <a:ext cx="10136124" cy="6738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CONTENTS</a:t>
            </a:r>
            <a:endParaRPr lang="en-GM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784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AB0BF8-3C94-41E1-9A2B-7B6AE1E5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719" y="136768"/>
            <a:ext cx="10136124" cy="673830"/>
          </a:xfrm>
        </p:spPr>
        <p:txBody>
          <a:bodyPr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REFERENCES</a:t>
            </a:r>
            <a:endParaRPr lang="en-GM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89E08D-0E0F-44CB-AE7F-0C521D95137C}"/>
              </a:ext>
            </a:extLst>
          </p:cNvPr>
          <p:cNvSpPr txBox="1">
            <a:spLocks/>
          </p:cNvSpPr>
          <p:nvPr/>
        </p:nvSpPr>
        <p:spPr>
          <a:xfrm>
            <a:off x="550718" y="810597"/>
            <a:ext cx="11450781" cy="58291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WHO mortality rates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https://www.who.int/data/data-collection-tools/who-mortality-database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World suicide rates with population data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https://www.kaggle.com/szamil/who-suicide-statistics</a:t>
            </a:r>
            <a:endParaRPr lang="en-US" cap="none" dirty="0"/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Singapore ICA Annual Reports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https://www.ica.gov.sg/news-and-publications/statistics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Singapore population data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https://data.gov.sg/dataset/resident-population-by-ethnicity-gender-and-age-group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Ministry of Health News Highlight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https://www.moh.gov.sg/news-highlights/details/multi-pronged-approach-to-suicide-prevention-and-intervention-in-singapore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SOS Samaritans of Singapore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https://www.sos.org.sg/</a:t>
            </a:r>
          </a:p>
          <a:p>
            <a:endParaRPr lang="en-U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14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B59-2E12-4DC0-AF76-1F2267BE6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469277"/>
            <a:ext cx="10136124" cy="673830"/>
          </a:xfrm>
        </p:spPr>
        <p:txBody>
          <a:bodyPr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Introduction</a:t>
            </a:r>
            <a:endParaRPr lang="en-GM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197BB0-70A5-4B1E-9509-3AE75546FCB7}"/>
              </a:ext>
            </a:extLst>
          </p:cNvPr>
          <p:cNvSpPr txBox="1">
            <a:spLocks/>
          </p:cNvSpPr>
          <p:nvPr/>
        </p:nvSpPr>
        <p:spPr>
          <a:xfrm>
            <a:off x="649225" y="1143107"/>
            <a:ext cx="11206802" cy="54759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Target audience</a:t>
            </a:r>
          </a:p>
          <a:p>
            <a:pPr lvl="1"/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Schools, hospitals, government agencies, community support groups (</a:t>
            </a: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eg.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 SOS, Please Stay, Caring for Life)</a:t>
            </a:r>
          </a:p>
          <a:p>
            <a:endParaRPr lang="en-GM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7AC1C5F-9D27-4DBC-95D9-093F064C3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6806" y="3429000"/>
            <a:ext cx="4283941" cy="1704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C87BB2-4E5B-4095-A93D-925966565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58" y="3486084"/>
            <a:ext cx="2514600" cy="2524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C0280E-6BDD-460E-96CB-3E64F63AE7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451" y="3190768"/>
            <a:ext cx="3251262" cy="311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197BB0-70A5-4B1E-9509-3AE75546FCB7}"/>
              </a:ext>
            </a:extLst>
          </p:cNvPr>
          <p:cNvSpPr txBox="1">
            <a:spLocks/>
          </p:cNvSpPr>
          <p:nvPr/>
        </p:nvSpPr>
        <p:spPr>
          <a:xfrm>
            <a:off x="378299" y="301914"/>
            <a:ext cx="11435402" cy="54759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Data Source</a:t>
            </a:r>
          </a:p>
          <a:p>
            <a:pPr lvl="1"/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Suicide figures from WHO</a:t>
            </a:r>
          </a:p>
          <a:p>
            <a:endParaRPr lang="en-GM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D39E47-7174-40B5-97C1-6CA6C56A44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46"/>
          <a:stretch/>
        </p:blipFill>
        <p:spPr>
          <a:xfrm>
            <a:off x="238990" y="1600200"/>
            <a:ext cx="10904373" cy="495588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60AC68-D678-4661-B212-C5D3F6CF0D67}"/>
              </a:ext>
            </a:extLst>
          </p:cNvPr>
          <p:cNvGrpSpPr/>
          <p:nvPr/>
        </p:nvGrpSpPr>
        <p:grpSpPr>
          <a:xfrm>
            <a:off x="7843234" y="393222"/>
            <a:ext cx="4109776" cy="3724797"/>
            <a:chOff x="7843234" y="393222"/>
            <a:chExt cx="4109776" cy="372479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D0C64E9-E4E9-4CA0-81EC-DEA36F1BCF4F}"/>
                </a:ext>
              </a:extLst>
            </p:cNvPr>
            <p:cNvSpPr/>
            <p:nvPr/>
          </p:nvSpPr>
          <p:spPr>
            <a:xfrm>
              <a:off x="8693240" y="2739980"/>
              <a:ext cx="2125014" cy="1378039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M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C2D8CB7-567B-4B32-8C34-D6F947FF28D8}"/>
                </a:ext>
              </a:extLst>
            </p:cNvPr>
            <p:cNvCxnSpPr>
              <a:cxnSpLocks/>
            </p:cNvCxnSpPr>
            <p:nvPr/>
          </p:nvCxnSpPr>
          <p:spPr>
            <a:xfrm>
              <a:off x="9259910" y="1094704"/>
              <a:ext cx="218941" cy="194516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99D6DB-3A3A-4F44-BF07-DBB574737F93}"/>
                </a:ext>
              </a:extLst>
            </p:cNvPr>
            <p:cNvSpPr txBox="1"/>
            <p:nvPr/>
          </p:nvSpPr>
          <p:spPr>
            <a:xfrm>
              <a:off x="7843234" y="393222"/>
              <a:ext cx="41097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 some csv files, some of the zero values were empty spaces (NULL values).</a:t>
              </a:r>
              <a:endParaRPr lang="en-GM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CFEF75C-B59A-4713-805D-94193DA7602C}"/>
              </a:ext>
            </a:extLst>
          </p:cNvPr>
          <p:cNvGrpSpPr/>
          <p:nvPr/>
        </p:nvGrpSpPr>
        <p:grpSpPr>
          <a:xfrm>
            <a:off x="1373746" y="2739980"/>
            <a:ext cx="2125015" cy="910418"/>
            <a:chOff x="1373746" y="2739980"/>
            <a:chExt cx="2125015" cy="91041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84850EC-6EFF-44B1-9CB2-CF4C3D23AE0F}"/>
                </a:ext>
              </a:extLst>
            </p:cNvPr>
            <p:cNvSpPr txBox="1"/>
            <p:nvPr/>
          </p:nvSpPr>
          <p:spPr>
            <a:xfrm>
              <a:off x="1554052" y="3004067"/>
              <a:ext cx="19447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Code for Singapore</a:t>
              </a:r>
              <a:endParaRPr lang="en-GM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92C3AD2-AD53-47B2-8B58-6F5E5092F4AE}"/>
                </a:ext>
              </a:extLst>
            </p:cNvPr>
            <p:cNvCxnSpPr/>
            <p:nvPr/>
          </p:nvCxnSpPr>
          <p:spPr>
            <a:xfrm flipH="1" flipV="1">
              <a:off x="1373746" y="2739980"/>
              <a:ext cx="455054" cy="29988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8653B32-92ED-47D5-A662-DD87394C2AF0}"/>
              </a:ext>
            </a:extLst>
          </p:cNvPr>
          <p:cNvGrpSpPr/>
          <p:nvPr/>
        </p:nvGrpSpPr>
        <p:grpSpPr>
          <a:xfrm>
            <a:off x="4468970" y="771538"/>
            <a:ext cx="3007215" cy="1778479"/>
            <a:chOff x="4468970" y="771538"/>
            <a:chExt cx="3007215" cy="177847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8BCD302-16CA-4962-9756-D86E2E6C41AC}"/>
                </a:ext>
              </a:extLst>
            </p:cNvPr>
            <p:cNvSpPr txBox="1"/>
            <p:nvPr/>
          </p:nvSpPr>
          <p:spPr>
            <a:xfrm>
              <a:off x="5531476" y="771538"/>
              <a:ext cx="19447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Specific codes for suicides</a:t>
              </a:r>
              <a:endParaRPr lang="en-GM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5DA4BCF-2EA0-461B-9C3F-554D608A9F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8970" y="1417869"/>
              <a:ext cx="1738647" cy="113214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159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197BB0-70A5-4B1E-9509-3AE75546FCB7}"/>
              </a:ext>
            </a:extLst>
          </p:cNvPr>
          <p:cNvSpPr txBox="1">
            <a:spLocks/>
          </p:cNvSpPr>
          <p:nvPr/>
        </p:nvSpPr>
        <p:spPr>
          <a:xfrm>
            <a:off x="378299" y="301914"/>
            <a:ext cx="11435402" cy="54759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Data Source</a:t>
            </a:r>
          </a:p>
          <a:p>
            <a:pPr lvl="1"/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Suicide figures from WHO (with population figures)</a:t>
            </a:r>
          </a:p>
          <a:p>
            <a:endParaRPr lang="en-GM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0EAFDF-9ECE-4D9B-B6BD-0BC91D42D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993" y="1417869"/>
            <a:ext cx="3369538" cy="544013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60AC68-D678-4661-B212-C5D3F6CF0D67}"/>
              </a:ext>
            </a:extLst>
          </p:cNvPr>
          <p:cNvGrpSpPr/>
          <p:nvPr/>
        </p:nvGrpSpPr>
        <p:grpSpPr>
          <a:xfrm>
            <a:off x="4727864" y="3105834"/>
            <a:ext cx="5385143" cy="3565130"/>
            <a:chOff x="9177455" y="1446037"/>
            <a:chExt cx="5385143" cy="356513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D0C64E9-E4E9-4CA0-81EC-DEA36F1BCF4F}"/>
                </a:ext>
              </a:extLst>
            </p:cNvPr>
            <p:cNvSpPr/>
            <p:nvPr/>
          </p:nvSpPr>
          <p:spPr>
            <a:xfrm>
              <a:off x="9177455" y="2922594"/>
              <a:ext cx="613063" cy="2088573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M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C2D8CB7-567B-4B32-8C34-D6F947FF28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3986" y="1873112"/>
              <a:ext cx="968837" cy="143394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99D6DB-3A3A-4F44-BF07-DBB574737F93}"/>
                </a:ext>
              </a:extLst>
            </p:cNvPr>
            <p:cNvSpPr txBox="1"/>
            <p:nvPr/>
          </p:nvSpPr>
          <p:spPr>
            <a:xfrm>
              <a:off x="10452822" y="1446037"/>
              <a:ext cx="41097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 some csv files, some of the population values were empty spaces (NULL values).</a:t>
              </a:r>
              <a:endParaRPr lang="en-GM" dirty="0"/>
            </a:p>
          </p:txBody>
        </p:sp>
      </p:grpSp>
    </p:spTree>
    <p:extLst>
      <p:ext uri="{BB962C8B-B14F-4D97-AF65-F5344CB8AC3E}">
        <p14:creationId xmlns:p14="http://schemas.microsoft.com/office/powerpoint/2010/main" val="135285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197BB0-70A5-4B1E-9509-3AE75546FCB7}"/>
              </a:ext>
            </a:extLst>
          </p:cNvPr>
          <p:cNvSpPr txBox="1">
            <a:spLocks/>
          </p:cNvSpPr>
          <p:nvPr/>
        </p:nvSpPr>
        <p:spPr>
          <a:xfrm>
            <a:off x="378299" y="301914"/>
            <a:ext cx="11435402" cy="54759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Data Source</a:t>
            </a:r>
          </a:p>
          <a:p>
            <a:pPr lvl="1"/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Suicide figures from ICA Reports from 2014 to 2019</a:t>
            </a:r>
          </a:p>
          <a:p>
            <a:endParaRPr lang="en-GM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F3A78A-99F9-4953-AA9B-99B7E0D72EC5}"/>
              </a:ext>
            </a:extLst>
          </p:cNvPr>
          <p:cNvGrpSpPr/>
          <p:nvPr/>
        </p:nvGrpSpPr>
        <p:grpSpPr>
          <a:xfrm>
            <a:off x="3917604" y="1629461"/>
            <a:ext cx="7756814" cy="4926625"/>
            <a:chOff x="3262746" y="1542581"/>
            <a:chExt cx="7756814" cy="49266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FBAA83F-37BD-41F3-A5DF-6D16C9F1D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2746" y="1542581"/>
              <a:ext cx="7756814" cy="492662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624DB6-4EA8-4663-BA10-D4B43EA5C704}"/>
                </a:ext>
              </a:extLst>
            </p:cNvPr>
            <p:cNvSpPr/>
            <p:nvPr/>
          </p:nvSpPr>
          <p:spPr>
            <a:xfrm>
              <a:off x="3688773" y="5777816"/>
              <a:ext cx="7242463" cy="300866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M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C116A1C-6FC0-452D-985E-3EB1209BB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35" y="1629461"/>
            <a:ext cx="3311698" cy="479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1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197BB0-70A5-4B1E-9509-3AE75546FCB7}"/>
              </a:ext>
            </a:extLst>
          </p:cNvPr>
          <p:cNvSpPr txBox="1">
            <a:spLocks/>
          </p:cNvSpPr>
          <p:nvPr/>
        </p:nvSpPr>
        <p:spPr>
          <a:xfrm>
            <a:off x="378299" y="301914"/>
            <a:ext cx="11435402" cy="54759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Data Source</a:t>
            </a:r>
          </a:p>
          <a:p>
            <a:pPr lvl="1"/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Population figures from data.gov.sg</a:t>
            </a:r>
          </a:p>
          <a:p>
            <a:endParaRPr lang="en-GM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CA1C3-4A07-45A3-A618-7BB6850FF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51" y="1683310"/>
            <a:ext cx="3952741" cy="487277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D494879-9EFA-4836-B505-3C9A7AFB3FD3}"/>
              </a:ext>
            </a:extLst>
          </p:cNvPr>
          <p:cNvGrpSpPr/>
          <p:nvPr/>
        </p:nvGrpSpPr>
        <p:grpSpPr>
          <a:xfrm>
            <a:off x="6096000" y="4224270"/>
            <a:ext cx="3421487" cy="2440693"/>
            <a:chOff x="6096000" y="4224270"/>
            <a:chExt cx="3421487" cy="244069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1A6B221-DD30-4A9E-A002-E78C4649C309}"/>
                </a:ext>
              </a:extLst>
            </p:cNvPr>
            <p:cNvSpPr/>
            <p:nvPr/>
          </p:nvSpPr>
          <p:spPr>
            <a:xfrm>
              <a:off x="6096000" y="4224270"/>
              <a:ext cx="858592" cy="746975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M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B50B7DC-F575-4651-8479-A12408540DB9}"/>
                </a:ext>
              </a:extLst>
            </p:cNvPr>
            <p:cNvSpPr/>
            <p:nvPr/>
          </p:nvSpPr>
          <p:spPr>
            <a:xfrm>
              <a:off x="6096000" y="5077243"/>
              <a:ext cx="858592" cy="92431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M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0639A7-4508-4E5F-B847-14002784447C}"/>
                </a:ext>
              </a:extLst>
            </p:cNvPr>
            <p:cNvSpPr txBox="1"/>
            <p:nvPr/>
          </p:nvSpPr>
          <p:spPr>
            <a:xfrm>
              <a:off x="7225962" y="4845018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Duplicated values</a:t>
              </a:r>
              <a:endParaRPr lang="en-GM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55561F2-0F07-49F0-8FFA-7169C911DEF3}"/>
                </a:ext>
              </a:extLst>
            </p:cNvPr>
            <p:cNvCxnSpPr/>
            <p:nvPr/>
          </p:nvCxnSpPr>
          <p:spPr>
            <a:xfrm flipH="1" flipV="1">
              <a:off x="6786092" y="4713668"/>
              <a:ext cx="451835" cy="257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7AC67B4-03D9-43C6-89CD-CD4C7F7A44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3417" y="5191881"/>
              <a:ext cx="502944" cy="3369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3F1C74-D937-42D0-8274-896C03E1EC76}"/>
                </a:ext>
              </a:extLst>
            </p:cNvPr>
            <p:cNvSpPr txBox="1"/>
            <p:nvPr/>
          </p:nvSpPr>
          <p:spPr>
            <a:xfrm>
              <a:off x="7688687" y="6295631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 values</a:t>
              </a:r>
              <a:endParaRPr lang="en-GM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4841D65-D447-4BFB-AEAF-8F7CF7D3B9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28276" y="6082495"/>
              <a:ext cx="1360411" cy="3978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630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6D68C58-5C70-48F5-AC35-506710F27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705" y="0"/>
            <a:ext cx="8076589" cy="685800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0242E3-F0D0-4B06-BB95-5FF7E2258DE3}"/>
              </a:ext>
            </a:extLst>
          </p:cNvPr>
          <p:cNvSpPr txBox="1">
            <a:spLocks/>
          </p:cNvSpPr>
          <p:nvPr/>
        </p:nvSpPr>
        <p:spPr>
          <a:xfrm>
            <a:off x="165798" y="103031"/>
            <a:ext cx="11435402" cy="54759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</a:p>
          <a:p>
            <a:endParaRPr lang="en-U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M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A290A35-E2C7-4CA6-ABBC-1C1C1ABD245C}"/>
              </a:ext>
            </a:extLst>
          </p:cNvPr>
          <p:cNvGrpSpPr/>
          <p:nvPr/>
        </p:nvGrpSpPr>
        <p:grpSpPr>
          <a:xfrm>
            <a:off x="590800" y="2125014"/>
            <a:ext cx="1276637" cy="3683358"/>
            <a:chOff x="590800" y="2125014"/>
            <a:chExt cx="1276637" cy="3683358"/>
          </a:xfrm>
        </p:grpSpPr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4ADA0668-769E-438B-AFFC-911F19276EB0}"/>
                </a:ext>
              </a:extLst>
            </p:cNvPr>
            <p:cNvSpPr/>
            <p:nvPr/>
          </p:nvSpPr>
          <p:spPr>
            <a:xfrm>
              <a:off x="1571223" y="2125014"/>
              <a:ext cx="296214" cy="368335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M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197FC8-7DC6-4ED5-B71E-4FE613E73496}"/>
                </a:ext>
              </a:extLst>
            </p:cNvPr>
            <p:cNvSpPr txBox="1"/>
            <p:nvPr/>
          </p:nvSpPr>
          <p:spPr>
            <a:xfrm>
              <a:off x="590800" y="3505028"/>
              <a:ext cx="10663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 for suicide</a:t>
              </a:r>
            </a:p>
            <a:p>
              <a:r>
                <a:rPr lang="en-US" dirty="0"/>
                <a:t>counts</a:t>
              </a:r>
              <a:endParaRPr lang="en-GM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826A20-4404-4852-87E6-4FC1B3297360}"/>
              </a:ext>
            </a:extLst>
          </p:cNvPr>
          <p:cNvGrpSpPr/>
          <p:nvPr/>
        </p:nvGrpSpPr>
        <p:grpSpPr>
          <a:xfrm>
            <a:off x="3563673" y="0"/>
            <a:ext cx="1420451" cy="923330"/>
            <a:chOff x="3563673" y="0"/>
            <a:chExt cx="1420451" cy="9233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62A7CF-CDC5-4F83-B4A1-F22E568C90BC}"/>
                </a:ext>
              </a:extLst>
            </p:cNvPr>
            <p:cNvSpPr txBox="1"/>
            <p:nvPr/>
          </p:nvSpPr>
          <p:spPr>
            <a:xfrm>
              <a:off x="3563673" y="0"/>
              <a:ext cx="14204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 for Singapore population</a:t>
              </a:r>
              <a:endParaRPr lang="en-GM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E536757-FE2A-4A56-911A-1B51E3C119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1848" y="156951"/>
              <a:ext cx="423115" cy="1650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648AAD55-216E-4F06-9174-429005275B72}"/>
              </a:ext>
            </a:extLst>
          </p:cNvPr>
          <p:cNvSpPr/>
          <p:nvPr/>
        </p:nvSpPr>
        <p:spPr>
          <a:xfrm>
            <a:off x="3953814" y="2125014"/>
            <a:ext cx="1545465" cy="3683358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M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905C2A1-B511-4A65-8212-A8D8C8BAD12B}"/>
              </a:ext>
            </a:extLst>
          </p:cNvPr>
          <p:cNvSpPr/>
          <p:nvPr/>
        </p:nvSpPr>
        <p:spPr>
          <a:xfrm>
            <a:off x="5807427" y="923330"/>
            <a:ext cx="4369029" cy="1522755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M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D366E34-BA6E-4127-8198-9DF6FFA0A5C4}"/>
              </a:ext>
            </a:extLst>
          </p:cNvPr>
          <p:cNvSpPr/>
          <p:nvPr/>
        </p:nvSpPr>
        <p:spPr>
          <a:xfrm>
            <a:off x="5807427" y="2546969"/>
            <a:ext cx="4369029" cy="1419724"/>
          </a:xfrm>
          <a:prstGeom prst="ellipse">
            <a:avLst/>
          </a:prstGeom>
          <a:noFill/>
          <a:ln w="222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M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F4BAABF-40DB-4D41-87EE-22FB6333093A}"/>
              </a:ext>
            </a:extLst>
          </p:cNvPr>
          <p:cNvGrpSpPr/>
          <p:nvPr/>
        </p:nvGrpSpPr>
        <p:grpSpPr>
          <a:xfrm>
            <a:off x="3849495" y="1105202"/>
            <a:ext cx="1649784" cy="1270017"/>
            <a:chOff x="3849495" y="1105202"/>
            <a:chExt cx="1649784" cy="127001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CDE1E1B-1257-456D-B372-B3709545F063}"/>
                </a:ext>
              </a:extLst>
            </p:cNvPr>
            <p:cNvSpPr txBox="1"/>
            <p:nvPr/>
          </p:nvSpPr>
          <p:spPr>
            <a:xfrm>
              <a:off x="3849495" y="1105202"/>
              <a:ext cx="16497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Suicide counts sorted by year and age groups</a:t>
              </a:r>
              <a:endParaRPr lang="en-GM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CFD4472-ADEF-4F51-BF8D-A3192F6E5A84}"/>
                </a:ext>
              </a:extLst>
            </p:cNvPr>
            <p:cNvCxnSpPr>
              <a:cxnSpLocks/>
            </p:cNvCxnSpPr>
            <p:nvPr/>
          </p:nvCxnSpPr>
          <p:spPr>
            <a:xfrm>
              <a:off x="4382683" y="1987702"/>
              <a:ext cx="291704" cy="3875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720492A-B59A-4A6C-AAB0-1219777856F0}"/>
              </a:ext>
            </a:extLst>
          </p:cNvPr>
          <p:cNvGrpSpPr/>
          <p:nvPr/>
        </p:nvGrpSpPr>
        <p:grpSpPr>
          <a:xfrm>
            <a:off x="9762481" y="131193"/>
            <a:ext cx="2061435" cy="1310847"/>
            <a:chOff x="9762481" y="131193"/>
            <a:chExt cx="2061435" cy="131084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FCDED34-0F07-4EC7-B624-12A7B1715F84}"/>
                </a:ext>
              </a:extLst>
            </p:cNvPr>
            <p:cNvSpPr txBox="1"/>
            <p:nvPr/>
          </p:nvSpPr>
          <p:spPr>
            <a:xfrm>
              <a:off x="10174132" y="131193"/>
              <a:ext cx="16497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Population sorted by year and age groups</a:t>
              </a:r>
              <a:endParaRPr lang="en-GM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FC3F054-E4A4-487C-9729-B03094225D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62481" y="822446"/>
              <a:ext cx="453813" cy="6195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817CA6-FAEF-48B6-B259-4C5D9A74CE77}"/>
              </a:ext>
            </a:extLst>
          </p:cNvPr>
          <p:cNvGrpSpPr/>
          <p:nvPr/>
        </p:nvGrpSpPr>
        <p:grpSpPr>
          <a:xfrm>
            <a:off x="9900459" y="2085304"/>
            <a:ext cx="2061435" cy="1310847"/>
            <a:chOff x="9900459" y="2085304"/>
            <a:chExt cx="2061435" cy="131084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66FE08D-D2A3-4F26-9B98-CFE3B9AB9F50}"/>
                </a:ext>
              </a:extLst>
            </p:cNvPr>
            <p:cNvSpPr txBox="1"/>
            <p:nvPr/>
          </p:nvSpPr>
          <p:spPr>
            <a:xfrm>
              <a:off x="10312110" y="2085304"/>
              <a:ext cx="16497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Calculated suicide rates for different age groups</a:t>
              </a:r>
              <a:endParaRPr lang="en-GM" dirty="0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412FA54-D469-483B-8B35-9BCC39EB4A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0459" y="2776557"/>
              <a:ext cx="453813" cy="6195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69C04C1-A00C-4BEC-A7E2-19D1C4C4D7F0}"/>
              </a:ext>
            </a:extLst>
          </p:cNvPr>
          <p:cNvGrpSpPr/>
          <p:nvPr/>
        </p:nvGrpSpPr>
        <p:grpSpPr>
          <a:xfrm>
            <a:off x="7134897" y="4306220"/>
            <a:ext cx="2999397" cy="923330"/>
            <a:chOff x="8824519" y="131193"/>
            <a:chExt cx="2999397" cy="92333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13CC5CD-6908-4B7A-AE63-480634322232}"/>
                </a:ext>
              </a:extLst>
            </p:cNvPr>
            <p:cNvSpPr txBox="1"/>
            <p:nvPr/>
          </p:nvSpPr>
          <p:spPr>
            <a:xfrm>
              <a:off x="10174132" y="131193"/>
              <a:ext cx="16497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Population sorted by year and race</a:t>
              </a:r>
              <a:endParaRPr lang="en-GM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89FE869-F20F-48F6-AB88-2F9642EE14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4519" y="253332"/>
              <a:ext cx="1349613" cy="1822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907236BD-0283-4B91-82C5-3FD9646BF197}"/>
              </a:ext>
            </a:extLst>
          </p:cNvPr>
          <p:cNvSpPr/>
          <p:nvPr/>
        </p:nvSpPr>
        <p:spPr>
          <a:xfrm>
            <a:off x="3849496" y="5990651"/>
            <a:ext cx="5603597" cy="817162"/>
          </a:xfrm>
          <a:prstGeom prst="ellipse">
            <a:avLst/>
          </a:prstGeom>
          <a:noFill/>
          <a:ln w="222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M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E00EBC5-2F42-42C6-A6D1-6506F9874E4F}"/>
              </a:ext>
            </a:extLst>
          </p:cNvPr>
          <p:cNvGrpSpPr/>
          <p:nvPr/>
        </p:nvGrpSpPr>
        <p:grpSpPr>
          <a:xfrm>
            <a:off x="9539766" y="5409385"/>
            <a:ext cx="2382538" cy="999051"/>
            <a:chOff x="9900460" y="2397100"/>
            <a:chExt cx="2382538" cy="99905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D27C1E6-4765-40BA-90D1-3CD352FB8E22}"/>
                </a:ext>
              </a:extLst>
            </p:cNvPr>
            <p:cNvSpPr txBox="1"/>
            <p:nvPr/>
          </p:nvSpPr>
          <p:spPr>
            <a:xfrm>
              <a:off x="10633214" y="2397100"/>
              <a:ext cx="16497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Calculated suicide rates for race</a:t>
              </a:r>
              <a:endParaRPr lang="en-GM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B7792C4-893A-4F65-825A-88335A4921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0460" y="2978366"/>
              <a:ext cx="634366" cy="4177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17C836E-B6B8-425A-95B1-A437DED08880}"/>
              </a:ext>
            </a:extLst>
          </p:cNvPr>
          <p:cNvGrpSpPr/>
          <p:nvPr/>
        </p:nvGrpSpPr>
        <p:grpSpPr>
          <a:xfrm>
            <a:off x="457079" y="822446"/>
            <a:ext cx="1728599" cy="1200329"/>
            <a:chOff x="3563673" y="0"/>
            <a:chExt cx="1728599" cy="1200329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B4F5D14-5B34-48D0-B61E-F152D7D5CE1F}"/>
                </a:ext>
              </a:extLst>
            </p:cNvPr>
            <p:cNvSpPr txBox="1"/>
            <p:nvPr/>
          </p:nvSpPr>
          <p:spPr>
            <a:xfrm>
              <a:off x="3563673" y="0"/>
              <a:ext cx="142045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 for suicide counts in other countries</a:t>
              </a:r>
              <a:endParaRPr lang="en-GM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C2B7DB9-BD40-40FA-AE2B-C2269BBB3BE2}"/>
                </a:ext>
              </a:extLst>
            </p:cNvPr>
            <p:cNvCxnSpPr>
              <a:cxnSpLocks/>
            </p:cNvCxnSpPr>
            <p:nvPr/>
          </p:nvCxnSpPr>
          <p:spPr>
            <a:xfrm>
              <a:off x="4481848" y="321973"/>
              <a:ext cx="810424" cy="1346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446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1" grpId="0" animBg="1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AB0BF8-3C94-41E1-9A2B-7B6AE1E5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469277"/>
            <a:ext cx="10136124" cy="673830"/>
          </a:xfrm>
        </p:spPr>
        <p:txBody>
          <a:bodyPr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SCENARIO</a:t>
            </a:r>
            <a:endParaRPr lang="en-GM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89E08D-0E0F-44CB-AE7F-0C521D95137C}"/>
              </a:ext>
            </a:extLst>
          </p:cNvPr>
          <p:cNvSpPr txBox="1">
            <a:spLocks/>
          </p:cNvSpPr>
          <p:nvPr/>
        </p:nvSpPr>
        <p:spPr>
          <a:xfrm>
            <a:off x="649224" y="1143106"/>
            <a:ext cx="10624911" cy="571489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The Singapore government regards every suicide as one death too many, and that every life matters.</a:t>
            </a:r>
          </a:p>
          <a:p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Youth suicides is of particular concern – As of 2019, suicide is the leading cause of death in the 10-19 and 20-29 age group.</a:t>
            </a:r>
          </a:p>
          <a:p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It is important to recognize the trends of suicide in Singapore in order to develop a comprehensive suicide prevention strategy.</a:t>
            </a:r>
          </a:p>
          <a:p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Eg.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 Identify at-risk groups and recognizing the suicide risks each group face</a:t>
            </a:r>
          </a:p>
          <a:p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The visualization of the collected data will allow us to recognize any trends if present.</a:t>
            </a:r>
          </a:p>
          <a:p>
            <a:endParaRPr lang="en-U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M" cap="none" dirty="0"/>
          </a:p>
        </p:txBody>
      </p:sp>
    </p:spTree>
    <p:extLst>
      <p:ext uri="{BB962C8B-B14F-4D97-AF65-F5344CB8AC3E}">
        <p14:creationId xmlns:p14="http://schemas.microsoft.com/office/powerpoint/2010/main" val="136411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3062</TotalTime>
  <Words>862</Words>
  <Application>Microsoft Office PowerPoint</Application>
  <PresentationFormat>Widescreen</PresentationFormat>
  <Paragraphs>98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Tw Cen MT</vt:lpstr>
      <vt:lpstr>Droplet</vt:lpstr>
      <vt:lpstr>Suicide rates and trends in Singapore</vt:lpstr>
      <vt:lpstr>Contents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SCENARIO</vt:lpstr>
      <vt:lpstr>Terminology</vt:lpstr>
      <vt:lpstr>PowerPoint Presentation</vt:lpstr>
      <vt:lpstr>Insights and findings</vt:lpstr>
      <vt:lpstr>Insights and findings</vt:lpstr>
      <vt:lpstr>Insights and findings</vt:lpstr>
      <vt:lpstr>Insights and findings</vt:lpstr>
      <vt:lpstr>Insights and findings</vt:lpstr>
      <vt:lpstr>Insights and findings</vt:lpstr>
      <vt:lpstr>FURTHER COMMENT</vt:lpstr>
      <vt:lpstr>FURTHER COMMENT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Suicide rates and trends in Singapore</dc:title>
  <dc:creator>Lin Yong Jia</dc:creator>
  <cp:lastModifiedBy>Lin Yong Jia</cp:lastModifiedBy>
  <cp:revision>100</cp:revision>
  <dcterms:created xsi:type="dcterms:W3CDTF">2021-03-15T01:52:39Z</dcterms:created>
  <dcterms:modified xsi:type="dcterms:W3CDTF">2021-03-19T05:50:12Z</dcterms:modified>
</cp:coreProperties>
</file>