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9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16993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19821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4082183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962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3640863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401999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1489493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4076075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356271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382049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32349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83975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188791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102959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35681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75838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316897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EA9B383-17F5-48F6-88C2-736690F01403}" type="datetimeFigureOut">
              <a:rPr lang="en-GM" smtClean="0"/>
              <a:t>02/07/2021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E1D6635-3611-4E60-811C-B433DA43F32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157253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C1470-5CFA-4A08-AD83-8539A7FE5F4B}"/>
              </a:ext>
            </a:extLst>
          </p:cNvPr>
          <p:cNvSpPr txBox="1"/>
          <p:nvPr/>
        </p:nvSpPr>
        <p:spPr>
          <a:xfrm>
            <a:off x="1086929" y="1414730"/>
            <a:ext cx="5451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Capstone Project 4</a:t>
            </a:r>
            <a:endParaRPr lang="en-GM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A930B-082D-4768-8DC3-9D7E11A18764}"/>
              </a:ext>
            </a:extLst>
          </p:cNvPr>
          <p:cNvSpPr txBox="1"/>
          <p:nvPr/>
        </p:nvSpPr>
        <p:spPr>
          <a:xfrm>
            <a:off x="1086929" y="2225615"/>
            <a:ext cx="7763773" cy="61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 for Prediction of Prostate Cancer Diagnosis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5118C-D502-4B9D-A644-F62E5C1FB06B}"/>
              </a:ext>
            </a:extLst>
          </p:cNvPr>
          <p:cNvSpPr txBox="1"/>
          <p:nvPr/>
        </p:nvSpPr>
        <p:spPr>
          <a:xfrm>
            <a:off x="1086928" y="4858496"/>
            <a:ext cx="7763773" cy="122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 Yong Jia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 July 2021</a:t>
            </a:r>
          </a:p>
        </p:txBody>
      </p:sp>
    </p:spTree>
    <p:extLst>
      <p:ext uri="{BB962C8B-B14F-4D97-AF65-F5344CB8AC3E}">
        <p14:creationId xmlns:p14="http://schemas.microsoft.com/office/powerpoint/2010/main" val="320913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5B6BED-06B2-47BE-878F-CB40F0CF0B47}"/>
              </a:ext>
            </a:extLst>
          </p:cNvPr>
          <p:cNvSpPr txBox="1"/>
          <p:nvPr/>
        </p:nvSpPr>
        <p:spPr>
          <a:xfrm>
            <a:off x="373281" y="1717631"/>
            <a:ext cx="45976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Classification Report (default parameters: n-neighbor=5) achieved accuracy of 70%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Applying K-fold cross validation, returned accuracy of 85% and standard deviation of 0.122.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Grid search for best parameters   (n-neighbor=8) achieved accuracy of 87.5%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69CD0-D4C9-4B07-88B4-B068F8310508}"/>
              </a:ext>
            </a:extLst>
          </p:cNvPr>
          <p:cNvSpPr txBox="1"/>
          <p:nvPr/>
        </p:nvSpPr>
        <p:spPr>
          <a:xfrm>
            <a:off x="758255" y="954608"/>
            <a:ext cx="4341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Test: K Nearest Neighbor Model</a:t>
            </a:r>
            <a:endParaRPr lang="en-GM" sz="2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FBDC3-ACB0-44D6-A9CB-D63D161C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958" y="772609"/>
            <a:ext cx="6890991" cy="531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9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5B6BED-06B2-47BE-878F-CB40F0CF0B47}"/>
              </a:ext>
            </a:extLst>
          </p:cNvPr>
          <p:cNvSpPr txBox="1"/>
          <p:nvPr/>
        </p:nvSpPr>
        <p:spPr>
          <a:xfrm>
            <a:off x="373281" y="1717631"/>
            <a:ext cx="45976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Classification Report (default parameters: n-estimators=100, criterion=‘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’) achieved accuracy of 75%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Applying K-fold cross validation, returned accuracy of 87.5% and standard deviation of 0.112.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Grid search for best parameters   (n-estimators=100, criterion=‘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’) achieved accuracy of 87.5%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69CD0-D4C9-4B07-88B4-B068F8310508}"/>
              </a:ext>
            </a:extLst>
          </p:cNvPr>
          <p:cNvSpPr txBox="1"/>
          <p:nvPr/>
        </p:nvSpPr>
        <p:spPr>
          <a:xfrm>
            <a:off x="758255" y="954608"/>
            <a:ext cx="434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Test: Random Forest Model</a:t>
            </a:r>
            <a:endParaRPr lang="en-GM" sz="2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503AA-D442-4681-A425-0A698687B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958" y="707725"/>
            <a:ext cx="7067310" cy="544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2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5B6BED-06B2-47BE-878F-CB40F0CF0B47}"/>
              </a:ext>
            </a:extLst>
          </p:cNvPr>
          <p:cNvSpPr txBox="1"/>
          <p:nvPr/>
        </p:nvSpPr>
        <p:spPr>
          <a:xfrm>
            <a:off x="373281" y="1717631"/>
            <a:ext cx="45976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Classification Report (default parameters: alpha=1) achieved accuracy of 70%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Applying K-fold cross validation, returned accuracy of 82.5% and standard deviation of 0.115.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Grid search for best parameters   (alpha=0.25) achieved accuracy of 82.5%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69CD0-D4C9-4B07-88B4-B068F8310508}"/>
              </a:ext>
            </a:extLst>
          </p:cNvPr>
          <p:cNvSpPr txBox="1"/>
          <p:nvPr/>
        </p:nvSpPr>
        <p:spPr>
          <a:xfrm>
            <a:off x="758255" y="954608"/>
            <a:ext cx="434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Test: Naïve Bayes Model</a:t>
            </a:r>
            <a:endParaRPr lang="en-GM" sz="2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70830-A860-4053-AE30-D7E576D0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52" y="779753"/>
            <a:ext cx="6848127" cy="52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1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4869CD0-D4C9-4B07-88B4-B068F8310508}"/>
              </a:ext>
            </a:extLst>
          </p:cNvPr>
          <p:cNvSpPr txBox="1"/>
          <p:nvPr/>
        </p:nvSpPr>
        <p:spPr>
          <a:xfrm>
            <a:off x="404859" y="3364465"/>
            <a:ext cx="434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Task 4</a:t>
            </a:r>
            <a:endParaRPr lang="en-GM" sz="32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8D670-5EC2-4440-8F2D-DB50A454C308}"/>
              </a:ext>
            </a:extLst>
          </p:cNvPr>
          <p:cNvSpPr txBox="1"/>
          <p:nvPr/>
        </p:nvSpPr>
        <p:spPr>
          <a:xfrm>
            <a:off x="329387" y="356711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Logistic Regression</a:t>
            </a:r>
            <a:endParaRPr lang="en-GM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3E449-2C10-4829-B817-D46F8BF5E2F0}"/>
              </a:ext>
            </a:extLst>
          </p:cNvPr>
          <p:cNvSpPr txBox="1"/>
          <p:nvPr/>
        </p:nvSpPr>
        <p:spPr>
          <a:xfrm>
            <a:off x="3691409" y="371092"/>
            <a:ext cx="210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Support Vector</a:t>
            </a:r>
            <a:endParaRPr lang="en-GM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43779D-8F7E-46FF-B3A3-40FBCB688299}"/>
              </a:ext>
            </a:extLst>
          </p:cNvPr>
          <p:cNvSpPr txBox="1"/>
          <p:nvPr/>
        </p:nvSpPr>
        <p:spPr>
          <a:xfrm>
            <a:off x="6349201" y="371092"/>
            <a:ext cx="273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K Nearest Neighbor </a:t>
            </a:r>
            <a:endParaRPr lang="en-GM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912495-FF75-4CB1-973E-171C845A6A58}"/>
              </a:ext>
            </a:extLst>
          </p:cNvPr>
          <p:cNvSpPr txBox="1"/>
          <p:nvPr/>
        </p:nvSpPr>
        <p:spPr>
          <a:xfrm>
            <a:off x="9753656" y="371092"/>
            <a:ext cx="210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Random Forest</a:t>
            </a:r>
            <a:endParaRPr lang="en-GM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E425E-C655-449B-9E86-13D1CB2155A0}"/>
              </a:ext>
            </a:extLst>
          </p:cNvPr>
          <p:cNvSpPr txBox="1"/>
          <p:nvPr/>
        </p:nvSpPr>
        <p:spPr>
          <a:xfrm>
            <a:off x="9919842" y="3270603"/>
            <a:ext cx="210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Naïve Bayes</a:t>
            </a:r>
            <a:endParaRPr lang="en-GM" dirty="0">
              <a:latin typeface="Arial Black" panose="020B0A04020102020204" pitchFamily="34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5363154-27DC-4B34-98C6-58D857763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" y="699800"/>
            <a:ext cx="3076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196FFD8-4BF4-4F3F-BF4C-8150AA62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40" y="699800"/>
            <a:ext cx="3076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7110AAE-B587-4E22-896D-8C747BD8F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41" y="699800"/>
            <a:ext cx="3076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FDF7073-5331-47FB-884E-CED196B6B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874" y="683578"/>
            <a:ext cx="3076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75E7F30-EE11-4621-A593-7D324A4E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224" y="3552275"/>
            <a:ext cx="3076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E2C4B48-4651-4E54-B2B0-9E7E28B9F9BA}"/>
              </a:ext>
            </a:extLst>
          </p:cNvPr>
          <p:cNvSpPr txBox="1"/>
          <p:nvPr/>
        </p:nvSpPr>
        <p:spPr>
          <a:xfrm>
            <a:off x="329387" y="3975483"/>
            <a:ext cx="76389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Visualization of confusion matrix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prediction of medical diagnosis, it is desired to have more True Positives and less False Negatives predictions.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this context, logistic regression model is more favorable.</a:t>
            </a:r>
          </a:p>
        </p:txBody>
      </p:sp>
    </p:spTree>
    <p:extLst>
      <p:ext uri="{BB962C8B-B14F-4D97-AF65-F5344CB8AC3E}">
        <p14:creationId xmlns:p14="http://schemas.microsoft.com/office/powerpoint/2010/main" val="32908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4869CD0-D4C9-4B07-88B4-B068F8310508}"/>
              </a:ext>
            </a:extLst>
          </p:cNvPr>
          <p:cNvSpPr txBox="1"/>
          <p:nvPr/>
        </p:nvSpPr>
        <p:spPr>
          <a:xfrm>
            <a:off x="323404" y="79312"/>
            <a:ext cx="434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Task 4</a:t>
            </a:r>
            <a:endParaRPr lang="en-GM" sz="32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2C4B48-4651-4E54-B2B0-9E7E28B9F9BA}"/>
              </a:ext>
            </a:extLst>
          </p:cNvPr>
          <p:cNvSpPr txBox="1"/>
          <p:nvPr/>
        </p:nvSpPr>
        <p:spPr>
          <a:xfrm>
            <a:off x="160819" y="610136"/>
            <a:ext cx="46661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Prediction Validation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the 5 models, logistic regression model had the highest test accuracy at 85%.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cross-validation, and grid search for best parameters, overall accuracy of all models had improved to around 80-plus %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on the results, and given the context of making the best prediction, the logistic regression model provided the best prediction for diagnosis of prostate cancer.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71656-3A9F-410C-8E72-F93AEAEC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017" y="79312"/>
            <a:ext cx="7083247" cy="670411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9526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4869CD0-D4C9-4B07-88B4-B068F8310508}"/>
              </a:ext>
            </a:extLst>
          </p:cNvPr>
          <p:cNvSpPr txBox="1"/>
          <p:nvPr/>
        </p:nvSpPr>
        <p:spPr>
          <a:xfrm>
            <a:off x="1272310" y="700414"/>
            <a:ext cx="434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Task 4</a:t>
            </a:r>
            <a:endParaRPr lang="en-GM" sz="32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2C4B48-4651-4E54-B2B0-9E7E28B9F9BA}"/>
              </a:ext>
            </a:extLst>
          </p:cNvPr>
          <p:cNvSpPr txBox="1"/>
          <p:nvPr/>
        </p:nvSpPr>
        <p:spPr>
          <a:xfrm>
            <a:off x="1109724" y="1231237"/>
            <a:ext cx="98099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prostate cancer specialist can use machine learning (in particular using logistic regression model) to reliably give an early preliminary diagnosis on whether a patient has prostate cancer, based on the measured variables collected during initial examination.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will allow for early special attention to be paid to patients who are preliminary-identified to be positive for prostate cancer, instead of them having to pass time in uncertainty while undergoing biopsy and waiting for the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Again, there is a possibility that the ML prediction can be wrong, and a more definitive diagnosis will come from the biopsy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a larger dataset the ML can potentially be trained to give more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46853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C1470-5CFA-4A08-AD83-8539A7FE5F4B}"/>
              </a:ext>
            </a:extLst>
          </p:cNvPr>
          <p:cNvSpPr txBox="1"/>
          <p:nvPr/>
        </p:nvSpPr>
        <p:spPr>
          <a:xfrm>
            <a:off x="1086929" y="1414730"/>
            <a:ext cx="5451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Agenda</a:t>
            </a:r>
            <a:endParaRPr lang="en-GM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A930B-082D-4768-8DC3-9D7E11A18764}"/>
              </a:ext>
            </a:extLst>
          </p:cNvPr>
          <p:cNvSpPr txBox="1"/>
          <p:nvPr/>
        </p:nvSpPr>
        <p:spPr>
          <a:xfrm>
            <a:off x="1086929" y="2225615"/>
            <a:ext cx="7763773" cy="245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Defining objective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General Process and Workflow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0214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E701B3-DB8B-48BE-859E-22227A992298}"/>
              </a:ext>
            </a:extLst>
          </p:cNvPr>
          <p:cNvSpPr txBox="1"/>
          <p:nvPr/>
        </p:nvSpPr>
        <p:spPr>
          <a:xfrm>
            <a:off x="1086929" y="1414730"/>
            <a:ext cx="5451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Objectives</a:t>
            </a:r>
            <a:endParaRPr lang="en-GM" sz="32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B6BED-06B2-47BE-878F-CB40F0CF0B47}"/>
              </a:ext>
            </a:extLst>
          </p:cNvPr>
          <p:cNvSpPr txBox="1"/>
          <p:nvPr/>
        </p:nvSpPr>
        <p:spPr>
          <a:xfrm>
            <a:off x="1086929" y="2225614"/>
            <a:ext cx="10092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prostate cancer specialist is trying to determine whether machine learning can be used to quickly and accurately predict the diagnosis of patients.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Therefore more early attention can be paid to the patients predicted by ML to have prostate cancer.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total, the data consist of 100 observations with 10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variables (9 numeric variables and one categorical variable)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7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F0657-8829-4011-8223-320F9CDA8AA9}"/>
              </a:ext>
            </a:extLst>
          </p:cNvPr>
          <p:cNvSpPr txBox="1"/>
          <p:nvPr/>
        </p:nvSpPr>
        <p:spPr>
          <a:xfrm>
            <a:off x="1086929" y="828136"/>
            <a:ext cx="1036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General Process and Workflow</a:t>
            </a:r>
            <a:endParaRPr lang="en-GM" sz="32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E5BCB-AA9D-40BC-BA73-E126851EBBD6}"/>
              </a:ext>
            </a:extLst>
          </p:cNvPr>
          <p:cNvSpPr txBox="1"/>
          <p:nvPr/>
        </p:nvSpPr>
        <p:spPr>
          <a:xfrm>
            <a:off x="759125" y="2260120"/>
            <a:ext cx="1224950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Problem</a:t>
            </a:r>
          </a:p>
          <a:p>
            <a:pPr algn="ctr"/>
            <a:r>
              <a:rPr lang="en-US" sz="2000" dirty="0"/>
              <a:t>Definition</a:t>
            </a:r>
            <a:endParaRPr lang="en-GM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98ABDA-A46E-48E2-9E0D-7C23E5BD22B9}"/>
              </a:ext>
            </a:extLst>
          </p:cNvPr>
          <p:cNvGrpSpPr/>
          <p:nvPr/>
        </p:nvGrpSpPr>
        <p:grpSpPr>
          <a:xfrm>
            <a:off x="491706" y="3429000"/>
            <a:ext cx="1759788" cy="1621766"/>
            <a:chOff x="1086929" y="3761117"/>
            <a:chExt cx="1759788" cy="1621766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7FA9B9BA-B11F-45A5-B299-3C89F15C8133}"/>
                </a:ext>
              </a:extLst>
            </p:cNvPr>
            <p:cNvSpPr/>
            <p:nvPr/>
          </p:nvSpPr>
          <p:spPr>
            <a:xfrm>
              <a:off x="1086929" y="3761117"/>
              <a:ext cx="1759788" cy="162176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M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D8A012-59D6-48D9-84CD-F645F2DE5B17}"/>
                </a:ext>
              </a:extLst>
            </p:cNvPr>
            <p:cNvSpPr txBox="1"/>
            <p:nvPr/>
          </p:nvSpPr>
          <p:spPr>
            <a:xfrm>
              <a:off x="1492370" y="4371945"/>
              <a:ext cx="1224950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Dataset</a:t>
              </a:r>
              <a:endParaRPr lang="en-GM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AB255D-2279-4B87-8464-2F1558BF3587}"/>
              </a:ext>
            </a:extLst>
          </p:cNvPr>
          <p:cNvSpPr txBox="1"/>
          <p:nvPr/>
        </p:nvSpPr>
        <p:spPr>
          <a:xfrm>
            <a:off x="759125" y="5675921"/>
            <a:ext cx="122495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EDA</a:t>
            </a:r>
            <a:endParaRPr lang="en-GM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F7920F-0A41-441E-A02D-9539C7A45449}"/>
              </a:ext>
            </a:extLst>
          </p:cNvPr>
          <p:cNvCxnSpPr/>
          <p:nvPr/>
        </p:nvCxnSpPr>
        <p:spPr>
          <a:xfrm>
            <a:off x="2725947" y="165627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6DDF05-5A33-4477-9C6E-8E498DDA4871}"/>
              </a:ext>
            </a:extLst>
          </p:cNvPr>
          <p:cNvCxnSpPr>
            <a:cxnSpLocks/>
          </p:cNvCxnSpPr>
          <p:nvPr/>
        </p:nvCxnSpPr>
        <p:spPr>
          <a:xfrm>
            <a:off x="2501661" y="2100645"/>
            <a:ext cx="0" cy="46785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5F2188-4333-4034-A9BA-80755D92A71D}"/>
              </a:ext>
            </a:extLst>
          </p:cNvPr>
          <p:cNvCxnSpPr>
            <a:stCxn id="4" idx="2"/>
          </p:cNvCxnSpPr>
          <p:nvPr/>
        </p:nvCxnSpPr>
        <p:spPr>
          <a:xfrm>
            <a:off x="1371600" y="2968006"/>
            <a:ext cx="0" cy="637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CA9D57-0706-4049-9DEF-3B05DDC2B47B}"/>
              </a:ext>
            </a:extLst>
          </p:cNvPr>
          <p:cNvCxnSpPr/>
          <p:nvPr/>
        </p:nvCxnSpPr>
        <p:spPr>
          <a:xfrm>
            <a:off x="1371600" y="5050766"/>
            <a:ext cx="0" cy="637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064D07-2B7C-496F-AE42-565F85BCABD5}"/>
              </a:ext>
            </a:extLst>
          </p:cNvPr>
          <p:cNvSpPr txBox="1"/>
          <p:nvPr/>
        </p:nvSpPr>
        <p:spPr>
          <a:xfrm>
            <a:off x="897152" y="1660291"/>
            <a:ext cx="122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  <a:endParaRPr lang="en-GM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55501B-E031-4A25-8DAC-F694C1FE2904}"/>
              </a:ext>
            </a:extLst>
          </p:cNvPr>
          <p:cNvGrpSpPr/>
          <p:nvPr/>
        </p:nvGrpSpPr>
        <p:grpSpPr>
          <a:xfrm>
            <a:off x="2700068" y="2167443"/>
            <a:ext cx="2794948" cy="4144880"/>
            <a:chOff x="2700068" y="2167443"/>
            <a:chExt cx="2794948" cy="4144880"/>
          </a:xfrm>
        </p:grpSpPr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id="{2F58A635-9429-4F15-91E4-88A5AD30E79C}"/>
                </a:ext>
              </a:extLst>
            </p:cNvPr>
            <p:cNvSpPr/>
            <p:nvPr/>
          </p:nvSpPr>
          <p:spPr>
            <a:xfrm>
              <a:off x="2700068" y="2167443"/>
              <a:ext cx="2794948" cy="41448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M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B39D15-C170-4FA8-BE7A-36B033AD8F2A}"/>
                </a:ext>
              </a:extLst>
            </p:cNvPr>
            <p:cNvSpPr txBox="1"/>
            <p:nvPr/>
          </p:nvSpPr>
          <p:spPr>
            <a:xfrm>
              <a:off x="2769080" y="2888191"/>
              <a:ext cx="220836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Preparation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</a:rPr>
                <a:t>Feature Engineering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</a:rPr>
                <a:t>Data Cleaning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</a:rPr>
                <a:t>Data Transformation</a:t>
              </a:r>
              <a:endParaRPr lang="en-GM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C97D1D-C609-48EC-8ABB-B75D3B44F960}"/>
              </a:ext>
            </a:extLst>
          </p:cNvPr>
          <p:cNvCxnSpPr>
            <a:cxnSpLocks/>
          </p:cNvCxnSpPr>
          <p:nvPr/>
        </p:nvCxnSpPr>
        <p:spPr>
          <a:xfrm>
            <a:off x="5690559" y="2100644"/>
            <a:ext cx="0" cy="46785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7D9001-1BE8-4031-BEB3-41CF2665C98B}"/>
              </a:ext>
            </a:extLst>
          </p:cNvPr>
          <p:cNvSpPr txBox="1"/>
          <p:nvPr/>
        </p:nvSpPr>
        <p:spPr>
          <a:xfrm>
            <a:off x="3485069" y="1660291"/>
            <a:ext cx="122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  <a:endParaRPr lang="en-GM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D01C18-BDB1-48B1-8461-F29CBBAC56F6}"/>
              </a:ext>
            </a:extLst>
          </p:cNvPr>
          <p:cNvGrpSpPr/>
          <p:nvPr/>
        </p:nvGrpSpPr>
        <p:grpSpPr>
          <a:xfrm>
            <a:off x="5888965" y="2167443"/>
            <a:ext cx="2794946" cy="4144880"/>
            <a:chOff x="2700068" y="2167443"/>
            <a:chExt cx="2794948" cy="4144880"/>
          </a:xfrm>
        </p:grpSpPr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4AF24BED-170B-417F-8A4C-74D2DB2FD433}"/>
                </a:ext>
              </a:extLst>
            </p:cNvPr>
            <p:cNvSpPr/>
            <p:nvPr/>
          </p:nvSpPr>
          <p:spPr>
            <a:xfrm>
              <a:off x="2700068" y="2167443"/>
              <a:ext cx="2794948" cy="41448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M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0E0A42-EA02-46C0-B448-A2932510739C}"/>
                </a:ext>
              </a:extLst>
            </p:cNvPr>
            <p:cNvSpPr txBox="1"/>
            <p:nvPr/>
          </p:nvSpPr>
          <p:spPr>
            <a:xfrm>
              <a:off x="2787761" y="2408850"/>
              <a:ext cx="2208362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Analysis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</a:rPr>
                <a:t>Split Data (Train and Test)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</a:rPr>
                <a:t>Define Model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</a:rPr>
                <a:t>Train Model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</a:rPr>
                <a:t>Model    Evaluation</a:t>
              </a:r>
              <a:endParaRPr lang="en-GM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D634742-5E3B-49AA-A868-3870093CFF70}"/>
              </a:ext>
            </a:extLst>
          </p:cNvPr>
          <p:cNvSpPr txBox="1"/>
          <p:nvPr/>
        </p:nvSpPr>
        <p:spPr>
          <a:xfrm>
            <a:off x="6673965" y="1656174"/>
            <a:ext cx="122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3</a:t>
            </a:r>
            <a:endParaRPr lang="en-GM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887CC6-2260-4D42-AB0F-5A19CB97E718}"/>
              </a:ext>
            </a:extLst>
          </p:cNvPr>
          <p:cNvCxnSpPr>
            <a:cxnSpLocks/>
          </p:cNvCxnSpPr>
          <p:nvPr/>
        </p:nvCxnSpPr>
        <p:spPr>
          <a:xfrm>
            <a:off x="8862204" y="2100644"/>
            <a:ext cx="0" cy="46785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FBE55F-86EF-431F-9B7E-30CE3798D015}"/>
              </a:ext>
            </a:extLst>
          </p:cNvPr>
          <p:cNvSpPr/>
          <p:nvPr/>
        </p:nvSpPr>
        <p:spPr>
          <a:xfrm>
            <a:off x="9161253" y="2167443"/>
            <a:ext cx="2539034" cy="41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M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EC3A85-2BC5-49D8-9049-93CD56DE5AB2}"/>
              </a:ext>
            </a:extLst>
          </p:cNvPr>
          <p:cNvSpPr txBox="1"/>
          <p:nvPr/>
        </p:nvSpPr>
        <p:spPr>
          <a:xfrm>
            <a:off x="9862861" y="1656174"/>
            <a:ext cx="122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4</a:t>
            </a:r>
            <a:endParaRPr lang="en-GM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7ACE11-4EE6-4308-A091-9191D2EE6D9B}"/>
              </a:ext>
            </a:extLst>
          </p:cNvPr>
          <p:cNvSpPr txBox="1"/>
          <p:nvPr/>
        </p:nvSpPr>
        <p:spPr>
          <a:xfrm>
            <a:off x="9422920" y="2414134"/>
            <a:ext cx="2208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Visualization of Confusion matrix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Model Prediction   Comparison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Conclusions &amp; Recommendations</a:t>
            </a:r>
            <a:endParaRPr lang="en-GM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6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5B6BED-06B2-47BE-878F-CB40F0CF0B47}"/>
              </a:ext>
            </a:extLst>
          </p:cNvPr>
          <p:cNvSpPr txBox="1"/>
          <p:nvPr/>
        </p:nvSpPr>
        <p:spPr>
          <a:xfrm>
            <a:off x="356029" y="2355986"/>
            <a:ext cx="449358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 an Exploratory Data Analysis (EDA) to understand the dataset and gain insights.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a clear picture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features and the relationships between them.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Identify any missing values, errors, outliers – no null values / outliers found.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B19A6-5BCB-4E70-8A61-2355CD346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624" t="-677" r="7624" b="677"/>
          <a:stretch/>
        </p:blipFill>
        <p:spPr>
          <a:xfrm>
            <a:off x="4849618" y="983271"/>
            <a:ext cx="7066336" cy="48914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869CD0-D4C9-4B07-88B4-B068F8310508}"/>
              </a:ext>
            </a:extLst>
          </p:cNvPr>
          <p:cNvSpPr txBox="1"/>
          <p:nvPr/>
        </p:nvSpPr>
        <p:spPr>
          <a:xfrm>
            <a:off x="642327" y="1614945"/>
            <a:ext cx="434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Task 1</a:t>
            </a:r>
            <a:endParaRPr lang="en-GM" sz="32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61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5B6BED-06B2-47BE-878F-CB40F0CF0B47}"/>
              </a:ext>
            </a:extLst>
          </p:cNvPr>
          <p:cNvSpPr txBox="1"/>
          <p:nvPr/>
        </p:nvSpPr>
        <p:spPr>
          <a:xfrm>
            <a:off x="356029" y="2355986"/>
            <a:ext cx="48543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transformation</a:t>
            </a: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required columns for X, 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Split the data into train set (80%) and test set (20%)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Scaling applied so that data is normalized.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69CD0-D4C9-4B07-88B4-B068F8310508}"/>
              </a:ext>
            </a:extLst>
          </p:cNvPr>
          <p:cNvSpPr txBox="1"/>
          <p:nvPr/>
        </p:nvSpPr>
        <p:spPr>
          <a:xfrm>
            <a:off x="642327" y="1614945"/>
            <a:ext cx="434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Task 2</a:t>
            </a:r>
            <a:endParaRPr lang="en-GM" sz="32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CE60F-766A-45BF-9D8F-A6D9E5B4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355" y="162548"/>
            <a:ext cx="6816943" cy="65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6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5B6BED-06B2-47BE-878F-CB40F0CF0B47}"/>
              </a:ext>
            </a:extLst>
          </p:cNvPr>
          <p:cNvSpPr txBox="1"/>
          <p:nvPr/>
        </p:nvSpPr>
        <p:spPr>
          <a:xfrm>
            <a:off x="373281" y="1717631"/>
            <a:ext cx="48543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Selected 5 models to test 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Support Vector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 Nearest Neighbor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Naive Bayes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Performed the following for prediction 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Classification Report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Cross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Grid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69CD0-D4C9-4B07-88B4-B068F8310508}"/>
              </a:ext>
            </a:extLst>
          </p:cNvPr>
          <p:cNvSpPr txBox="1"/>
          <p:nvPr/>
        </p:nvSpPr>
        <p:spPr>
          <a:xfrm>
            <a:off x="886579" y="1132856"/>
            <a:ext cx="434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Task 3</a:t>
            </a:r>
            <a:endParaRPr lang="en-GM" sz="32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B3190-3A3F-417C-87A2-3996CCE3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607" y="533445"/>
            <a:ext cx="6740726" cy="57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5B6BED-06B2-47BE-878F-CB40F0CF0B47}"/>
              </a:ext>
            </a:extLst>
          </p:cNvPr>
          <p:cNvSpPr txBox="1"/>
          <p:nvPr/>
        </p:nvSpPr>
        <p:spPr>
          <a:xfrm>
            <a:off x="373281" y="1717631"/>
            <a:ext cx="45976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Classification Report (default parameters: solver=‘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lbfgs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’) achieved accuracy of 85%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Applying K-fold cross validation, returned accuracy of 85% and standard deviation of 0.0935.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Grid search for best parameters (solver=‘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liblinear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’) achieved accuracy of 87.5%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69CD0-D4C9-4B07-88B4-B068F8310508}"/>
              </a:ext>
            </a:extLst>
          </p:cNvPr>
          <p:cNvSpPr txBox="1"/>
          <p:nvPr/>
        </p:nvSpPr>
        <p:spPr>
          <a:xfrm>
            <a:off x="758255" y="954608"/>
            <a:ext cx="4341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Test: Logistic Regression Model</a:t>
            </a:r>
            <a:endParaRPr lang="en-GM" sz="2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89EEDE-38A2-4DFD-96C0-0529F955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005" y="669337"/>
            <a:ext cx="6936731" cy="53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5B6BED-06B2-47BE-878F-CB40F0CF0B47}"/>
              </a:ext>
            </a:extLst>
          </p:cNvPr>
          <p:cNvSpPr txBox="1"/>
          <p:nvPr/>
        </p:nvSpPr>
        <p:spPr>
          <a:xfrm>
            <a:off x="373281" y="1717631"/>
            <a:ext cx="459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Classification Report (default parameters: C=1, kernel=‘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rbf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’, gamma=‘scale’) achieved accuracy of 75%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Applying K-fold cross validation, returned accuracy of 81.25% and standard deviation of 0.115.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Grid search for best parameters (C=0.25, kernel=‘poly’, coef0=1, degree=3) achieved accuracy of 88.75%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69CD0-D4C9-4B07-88B4-B068F8310508}"/>
              </a:ext>
            </a:extLst>
          </p:cNvPr>
          <p:cNvSpPr txBox="1"/>
          <p:nvPr/>
        </p:nvSpPr>
        <p:spPr>
          <a:xfrm>
            <a:off x="758255" y="954608"/>
            <a:ext cx="434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Test: Support Vector Model</a:t>
            </a:r>
            <a:endParaRPr lang="en-GM" sz="2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D45409-EDA7-4927-A868-84FFBBC08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958" y="640080"/>
            <a:ext cx="7073322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576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3960</TotalTime>
  <Words>790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Yong Jia</dc:creator>
  <cp:lastModifiedBy>Lin Yong Jia</cp:lastModifiedBy>
  <cp:revision>69</cp:revision>
  <dcterms:created xsi:type="dcterms:W3CDTF">2021-06-28T01:19:08Z</dcterms:created>
  <dcterms:modified xsi:type="dcterms:W3CDTF">2021-07-02T04:23:20Z</dcterms:modified>
</cp:coreProperties>
</file>