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682" r:id="rId2"/>
    <p:sldId id="752" r:id="rId3"/>
    <p:sldId id="753" r:id="rId4"/>
    <p:sldId id="754" r:id="rId5"/>
    <p:sldId id="755" r:id="rId6"/>
    <p:sldId id="756" r:id="rId7"/>
    <p:sldId id="757" r:id="rId8"/>
    <p:sldId id="758" r:id="rId9"/>
    <p:sldId id="759" r:id="rId10"/>
  </p:sldIdLst>
  <p:sldSz cx="12188825" cy="6858000"/>
  <p:notesSz cx="6858000" cy="9144000"/>
  <p:custDataLst>
    <p:tags r:id="rId14"/>
  </p:custDataLst>
  <p:defaultTextStyle>
    <a:defPPr>
      <a:defRPr lang="en-US"/>
    </a:defPPr>
    <a:lvl1pPr marL="0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61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85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67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7" pos="335">
          <p15:clr>
            <a:srgbClr val="A4A3A4"/>
          </p15:clr>
        </p15:guide>
        <p15:guide id="8" orient="horz" pos="768">
          <p15:clr>
            <a:srgbClr val="A4A3A4"/>
          </p15:clr>
        </p15:guide>
        <p15:guide id="9" pos="64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5E5E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8" autoAdjust="0"/>
    <p:restoredTop sz="86492" autoAdjust="0"/>
  </p:normalViewPr>
  <p:slideViewPr>
    <p:cSldViewPr snapToGrid="0">
      <p:cViewPr varScale="1">
        <p:scale>
          <a:sx n="92" d="100"/>
          <a:sy n="92" d="100"/>
        </p:scale>
        <p:origin x="-104" y="-160"/>
      </p:cViewPr>
      <p:guideLst>
        <p:guide orient="horz" pos="2160"/>
        <p:guide orient="horz" pos="768"/>
        <p:guide pos="335"/>
        <p:guide pos="6466"/>
      </p:guideLst>
    </p:cSldViewPr>
  </p:slideViewPr>
  <p:outlineViewPr>
    <p:cViewPr>
      <p:scale>
        <a:sx n="33" d="100"/>
        <a:sy n="33" d="100"/>
      </p:scale>
      <p:origin x="0" y="-103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2" d="100"/>
        <a:sy n="32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312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21AA6-70BE-4FDE-A8DC-DB381A688FD8}" type="datetimeFigureOut">
              <a:rPr lang="en-US"/>
              <a:pPr/>
              <a:t>8/22/17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E47EA-D299-42CE-88BF-4E1035596DA5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681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381000"/>
            <a:ext cx="4572000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9144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10600"/>
            <a:ext cx="4648200" cy="227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2D9AE-7182-4680-8F79-479C4181FF08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1149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61" rtl="0" eaLnBrk="1" latinLnBrk="0" hangingPunct="1">
      <a:spcBef>
        <a:spcPts val="600"/>
      </a:spcBef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591" indent="-114295" algn="l" defTabSz="914361" rtl="0" eaLnBrk="1" latinLnBrk="0" hangingPunct="1">
      <a:spcBef>
        <a:spcPts val="6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400034" indent="-114295" algn="l" defTabSz="914361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571476" indent="-114295" algn="l" defTabSz="914361" rtl="0" eaLnBrk="1" latinLnBrk="0" hangingPunct="1">
      <a:spcBef>
        <a:spcPts val="600"/>
      </a:spcBef>
      <a:buFont typeface="Arial" panose="020B0604020202020204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42919" indent="-114295" algn="l" defTabSz="914361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5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7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56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with Pictur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216257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813" y="739780"/>
            <a:ext cx="8763000" cy="1470025"/>
          </a:xfrm>
        </p:spPr>
        <p:txBody>
          <a:bodyPr/>
          <a:lstStyle>
            <a:lvl1pPr>
              <a:lnSpc>
                <a:spcPct val="8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763" y="2286000"/>
            <a:ext cx="876414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13" y="3429452"/>
            <a:ext cx="8763000" cy="251414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aseline="0">
                <a:solidFill>
                  <a:schemeClr val="tx1"/>
                </a:solidFill>
              </a:defRPr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lang="en-US" dirty="0"/>
              <a:t>Additional Notes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5973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5" descr="Customer photo can be included here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531816" y="1905000"/>
            <a:ext cx="2194560" cy="3072384"/>
          </a:xfrm>
          <a:noFill/>
        </p:spPr>
        <p:txBody>
          <a:bodyPr tIns="91436">
            <a:noAutofit/>
          </a:bodyPr>
          <a:lstStyle>
            <a:lvl1pPr marL="0" indent="0" algn="ctr">
              <a:spcBef>
                <a:spcPts val="0"/>
              </a:spcBef>
              <a:buNone/>
              <a:defRPr sz="1900" baseline="0">
                <a:solidFill>
                  <a:schemeClr val="tx1"/>
                </a:solidFill>
              </a:defRPr>
            </a:lvl1pPr>
          </a:lstStyle>
          <a:p>
            <a:r>
              <a:rPr dirty="0"/>
              <a:t>Click icon to 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98812" y="1905000"/>
            <a:ext cx="8456613" cy="2209800"/>
          </a:xfrm>
        </p:spPr>
        <p:txBody>
          <a:bodyPr anchor="t"/>
          <a:lstStyle>
            <a:lvl1pPr marL="228591" indent="-228591" algn="l">
              <a:defRPr sz="4000" b="0"/>
            </a:lvl1pPr>
          </a:lstStyle>
          <a:p>
            <a:r>
              <a:rPr dirty="0"/>
              <a:t>“Click to type customer or partner quote surrounded by quotation marks.”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503611" y="4191000"/>
            <a:ext cx="8151813" cy="762000"/>
          </a:xfrm>
        </p:spPr>
        <p:txBody>
          <a:bodyPr>
            <a:noAutofit/>
          </a:bodyPr>
          <a:lstStyle>
            <a:lvl1pPr marL="292088" indent="-292088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4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dirty="0"/>
              <a:t>Click to add Name, Title, Company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DFF6-3723-A448-95A8-BD1191C13A2D}" type="datetime1">
              <a:rPr lang="en-US" smtClean="0"/>
              <a:pPr/>
              <a:t>8/22/17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776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3" y="1524001"/>
            <a:ext cx="5410199" cy="44196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ltGray">
          <a:xfrm>
            <a:off x="6094413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20" y="1524001"/>
            <a:ext cx="5410197" cy="44196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B1998-0579-A34D-928E-B5F399E2564A}" type="datetime1">
              <a:rPr lang="en-US" smtClean="0"/>
              <a:pPr/>
              <a:t>8/22/17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016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20" y="1524001"/>
            <a:ext cx="3474720" cy="441960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ltGray">
          <a:xfrm>
            <a:off x="4189411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7058" y="1524001"/>
            <a:ext cx="3474720" cy="441960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ltGray">
          <a:xfrm>
            <a:off x="7999412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182297" y="1524001"/>
            <a:ext cx="3474720" cy="441960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F12F-5D2B-0E48-ACDD-1035AD746EF1}" type="datetime1">
              <a:rPr lang="en-US" smtClean="0"/>
              <a:pPr/>
              <a:t>8/22/17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37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3" y="1524005"/>
            <a:ext cx="5410199" cy="2133599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20" y="1524005"/>
            <a:ext cx="5410197" cy="2133599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46C3-1D59-CF4C-AE28-5947B736609B}" type="datetime1">
              <a:rPr lang="en-US" smtClean="0"/>
              <a:pPr/>
              <a:t>8/22/17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531813" y="3810005"/>
            <a:ext cx="5410199" cy="2133599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246820" y="3810005"/>
            <a:ext cx="5410197" cy="2133599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ltGray">
          <a:xfrm>
            <a:off x="6094413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63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 for Info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2436810" y="1524001"/>
            <a:ext cx="3505202" cy="2011680"/>
          </a:xfrm>
        </p:spPr>
        <p:txBody>
          <a:bodyPr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2400"/>
            </a:lvl1pPr>
            <a:lvl2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3pPr>
            <a:lvl4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4pPr>
            <a:lvl5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5pPr>
            <a:lvl6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6pPr>
            <a:lvl7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7pPr>
            <a:lvl8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8pPr>
            <a:lvl9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 bwMode="ltGray">
          <a:xfrm>
            <a:off x="6094413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8151812" y="1524001"/>
            <a:ext cx="3505202" cy="2011680"/>
          </a:xfrm>
        </p:spPr>
        <p:txBody>
          <a:bodyPr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2400"/>
            </a:lvl1pPr>
            <a:lvl2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3pPr>
            <a:lvl4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4pPr>
            <a:lvl5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5pPr>
            <a:lvl6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6pPr>
            <a:lvl7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7pPr>
            <a:lvl8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8pPr>
            <a:lvl9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/>
          <p:cNvCxnSpPr/>
          <p:nvPr/>
        </p:nvCxnSpPr>
        <p:spPr bwMode="ltGray">
          <a:xfrm flipH="1">
            <a:off x="531813" y="3733800"/>
            <a:ext cx="11125201" cy="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2436810" y="3931920"/>
            <a:ext cx="3505202" cy="2011680"/>
          </a:xfrm>
        </p:spPr>
        <p:txBody>
          <a:bodyPr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2400"/>
            </a:lvl1pPr>
            <a:lvl2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3pPr>
            <a:lvl4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4pPr>
            <a:lvl5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5pPr>
            <a:lvl6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6pPr>
            <a:lvl7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7pPr>
            <a:lvl8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8pPr>
            <a:lvl9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151812" y="3931920"/>
            <a:ext cx="3505202" cy="2011680"/>
          </a:xfrm>
        </p:spPr>
        <p:txBody>
          <a:bodyPr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2400"/>
            </a:lvl1pPr>
            <a:lvl2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3pPr>
            <a:lvl4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4pPr>
            <a:lvl5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5pPr>
            <a:lvl6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6pPr>
            <a:lvl7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7pPr>
            <a:lvl8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8pPr>
            <a:lvl9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3A6F-DAB5-1948-87D0-440553A38235}" type="datetime1">
              <a:rPr lang="en-US" smtClean="0"/>
              <a:pPr/>
              <a:t>8/22/17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812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t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A large metric can be called out here in font size 166pt, Calibri"/>
          <p:cNvSpPr>
            <a:spLocks noGrp="1"/>
          </p:cNvSpPr>
          <p:nvPr>
            <p:ph type="title" hasCustomPrompt="1"/>
          </p:nvPr>
        </p:nvSpPr>
        <p:spPr>
          <a:xfrm>
            <a:off x="760419" y="1524000"/>
            <a:ext cx="4076699" cy="2743200"/>
          </a:xfrm>
        </p:spPr>
        <p:txBody>
          <a:bodyPr anchor="ctr"/>
          <a:lstStyle>
            <a:lvl1pPr algn="r">
              <a:defRPr sz="167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XX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5256218" y="1524000"/>
            <a:ext cx="5029201" cy="2743200"/>
          </a:xfrm>
        </p:spPr>
        <p:txBody>
          <a:bodyPr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2800"/>
            </a:lvl1pPr>
            <a:lvl2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3pPr>
            <a:lvl4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4pPr>
            <a:lvl5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5pPr>
            <a:lvl6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6pPr>
            <a:lvl7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7pPr>
            <a:lvl8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8pPr>
            <a:lvl9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C769-D580-B848-9BB4-4B0EEAD5A748}" type="datetime1">
              <a:rPr lang="en-US" smtClean="0"/>
              <a:pPr/>
              <a:t>8/22/17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938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2" y="1524000"/>
            <a:ext cx="5413249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9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7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812" y="2362200"/>
            <a:ext cx="5413249" cy="3581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ltGray">
          <a:xfrm>
            <a:off x="6094413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3764" y="1524000"/>
            <a:ext cx="5413249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9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7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3764" y="2362200"/>
            <a:ext cx="5413249" cy="3581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51FD1A58-660B-304C-8A32-AFAF42B12CD9}" type="datetime1">
              <a:rPr lang="en-US" smtClean="0"/>
              <a:pPr/>
              <a:t>8/22/17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700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E21F-DA01-8449-859B-926C7DC39C39}" type="datetime1">
              <a:rPr lang="en-US" smtClean="0"/>
              <a:pPr/>
              <a:t>8/22/17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769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14" y="1373742"/>
            <a:ext cx="11125198" cy="343300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="1" baseline="0"/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9BD-3365-934B-A79D-F6B125569C9C}" type="datetime1">
              <a:rPr lang="en-US" smtClean="0"/>
              <a:pPr/>
              <a:t>8/22/17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362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EF8F-C530-B34E-87EA-BFDE0E663C9E}" type="datetime1">
              <a:rPr lang="en-US" smtClean="0"/>
              <a:pPr/>
              <a:t>8/22/17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822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Pictur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216257" cy="6858000"/>
          </a:xfrm>
          <a:prstGeom prst="rect">
            <a:avLst/>
          </a:prstGeom>
          <a:solidFill>
            <a:schemeClr val="accent5">
              <a:lumMod val="60000"/>
              <a:lumOff val="40000"/>
              <a:alpha val="80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813" y="739780"/>
            <a:ext cx="8763000" cy="1470025"/>
          </a:xfrm>
        </p:spPr>
        <p:txBody>
          <a:bodyPr/>
          <a:lstStyle>
            <a:lvl1pPr>
              <a:lnSpc>
                <a:spcPct val="80000"/>
              </a:lnSpc>
              <a:defRPr sz="48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763" y="2286000"/>
            <a:ext cx="876414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13" y="3429452"/>
            <a:ext cx="8763000" cy="251414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lang="en-US" dirty="0"/>
              <a:t>Additional Notes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3702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 descr="Chart using colors from the approved palette included here"/>
          <p:cNvSpPr>
            <a:spLocks noGrp="1"/>
          </p:cNvSpPr>
          <p:nvPr>
            <p:ph idx="1"/>
          </p:nvPr>
        </p:nvSpPr>
        <p:spPr>
          <a:xfrm>
            <a:off x="531662" y="1524000"/>
            <a:ext cx="7589520" cy="44196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7288" y="1524001"/>
            <a:ext cx="2879725" cy="44196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EE37-C347-8E4E-9AC4-D2B0AF4181A9}" type="datetime1">
              <a:rPr lang="en-US" smtClean="0"/>
              <a:pPr/>
              <a:t>8/22/17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785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4-color photo can be included here"/>
          <p:cNvSpPr>
            <a:spLocks noGrp="1"/>
          </p:cNvSpPr>
          <p:nvPr>
            <p:ph type="pic" idx="1"/>
          </p:nvPr>
        </p:nvSpPr>
        <p:spPr bwMode="gray">
          <a:xfrm>
            <a:off x="531813" y="1524000"/>
            <a:ext cx="6095999" cy="4416725"/>
          </a:xfrm>
          <a:solidFill>
            <a:schemeClr val="bg2"/>
          </a:solidFill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8816" y="1524000"/>
            <a:ext cx="4648201" cy="44196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2E27-870E-2C42-913D-79E2486E4762}" type="datetime1">
              <a:rPr lang="en-US" smtClean="0"/>
              <a:pPr/>
              <a:t>8/22/17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827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Two 4-color photos can be included here"/>
          <p:cNvSpPr>
            <a:spLocks noGrp="1"/>
          </p:cNvSpPr>
          <p:nvPr>
            <p:ph type="pic" idx="1"/>
          </p:nvPr>
        </p:nvSpPr>
        <p:spPr bwMode="gray">
          <a:xfrm>
            <a:off x="531812" y="1524000"/>
            <a:ext cx="5413249" cy="3474720"/>
          </a:xfrm>
          <a:solidFill>
            <a:schemeClr val="bg2"/>
          </a:solidFill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818" y="5105400"/>
            <a:ext cx="5410200" cy="838200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/>
        </p:nvCxnSpPr>
        <p:spPr bwMode="ltGray">
          <a:xfrm>
            <a:off x="6094413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6246811" y="1524000"/>
            <a:ext cx="5413249" cy="3474720"/>
          </a:xfrm>
          <a:solidFill>
            <a:schemeClr val="bg2"/>
          </a:solidFill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4"/>
          </p:nvPr>
        </p:nvSpPr>
        <p:spPr>
          <a:xfrm>
            <a:off x="6246817" y="5105400"/>
            <a:ext cx="5410200" cy="838200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50A0-62EC-294A-9E0D-A89F93B97E74}" type="datetime1">
              <a:rPr lang="en-US" smtClean="0"/>
              <a:pPr/>
              <a:t>8/22/17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898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Three 4-color photos can be included here"/>
          <p:cNvSpPr>
            <a:spLocks noGrp="1"/>
          </p:cNvSpPr>
          <p:nvPr>
            <p:ph type="pic" idx="1"/>
          </p:nvPr>
        </p:nvSpPr>
        <p:spPr bwMode="gray">
          <a:xfrm>
            <a:off x="531820" y="1524000"/>
            <a:ext cx="3474720" cy="3048000"/>
          </a:xfrm>
          <a:solidFill>
            <a:schemeClr val="bg2"/>
          </a:solidFill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818" y="4701398"/>
            <a:ext cx="3474720" cy="1242204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/>
          <p:cNvCxnSpPr/>
          <p:nvPr/>
        </p:nvCxnSpPr>
        <p:spPr bwMode="ltGray">
          <a:xfrm>
            <a:off x="4189411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4357058" y="1524000"/>
            <a:ext cx="3474720" cy="3048000"/>
          </a:xfrm>
          <a:solidFill>
            <a:schemeClr val="bg2"/>
          </a:solidFill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4"/>
          </p:nvPr>
        </p:nvSpPr>
        <p:spPr>
          <a:xfrm>
            <a:off x="4357058" y="4701398"/>
            <a:ext cx="3474720" cy="1242204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 bwMode="ltGray">
          <a:xfrm>
            <a:off x="7999412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 bwMode="gray">
          <a:xfrm>
            <a:off x="8182297" y="1524000"/>
            <a:ext cx="3474720" cy="3048000"/>
          </a:xfrm>
          <a:solidFill>
            <a:schemeClr val="bg2"/>
          </a:solidFill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6"/>
          </p:nvPr>
        </p:nvSpPr>
        <p:spPr>
          <a:xfrm>
            <a:off x="8182297" y="4701398"/>
            <a:ext cx="3474720" cy="1242204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3238-F95D-9649-9ED3-3CD654C2CD73}" type="datetime1">
              <a:rPr lang="en-US" smtClean="0"/>
              <a:pPr/>
              <a:t>8/22/17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085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fe Harbor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818" y="1371600"/>
            <a:ext cx="11125199" cy="889000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sz="3200" dirty="0">
                <a:latin typeface="+mj-lt"/>
              </a:rPr>
              <a:t>Safe Harbor</a:t>
            </a:r>
            <a:r>
              <a:rPr sz="3200" baseline="0" dirty="0">
                <a:latin typeface="+mj-lt"/>
              </a:rPr>
              <a:t> Statement</a:t>
            </a:r>
            <a:endParaRPr sz="32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1818" y="2514600"/>
            <a:ext cx="11125199" cy="22860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sz="2400" dirty="0">
                <a:latin typeface="+mn-lt"/>
              </a:rPr>
              <a:t>The preceding is intended to outline our general product direction. It is intended for information purposes only, and may not be incorporated into any contract. It is not a commitment to deliver any material, code, or functionality, and should not be relied upon in making purchasing decisions. The </a:t>
            </a:r>
            <a:r>
              <a:rPr lang="en-US" sz="2400" dirty="0">
                <a:latin typeface="+mn-lt"/>
              </a:rPr>
              <a:t>information</a:t>
            </a:r>
            <a:r>
              <a:rPr sz="2400" dirty="0">
                <a:latin typeface="+mn-lt"/>
              </a:rPr>
              <a:t> described for </a:t>
            </a:r>
            <a:r>
              <a:rPr lang="en-US" sz="2400" dirty="0">
                <a:latin typeface="+mn-lt"/>
              </a:rPr>
              <a:t>Antra</a:t>
            </a:r>
            <a:r>
              <a:rPr sz="2400" dirty="0">
                <a:latin typeface="+mn-lt"/>
              </a:rPr>
              <a:t>’s </a:t>
            </a:r>
            <a:r>
              <a:rPr lang="en-US" sz="2400" dirty="0">
                <a:latin typeface="+mn-lt"/>
              </a:rPr>
              <a:t>solutions </a:t>
            </a:r>
            <a:r>
              <a:rPr sz="2400" dirty="0">
                <a:latin typeface="+mn-lt"/>
              </a:rPr>
              <a:t>remains at the sole discretion of </a:t>
            </a:r>
            <a:r>
              <a:rPr lang="en-US" sz="2400" dirty="0">
                <a:latin typeface="+mn-lt"/>
              </a:rPr>
              <a:t>Antra, Inc</a:t>
            </a:r>
            <a:r>
              <a:rPr sz="2400" dirty="0">
                <a:latin typeface="+mn-lt"/>
              </a:rPr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B1F72EE3-3431-0F4E-AA5A-FF56130B3CA9}" type="datetime1">
              <a:rPr lang="en-US" smtClean="0"/>
              <a:pPr/>
              <a:t>8/22/17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887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Oracle logo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822129" y="2843829"/>
            <a:ext cx="4544568" cy="569548"/>
          </a:xfrm>
          <a:prstGeom prst="rect">
            <a:avLst/>
          </a:prstGeom>
        </p:spPr>
      </p:pic>
      <p:pic>
        <p:nvPicPr>
          <p:cNvPr id="2" name="Picture 1" descr="Antra_Logo_72dpi_RGB_Tagline_XLarge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0949"/>
            <a:ext cx="12188825" cy="443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5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8/22/17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157" y="1524001"/>
            <a:ext cx="11126522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964A-2914-114F-B367-A7001AEEC067}" type="datetime1">
              <a:rPr lang="en-US" smtClean="0"/>
              <a:pPr/>
              <a:t>8/22/17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52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20" y="1373742"/>
            <a:ext cx="11125199" cy="343300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="1" baseline="0"/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157" y="1981200"/>
            <a:ext cx="11126522" cy="3962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462B-83F0-A04D-9BCD-79712597AF25}" type="datetime1">
              <a:rPr lang="en-US" smtClean="0"/>
              <a:pPr/>
              <a:t>8/22/17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31818" y="61722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531818" y="60198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6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gram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795937" y="1981199"/>
            <a:ext cx="8861082" cy="3962401"/>
          </a:xfrm>
        </p:spPr>
        <p:txBody>
          <a:bodyPr>
            <a:noAutofit/>
          </a:bodyPr>
          <a:lstStyle>
            <a:lvl1pPr marL="1588" indent="0">
              <a:spcBef>
                <a:spcPts val="2400"/>
              </a:spcBef>
              <a:buNone/>
              <a:defRPr sz="2800"/>
            </a:lvl1pPr>
            <a:lvl2pPr marL="1588" indent="0">
              <a:spcBef>
                <a:spcPts val="2400"/>
              </a:spcBef>
              <a:buNone/>
              <a:defRPr sz="2800"/>
            </a:lvl2pPr>
            <a:lvl3pPr marL="1588" indent="0">
              <a:spcBef>
                <a:spcPts val="2400"/>
              </a:spcBef>
              <a:buNone/>
              <a:defRPr sz="2800"/>
            </a:lvl3pPr>
            <a:lvl4pPr marL="1588" indent="0">
              <a:spcBef>
                <a:spcPts val="2400"/>
              </a:spcBef>
              <a:buNone/>
              <a:defRPr sz="2800"/>
            </a:lvl4pPr>
            <a:lvl5pPr marL="1588" indent="0">
              <a:spcBef>
                <a:spcPts val="2400"/>
              </a:spcBef>
              <a:buNone/>
              <a:defRPr sz="2800"/>
            </a:lvl5pPr>
            <a:lvl6pPr marL="1588" indent="0">
              <a:spcBef>
                <a:spcPts val="2400"/>
              </a:spcBef>
              <a:buNone/>
              <a:defRPr sz="2800"/>
            </a:lvl6pPr>
            <a:lvl7pPr marL="1588" indent="0">
              <a:spcBef>
                <a:spcPts val="2400"/>
              </a:spcBef>
              <a:buNone/>
              <a:defRPr sz="2800"/>
            </a:lvl7pPr>
            <a:lvl8pPr marL="1588" indent="0">
              <a:spcBef>
                <a:spcPts val="2400"/>
              </a:spcBef>
              <a:buNone/>
              <a:defRPr sz="2800"/>
            </a:lvl8pPr>
            <a:lvl9pPr marL="1588" indent="0">
              <a:spcBef>
                <a:spcPts val="2400"/>
              </a:spcBef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382C4881-1486-4748-B649-8156805DE820}" type="datetime1">
              <a:rPr lang="en-US" smtClean="0"/>
              <a:pPr/>
              <a:t>8/22/17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122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20" y="2600324"/>
            <a:ext cx="11125199" cy="1371600"/>
          </a:xfrm>
        </p:spPr>
        <p:txBody>
          <a:bodyPr anchor="b"/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20" y="4038599"/>
            <a:ext cx="11125199" cy="9144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18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26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E63E-B473-C74B-A815-40AD3F51AA55}" type="datetime1">
              <a:rPr lang="en-US" smtClean="0"/>
              <a:pPr/>
              <a:t>8/22/17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385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1905000"/>
            <a:ext cx="4800600" cy="1645920"/>
          </a:xfrm>
        </p:spPr>
        <p:txBody>
          <a:bodyPr anchor="b"/>
          <a:lstStyle>
            <a:lvl1pPr algn="l">
              <a:lnSpc>
                <a:spcPct val="80000"/>
              </a:lnSpc>
              <a:defRPr sz="4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818" y="3657600"/>
            <a:ext cx="4800599" cy="16459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 photo of your product can be included here"/>
          <p:cNvSpPr>
            <a:spLocks noGrp="1"/>
          </p:cNvSpPr>
          <p:nvPr>
            <p:ph type="pic" idx="1"/>
          </p:nvPr>
        </p:nvSpPr>
        <p:spPr>
          <a:xfrm>
            <a:off x="5588456" y="533400"/>
            <a:ext cx="6068558" cy="5410200"/>
          </a:xfrm>
          <a:noFill/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1F908-F93C-DA41-989F-4AB77F9BB2D5}" type="datetime1">
              <a:rPr lang="en-US" smtClean="0"/>
              <a:pPr/>
              <a:t>8/22/17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037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mote Speaker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1573-3879-8A46-8E93-BD50947CC398}" type="datetime1">
              <a:rPr lang="en-US" smtClean="0"/>
              <a:pPr/>
              <a:t>8/22/17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 descr="If presenting remotely, you can insert your photo here"/>
          <p:cNvSpPr>
            <a:spLocks noGrp="1" noChangeAspect="1"/>
          </p:cNvSpPr>
          <p:nvPr>
            <p:ph type="pic" idx="1"/>
          </p:nvPr>
        </p:nvSpPr>
        <p:spPr>
          <a:xfrm>
            <a:off x="2286005" y="1828800"/>
            <a:ext cx="3474720" cy="3841445"/>
          </a:xfrm>
          <a:noFill/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35046" y="1828799"/>
            <a:ext cx="5102352" cy="3840480"/>
          </a:xfrm>
        </p:spPr>
        <p:txBody>
          <a:bodyPr anchor="ctr" anchorCtr="0"/>
          <a:lstStyle>
            <a:lvl1pPr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defRPr b="1"/>
            </a:lvl1pPr>
            <a:lvl2pPr marL="228591">
              <a:spcBef>
                <a:spcPts val="0"/>
              </a:spcBef>
              <a:buClr>
                <a:schemeClr val="bg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9625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98812" y="1905000"/>
            <a:ext cx="8456613" cy="2209800"/>
          </a:xfrm>
        </p:spPr>
        <p:txBody>
          <a:bodyPr anchor="t"/>
          <a:lstStyle>
            <a:lvl1pPr marL="228591" indent="-228591" algn="l">
              <a:defRPr sz="4000" b="0"/>
            </a:lvl1pPr>
          </a:lstStyle>
          <a:p>
            <a:r>
              <a:rPr dirty="0"/>
              <a:t>“Click to type customer or partner quote surrounded by quotation marks.”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503611" y="4191000"/>
            <a:ext cx="8151813" cy="762000"/>
          </a:xfrm>
        </p:spPr>
        <p:txBody>
          <a:bodyPr>
            <a:noAutofit/>
          </a:bodyPr>
          <a:lstStyle>
            <a:lvl1pPr marL="292088" indent="-292088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4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dirty="0"/>
              <a:t>Click to add Name, Title, Company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A23F-32FE-1346-92AD-E4923E472CF6}" type="datetime1">
              <a:rPr lang="en-US" smtClean="0"/>
              <a:pPr/>
              <a:t>8/22/17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509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theme" Target="../theme/theme1.xml"/><Relationship Id="rId28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818" y="406401"/>
            <a:ext cx="11125199" cy="889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157" y="1524001"/>
            <a:ext cx="11126522" cy="441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28174" y="6556248"/>
            <a:ext cx="1226398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9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BEA73947-65C3-4E4B-A7EE-B27A99C2547E}" type="datetime1">
              <a:rPr lang="en-US" smtClean="0"/>
              <a:pPr/>
              <a:t>8/22/17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54605" y="6556248"/>
            <a:ext cx="2787651" cy="18288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Copyright © 201</a:t>
            </a:r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5</a:t>
            </a:r>
            <a:r>
              <a:rPr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Antra,</a:t>
            </a:r>
            <a:r>
              <a:rPr lang="en-US" sz="900" baseline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Inc</a:t>
            </a:r>
            <a:r>
              <a:rPr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3275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1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51EAA63-D034-42AE-91FA-B13B9518C7B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ntra_Logo_72dpi_RGB_NoTagline_Small.jpg"/>
          <p:cNvPicPr>
            <a:picLocks noChangeAspect="1"/>
          </p:cNvPicPr>
          <p:nvPr userDrawn="1"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78" y="6373212"/>
            <a:ext cx="1515982" cy="46704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349072"/>
            <a:ext cx="12216257" cy="38828"/>
          </a:xfrm>
          <a:prstGeom prst="rect">
            <a:avLst/>
          </a:pr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6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50" r:id="rId3"/>
    <p:sldLayoutId id="2147483663" r:id="rId4"/>
    <p:sldLayoutId id="2147483686" r:id="rId5"/>
    <p:sldLayoutId id="2147483651" r:id="rId6"/>
    <p:sldLayoutId id="2147483669" r:id="rId7"/>
    <p:sldLayoutId id="2147483692" r:id="rId8"/>
    <p:sldLayoutId id="2147483683" r:id="rId9"/>
    <p:sldLayoutId id="2147483670" r:id="rId10"/>
    <p:sldLayoutId id="2147483652" r:id="rId11"/>
    <p:sldLayoutId id="2147483671" r:id="rId12"/>
    <p:sldLayoutId id="2147483672" r:id="rId13"/>
    <p:sldLayoutId id="2147483679" r:id="rId14"/>
    <p:sldLayoutId id="2147483685" r:id="rId15"/>
    <p:sldLayoutId id="2147483688" r:id="rId16"/>
    <p:sldLayoutId id="2147483654" r:id="rId17"/>
    <p:sldLayoutId id="2147483666" r:id="rId18"/>
    <p:sldLayoutId id="2147483655" r:id="rId19"/>
    <p:sldLayoutId id="2147483656" r:id="rId20"/>
    <p:sldLayoutId id="2147483657" r:id="rId21"/>
    <p:sldLayoutId id="2147483673" r:id="rId22"/>
    <p:sldLayoutId id="2147483674" r:id="rId23"/>
    <p:sldLayoutId id="2147483676" r:id="rId24"/>
    <p:sldLayoutId id="2147483661" r:id="rId25"/>
    <p:sldLayoutId id="2147483695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361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1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899" indent="-228591" algn="l" defTabSz="914361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489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60080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671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261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852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441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032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7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4" orient="horz" pos="4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711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31813" y="739780"/>
            <a:ext cx="8763000" cy="1470025"/>
          </a:xfrm>
        </p:spPr>
        <p:txBody>
          <a:bodyPr/>
          <a:lstStyle/>
          <a:p>
            <a:r>
              <a:rPr lang="en-US" dirty="0"/>
              <a:t>Antra SEP Program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31763" y="2286000"/>
            <a:ext cx="8764141" cy="914400"/>
          </a:xfrm>
        </p:spPr>
        <p:txBody>
          <a:bodyPr/>
          <a:lstStyle/>
          <a:p>
            <a:r>
              <a:rPr lang="en-US" dirty="0"/>
              <a:t>Oracle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Normalization in Databases</a:t>
            </a:r>
          </a:p>
        </p:txBody>
      </p:sp>
    </p:spTree>
    <p:extLst>
      <p:ext uri="{BB962C8B-B14F-4D97-AF65-F5344CB8AC3E}">
        <p14:creationId xmlns:p14="http://schemas.microsoft.com/office/powerpoint/2010/main" val="185287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Database Normalization is a process of organizing data to minimize redundancy (data duplication), which in turn ensures data consistency. </a:t>
            </a:r>
          </a:p>
          <a:p>
            <a:r>
              <a:rPr lang="en-US" sz="2000" dirty="0"/>
              <a:t>Normalization has a series of steps called “Forms”, the more steps you take the more normalized your tables are.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746929"/>
      </p:ext>
    </p:extLst>
  </p:cSld>
  <p:clrMapOvr>
    <a:masterClrMapping/>
  </p:clrMapOvr>
  <p:transition xmlns:p14="http://schemas.microsoft.com/office/powerpoint/2010/main"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normalize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Save typing of repetitive data</a:t>
            </a:r>
          </a:p>
          <a:p>
            <a:r>
              <a:rPr lang="en-US" sz="2000" dirty="0"/>
              <a:t>Reduce disk space</a:t>
            </a:r>
          </a:p>
          <a:p>
            <a:r>
              <a:rPr lang="en-US" sz="2000" dirty="0"/>
              <a:t>Avoid frequent restructuring of tables and other objects to accommodate new data.</a:t>
            </a:r>
          </a:p>
          <a:p>
            <a:r>
              <a:rPr lang="en-US" sz="2000" dirty="0"/>
              <a:t>Increase flexibility to query, sort, summarize and group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86604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“Emp” table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8995" y="3025465"/>
            <a:ext cx="105128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Problems of Data Redundancy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</a:rPr>
              <a:t>Disk space wastage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</a:rPr>
              <a:t>Data Inconsistency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</a:rPr>
              <a:t>DML Queries can become slow</a:t>
            </a:r>
          </a:p>
        </p:txBody>
      </p:sp>
      <p:graphicFrame>
        <p:nvGraphicFramePr>
          <p:cNvPr id="6" name="Content Placeholder 5" descr="Table with multiple topic and category row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1045659"/>
              </p:ext>
            </p:extLst>
          </p:nvPr>
        </p:nvGraphicFramePr>
        <p:xfrm>
          <a:off x="495299" y="1478280"/>
          <a:ext cx="11096627" cy="136475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04645">
                  <a:extLst>
                    <a:ext uri="{9D8B030D-6E8A-4147-A177-3AD203B41FA5}">
                      <a16:colId xmlns:a16="http://schemas.microsoft.com/office/drawing/2014/main" xmlns="" val="768047797"/>
                    </a:ext>
                  </a:extLst>
                </a:gridCol>
                <a:gridCol w="1117943">
                  <a:extLst>
                    <a:ext uri="{9D8B030D-6E8A-4147-A177-3AD203B41FA5}">
                      <a16:colId xmlns:a16="http://schemas.microsoft.com/office/drawing/2014/main" xmlns="" val="2160592720"/>
                    </a:ext>
                  </a:extLst>
                </a:gridCol>
                <a:gridCol w="941971">
                  <a:extLst>
                    <a:ext uri="{9D8B030D-6E8A-4147-A177-3AD203B41FA5}">
                      <a16:colId xmlns:a16="http://schemas.microsoft.com/office/drawing/2014/main" xmlns="" val="3490281297"/>
                    </a:ext>
                  </a:extLst>
                </a:gridCol>
                <a:gridCol w="9212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6267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1110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5251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2822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45628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37601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ENAME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JOB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SALARY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COMM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ADDRESS1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ADDRESS2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7053520"/>
                  </a:ext>
                </a:extLst>
              </a:tr>
              <a:tr h="344775">
                <a:tc>
                  <a:txBody>
                    <a:bodyPr/>
                    <a:lstStyle/>
                    <a:p>
                      <a:r>
                        <a:rPr lang="en-US" sz="1500" dirty="0"/>
                        <a:t>SCOTT, ADAM, MIKE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CLERK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1500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1500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ACCOUNTS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OHIO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DEMO1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DEMO2</a:t>
                      </a:r>
                    </a:p>
                  </a:txBody>
                  <a:tcPr marL="91416" marR="91416"/>
                </a:tc>
                <a:extLst>
                  <a:ext uri="{0D108BD9-81ED-4DB2-BD59-A6C34878D82A}">
                    <a16:rowId xmlns:a16="http://schemas.microsoft.com/office/drawing/2014/main" xmlns="" val="3556899677"/>
                  </a:ext>
                </a:extLst>
              </a:tr>
              <a:tr h="344775">
                <a:tc>
                  <a:txBody>
                    <a:bodyPr/>
                    <a:lstStyle/>
                    <a:p>
                      <a:r>
                        <a:rPr lang="en-US" sz="1500" dirty="0"/>
                        <a:t>STEVE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MANAGER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4500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100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4600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SALES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SYDENY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ADDRESS1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ADDRESS2</a:t>
                      </a:r>
                    </a:p>
                  </a:txBody>
                  <a:tcPr marL="91416" marR="91416"/>
                </a:tc>
                <a:extLst>
                  <a:ext uri="{0D108BD9-81ED-4DB2-BD59-A6C34878D82A}">
                    <a16:rowId xmlns:a16="http://schemas.microsoft.com/office/drawing/2014/main" xmlns="" val="3329541866"/>
                  </a:ext>
                </a:extLst>
              </a:tr>
              <a:tr h="337601">
                <a:tc>
                  <a:txBody>
                    <a:bodyPr/>
                    <a:lstStyle/>
                    <a:p>
                      <a:r>
                        <a:rPr lang="en-US" sz="1500" dirty="0"/>
                        <a:t>SAM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MANAGER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5000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5000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IT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LONDON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ABC1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ABC2</a:t>
                      </a:r>
                    </a:p>
                  </a:txBody>
                  <a:tcPr marL="91416" marR="91416"/>
                </a:tc>
                <a:extLst>
                  <a:ext uri="{0D108BD9-81ED-4DB2-BD59-A6C34878D82A}">
                    <a16:rowId xmlns:a16="http://schemas.microsoft.com/office/drawing/2014/main" xmlns="" val="1219984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11011"/>
      </p:ext>
    </p:extLst>
  </p:cSld>
  <p:clrMapOvr>
    <a:masterClrMapping/>
  </p:clrMapOvr>
  <p:transition xmlns:p14="http://schemas.microsoft.com/office/powerpoint/2010/main"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466" y="628650"/>
            <a:ext cx="10512862" cy="574654"/>
          </a:xfrm>
        </p:spPr>
        <p:txBody>
          <a:bodyPr/>
          <a:lstStyle/>
          <a:p>
            <a:r>
              <a:rPr lang="en-US" dirty="0"/>
              <a:t>First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596" y="1426380"/>
            <a:ext cx="10512862" cy="1259670"/>
          </a:xfrm>
        </p:spPr>
        <p:txBody>
          <a:bodyPr/>
          <a:lstStyle/>
          <a:p>
            <a:r>
              <a:rPr lang="en-US" sz="2000" dirty="0"/>
              <a:t>Data in each column should be atomic, no multiples values separated by comma.</a:t>
            </a:r>
          </a:p>
          <a:p>
            <a:r>
              <a:rPr lang="en-US" sz="2000" dirty="0"/>
              <a:t>The table does not contain any repeating column group</a:t>
            </a:r>
          </a:p>
          <a:p>
            <a:r>
              <a:rPr lang="en-US" sz="2000" dirty="0"/>
              <a:t>Identify each record using primary key.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Content Placeholder 5" descr="Table with multiple topic and category row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839132"/>
              </p:ext>
            </p:extLst>
          </p:nvPr>
        </p:nvGraphicFramePr>
        <p:xfrm>
          <a:off x="561974" y="2764155"/>
          <a:ext cx="11010901" cy="1463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04901">
                  <a:extLst>
                    <a:ext uri="{9D8B030D-6E8A-4147-A177-3AD203B41FA5}">
                      <a16:colId xmlns:a16="http://schemas.microsoft.com/office/drawing/2014/main" xmlns="" val="768047797"/>
                    </a:ext>
                  </a:extLst>
                </a:gridCol>
                <a:gridCol w="1590675">
                  <a:extLst>
                    <a:ext uri="{9D8B030D-6E8A-4147-A177-3AD203B41FA5}">
                      <a16:colId xmlns:a16="http://schemas.microsoft.com/office/drawing/2014/main" xmlns="" val="2160592720"/>
                    </a:ext>
                  </a:extLst>
                </a:gridCol>
                <a:gridCol w="2066925">
                  <a:extLst>
                    <a:ext uri="{9D8B030D-6E8A-4147-A177-3AD203B41FA5}">
                      <a16:colId xmlns:a16="http://schemas.microsoft.com/office/drawing/2014/main" xmlns="" val="3490281297"/>
                    </a:ext>
                  </a:extLst>
                </a:gridCol>
                <a:gridCol w="17096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523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043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65917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37601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EMP</a:t>
                      </a:r>
                      <a:r>
                        <a:rPr lang="en-US" sz="1800" baseline="0" dirty="0"/>
                        <a:t> NO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JOB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COMM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7053520"/>
                  </a:ext>
                </a:extLst>
              </a:tr>
              <a:tr h="344775">
                <a:tc>
                  <a:txBody>
                    <a:bodyPr/>
                    <a:lstStyle/>
                    <a:p>
                      <a:r>
                        <a:rPr lang="en-US" sz="1800" dirty="0"/>
                        <a:t>101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SCOTT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CLERK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1500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ACCOUNTS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OHIO</a:t>
                      </a:r>
                    </a:p>
                  </a:txBody>
                  <a:tcPr marL="91416" marR="91416"/>
                </a:tc>
                <a:extLst>
                  <a:ext uri="{0D108BD9-81ED-4DB2-BD59-A6C34878D82A}">
                    <a16:rowId xmlns:a16="http://schemas.microsoft.com/office/drawing/2014/main" xmlns="" val="3556899677"/>
                  </a:ext>
                </a:extLst>
              </a:tr>
              <a:tr h="344775">
                <a:tc>
                  <a:txBody>
                    <a:bodyPr/>
                    <a:lstStyle/>
                    <a:p>
                      <a:r>
                        <a:rPr lang="en-US" sz="1800" dirty="0"/>
                        <a:t>102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MIKE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CLERK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1500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marL="0" marR="0" indent="0" algn="ctr" defTabSz="9143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ACCOUNTS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marL="0" marR="0" indent="0" algn="ctr" defTabSz="9143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OHIO</a:t>
                      </a:r>
                    </a:p>
                  </a:txBody>
                  <a:tcPr marL="91416" marR="91416"/>
                </a:tc>
                <a:extLst>
                  <a:ext uri="{0D108BD9-81ED-4DB2-BD59-A6C34878D82A}">
                    <a16:rowId xmlns:a16="http://schemas.microsoft.com/office/drawing/2014/main" xmlns="" val="3329541866"/>
                  </a:ext>
                </a:extLst>
              </a:tr>
              <a:tr h="337601">
                <a:tc>
                  <a:txBody>
                    <a:bodyPr/>
                    <a:lstStyle/>
                    <a:p>
                      <a:r>
                        <a:rPr lang="en-US" sz="1800" dirty="0"/>
                        <a:t>103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SAM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Manager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5000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ACCOUNTS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LONDON</a:t>
                      </a:r>
                    </a:p>
                  </a:txBody>
                  <a:tcPr marL="91416" marR="91416"/>
                </a:tc>
                <a:extLst>
                  <a:ext uri="{0D108BD9-81ED-4DB2-BD59-A6C34878D82A}">
                    <a16:rowId xmlns:a16="http://schemas.microsoft.com/office/drawing/2014/main" xmlns="" val="1219984279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 descr="Table with multiple topic and category row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1045659"/>
              </p:ext>
            </p:extLst>
          </p:nvPr>
        </p:nvGraphicFramePr>
        <p:xfrm>
          <a:off x="571499" y="4507230"/>
          <a:ext cx="4003965" cy="10972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09576">
                  <a:extLst>
                    <a:ext uri="{9D8B030D-6E8A-4147-A177-3AD203B41FA5}">
                      <a16:colId xmlns:a16="http://schemas.microsoft.com/office/drawing/2014/main" xmlns="" val="768047797"/>
                    </a:ext>
                  </a:extLst>
                </a:gridCol>
                <a:gridCol w="3594389">
                  <a:extLst>
                    <a:ext uri="{9D8B030D-6E8A-4147-A177-3AD203B41FA5}">
                      <a16:colId xmlns:a16="http://schemas.microsoft.com/office/drawing/2014/main" xmlns="" val="2160592720"/>
                    </a:ext>
                  </a:extLst>
                </a:gridCol>
              </a:tblGrid>
              <a:tr h="337601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ADDRESS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7053520"/>
                  </a:ext>
                </a:extLst>
              </a:tr>
              <a:tr h="344775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DEMO1</a:t>
                      </a:r>
                    </a:p>
                  </a:txBody>
                  <a:tcPr marL="91416" marR="91416"/>
                </a:tc>
                <a:extLst>
                  <a:ext uri="{0D108BD9-81ED-4DB2-BD59-A6C34878D82A}">
                    <a16:rowId xmlns:a16="http://schemas.microsoft.com/office/drawing/2014/main" xmlns="" val="3556899677"/>
                  </a:ext>
                </a:extLst>
              </a:tr>
              <a:tr h="344775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ABC1</a:t>
                      </a:r>
                    </a:p>
                  </a:txBody>
                  <a:tcPr marL="91416" marR="91416"/>
                </a:tc>
                <a:extLst>
                  <a:ext uri="{0D108BD9-81ED-4DB2-BD59-A6C34878D82A}">
                    <a16:rowId xmlns:a16="http://schemas.microsoft.com/office/drawing/2014/main" xmlns="" val="3329541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508055"/>
      </p:ext>
    </p:extLst>
  </p:cSld>
  <p:clrMapOvr>
    <a:masterClrMapping/>
  </p:clrMapOvr>
  <p:transition xmlns:p14="http://schemas.microsoft.com/office/powerpoint/2010/main"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352" y="438150"/>
            <a:ext cx="10512862" cy="505833"/>
          </a:xfrm>
        </p:spPr>
        <p:txBody>
          <a:bodyPr/>
          <a:lstStyle/>
          <a:p>
            <a:r>
              <a:rPr lang="en-US" dirty="0"/>
              <a:t>Second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706" y="1014793"/>
            <a:ext cx="10512862" cy="1204532"/>
          </a:xfrm>
        </p:spPr>
        <p:txBody>
          <a:bodyPr/>
          <a:lstStyle/>
          <a:p>
            <a:r>
              <a:rPr lang="en-US" sz="2000" dirty="0"/>
              <a:t>The table must meet all the conditions of 1NF</a:t>
            </a:r>
          </a:p>
          <a:p>
            <a:r>
              <a:rPr lang="en-US" sz="2000" dirty="0"/>
              <a:t>Move redundant data to separate table</a:t>
            </a:r>
          </a:p>
          <a:p>
            <a:r>
              <a:rPr lang="en-US" sz="2000" dirty="0"/>
              <a:t>Create relationships between these tables using foreign keys</a:t>
            </a:r>
          </a:p>
        </p:txBody>
      </p:sp>
      <p:graphicFrame>
        <p:nvGraphicFramePr>
          <p:cNvPr id="7" name="Content Placeholder 5" descr="Table with multiple topic and category row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1045659"/>
              </p:ext>
            </p:extLst>
          </p:nvPr>
        </p:nvGraphicFramePr>
        <p:xfrm>
          <a:off x="390525" y="2497455"/>
          <a:ext cx="3209925" cy="10972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xmlns="" val="768047797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xmlns="" val="2160592720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7601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LOCATION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7053520"/>
                  </a:ext>
                </a:extLst>
              </a:tr>
              <a:tr h="344775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ACCOUNTS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OHIO</a:t>
                      </a:r>
                    </a:p>
                  </a:txBody>
                  <a:tcPr marL="91416" marR="91416"/>
                </a:tc>
                <a:extLst>
                  <a:ext uri="{0D108BD9-81ED-4DB2-BD59-A6C34878D82A}">
                    <a16:rowId xmlns:a16="http://schemas.microsoft.com/office/drawing/2014/main" xmlns="" val="3556899677"/>
                  </a:ext>
                </a:extLst>
              </a:tr>
              <a:tr h="344775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IT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LONDON</a:t>
                      </a:r>
                    </a:p>
                  </a:txBody>
                  <a:tcPr marL="91416" marR="91416"/>
                </a:tc>
                <a:extLst>
                  <a:ext uri="{0D108BD9-81ED-4DB2-BD59-A6C34878D82A}">
                    <a16:rowId xmlns:a16="http://schemas.microsoft.com/office/drawing/2014/main" xmlns="" val="3329541866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 descr="Table with multiple topic and category row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1045659"/>
              </p:ext>
            </p:extLst>
          </p:nvPr>
        </p:nvGraphicFramePr>
        <p:xfrm>
          <a:off x="400050" y="4107180"/>
          <a:ext cx="3209925" cy="1463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xmlns="" val="768047797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xmlns="" val="2160592720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7601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EMP 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7053520"/>
                  </a:ext>
                </a:extLst>
              </a:tr>
              <a:tr h="344775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DEMO 1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101</a:t>
                      </a:r>
                    </a:p>
                  </a:txBody>
                  <a:tcPr marL="91416" marR="91416"/>
                </a:tc>
                <a:extLst>
                  <a:ext uri="{0D108BD9-81ED-4DB2-BD59-A6C34878D82A}">
                    <a16:rowId xmlns:a16="http://schemas.microsoft.com/office/drawing/2014/main" xmlns="" val="3556899677"/>
                  </a:ext>
                </a:extLst>
              </a:tr>
              <a:tr h="344775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marL="0" marR="0" indent="0" algn="l" defTabSz="9143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DEMO 1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102</a:t>
                      </a:r>
                    </a:p>
                  </a:txBody>
                  <a:tcPr marL="91416" marR="91416"/>
                </a:tc>
                <a:extLst>
                  <a:ext uri="{0D108BD9-81ED-4DB2-BD59-A6C34878D82A}">
                    <a16:rowId xmlns:a16="http://schemas.microsoft.com/office/drawing/2014/main" xmlns="" val="3329541866"/>
                  </a:ext>
                </a:extLst>
              </a:tr>
              <a:tr h="344775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ABC 1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103</a:t>
                      </a:r>
                    </a:p>
                  </a:txBody>
                  <a:tcPr marL="91416" marR="91416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9" name="Content Placeholder 5" descr="Table with multiple topic and category row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0978606"/>
              </p:ext>
            </p:extLst>
          </p:nvPr>
        </p:nvGraphicFramePr>
        <p:xfrm>
          <a:off x="3914775" y="2459355"/>
          <a:ext cx="7962899" cy="1463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38225">
                  <a:extLst>
                    <a:ext uri="{9D8B030D-6E8A-4147-A177-3AD203B41FA5}">
                      <a16:colId xmlns:a16="http://schemas.microsoft.com/office/drawing/2014/main" xmlns="" val="768047797"/>
                    </a:ext>
                  </a:extLst>
                </a:gridCol>
                <a:gridCol w="902273">
                  <a:extLst>
                    <a:ext uri="{9D8B030D-6E8A-4147-A177-3AD203B41FA5}">
                      <a16:colId xmlns:a16="http://schemas.microsoft.com/office/drawing/2014/main" xmlns="" val="2160592720"/>
                    </a:ext>
                  </a:extLst>
                </a:gridCol>
                <a:gridCol w="1487944">
                  <a:extLst>
                    <a:ext uri="{9D8B030D-6E8A-4147-A177-3AD203B41FA5}">
                      <a16:colId xmlns:a16="http://schemas.microsoft.com/office/drawing/2014/main" xmlns="" val="3490281297"/>
                    </a:ext>
                  </a:extLst>
                </a:gridCol>
                <a:gridCol w="12307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07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1802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492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37601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EMP</a:t>
                      </a:r>
                      <a:r>
                        <a:rPr lang="en-US" sz="1800" baseline="0" dirty="0"/>
                        <a:t> NO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JOB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SALARY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COMM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DEPT 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7053520"/>
                  </a:ext>
                </a:extLst>
              </a:tr>
              <a:tr h="344775">
                <a:tc>
                  <a:txBody>
                    <a:bodyPr/>
                    <a:lstStyle/>
                    <a:p>
                      <a:r>
                        <a:rPr lang="en-US" sz="1800" dirty="0"/>
                        <a:t>101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SCOTT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CLERK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1500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1500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91416" marR="91416"/>
                </a:tc>
                <a:extLst>
                  <a:ext uri="{0D108BD9-81ED-4DB2-BD59-A6C34878D82A}">
                    <a16:rowId xmlns:a16="http://schemas.microsoft.com/office/drawing/2014/main" xmlns="" val="3556899677"/>
                  </a:ext>
                </a:extLst>
              </a:tr>
              <a:tr h="344775">
                <a:tc>
                  <a:txBody>
                    <a:bodyPr/>
                    <a:lstStyle/>
                    <a:p>
                      <a:r>
                        <a:rPr lang="en-US" sz="1800" dirty="0"/>
                        <a:t>102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MIKE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CLERK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1500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1500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marL="0" marR="0" indent="0" algn="ctr" defTabSz="9143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</a:t>
                      </a:r>
                    </a:p>
                  </a:txBody>
                  <a:tcPr marL="91416" marR="91416"/>
                </a:tc>
                <a:extLst>
                  <a:ext uri="{0D108BD9-81ED-4DB2-BD59-A6C34878D82A}">
                    <a16:rowId xmlns:a16="http://schemas.microsoft.com/office/drawing/2014/main" xmlns="" val="3329541866"/>
                  </a:ext>
                </a:extLst>
              </a:tr>
              <a:tr h="337601">
                <a:tc>
                  <a:txBody>
                    <a:bodyPr/>
                    <a:lstStyle/>
                    <a:p>
                      <a:r>
                        <a:rPr lang="en-US" sz="1800" dirty="0"/>
                        <a:t>103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SAM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Manager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5000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5000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L="91416" marR="91416"/>
                </a:tc>
                <a:extLst>
                  <a:ext uri="{0D108BD9-81ED-4DB2-BD59-A6C34878D82A}">
                    <a16:rowId xmlns:a16="http://schemas.microsoft.com/office/drawing/2014/main" xmlns="" val="1219984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6089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361950"/>
            <a:ext cx="10512862" cy="592139"/>
          </a:xfrm>
        </p:spPr>
        <p:txBody>
          <a:bodyPr/>
          <a:lstStyle/>
          <a:p>
            <a:r>
              <a:rPr lang="en-US" dirty="0"/>
              <a:t>Third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005" y="1008085"/>
            <a:ext cx="10512862" cy="1030265"/>
          </a:xfrm>
        </p:spPr>
        <p:txBody>
          <a:bodyPr/>
          <a:lstStyle/>
          <a:p>
            <a:r>
              <a:rPr lang="en-US" sz="2000" dirty="0"/>
              <a:t>Table must meet all the conditions of 1NF and 2NF.</a:t>
            </a:r>
          </a:p>
          <a:p>
            <a:r>
              <a:rPr lang="en-US" sz="2000" dirty="0"/>
              <a:t>Does not contain columns that are not fully dependent on primary key.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81302" y="3785719"/>
            <a:ext cx="70915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Column Total has been removed from “Emp” table because it was not dependent on primary </a:t>
            </a:r>
            <a:r>
              <a:rPr lang="en-US" sz="2000" dirty="0">
                <a:solidFill>
                  <a:schemeClr val="accent2"/>
                </a:solidFill>
              </a:rPr>
              <a:t>key</a:t>
            </a:r>
            <a:r>
              <a:rPr lang="en-US" sz="2000" dirty="0">
                <a:solidFill>
                  <a:srgbClr val="C00000"/>
                </a:solidFill>
              </a:rPr>
              <a:t> column Emp No. It was dependent on ‘Salary’ and ‘</a:t>
            </a:r>
            <a:r>
              <a:rPr lang="en-US" sz="2000" dirty="0" err="1">
                <a:solidFill>
                  <a:srgbClr val="C00000"/>
                </a:solidFill>
              </a:rPr>
              <a:t>Comm</a:t>
            </a:r>
            <a:r>
              <a:rPr lang="en-US" sz="2000" dirty="0">
                <a:solidFill>
                  <a:srgbClr val="C00000"/>
                </a:solidFill>
              </a:rPr>
              <a:t>’ column</a:t>
            </a:r>
          </a:p>
        </p:txBody>
      </p:sp>
      <p:graphicFrame>
        <p:nvGraphicFramePr>
          <p:cNvPr id="8" name="Content Placeholder 5" descr="Table with multiple topic and category row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1045659"/>
              </p:ext>
            </p:extLst>
          </p:nvPr>
        </p:nvGraphicFramePr>
        <p:xfrm>
          <a:off x="504825" y="2030730"/>
          <a:ext cx="3209925" cy="10972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xmlns="" val="768047797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xmlns="" val="2160592720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7601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LOCATION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7053520"/>
                  </a:ext>
                </a:extLst>
              </a:tr>
              <a:tr h="344775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ACCOUNTS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OHIO</a:t>
                      </a:r>
                    </a:p>
                  </a:txBody>
                  <a:tcPr marL="91416" marR="91416"/>
                </a:tc>
                <a:extLst>
                  <a:ext uri="{0D108BD9-81ED-4DB2-BD59-A6C34878D82A}">
                    <a16:rowId xmlns:a16="http://schemas.microsoft.com/office/drawing/2014/main" xmlns="" val="3556899677"/>
                  </a:ext>
                </a:extLst>
              </a:tr>
              <a:tr h="344775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IT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LONDON</a:t>
                      </a:r>
                    </a:p>
                  </a:txBody>
                  <a:tcPr marL="91416" marR="91416"/>
                </a:tc>
                <a:extLst>
                  <a:ext uri="{0D108BD9-81ED-4DB2-BD59-A6C34878D82A}">
                    <a16:rowId xmlns:a16="http://schemas.microsoft.com/office/drawing/2014/main" xmlns="" val="3329541866"/>
                  </a:ext>
                </a:extLst>
              </a:tr>
            </a:tbl>
          </a:graphicData>
        </a:graphic>
      </p:graphicFrame>
      <p:graphicFrame>
        <p:nvGraphicFramePr>
          <p:cNvPr id="9" name="Content Placeholder 5" descr="Table with multiple topic and category row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1045659"/>
              </p:ext>
            </p:extLst>
          </p:nvPr>
        </p:nvGraphicFramePr>
        <p:xfrm>
          <a:off x="514350" y="3640455"/>
          <a:ext cx="3209925" cy="1463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xmlns="" val="768047797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xmlns="" val="2160592720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7601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EMP 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7053520"/>
                  </a:ext>
                </a:extLst>
              </a:tr>
              <a:tr h="344775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DEMO 1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101</a:t>
                      </a:r>
                    </a:p>
                  </a:txBody>
                  <a:tcPr marL="91416" marR="91416"/>
                </a:tc>
                <a:extLst>
                  <a:ext uri="{0D108BD9-81ED-4DB2-BD59-A6C34878D82A}">
                    <a16:rowId xmlns:a16="http://schemas.microsoft.com/office/drawing/2014/main" xmlns="" val="3556899677"/>
                  </a:ext>
                </a:extLst>
              </a:tr>
              <a:tr h="344775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marL="0" marR="0" indent="0" algn="l" defTabSz="9143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DEMO 1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102</a:t>
                      </a:r>
                    </a:p>
                  </a:txBody>
                  <a:tcPr marL="91416" marR="91416"/>
                </a:tc>
                <a:extLst>
                  <a:ext uri="{0D108BD9-81ED-4DB2-BD59-A6C34878D82A}">
                    <a16:rowId xmlns:a16="http://schemas.microsoft.com/office/drawing/2014/main" xmlns="" val="3329541866"/>
                  </a:ext>
                </a:extLst>
              </a:tr>
              <a:tr h="344775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ABC 1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103</a:t>
                      </a:r>
                    </a:p>
                  </a:txBody>
                  <a:tcPr marL="91416" marR="91416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0" name="Content Placeholder 5" descr="Table with multiple topic and category row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1045659"/>
              </p:ext>
            </p:extLst>
          </p:nvPr>
        </p:nvGraphicFramePr>
        <p:xfrm>
          <a:off x="4067175" y="2030730"/>
          <a:ext cx="7477126" cy="1463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01927">
                  <a:extLst>
                    <a:ext uri="{9D8B030D-6E8A-4147-A177-3AD203B41FA5}">
                      <a16:colId xmlns:a16="http://schemas.microsoft.com/office/drawing/2014/main" xmlns="" val="768047797"/>
                    </a:ext>
                  </a:extLst>
                </a:gridCol>
                <a:gridCol w="957633">
                  <a:extLst>
                    <a:ext uri="{9D8B030D-6E8A-4147-A177-3AD203B41FA5}">
                      <a16:colId xmlns:a16="http://schemas.microsoft.com/office/drawing/2014/main" xmlns="" val="2160592720"/>
                    </a:ext>
                  </a:extLst>
                </a:gridCol>
                <a:gridCol w="1579239">
                  <a:extLst>
                    <a:ext uri="{9D8B030D-6E8A-4147-A177-3AD203B41FA5}">
                      <a16:colId xmlns:a16="http://schemas.microsoft.com/office/drawing/2014/main" xmlns="" val="3490281297"/>
                    </a:ext>
                  </a:extLst>
                </a:gridCol>
                <a:gridCol w="13062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062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57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37601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EMP</a:t>
                      </a:r>
                      <a:r>
                        <a:rPr lang="en-US" sz="1800" baseline="0" dirty="0"/>
                        <a:t> NO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JOB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SALARY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COMM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DEPT 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7053520"/>
                  </a:ext>
                </a:extLst>
              </a:tr>
              <a:tr h="344775">
                <a:tc>
                  <a:txBody>
                    <a:bodyPr/>
                    <a:lstStyle/>
                    <a:p>
                      <a:r>
                        <a:rPr lang="en-US" sz="1800" dirty="0"/>
                        <a:t>101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SCOTT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CLERK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1500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91416" marR="91416"/>
                </a:tc>
                <a:extLst>
                  <a:ext uri="{0D108BD9-81ED-4DB2-BD59-A6C34878D82A}">
                    <a16:rowId xmlns:a16="http://schemas.microsoft.com/office/drawing/2014/main" xmlns="" val="3556899677"/>
                  </a:ext>
                </a:extLst>
              </a:tr>
              <a:tr h="344775">
                <a:tc>
                  <a:txBody>
                    <a:bodyPr/>
                    <a:lstStyle/>
                    <a:p>
                      <a:r>
                        <a:rPr lang="en-US" sz="1800" dirty="0"/>
                        <a:t>102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MIKE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CLERK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1500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marL="0" marR="0" indent="0" algn="ctr" defTabSz="9143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</a:t>
                      </a:r>
                    </a:p>
                  </a:txBody>
                  <a:tcPr marL="91416" marR="91416"/>
                </a:tc>
                <a:extLst>
                  <a:ext uri="{0D108BD9-81ED-4DB2-BD59-A6C34878D82A}">
                    <a16:rowId xmlns:a16="http://schemas.microsoft.com/office/drawing/2014/main" xmlns="" val="3329541866"/>
                  </a:ext>
                </a:extLst>
              </a:tr>
              <a:tr h="337601">
                <a:tc>
                  <a:txBody>
                    <a:bodyPr/>
                    <a:lstStyle/>
                    <a:p>
                      <a:r>
                        <a:rPr lang="en-US" sz="1800" dirty="0"/>
                        <a:t>103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SAM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Manager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5000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L="91416" marR="91416"/>
                </a:tc>
                <a:extLst>
                  <a:ext uri="{0D108BD9-81ED-4DB2-BD59-A6C34878D82A}">
                    <a16:rowId xmlns:a16="http://schemas.microsoft.com/office/drawing/2014/main" xmlns="" val="1219984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180549"/>
      </p:ext>
    </p:extLst>
  </p:cSld>
  <p:clrMapOvr>
    <a:masterClrMapping/>
  </p:clrMapOvr>
  <p:transition xmlns:p14="http://schemas.microsoft.com/office/powerpoint/2010/main" spd="med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racle_16x9_2014_521">
  <a:themeElements>
    <a:clrScheme name="Antra Color Palette 2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99A60"/>
      </a:accent1>
      <a:accent2>
        <a:srgbClr val="9C5252"/>
      </a:accent2>
      <a:accent3>
        <a:srgbClr val="E68422"/>
      </a:accent3>
      <a:accent4>
        <a:srgbClr val="846648"/>
      </a:accent4>
      <a:accent5>
        <a:srgbClr val="157EBD"/>
      </a:accent5>
      <a:accent6>
        <a:srgbClr val="189FEF"/>
      </a:accent6>
      <a:hlink>
        <a:srgbClr val="4D95CA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5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racle_16x9_2014_521" id="{11138A86-4CFD-4AAE-84ED-85FDB159739F}" vid="{ADD436DE-0EC9-4932-BD4C-5E9FA04FA01B}"/>
    </a:ext>
  </a:extLst>
</a:theme>
</file>

<file path=ppt/theme/theme2.xml><?xml version="1.0" encoding="utf-8"?>
<a:theme xmlns:a="http://schemas.openxmlformats.org/drawingml/2006/main" name="Office Theme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13457</TotalTime>
  <Words>417</Words>
  <Application>Microsoft Macintosh PowerPoint</Application>
  <PresentationFormat>自定义</PresentationFormat>
  <Paragraphs>194</Paragraphs>
  <Slides>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Oracle_16x9_2014_521</vt:lpstr>
      <vt:lpstr>PowerPoint 演示文稿</vt:lpstr>
      <vt:lpstr>Antra SEP Program</vt:lpstr>
      <vt:lpstr>Normalization in Databases</vt:lpstr>
      <vt:lpstr>What is Normalization</vt:lpstr>
      <vt:lpstr>Why normalize Tables</vt:lpstr>
      <vt:lpstr>A typical “Emp” table example</vt:lpstr>
      <vt:lpstr>First Normal Form</vt:lpstr>
      <vt:lpstr>Second Normal Form</vt:lpstr>
      <vt:lpstr>Third Normal Form</vt:lpstr>
    </vt:vector>
  </TitlesOfParts>
  <Company>Antra,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Antra, Inc. PowerPoint Template</dc:title>
  <dc:creator>Madhu Reddy</dc:creator>
  <cp:lastModifiedBy>hao liu</cp:lastModifiedBy>
  <cp:revision>940</cp:revision>
  <dcterms:created xsi:type="dcterms:W3CDTF">2014-05-22T00:02:59Z</dcterms:created>
  <dcterms:modified xsi:type="dcterms:W3CDTF">2017-08-22T13:10:41Z</dcterms:modified>
</cp:coreProperties>
</file>