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3.bin" ContentType="application/vnd.openxmlformats-officedocument.oleObject"/>
  <Override PartName="/ppt/notesSlides/notesSlide57.xml" ContentType="application/vnd.openxmlformats-officedocument.presentationml.notesSlide+xml"/>
  <Override PartName="/ppt/embeddings/oleObject4.bin" ContentType="application/vnd.openxmlformats-officedocument.oleObject"/>
  <Override PartName="/ppt/notesSlides/notesSlide58.xml" ContentType="application/vnd.openxmlformats-officedocument.presentationml.notesSlide+xml"/>
  <Override PartName="/ppt/embeddings/oleObject5.bin" ContentType="application/vnd.openxmlformats-officedocument.oleObject"/>
  <Override PartName="/ppt/notesSlides/notesSlide59.xml" ContentType="application/vnd.openxmlformats-officedocument.presentationml.notesSlide+xml"/>
  <Override PartName="/ppt/embeddings/oleObject6.bin" ContentType="application/vnd.openxmlformats-officedocument.oleObject"/>
  <Override PartName="/ppt/notesSlides/notesSlide60.xml" ContentType="application/vnd.openxmlformats-officedocument.presentationml.notesSlide+xml"/>
  <Override PartName="/ppt/embeddings/oleObject7.bin" ContentType="application/vnd.openxmlformats-officedocument.oleObject"/>
  <Override PartName="/ppt/notesSlides/notesSlide61.xml" ContentType="application/vnd.openxmlformats-officedocument.presentationml.notesSlide+xml"/>
  <Override PartName="/ppt/embeddings/oleObject8.bin" ContentType="application/vnd.openxmlformats-officedocument.oleObject"/>
  <Override PartName="/ppt/notesSlides/notesSlide62.xml" ContentType="application/vnd.openxmlformats-officedocument.presentationml.notesSlide+xml"/>
  <Override PartName="/ppt/embeddings/oleObject9.bin" ContentType="application/vnd.openxmlformats-officedocument.oleObject"/>
  <Override PartName="/ppt/notesSlides/notesSlide63.xml" ContentType="application/vnd.openxmlformats-officedocument.presentationml.notesSlide+xml"/>
  <Override PartName="/ppt/embeddings/oleObject10.bin" ContentType="application/vnd.openxmlformats-officedocument.oleObject"/>
  <Override PartName="/ppt/notesSlides/notesSlide64.xml" ContentType="application/vnd.openxmlformats-officedocument.presentationml.notesSlide+xml"/>
  <Override PartName="/ppt/embeddings/oleObject11.bin" ContentType="application/vnd.openxmlformats-officedocument.oleObject"/>
  <Override PartName="/ppt/notesSlides/notesSlide65.xml" ContentType="application/vnd.openxmlformats-officedocument.presentationml.notesSlide+xml"/>
  <Override PartName="/ppt/embeddings/oleObject12.bin" ContentType="application/vnd.openxmlformats-officedocument.oleObject"/>
  <Override PartName="/ppt/notesSlides/notesSlide6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67.xml" ContentType="application/vnd.openxmlformats-officedocument.presentationml.notesSlide+xml"/>
  <Override PartName="/ppt/embeddings/oleObject15.bin" ContentType="application/vnd.openxmlformats-officedocument.oleObject"/>
  <Override PartName="/ppt/notesSlides/notesSlide68.xml" ContentType="application/vnd.openxmlformats-officedocument.presentationml.notesSlide+xml"/>
  <Override PartName="/ppt/embeddings/oleObject16.bin" ContentType="application/vnd.openxmlformats-officedocument.oleObject"/>
  <Override PartName="/ppt/notesSlides/notesSlide69.xml" ContentType="application/vnd.openxmlformats-officedocument.presentationml.notesSlide+xml"/>
  <Override PartName="/ppt/embeddings/oleObject17.bin" ContentType="application/vnd.openxmlformats-officedocument.oleObject"/>
  <Override PartName="/ppt/notesSlides/notesSlide70.xml" ContentType="application/vnd.openxmlformats-officedocument.presentationml.notesSlide+xml"/>
  <Override PartName="/ppt/embeddings/oleObject18.bin" ContentType="application/vnd.openxmlformats-officedocument.oleObject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embeddings/oleObject19.bin" ContentType="application/vnd.openxmlformats-officedocument.oleObject"/>
  <Override PartName="/ppt/notesSlides/notesSlide77.xml" ContentType="application/vnd.openxmlformats-officedocument.presentationml.notesSlide+xml"/>
  <Override PartName="/ppt/embeddings/oleObject20.bin" ContentType="application/vnd.openxmlformats-officedocument.oleObject"/>
  <Override PartName="/ppt/notesSlides/notesSlide78.xml" ContentType="application/vnd.openxmlformats-officedocument.presentationml.notesSlide+xml"/>
  <Override PartName="/ppt/embeddings/oleObject21.bin" ContentType="application/vnd.openxmlformats-officedocument.oleObject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embeddings/oleObject22.bin" ContentType="application/vnd.openxmlformats-officedocument.oleObject"/>
  <Override PartName="/ppt/notesSlides/notesSlide81.xml" ContentType="application/vnd.openxmlformats-officedocument.presentationml.notesSlide+xml"/>
  <Override PartName="/ppt/embeddings/oleObject23.bin" ContentType="application/vnd.openxmlformats-officedocument.oleObject"/>
  <Override PartName="/ppt/notesSlides/notesSlide82.xml" ContentType="application/vnd.openxmlformats-officedocument.presentationml.notesSlide+xml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handoutMasterIdLst>
    <p:handoutMasterId r:id="rId113"/>
  </p:handoutMasterIdLst>
  <p:sldIdLst>
    <p:sldId id="682" r:id="rId2"/>
    <p:sldId id="752" r:id="rId3"/>
    <p:sldId id="754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776" r:id="rId25"/>
    <p:sldId id="777" r:id="rId26"/>
    <p:sldId id="778" r:id="rId27"/>
    <p:sldId id="779" r:id="rId28"/>
    <p:sldId id="780" r:id="rId29"/>
    <p:sldId id="781" r:id="rId30"/>
    <p:sldId id="782" r:id="rId31"/>
    <p:sldId id="783" r:id="rId32"/>
    <p:sldId id="784" r:id="rId33"/>
    <p:sldId id="785" r:id="rId34"/>
    <p:sldId id="786" r:id="rId35"/>
    <p:sldId id="787" r:id="rId36"/>
    <p:sldId id="788" r:id="rId37"/>
    <p:sldId id="789" r:id="rId38"/>
    <p:sldId id="790" r:id="rId39"/>
    <p:sldId id="791" r:id="rId40"/>
    <p:sldId id="792" r:id="rId41"/>
    <p:sldId id="793" r:id="rId42"/>
    <p:sldId id="794" r:id="rId43"/>
    <p:sldId id="795" r:id="rId44"/>
    <p:sldId id="796" r:id="rId45"/>
    <p:sldId id="797" r:id="rId46"/>
    <p:sldId id="860" r:id="rId47"/>
    <p:sldId id="861" r:id="rId48"/>
    <p:sldId id="862" r:id="rId49"/>
    <p:sldId id="855" r:id="rId50"/>
    <p:sldId id="798" r:id="rId51"/>
    <p:sldId id="856" r:id="rId52"/>
    <p:sldId id="857" r:id="rId53"/>
    <p:sldId id="858" r:id="rId54"/>
    <p:sldId id="859" r:id="rId55"/>
    <p:sldId id="799" r:id="rId56"/>
    <p:sldId id="800" r:id="rId57"/>
    <p:sldId id="801" r:id="rId58"/>
    <p:sldId id="802" r:id="rId59"/>
    <p:sldId id="803" r:id="rId60"/>
    <p:sldId id="804" r:id="rId61"/>
    <p:sldId id="805" r:id="rId62"/>
    <p:sldId id="806" r:id="rId63"/>
    <p:sldId id="807" r:id="rId64"/>
    <p:sldId id="808" r:id="rId65"/>
    <p:sldId id="809" r:id="rId66"/>
    <p:sldId id="810" r:id="rId67"/>
    <p:sldId id="811" r:id="rId68"/>
    <p:sldId id="812" r:id="rId69"/>
    <p:sldId id="813" r:id="rId70"/>
    <p:sldId id="814" r:id="rId71"/>
    <p:sldId id="815" r:id="rId72"/>
    <p:sldId id="816" r:id="rId73"/>
    <p:sldId id="817" r:id="rId74"/>
    <p:sldId id="818" r:id="rId75"/>
    <p:sldId id="819" r:id="rId76"/>
    <p:sldId id="820" r:id="rId77"/>
    <p:sldId id="821" r:id="rId78"/>
    <p:sldId id="822" r:id="rId79"/>
    <p:sldId id="823" r:id="rId80"/>
    <p:sldId id="824" r:id="rId81"/>
    <p:sldId id="825" r:id="rId82"/>
    <p:sldId id="826" r:id="rId83"/>
    <p:sldId id="827" r:id="rId84"/>
    <p:sldId id="828" r:id="rId85"/>
    <p:sldId id="829" r:id="rId86"/>
    <p:sldId id="830" r:id="rId87"/>
    <p:sldId id="831" r:id="rId88"/>
    <p:sldId id="832" r:id="rId89"/>
    <p:sldId id="833" r:id="rId90"/>
    <p:sldId id="834" r:id="rId91"/>
    <p:sldId id="835" r:id="rId92"/>
    <p:sldId id="836" r:id="rId93"/>
    <p:sldId id="837" r:id="rId94"/>
    <p:sldId id="838" r:id="rId95"/>
    <p:sldId id="839" r:id="rId96"/>
    <p:sldId id="840" r:id="rId97"/>
    <p:sldId id="841" r:id="rId98"/>
    <p:sldId id="842" r:id="rId99"/>
    <p:sldId id="843" r:id="rId100"/>
    <p:sldId id="844" r:id="rId101"/>
    <p:sldId id="845" r:id="rId102"/>
    <p:sldId id="846" r:id="rId103"/>
    <p:sldId id="847" r:id="rId104"/>
    <p:sldId id="848" r:id="rId105"/>
    <p:sldId id="849" r:id="rId106"/>
    <p:sldId id="850" r:id="rId107"/>
    <p:sldId id="851" r:id="rId108"/>
    <p:sldId id="852" r:id="rId109"/>
    <p:sldId id="853" r:id="rId110"/>
    <p:sldId id="854" r:id="rId111"/>
  </p:sldIdLst>
  <p:sldSz cx="12188825" cy="6858000"/>
  <p:notesSz cx="6858000" cy="9144000"/>
  <p:custDataLst>
    <p:tags r:id="rId115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768">
          <p15:clr>
            <a:srgbClr val="A4A3A4"/>
          </p15:clr>
        </p15:guide>
        <p15:guide id="9" pos="6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9F7"/>
    <a:srgbClr val="CAECF6"/>
    <a:srgbClr val="E6F1F8"/>
    <a:srgbClr val="C4EDFC"/>
    <a:srgbClr val="BEE5F8"/>
    <a:srgbClr val="000000"/>
    <a:srgbClr val="E5E5E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0860" autoAdjust="0"/>
  </p:normalViewPr>
  <p:slideViewPr>
    <p:cSldViewPr snapToGrid="0">
      <p:cViewPr varScale="1">
        <p:scale>
          <a:sx n="102" d="100"/>
          <a:sy n="102" d="100"/>
        </p:scale>
        <p:origin x="-136" y="-208"/>
      </p:cViewPr>
      <p:guideLst>
        <p:guide orient="horz" pos="2160"/>
        <p:guide orient="horz" pos="768"/>
        <p:guide pos="335"/>
        <p:guide pos="6466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3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notesMaster" Target="notesMasters/notesMaster1.xml"/><Relationship Id="rId113" Type="http://schemas.openxmlformats.org/officeDocument/2006/relationships/handoutMaster" Target="handoutMasters/handoutMaster1.xml"/><Relationship Id="rId114" Type="http://schemas.openxmlformats.org/officeDocument/2006/relationships/printerSettings" Target="printerSettings/printerSettings1.bin"/><Relationship Id="rId115" Type="http://schemas.openxmlformats.org/officeDocument/2006/relationships/tags" Target="tags/tag1.xml"/><Relationship Id="rId116" Type="http://schemas.openxmlformats.org/officeDocument/2006/relationships/presProps" Target="presProps.xml"/><Relationship Id="rId117" Type="http://schemas.openxmlformats.org/officeDocument/2006/relationships/viewProps" Target="viewProps.xml"/><Relationship Id="rId118" Type="http://schemas.openxmlformats.org/officeDocument/2006/relationships/theme" Target="theme/theme1.xml"/><Relationship Id="rId119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8/15/17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1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34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476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19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6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9F02F-D655-45DD-BDBC-A432024B7E2F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699C5-61DA-44DD-9C46-F33875D9E337}" type="slidenum">
              <a:rPr lang="en-US"/>
              <a:pPr/>
              <a:t>30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D035-9336-4776-B471-7AB05EA592DE}" type="slidenum">
              <a:rPr lang="en-US"/>
              <a:pPr/>
              <a:t>31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C6E74-DEA5-4CA3-859B-26DD74BE0423}" type="slidenum">
              <a:rPr lang="en-US"/>
              <a:pPr/>
              <a:t>32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D803B-9D96-4577-90D9-D32E362CECAA}" type="slidenum">
              <a:rPr lang="en-US"/>
              <a:pPr/>
              <a:t>33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1A049-408F-429A-AB7D-86F15661A24D}" type="slidenum">
              <a:rPr lang="en-US"/>
              <a:pPr/>
              <a:t>34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82357-4DCF-40CF-9965-3085E04FD859}" type="slidenum">
              <a:rPr lang="en-US"/>
              <a:pPr/>
              <a:t>35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4DAE2-65A9-4120-B31C-B140AA7358B8}" type="slidenum">
              <a:rPr lang="en-US"/>
              <a:pPr/>
              <a:t>36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1EE9E-2389-4132-98D1-E25BD6CCBE47}" type="slidenum">
              <a:rPr lang="en-US"/>
              <a:pPr/>
              <a:t>37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0457B-4B61-4BF5-BBC2-A05847E8A437}" type="slidenum">
              <a:rPr lang="en-US"/>
              <a:pPr/>
              <a:t>38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BB51-CCDA-4BD6-BFC5-836A9AD221A0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F8CBF-AF9D-42D2-9E73-6CF01FC9853D}" type="slidenum">
              <a:rPr lang="en-US"/>
              <a:pPr/>
              <a:t>39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13D9-F00B-4216-997C-F479088B512E}" type="slidenum">
              <a:rPr lang="en-US"/>
              <a:pPr/>
              <a:t>40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69CEC-00F9-4C48-A948-23DD6EE21D4D}" type="slidenum">
              <a:rPr lang="en-US"/>
              <a:pPr/>
              <a:t>41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292EC-C2DC-4CE4-A2B4-BDD202A32B40}" type="slidenum">
              <a:rPr lang="en-US"/>
              <a:pPr/>
              <a:t>42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94243-AEFD-4C50-94E9-2283710E96EB}" type="slidenum">
              <a:rPr lang="en-US"/>
              <a:pPr/>
              <a:t>43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BF935-66EF-4EF8-A5FF-F7A229678F4D}" type="slidenum">
              <a:rPr lang="en-US"/>
              <a:pPr/>
              <a:t>44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CE182-0208-4B21-906E-CEB1412FC500}" type="slidenum">
              <a:rPr lang="en-US"/>
              <a:pPr/>
              <a:t>45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09DB0-A0D4-4F26-A7E0-29EF091B4F17}" type="slidenum">
              <a:rPr lang="en-US"/>
              <a:pPr/>
              <a:t>50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EB364-40FD-4AD8-83DE-DD17FB0FE1F9}" type="slidenum">
              <a:rPr lang="en-US"/>
              <a:pPr/>
              <a:t>55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3C005-1E0B-48C8-8ADE-274AC7DE8724}" type="slidenum">
              <a:rPr lang="en-US"/>
              <a:pPr/>
              <a:t>56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AA140-D229-4CD6-95CE-1628938A9FA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D68BF-A340-45F5-B3C5-AD49686D1AFD}" type="slidenum">
              <a:rPr lang="en-US"/>
              <a:pPr/>
              <a:t>57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3D2BD-D38D-4B10-904E-A3DEFF8119BC}" type="slidenum">
              <a:rPr lang="en-US"/>
              <a:pPr/>
              <a:t>58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BCAD2-7245-40BE-972E-EB9F4D348A77}" type="slidenum">
              <a:rPr lang="en-US"/>
              <a:pPr/>
              <a:t>59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B993E-1F8F-41FC-9D11-B1CA6F876409}" type="slidenum">
              <a:rPr lang="en-US"/>
              <a:pPr/>
              <a:t>60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266AB-DFCD-44D4-B75A-13950951A83D}" type="slidenum">
              <a:rPr lang="en-US"/>
              <a:pPr/>
              <a:t>61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BEA0A-A883-457C-8625-684B8B0831D7}" type="slidenum">
              <a:rPr lang="en-US"/>
              <a:pPr/>
              <a:t>62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FC7EF-C9D4-4A1B-A2A8-5F312E880CA4}" type="slidenum">
              <a:rPr lang="en-US"/>
              <a:pPr/>
              <a:t>63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363AF-7997-474A-AFCD-64C35B3FBCE5}" type="slidenum">
              <a:rPr lang="en-US"/>
              <a:pPr/>
              <a:t>64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37389-8CAD-4DFF-90CD-0922637E86AB}" type="slidenum">
              <a:rPr lang="en-US"/>
              <a:pPr/>
              <a:t>65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F0D4F-CB3B-4ED6-9043-138CAB03DD30}" type="slidenum">
              <a:rPr lang="en-US"/>
              <a:pPr/>
              <a:t>66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A9FD0-1272-4EFD-9C28-1E98AADC399D}" type="slidenum">
              <a:rPr lang="en-US"/>
              <a:pPr/>
              <a:t>67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3040B-349F-492A-868E-58BC3D065B56}" type="slidenum">
              <a:rPr lang="en-US"/>
              <a:pPr/>
              <a:t>68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19C7C-3EFE-4B74-93E5-2C54D748294C}" type="slidenum">
              <a:rPr lang="en-US"/>
              <a:pPr/>
              <a:t>69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5F192-4213-4DEC-8EE0-BD85CB71BE66}" type="slidenum">
              <a:rPr lang="en-US"/>
              <a:pPr/>
              <a:t>70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594F3-508F-49B5-A6F4-79795B76DADA}" type="slidenum">
              <a:rPr lang="en-US"/>
              <a:pPr/>
              <a:t>71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28C07-4C42-444F-86D6-ADCD6939CC9E}" type="slidenum">
              <a:rPr lang="en-US"/>
              <a:pPr/>
              <a:t>72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969A6-CB9B-4789-A87E-720C6BC1CAFD}" type="slidenum">
              <a:rPr lang="en-US"/>
              <a:pPr/>
              <a:t>73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32EC7-9153-4634-AA54-35B1593ED56C}" type="slidenum">
              <a:rPr lang="en-US"/>
              <a:pPr/>
              <a:t>74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433C4-9AC0-4E93-82FC-9007023CE10B}" type="slidenum">
              <a:rPr lang="en-US"/>
              <a:pPr/>
              <a:t>75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23846-D974-4279-9395-51583972070A}" type="slidenum">
              <a:rPr lang="en-US"/>
              <a:pPr/>
              <a:t>76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6F944-AF1C-437E-858B-AAA89266E94B}" type="slidenum">
              <a:rPr lang="en-US"/>
              <a:pPr/>
              <a:t>24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9CA23-343F-4253-89C5-9637D5BE969F}" type="slidenum">
              <a:rPr lang="en-US"/>
              <a:pPr/>
              <a:t>77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E695A-93BA-4931-AD19-BBC23145A64E}" type="slidenum">
              <a:rPr lang="en-US"/>
              <a:pPr/>
              <a:t>78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89F89-B62D-4F43-9D8E-1C2D410B7F0C}" type="slidenum">
              <a:rPr lang="en-US"/>
              <a:pPr/>
              <a:t>80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4DAA2-699F-428C-91D5-51A388EB14D1}" type="slidenum">
              <a:rPr lang="en-US"/>
              <a:pPr/>
              <a:t>81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F12EC-712B-4AC7-9B72-23AD7527C46C}" type="slidenum">
              <a:rPr lang="en-US"/>
              <a:pPr/>
              <a:t>82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04565-CC10-478A-A4A6-8443C690F585}" type="slidenum">
              <a:rPr lang="en-US"/>
              <a:pPr/>
              <a:t>83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3A904-9C5C-450F-98FC-955FEEE0583B}" type="slidenum">
              <a:rPr lang="en-US"/>
              <a:pPr/>
              <a:t>84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59272-B74D-4A52-851C-E1F11DCCF320}" type="slidenum">
              <a:rPr lang="en-US"/>
              <a:pPr/>
              <a:t>85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FCFDE-43E2-40E9-A121-17CB7283F543}" type="slidenum">
              <a:rPr lang="en-US"/>
              <a:pPr/>
              <a:t>86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44B6D-90BF-48CA-A407-77BA785755CA}" type="slidenum">
              <a:rPr lang="en-US"/>
              <a:pPr/>
              <a:t>87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DB36B-4473-47B3-A0CD-FD2D6602CB90}" type="slidenum">
              <a:rPr lang="en-US"/>
              <a:pPr/>
              <a:t>25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1E088-B4AA-401F-9626-62E13C255F1E}" type="slidenum">
              <a:rPr lang="en-US"/>
              <a:pPr/>
              <a:t>88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35362-6DDF-448D-AD84-FDAC26331094}" type="slidenum">
              <a:rPr lang="en-US"/>
              <a:pPr/>
              <a:t>89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E0626-FF4A-4ED1-9738-736036FCD47D}" type="slidenum">
              <a:rPr lang="en-US"/>
              <a:pPr/>
              <a:t>90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F3C07-1E36-42FE-8814-346B62E586D6}" type="slidenum">
              <a:rPr lang="en-US"/>
              <a:pPr/>
              <a:t>91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3B7DB-1D10-4166-B0BA-9BE6C761185D}" type="slidenum">
              <a:rPr lang="en-US"/>
              <a:pPr/>
              <a:t>92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5666D-8D25-4A2C-B2F8-59FA85034460}" type="slidenum">
              <a:rPr lang="en-US"/>
              <a:pPr/>
              <a:t>93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8716-2793-4C82-BE9D-037182C09665}" type="slidenum">
              <a:rPr lang="en-US"/>
              <a:pPr/>
              <a:t>94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2B2F2-EFF9-4459-8304-A17C0FD0A3A5}" type="slidenum">
              <a:rPr lang="en-US"/>
              <a:pPr/>
              <a:t>95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56BA0-93BE-485A-BB18-C5595028491F}" type="slidenum">
              <a:rPr lang="en-US"/>
              <a:pPr/>
              <a:t>96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CF630-7520-48EF-8623-4F84D5E75B40}" type="slidenum">
              <a:rPr lang="en-US"/>
              <a:pPr/>
              <a:t>97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45C66-A652-44DB-B4BC-3C397EF7F311}" type="slidenum">
              <a:rPr lang="en-US"/>
              <a:pPr/>
              <a:t>26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158DA-CB8C-4CA2-B84F-FF879996BD28}" type="slidenum">
              <a:rPr lang="en-US"/>
              <a:pPr/>
              <a:t>98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EE59E-4D85-4588-BC37-93A6EC1C1513}" type="slidenum">
              <a:rPr lang="en-US"/>
              <a:pPr/>
              <a:t>99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D0728-9A86-4DD4-B81B-10B719BF5EF6}" type="slidenum">
              <a:rPr lang="en-US"/>
              <a:pPr/>
              <a:t>100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0F3B4-1857-4A17-966D-299F90919631}" type="slidenum">
              <a:rPr lang="en-US"/>
              <a:pPr/>
              <a:t>101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67ECC-C517-4708-AB97-70ED0FE1ADB5}" type="slidenum">
              <a:rPr lang="en-US"/>
              <a:pPr/>
              <a:t>102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C6093-D503-45F5-9733-7594906E3094}" type="slidenum">
              <a:rPr lang="en-US"/>
              <a:pPr/>
              <a:t>103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9570D-02F6-4DC6-AFFD-012468EDB77B}" type="slidenum">
              <a:rPr lang="en-US"/>
              <a:pPr/>
              <a:t>104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D4F1E6-3196-4DDE-9051-17B15DE9EF53}" type="slidenum">
              <a:rPr lang="en-US"/>
              <a:pPr/>
              <a:t>105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9D8BE-5F4F-422B-86CF-FE04042FCF9F}" type="slidenum">
              <a:rPr lang="en-US"/>
              <a:pPr/>
              <a:t>106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17C51-EEC0-46FC-9055-E05D9D472847}" type="slidenum">
              <a:rPr lang="en-US"/>
              <a:pPr/>
              <a:t>107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554AA-6D35-4EDA-A950-543AEA17868D}" type="slidenum">
              <a:rPr lang="en-US"/>
              <a:pPr/>
              <a:t>27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A8E87-2CFB-4CBE-8568-45977C180F4C}" type="slidenum">
              <a:rPr lang="en-US"/>
              <a:pPr/>
              <a:t>108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D4D00-74CE-4303-8AF8-B21EEF8EC390}" type="slidenum">
              <a:rPr lang="en-US"/>
              <a:pPr/>
              <a:t>109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926EF-62E7-4E20-A783-213C6E964B37}" type="slidenum">
              <a:rPr lang="en-US"/>
              <a:pPr/>
              <a:t>110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C3B1A-D51A-4C34-AAD6-C18D3B2C77D0}" type="slidenum">
              <a:rPr lang="en-US"/>
              <a:pPr/>
              <a:t>28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7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6" y="1905000"/>
            <a:ext cx="2194560" cy="3072384"/>
          </a:xfrm>
          <a:noFill/>
        </p:spPr>
        <p:txBody>
          <a:bodyPr tIns="9143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F6-3723-A448-95A8-BD1191C13A2D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1"/>
            <a:ext cx="541019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998-0579-A34D-928E-B5F399E2564A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20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8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7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F-5D2B-0E48-ACDD-1035AD746EF1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6C3-1D59-CF4C-AE28-5947B736609B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20" y="3810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for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436810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151812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 bwMode="ltGray">
          <a:xfrm flipH="1">
            <a:off x="531813" y="37338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436810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51812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3A6F-DAB5-1948-87D0-440553A38235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 large metric can be called out here in font size 166pt, Calibri"/>
          <p:cNvSpPr>
            <a:spLocks noGrp="1"/>
          </p:cNvSpPr>
          <p:nvPr>
            <p:ph type="title" hasCustomPrompt="1"/>
          </p:nvPr>
        </p:nvSpPr>
        <p:spPr>
          <a:xfrm>
            <a:off x="760419" y="1524000"/>
            <a:ext cx="4076699" cy="2743200"/>
          </a:xfrm>
        </p:spPr>
        <p:txBody>
          <a:bodyPr anchor="ctr"/>
          <a:lstStyle>
            <a:lvl1pPr algn="r">
              <a:defRPr sz="167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XX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56218" y="1524000"/>
            <a:ext cx="5029201" cy="274320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8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C769-D580-B848-9BB4-4B0EEAD5A748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3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1FD1A58-660B-304C-8A32-AFAF42B12CD9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21F-DA01-8449-859B-926C7DC39C39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2"/>
            <a:ext cx="11125198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9BD-3365-934B-A79D-F6B125569C9C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EF8F-C530-B34E-87EA-BFDE0E663C9E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0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EE37-C347-8E4E-9AC4-D2B0AF4181A9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16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E27-870E-2C42-913D-79E2486E4762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wo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2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246811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46817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0A0-62EC-294A-9E0D-A89F93B97E74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20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8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7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7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238-F95D-9649-9ED3-3CD654C2CD73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8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+mj-lt"/>
              </a:rPr>
              <a:t>Safe Harbor</a:t>
            </a:r>
            <a:r>
              <a:rPr sz="3200" baseline="0" dirty="0">
                <a:latin typeface="+mj-lt"/>
              </a:rPr>
              <a:t> Statement</a:t>
            </a:r>
            <a:endParaRPr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8" y="2514600"/>
            <a:ext cx="1112519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+mn-lt"/>
              </a:rPr>
              <a:t>The 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</a:t>
            </a:r>
            <a:r>
              <a:rPr lang="en-US" sz="2400" dirty="0">
                <a:latin typeface="+mn-lt"/>
              </a:rPr>
              <a:t>information</a:t>
            </a:r>
            <a:r>
              <a:rPr sz="2400" dirty="0">
                <a:latin typeface="+mn-lt"/>
              </a:rPr>
              <a:t> described for </a:t>
            </a:r>
            <a:r>
              <a:rPr lang="en-US" sz="2400" dirty="0">
                <a:latin typeface="+mn-lt"/>
              </a:rPr>
              <a:t>Antra</a:t>
            </a:r>
            <a:r>
              <a:rPr sz="2400" dirty="0">
                <a:latin typeface="+mn-lt"/>
              </a:rPr>
              <a:t>’s </a:t>
            </a:r>
            <a:r>
              <a:rPr lang="en-US" sz="2400" dirty="0">
                <a:latin typeface="+mn-lt"/>
              </a:rPr>
              <a:t>solutions </a:t>
            </a:r>
            <a:r>
              <a:rPr sz="2400" dirty="0">
                <a:latin typeface="+mn-lt"/>
              </a:rPr>
              <a:t>remains at the sole discretion of </a:t>
            </a:r>
            <a:r>
              <a:rPr lang="en-US" sz="2400" dirty="0">
                <a:latin typeface="+mn-lt"/>
              </a:rPr>
              <a:t>Antra, Inc</a:t>
            </a:r>
            <a:r>
              <a:rPr sz="2400" dirty="0">
                <a:latin typeface="+mn-lt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F72EE3-3431-0F4E-AA5A-FF56130B3CA9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2129" y="2843829"/>
            <a:ext cx="4544568" cy="569548"/>
          </a:xfrm>
          <a:prstGeom prst="rect">
            <a:avLst/>
          </a:prstGeom>
        </p:spPr>
      </p:pic>
      <p:pic>
        <p:nvPicPr>
          <p:cNvPr id="2" name="Picture 1" descr="Antra_Logo_72dpi_RGB_Tagline_X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49"/>
            <a:ext cx="12188825" cy="4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0EF95-8F54-4EF8-89B3-0376129BFB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524001"/>
            <a:ext cx="11126522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4A-2914-114F-B367-A7001AEEC067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20" y="1373742"/>
            <a:ext cx="11125199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981200"/>
            <a:ext cx="11126522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62B-83F0-A04D-9BCD-79712597AF25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818" y="6172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1818" y="6019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7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82C4881-1486-4748-B649-8156805DE820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20" y="2600324"/>
            <a:ext cx="11125199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20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63E-B473-C74B-A815-40AD3F51AA55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F908-F93C-DA41-989F-4AB77F9BB2D5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573-3879-8A46-8E93-BD50947CC398}" type="datetime1">
              <a:rPr lang="en-US" smtClean="0"/>
              <a:pPr/>
              <a:t>8/15/17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5" y="1828800"/>
            <a:ext cx="3474720" cy="3841445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6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59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23F-32FE-1346-92AD-E4923E472CF6}" type="datetime1">
              <a:rPr lang="en-US" smtClean="0"/>
              <a:pPr/>
              <a:t>8/15/17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7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8174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EA73947-65C3-4E4B-A7EE-B27A99C2547E}" type="datetime1">
              <a:rPr lang="en-US" smtClean="0"/>
              <a:pPr/>
              <a:t>8/15/17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4605" y="6556248"/>
            <a:ext cx="2787651" cy="18288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201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Antra,</a:t>
            </a:r>
            <a:r>
              <a:rPr lang="en-US" sz="9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Inc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275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ntra_Logo_72dpi_RGB_NoTagline_Small.jpg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78" y="6373212"/>
            <a:ext cx="1515982" cy="4670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49072"/>
            <a:ext cx="12216257" cy="3882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50" r:id="rId3"/>
    <p:sldLayoutId id="2147483663" r:id="rId4"/>
    <p:sldLayoutId id="2147483686" r:id="rId5"/>
    <p:sldLayoutId id="2147483651" r:id="rId6"/>
    <p:sldLayoutId id="2147483669" r:id="rId7"/>
    <p:sldLayoutId id="2147483692" r:id="rId8"/>
    <p:sldLayoutId id="2147483683" r:id="rId9"/>
    <p:sldLayoutId id="2147483670" r:id="rId10"/>
    <p:sldLayoutId id="2147483652" r:id="rId11"/>
    <p:sldLayoutId id="2147483671" r:id="rId12"/>
    <p:sldLayoutId id="2147483672" r:id="rId13"/>
    <p:sldLayoutId id="2147483679" r:id="rId14"/>
    <p:sldLayoutId id="2147483685" r:id="rId15"/>
    <p:sldLayoutId id="2147483688" r:id="rId16"/>
    <p:sldLayoutId id="2147483654" r:id="rId17"/>
    <p:sldLayoutId id="2147483666" r:id="rId18"/>
    <p:sldLayoutId id="2147483655" r:id="rId19"/>
    <p:sldLayoutId id="2147483656" r:id="rId20"/>
    <p:sldLayoutId id="2147483657" r:id="rId21"/>
    <p:sldLayoutId id="2147483673" r:id="rId22"/>
    <p:sldLayoutId id="2147483674" r:id="rId23"/>
    <p:sldLayoutId id="2147483676" r:id="rId24"/>
    <p:sldLayoutId id="2147483661" r:id="rId25"/>
    <p:sldLayoutId id="214748369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9" indent="-228591" algn="l" defTabSz="91436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9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80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7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26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5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44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03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3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4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5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6.png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7.png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8.png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3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png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7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0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1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9486" y="1123950"/>
            <a:ext cx="3975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Viewing Info from Dictionary Tables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338" y="1543053"/>
            <a:ext cx="11571287" cy="371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noProof="0" dirty="0"/>
              <a:t>See the</a:t>
            </a:r>
            <a:r>
              <a:rPr lang="en-US" sz="2000" dirty="0"/>
              <a:t> names of tables owned by the user</a:t>
            </a:r>
            <a:r>
              <a:rPr lang="en-US" sz="2000" noProof="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0075" y="2019301"/>
            <a:ext cx="11010900" cy="6857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SELECT  </a:t>
            </a:r>
            <a:r>
              <a:rPr lang="en-US" sz="2000" dirty="0" err="1">
                <a:solidFill>
                  <a:schemeClr val="tx1"/>
                </a:solidFill>
              </a:rPr>
              <a:t>table_name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FROM  </a:t>
            </a:r>
            <a:r>
              <a:rPr lang="en-US" sz="2000" dirty="0" err="1">
                <a:solidFill>
                  <a:schemeClr val="tx1"/>
                </a:solidFill>
              </a:rPr>
              <a:t>user_tables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7868" y="504826"/>
            <a:ext cx="48940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Data Definition Language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 cstate="print"/>
          <a:srcRect l="5839" t="37024" r="5647" b="4098"/>
          <a:stretch>
            <a:fillRect/>
          </a:stretch>
        </p:blipFill>
        <p:spPr bwMode="auto">
          <a:xfrm>
            <a:off x="2217736" y="3191902"/>
            <a:ext cx="6964363" cy="258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09442" y="762000"/>
            <a:ext cx="25782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SUBQUERIES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3374" y="1724025"/>
            <a:ext cx="2124075" cy="6191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Using a Subquery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To solve a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9925" y="2390775"/>
            <a:ext cx="4143375" cy="6191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Who has a salary greater than Abel’s?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9125" y="1971675"/>
            <a:ext cx="10896600" cy="1885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SELECT		employees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FROM 		table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WHERE		</a:t>
            </a:r>
            <a:r>
              <a:rPr lang="en-US" sz="2000" dirty="0" err="1">
                <a:solidFill>
                  <a:schemeClr val="tx1"/>
                </a:solidFill>
              </a:rPr>
              <a:t>expr</a:t>
            </a:r>
            <a:r>
              <a:rPr lang="en-US" sz="2000" dirty="0">
                <a:solidFill>
                  <a:schemeClr val="tx1"/>
                </a:solidFill>
              </a:rPr>
              <a:t> operator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38725" y="3048000"/>
            <a:ext cx="3857625" cy="7143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622861" y="1412875"/>
            <a:ext cx="8629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Syntax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442" y="762000"/>
            <a:ext cx="25782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SUBQUERIES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4188" y="4086230"/>
            <a:ext cx="11571287" cy="1000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</a:t>
            </a:r>
            <a:r>
              <a:rPr lang="en-US" sz="2400" dirty="0" err="1"/>
              <a:t>subquery</a:t>
            </a:r>
            <a:r>
              <a:rPr lang="en-US" sz="2400" dirty="0"/>
              <a:t> (inner query) executes once before the main query.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result of the </a:t>
            </a:r>
            <a:r>
              <a:rPr lang="en-US" sz="2400" dirty="0" err="1"/>
              <a:t>subquery</a:t>
            </a:r>
            <a:r>
              <a:rPr lang="en-US" sz="2400" dirty="0"/>
              <a:t> is used by the main query (outer query).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7775" y="3114675"/>
            <a:ext cx="3838575" cy="6095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(SELECT 			</a:t>
            </a:r>
            <a:r>
              <a:rPr lang="en-US" dirty="0" err="1">
                <a:solidFill>
                  <a:schemeClr val="bg1"/>
                </a:solidFill>
              </a:rPr>
              <a:t>select_list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FROM			table) ;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32307" y="1089025"/>
            <a:ext cx="2304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Types Of Subqueries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442" y="466725"/>
            <a:ext cx="25782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SUBQUERIES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0631" y="1495426"/>
            <a:ext cx="292355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 Single-row Subquery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Multiple-row </a:t>
            </a:r>
            <a:r>
              <a:rPr lang="en-US" sz="2000" dirty="0" err="1"/>
              <a:t>subquery</a:t>
            </a: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800225" y="2057400"/>
            <a:ext cx="2771775" cy="97155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Main query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2609850"/>
            <a:ext cx="1371600" cy="419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43275" y="2695576"/>
            <a:ext cx="1095376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Subquery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81175" y="3714750"/>
            <a:ext cx="2790825" cy="97155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Main query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00400" y="4267200"/>
            <a:ext cx="1371600" cy="419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3275" y="4352926"/>
            <a:ext cx="1095376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Subquery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0075" y="4505325"/>
            <a:ext cx="2114550" cy="1588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0075" y="2838450"/>
            <a:ext cx="2114550" cy="1588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9675" y="2543176"/>
            <a:ext cx="847725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returns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9675" y="4191001"/>
            <a:ext cx="847725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returns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10375" y="268605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ST_CLERK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10375" y="4276725"/>
            <a:ext cx="1047750" cy="5333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ST_CLERK</a:t>
            </a:r>
          </a:p>
          <a:p>
            <a:pPr>
              <a:lnSpc>
                <a:spcPct val="90000"/>
              </a:lnSpc>
            </a:pPr>
            <a:r>
              <a:rPr lang="en-US" dirty="0"/>
              <a:t>SA_MAN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32307" y="1089025"/>
            <a:ext cx="25347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Single Row Subqueries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442" y="466725"/>
            <a:ext cx="25782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SUBQUERIES</a:t>
            </a:r>
          </a:p>
        </p:txBody>
      </p:sp>
      <p:graphicFrame>
        <p:nvGraphicFramePr>
          <p:cNvPr id="8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84133"/>
              </p:ext>
            </p:extLst>
          </p:nvPr>
        </p:nvGraphicFramePr>
        <p:xfrm>
          <a:off x="3762375" y="2581275"/>
          <a:ext cx="4867275" cy="311962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23218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3544057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</a:tblGrid>
              <a:tr h="499829">
                <a:tc>
                  <a:txBody>
                    <a:bodyPr/>
                    <a:lstStyle/>
                    <a:p>
                      <a:r>
                        <a:rPr lang="en-US" sz="20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Meaning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/>
                        <a:t>=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Equal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/>
                        <a:t>&gt;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Greater than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Greater than or equal</a:t>
                      </a:r>
                      <a:r>
                        <a:rPr lang="en-US" sz="1600" baseline="0" dirty="0"/>
                        <a:t> to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19984279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 than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 than</a:t>
                      </a:r>
                      <a:r>
                        <a:rPr lang="en-US" sz="1600" baseline="0" dirty="0"/>
                        <a:t> or equal to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&lt;&gt;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equal to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17538" y="1504955"/>
            <a:ext cx="11571287" cy="7905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Return only one row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Use single-row comparison operators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926491" y="1543050"/>
            <a:ext cx="503227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/>
              <a:t> List the employees whose job is same as </a:t>
            </a:r>
            <a:r>
              <a:rPr lang="en-US" b="1" dirty="0" err="1"/>
              <a:t>scott</a:t>
            </a:r>
            <a:endParaRPr lang="en-US" dirty="0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587076" y="2057401"/>
            <a:ext cx="555818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ename,job,sal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</a:p>
          <a:p>
            <a:r>
              <a:rPr lang="en-US" sz="2000" dirty="0"/>
              <a:t>	WHERE job=(SELECT job </a:t>
            </a:r>
          </a:p>
          <a:p>
            <a:r>
              <a:rPr lang="en-US" sz="2000" dirty="0"/>
              <a:t>			FROM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</a:p>
          <a:p>
            <a:r>
              <a:rPr lang="en-US" sz="2000" dirty="0"/>
              <a:t>			WHERE </a:t>
            </a:r>
            <a:r>
              <a:rPr lang="en-US" sz="2000" dirty="0" err="1"/>
              <a:t>ename</a:t>
            </a:r>
            <a:r>
              <a:rPr lang="en-US" sz="2000" dirty="0"/>
              <a:t>=‘SCOTT’)</a:t>
            </a: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3148781" y="4238627"/>
          <a:ext cx="4556944" cy="1200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9" name="Bitmap Image" r:id="rId4" imgW="2209524" imgH="581106" progId="PBrush">
                  <p:embed/>
                </p:oleObj>
              </mc:Choice>
              <mc:Fallback>
                <p:oleObj name="Bitmap Image" r:id="rId4" imgW="2209524" imgH="58110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781" y="4238627"/>
                        <a:ext cx="4556944" cy="1200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442" y="466725"/>
            <a:ext cx="25782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SUBQUERIES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2307" y="1089025"/>
            <a:ext cx="25347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Single Row Subqueries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07868" y="561975"/>
            <a:ext cx="44037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Single Row Subqueries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36423" y="1600200"/>
            <a:ext cx="653422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/>
              <a:t> List the employee details  whose  is earning minimum salary .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482302" y="2076450"/>
            <a:ext cx="42041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ename,job,sal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</a:p>
          <a:p>
            <a:r>
              <a:rPr lang="en-US" sz="2000" dirty="0"/>
              <a:t>	WHERE </a:t>
            </a:r>
            <a:r>
              <a:rPr lang="en-US" sz="2000" dirty="0" err="1"/>
              <a:t>sal</a:t>
            </a:r>
            <a:r>
              <a:rPr lang="en-US" sz="2000" dirty="0"/>
              <a:t>=(SELECT min(</a:t>
            </a:r>
            <a:r>
              <a:rPr lang="en-US" sz="2000" dirty="0" err="1"/>
              <a:t>sal</a:t>
            </a:r>
            <a:r>
              <a:rPr lang="en-US" sz="2000" dirty="0"/>
              <a:t>) </a:t>
            </a:r>
          </a:p>
          <a:p>
            <a:r>
              <a:rPr lang="en-US" sz="2000" dirty="0"/>
              <a:t>			FROM </a:t>
            </a:r>
            <a:r>
              <a:rPr lang="en-US" sz="2000" dirty="0" err="1"/>
              <a:t>emp</a:t>
            </a:r>
            <a:r>
              <a:rPr lang="en-US" sz="2000" dirty="0"/>
              <a:t>)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512853" y="1162050"/>
            <a:ext cx="2463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Using group functions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3453500" y="4648202"/>
          <a:ext cx="4433200" cy="97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3" name="Bitmap Image" r:id="rId4" imgW="2219635" imgH="514422" progId="PBrush">
                  <p:embed/>
                </p:oleObj>
              </mc:Choice>
              <mc:Fallback>
                <p:oleObj name="Bitmap Image" r:id="rId4" imgW="2219635" imgH="514422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500" y="4648202"/>
                        <a:ext cx="4433200" cy="971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18913" y="1562100"/>
            <a:ext cx="4282198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/>
              <a:t>  Find the job with least average salary .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631500" y="2095500"/>
            <a:ext cx="5386924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job,avg</a:t>
            </a:r>
            <a:r>
              <a:rPr lang="en-US" sz="2000" dirty="0"/>
              <a:t>(</a:t>
            </a:r>
            <a:r>
              <a:rPr lang="en-US" sz="2000" dirty="0" err="1"/>
              <a:t>sal</a:t>
            </a:r>
            <a:r>
              <a:rPr lang="en-US" sz="2000" dirty="0"/>
              <a:t>)</a:t>
            </a:r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GROUP BY job </a:t>
            </a:r>
          </a:p>
          <a:p>
            <a:r>
              <a:rPr lang="en-US" sz="2000" dirty="0"/>
              <a:t>	HAVING  </a:t>
            </a:r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err="1"/>
              <a:t>sal</a:t>
            </a:r>
            <a:r>
              <a:rPr lang="en-US" sz="2000" dirty="0"/>
              <a:t>)=(SELECT min(</a:t>
            </a:r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err="1"/>
              <a:t>sal</a:t>
            </a:r>
            <a:r>
              <a:rPr lang="en-US" sz="2000" dirty="0"/>
              <a:t>)) </a:t>
            </a:r>
          </a:p>
          <a:p>
            <a:r>
              <a:rPr lang="en-US" sz="2000" dirty="0"/>
              <a:t>				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			GROUP BY job)</a:t>
            </a:r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3418443" y="4400552"/>
          <a:ext cx="3820557" cy="107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7" name="Bitmap Image" r:id="rId4" imgW="1533739" imgH="504762" progId="PBrush">
                  <p:embed/>
                </p:oleObj>
              </mc:Choice>
              <mc:Fallback>
                <p:oleObj name="Bitmap Image" r:id="rId4" imgW="1533739" imgH="504762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443" y="4400552"/>
                        <a:ext cx="3820557" cy="1076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7868" y="514350"/>
            <a:ext cx="44037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Single Row Subqueries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2853" y="1114425"/>
            <a:ext cx="2463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Using group functions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12643" y="476251"/>
            <a:ext cx="4974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Multiple Row Subqueries</a:t>
            </a:r>
          </a:p>
        </p:txBody>
      </p:sp>
      <p:graphicFrame>
        <p:nvGraphicFramePr>
          <p:cNvPr id="5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84133"/>
              </p:ext>
            </p:extLst>
          </p:nvPr>
        </p:nvGraphicFramePr>
        <p:xfrm>
          <a:off x="3762375" y="2428875"/>
          <a:ext cx="4867275" cy="22417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23218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3544057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</a:tblGrid>
              <a:tr h="499829">
                <a:tc>
                  <a:txBody>
                    <a:bodyPr/>
                    <a:lstStyle/>
                    <a:p>
                      <a:r>
                        <a:rPr lang="en-US" sz="20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Meaning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/>
                        <a:t>IN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Equal to any</a:t>
                      </a:r>
                      <a:r>
                        <a:rPr lang="en-US" sz="1600" baseline="0" dirty="0"/>
                        <a:t> member in the list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/>
                        <a:t>ANY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Compare</a:t>
                      </a:r>
                      <a:r>
                        <a:rPr lang="en-US" sz="1600" baseline="0" dirty="0"/>
                        <a:t> value to each value returned by the </a:t>
                      </a:r>
                      <a:r>
                        <a:rPr lang="en-US" sz="1600" baseline="0" dirty="0" err="1"/>
                        <a:t>subquery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Compare value to every value returned</a:t>
                      </a:r>
                      <a:r>
                        <a:rPr lang="en-US" sz="1600" baseline="0" dirty="0"/>
                        <a:t> by the </a:t>
                      </a:r>
                      <a:r>
                        <a:rPr lang="en-US" sz="1600" baseline="0" dirty="0" err="1"/>
                        <a:t>subquery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19984279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27063" y="1152530"/>
            <a:ext cx="11571287" cy="7905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Return more than one row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Use multiple-row comparison operators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145963" y="1171576"/>
            <a:ext cx="1137623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/>
              <a:t>  List the employees who earn minimum salaries in their departments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755485" y="1619251"/>
            <a:ext cx="5794728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ename,sal,deptno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WHERE  </a:t>
            </a:r>
            <a:r>
              <a:rPr lang="en-US" sz="2000" dirty="0" err="1"/>
              <a:t>sal</a:t>
            </a:r>
            <a:r>
              <a:rPr lang="en-US" sz="2000" dirty="0"/>
              <a:t> in(SELECT min(</a:t>
            </a:r>
            <a:r>
              <a:rPr lang="en-US" sz="2000" dirty="0" err="1"/>
              <a:t>sal</a:t>
            </a:r>
            <a:r>
              <a:rPr lang="en-US" sz="2000" dirty="0"/>
              <a:t>) </a:t>
            </a:r>
          </a:p>
          <a:p>
            <a:r>
              <a:rPr lang="en-US" sz="2000" dirty="0"/>
              <a:t>				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			GROUP BY </a:t>
            </a:r>
            <a:r>
              <a:rPr lang="en-US" sz="2000" dirty="0" err="1"/>
              <a:t>deptno</a:t>
            </a:r>
            <a:r>
              <a:rPr lang="en-US" sz="2000" dirty="0"/>
              <a:t>)</a:t>
            </a: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3167909" y="3810002"/>
          <a:ext cx="4836421" cy="131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1" name="Bitmap Image" r:id="rId4" imgW="2333333" imgH="704948" progId="PBrush">
                  <p:embed/>
                </p:oleObj>
              </mc:Choice>
              <mc:Fallback>
                <p:oleObj name="Bitmap Image" r:id="rId4" imgW="2333333" imgH="704948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909" y="3810002"/>
                        <a:ext cx="4836421" cy="131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7868" y="514350"/>
            <a:ext cx="48701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Multiple Row Subqueries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812588" y="1733551"/>
            <a:ext cx="1137623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/>
              <a:t> List the employees who earns salaries less than any of the employees of job clerk category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1403060" y="2219325"/>
            <a:ext cx="6061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ename,sal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WHERE  </a:t>
            </a:r>
            <a:r>
              <a:rPr lang="en-US" sz="2000" dirty="0" err="1"/>
              <a:t>sal</a:t>
            </a:r>
            <a:r>
              <a:rPr lang="en-US" sz="2000" dirty="0"/>
              <a:t> &lt;ANY(SELECT </a:t>
            </a:r>
            <a:r>
              <a:rPr lang="en-US" sz="2000" dirty="0" err="1"/>
              <a:t>sal</a:t>
            </a:r>
            <a:r>
              <a:rPr lang="en-US" sz="2000" dirty="0"/>
              <a:t> </a:t>
            </a:r>
          </a:p>
          <a:p>
            <a:r>
              <a:rPr lang="en-US" sz="2000" dirty="0"/>
              <a:t>				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			WHERE job=‘CLERK’)</a:t>
            </a:r>
          </a:p>
          <a:p>
            <a:r>
              <a:rPr lang="en-US" sz="2000" dirty="0"/>
              <a:t>		AND job&lt;&gt;’CLERK’;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4549648" y="1412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10832" y="1209675"/>
            <a:ext cx="216116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dirty="0"/>
              <a:t>Using ANY Operator</a:t>
            </a:r>
          </a:p>
        </p:txBody>
      </p:sp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3897895" y="4457701"/>
          <a:ext cx="3150605" cy="112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5" name="Bitmap Image" r:id="rId4" imgW="1438095" imgH="600159" progId="PBrush">
                  <p:embed/>
                </p:oleObj>
              </mc:Choice>
              <mc:Fallback>
                <p:oleObj name="Bitmap Image" r:id="rId4" imgW="1438095" imgH="600159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895" y="4457701"/>
                        <a:ext cx="3150605" cy="1125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7868" y="514350"/>
            <a:ext cx="48701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Multiple Row Subqueries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84133"/>
              </p:ext>
            </p:extLst>
          </p:nvPr>
        </p:nvGraphicFramePr>
        <p:xfrm>
          <a:off x="1122370" y="1266825"/>
          <a:ext cx="8659805" cy="47617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9005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</a:tblGrid>
              <a:tr h="499829"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baseline="0" dirty="0"/>
                        <a:t>VARCHAR2 (size)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Variable-length</a:t>
                      </a:r>
                      <a:r>
                        <a:rPr lang="en-US" sz="1600" baseline="0" dirty="0"/>
                        <a:t> character data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CHAR</a:t>
                      </a:r>
                      <a:r>
                        <a:rPr lang="en-US" sz="1600" b="1" baseline="0" dirty="0"/>
                        <a:t> [ (size)]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Fixed-length</a:t>
                      </a:r>
                      <a:r>
                        <a:rPr lang="en-US" sz="1600" baseline="0" dirty="0"/>
                        <a:t> character data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NUMBER</a:t>
                      </a:r>
                      <a:r>
                        <a:rPr lang="en-US" sz="1600" b="1" baseline="0" dirty="0"/>
                        <a:t> [ (</a:t>
                      </a:r>
                      <a:r>
                        <a:rPr lang="en-US" sz="1600" b="1" baseline="0" dirty="0" err="1"/>
                        <a:t>p,s</a:t>
                      </a:r>
                      <a:r>
                        <a:rPr lang="en-US" sz="1600" b="1" baseline="0" dirty="0"/>
                        <a:t>)]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Variable-length</a:t>
                      </a:r>
                      <a:r>
                        <a:rPr lang="en-US" sz="1600" baseline="0" dirty="0"/>
                        <a:t> numeric data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19984279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Date and time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Variable</a:t>
                      </a:r>
                      <a:r>
                        <a:rPr lang="en-US" sz="1600" baseline="0" dirty="0"/>
                        <a:t>-length character data up to 2 gigabytes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CLOB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Character data</a:t>
                      </a:r>
                      <a:r>
                        <a:rPr lang="en-US" sz="1600" baseline="0" dirty="0"/>
                        <a:t> up to 4 gigabytes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RAW</a:t>
                      </a:r>
                      <a:r>
                        <a:rPr lang="en-US" sz="1600" b="1" baseline="0" dirty="0"/>
                        <a:t> AND LONG RAW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Raw binary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BLOB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Binary data</a:t>
                      </a:r>
                      <a:r>
                        <a:rPr lang="en-US" sz="1600" baseline="0" dirty="0"/>
                        <a:t> up to 4 gigabytes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BFILE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Binary data stored in an external file; up to  4 gigabytes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ROWID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Hexadecimal string representing the unique address of a row</a:t>
                      </a:r>
                      <a:r>
                        <a:rPr lang="en-US" sz="1600" baseline="0" dirty="0"/>
                        <a:t> in its table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8" y="352427"/>
            <a:ext cx="27211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Data Types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082332" y="1247776"/>
            <a:ext cx="107381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List the employees who earns salaries greater than all the employees who are working as clerk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634861" y="1762125"/>
            <a:ext cx="60195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ename,sal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WHERE  </a:t>
            </a:r>
            <a:r>
              <a:rPr lang="en-US" sz="2000" dirty="0" err="1"/>
              <a:t>sal</a:t>
            </a:r>
            <a:r>
              <a:rPr lang="en-US" sz="2000" dirty="0"/>
              <a:t> &gt;ALL(SELECT </a:t>
            </a:r>
            <a:r>
              <a:rPr lang="en-US" sz="2000" dirty="0" err="1"/>
              <a:t>sal</a:t>
            </a:r>
            <a:r>
              <a:rPr lang="en-US" sz="2000" dirty="0"/>
              <a:t> </a:t>
            </a:r>
          </a:p>
          <a:p>
            <a:r>
              <a:rPr lang="en-US" sz="2000" dirty="0"/>
              <a:t>				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			WHERE job=‘CLERK’)</a:t>
            </a:r>
          </a:p>
          <a:p>
            <a:r>
              <a:rPr lang="en-US" sz="2000" dirty="0"/>
              <a:t>		AND job&lt;&gt;’CLERK’;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549648" y="1412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4097920" y="3981450"/>
          <a:ext cx="282619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9" name="Bitmap Image" r:id="rId4" imgW="1476190" imgH="1400000" progId="PBrush">
                  <p:embed/>
                </p:oleObj>
              </mc:Choice>
              <mc:Fallback>
                <p:oleObj name="Bitmap Image" r:id="rId4" imgW="1476190" imgH="1400000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920" y="3981450"/>
                        <a:ext cx="2826198" cy="2133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7868" y="514350"/>
            <a:ext cx="3614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Using All Operator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64804" y="1123950"/>
            <a:ext cx="8629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Syntax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7868" y="352427"/>
            <a:ext cx="68644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Creating Table using Sub query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809625" y="1695451"/>
            <a:ext cx="11010900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CREATE  TABLE  </a:t>
            </a:r>
            <a:r>
              <a:rPr lang="en-US" sz="2000" dirty="0" err="1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           [ (column, column …) 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As </a:t>
            </a:r>
            <a:r>
              <a:rPr lang="en-US" sz="2000" dirty="0" err="1">
                <a:solidFill>
                  <a:schemeClr val="tx1"/>
                </a:solidFill>
              </a:rPr>
              <a:t>subquery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" y="2962275"/>
            <a:ext cx="8582025" cy="114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/>
              <a:t>SQL&gt;CREATE TABLE dept1</a:t>
            </a:r>
          </a:p>
          <a:p>
            <a:r>
              <a:rPr lang="en-US" sz="2000" dirty="0"/>
              <a:t>		AS</a:t>
            </a:r>
          </a:p>
          <a:p>
            <a:r>
              <a:rPr lang="en-US" sz="2000" dirty="0"/>
              <a:t>	SELECT * FROM dept;</a:t>
            </a:r>
          </a:p>
          <a:p>
            <a:r>
              <a:rPr lang="en-US" sz="2000" dirty="0"/>
              <a:t>Table created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Creating Table using Sub query (Selective Columns)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750" y="1085850"/>
            <a:ext cx="11010900" cy="2085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SQL&gt;CREATE TABLE emp1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AS</a:t>
            </a:r>
          </a:p>
          <a:p>
            <a:r>
              <a:rPr lang="en-US" sz="2000" dirty="0">
                <a:solidFill>
                  <a:schemeClr val="tx1"/>
                </a:solidFill>
              </a:rPr>
              <a:t>	SELECT </a:t>
            </a:r>
            <a:r>
              <a:rPr lang="en-US" sz="2000" dirty="0" err="1">
                <a:solidFill>
                  <a:schemeClr val="tx1"/>
                </a:solidFill>
              </a:rPr>
              <a:t>ename</a:t>
            </a:r>
            <a:r>
              <a:rPr lang="en-US" sz="2000" dirty="0">
                <a:solidFill>
                  <a:schemeClr val="tx1"/>
                </a:solidFill>
              </a:rPr>
              <a:t>, job, </a:t>
            </a:r>
            <a:r>
              <a:rPr lang="en-US" sz="2000" dirty="0" err="1">
                <a:solidFill>
                  <a:schemeClr val="tx1"/>
                </a:solidFill>
              </a:rPr>
              <a:t>sal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      FROM    </a:t>
            </a:r>
            <a:r>
              <a:rPr lang="en-US" sz="2000" dirty="0" err="1">
                <a:solidFill>
                  <a:schemeClr val="tx1"/>
                </a:solidFill>
              </a:rPr>
              <a:t>emp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Table created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Using Alter Table Statement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538" y="1171577"/>
            <a:ext cx="11571287" cy="26003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ALTER TABLE Statement to: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Add</a:t>
            </a:r>
            <a:r>
              <a:rPr lang="en-US" sz="2400" dirty="0"/>
              <a:t> a new column.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Modify an existing column.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default value for the new column.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Drop</a:t>
            </a:r>
            <a:r>
              <a:rPr lang="en-US" sz="2400" dirty="0"/>
              <a:t> a column.</a:t>
            </a:r>
            <a:endParaRPr lang="en-US" sz="2400" noProof="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52212" y="1095375"/>
            <a:ext cx="24933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Adding a New Column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7303" y="1581150"/>
            <a:ext cx="92467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Syntax: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11015" y="3600450"/>
            <a:ext cx="114778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SQL&gt;ALTER TABLE EMP1 </a:t>
            </a:r>
          </a:p>
          <a:p>
            <a:r>
              <a:rPr lang="en-US" sz="2000" dirty="0"/>
              <a:t>	ADD  </a:t>
            </a:r>
            <a:r>
              <a:rPr lang="en-US" sz="2000" dirty="0" err="1"/>
              <a:t>dname</a:t>
            </a:r>
            <a:r>
              <a:rPr lang="en-US" sz="2000" dirty="0"/>
              <a:t> varchar2(15) default ‘Accounts’;</a:t>
            </a:r>
          </a:p>
          <a:p>
            <a:r>
              <a:rPr lang="en-US" sz="2000" dirty="0"/>
              <a:t>Table  altered.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Using Alter Table Statement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900" y="2038350"/>
            <a:ext cx="10810875" cy="1400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ALTER TABLE </a:t>
            </a:r>
            <a:r>
              <a:rPr lang="en-US" sz="2000" dirty="0" err="1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ADD  column </a:t>
            </a:r>
            <a:r>
              <a:rPr lang="en-US" sz="2000" dirty="0" err="1">
                <a:solidFill>
                  <a:schemeClr val="tx1"/>
                </a:solidFill>
              </a:rPr>
              <a:t>datatype</a:t>
            </a:r>
            <a:r>
              <a:rPr lang="en-US" sz="2000" dirty="0">
                <a:solidFill>
                  <a:schemeClr val="tx1"/>
                </a:solidFill>
              </a:rPr>
              <a:t> [Default </a:t>
            </a:r>
            <a:r>
              <a:rPr lang="en-US" sz="2000" dirty="0" err="1">
                <a:solidFill>
                  <a:schemeClr val="tx1"/>
                </a:solidFill>
              </a:rPr>
              <a:t>expr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[ , column </a:t>
            </a:r>
            <a:r>
              <a:rPr lang="en-US" sz="2000" dirty="0" err="1">
                <a:solidFill>
                  <a:schemeClr val="tx1"/>
                </a:solidFill>
              </a:rPr>
              <a:t>datatype</a:t>
            </a:r>
            <a:r>
              <a:rPr lang="en-US" sz="2000" dirty="0">
                <a:solidFill>
                  <a:schemeClr val="tx1"/>
                </a:solidFill>
              </a:rPr>
              <a:t>] …) 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42688" y="1095375"/>
            <a:ext cx="2343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Modifying a  Column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11015" y="3552825"/>
            <a:ext cx="111730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SQL&gt;ALTER TABLE EMP1 </a:t>
            </a:r>
          </a:p>
          <a:p>
            <a:r>
              <a:rPr lang="en-US" sz="2000" dirty="0"/>
              <a:t>	MODIFY  </a:t>
            </a:r>
            <a:r>
              <a:rPr lang="en-US" sz="2000" dirty="0" err="1"/>
              <a:t>dname</a:t>
            </a:r>
            <a:r>
              <a:rPr lang="en-US" sz="2000" dirty="0"/>
              <a:t> varchar2(20) default ‘Admin’;</a:t>
            </a:r>
          </a:p>
          <a:p>
            <a:r>
              <a:rPr lang="en-US" sz="2000" dirty="0"/>
              <a:t>Table  altered.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Using Alter Table Statement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7303" y="1581150"/>
            <a:ext cx="92467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Syntax: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" y="2038350"/>
            <a:ext cx="10877550" cy="1400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ALTER TABLE </a:t>
            </a:r>
            <a:r>
              <a:rPr lang="en-US" sz="2000" dirty="0" err="1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MODIFY  ( column </a:t>
            </a:r>
            <a:r>
              <a:rPr lang="en-US" sz="2000" dirty="0" err="1">
                <a:solidFill>
                  <a:schemeClr val="tx1"/>
                </a:solidFill>
              </a:rPr>
              <a:t>Datatype</a:t>
            </a:r>
            <a:r>
              <a:rPr lang="en-US" sz="2000" dirty="0">
                <a:solidFill>
                  <a:schemeClr val="tx1"/>
                </a:solidFill>
              </a:rPr>
              <a:t> [Default </a:t>
            </a:r>
            <a:r>
              <a:rPr lang="en-US" sz="2000" dirty="0" err="1">
                <a:solidFill>
                  <a:schemeClr val="tx1"/>
                </a:solidFill>
              </a:rPr>
              <a:t>expr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r>
              <a:rPr lang="en-US" sz="2000" dirty="0">
                <a:solidFill>
                  <a:schemeClr val="tx1"/>
                </a:solidFill>
              </a:rPr>
              <a:t>	      [ , column </a:t>
            </a:r>
            <a:r>
              <a:rPr lang="en-US" sz="2000" dirty="0" err="1">
                <a:solidFill>
                  <a:schemeClr val="tx1"/>
                </a:solidFill>
              </a:rPr>
              <a:t>datatype</a:t>
            </a:r>
            <a:r>
              <a:rPr lang="en-US" sz="2000" dirty="0">
                <a:solidFill>
                  <a:schemeClr val="tx1"/>
                </a:solidFill>
              </a:rPr>
              <a:t>] …) 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11015" y="3190875"/>
            <a:ext cx="111730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SQL&gt;ALTER TABLE EMP1 </a:t>
            </a:r>
          </a:p>
          <a:p>
            <a:r>
              <a:rPr lang="en-US" sz="2000" dirty="0"/>
              <a:t>	DROP COLUMN  </a:t>
            </a:r>
            <a:r>
              <a:rPr lang="en-US" sz="2000" dirty="0" err="1"/>
              <a:t>dname</a:t>
            </a:r>
            <a:r>
              <a:rPr lang="en-US" sz="2000" dirty="0"/>
              <a:t>;</a:t>
            </a:r>
          </a:p>
          <a:p>
            <a:r>
              <a:rPr lang="en-US" sz="2000" dirty="0"/>
              <a:t>Table  altered.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850" y="2028826"/>
            <a:ext cx="10791825" cy="1009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ALTER TABLE </a:t>
            </a:r>
            <a:r>
              <a:rPr lang="en-US" sz="2000" dirty="0" err="1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DROP  COLUMN    ( column ) 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2213" y="1095375"/>
            <a:ext cx="2343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Modifying a  Column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Using Alter Table Statement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47303" y="1581150"/>
            <a:ext cx="92467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Syntax: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94954" y="3038475"/>
            <a:ext cx="27172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SQL&gt;DROP TABLE emp1;</a:t>
            </a:r>
          </a:p>
          <a:p>
            <a:r>
              <a:rPr lang="en-US" sz="2000" dirty="0"/>
              <a:t>Table  altered.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 err="1"/>
              <a:t>Droping</a:t>
            </a:r>
            <a:r>
              <a:rPr lang="en-US" sz="3600" dirty="0"/>
              <a:t> a Table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538" y="1066802"/>
            <a:ext cx="11571287" cy="26003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All data and</a:t>
            </a:r>
            <a:r>
              <a:rPr lang="en-US" sz="2400" dirty="0"/>
              <a:t> structure in the table is deleted. 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Any pending transactions are committed.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indexes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dro</a:t>
            </a:r>
            <a:r>
              <a:rPr lang="en-US" sz="2400" noProof="0" dirty="0"/>
              <a:t>pped.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You</a:t>
            </a:r>
            <a:r>
              <a:rPr lang="en-US" sz="2400" dirty="0"/>
              <a:t> cannot roll back the DROP TABLE statement</a:t>
            </a:r>
            <a:endParaRPr lang="en-US" sz="2400" noProof="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52291" y="1111251"/>
            <a:ext cx="38354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Rename dept TO </a:t>
            </a:r>
            <a:r>
              <a:rPr lang="en-US" sz="2000" dirty="0" err="1"/>
              <a:t>detail_dept</a:t>
            </a:r>
            <a:r>
              <a:rPr lang="en-US" sz="2000" dirty="0"/>
              <a:t>;</a:t>
            </a:r>
          </a:p>
          <a:p>
            <a:r>
              <a:rPr lang="en-US" sz="2000" dirty="0"/>
              <a:t>Table renamed.</a:t>
            </a:r>
          </a:p>
          <a:p>
            <a:r>
              <a:rPr lang="en-US" sz="2000" dirty="0"/>
              <a:t>Table  altered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Changing Name of an object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/>
          <a:p>
            <a:r>
              <a:rPr lang="en-US" dirty="0"/>
              <a:t>Antra SEP Program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1813" y="2867477"/>
            <a:ext cx="8763000" cy="2514149"/>
          </a:xfrm>
        </p:spPr>
        <p:txBody>
          <a:bodyPr/>
          <a:lstStyle/>
          <a:p>
            <a:r>
              <a:rPr lang="en-US" dirty="0"/>
              <a:t>Day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22288" y="1076327"/>
            <a:ext cx="11571287" cy="12382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/>
              <a:t>The TRUNCATE TABLE statement: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Removes all rows from a table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Releases the storage space used by that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90575" y="2428876"/>
            <a:ext cx="10896600" cy="6857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TRUNCATE TABLE </a:t>
            </a:r>
            <a:r>
              <a:rPr lang="en-US" sz="2000" dirty="0" err="1">
                <a:solidFill>
                  <a:schemeClr val="tx1"/>
                </a:solidFill>
              </a:rPr>
              <a:t>detail_dept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Table truncated.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2288" y="3209928"/>
            <a:ext cx="11164887" cy="12477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You cannot roll back row removal when using TRUNCATE.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Alternatively, you can remove rows by using the DELETE statement.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TRUNCATING A Table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98051" y="1114425"/>
            <a:ext cx="401975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SQL&gt;COMMENT ON TABLE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 IS ‘Employees information’;</a:t>
            </a:r>
          </a:p>
          <a:p>
            <a:pPr algn="r"/>
            <a:r>
              <a:rPr lang="en-US" sz="2000" dirty="0"/>
              <a:t>Comment created.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10698" y="2324100"/>
            <a:ext cx="428155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SQL&gt;COMMENT ON COLUMN emp.mgr</a:t>
            </a:r>
          </a:p>
          <a:p>
            <a:r>
              <a:rPr lang="en-US" sz="2000" dirty="0"/>
              <a:t>	 IS ‘Employees Manager ID’</a:t>
            </a:r>
          </a:p>
          <a:p>
            <a:pPr algn="r"/>
            <a:r>
              <a:rPr lang="en-US" sz="2000" dirty="0"/>
              <a:t>Comment created.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Adding Comments to A Table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Data Dictionary Views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538" y="1066802"/>
            <a:ext cx="11571287" cy="26003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Comments can be</a:t>
            </a:r>
            <a:r>
              <a:rPr lang="en-US" sz="2400" dirty="0"/>
              <a:t> viewed through the data dictionary views: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ALL_COL_COMMENTS.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USER_COL_COMMENTS.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ALL_TAB_COMMENTS.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USER_TAB_COMMENTS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77586" y="1095375"/>
            <a:ext cx="38758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Viewing Info from Dictionary Tables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93434" y="1581150"/>
            <a:ext cx="48858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* FROM USER_COL_COMMENTS</a:t>
            </a:r>
          </a:p>
          <a:p>
            <a:r>
              <a:rPr lang="en-US" sz="2000" dirty="0"/>
              <a:t>	WHERE TABLE_NAME=‘EMP1’;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Data Definition Language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44023" y="2543175"/>
            <a:ext cx="55606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Data Manipulation Language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538" y="1066803"/>
            <a:ext cx="11571287" cy="20383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A DML state</a:t>
            </a:r>
            <a:r>
              <a:rPr lang="en-US" sz="2400" dirty="0"/>
              <a:t>ment is executed when you: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Add new rows to a table.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Modify existing rows in a table.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Remove existing rows from a table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538" y="2895603"/>
            <a:ext cx="11571287" cy="20383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A transaction consists</a:t>
            </a:r>
            <a:r>
              <a:rPr lang="en-US" sz="2400" dirty="0"/>
              <a:t> of a collection of DML statements that from a logical unit of work.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6364" y="1009650"/>
            <a:ext cx="3807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Inserting New Records Into A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338" y="1409703"/>
            <a:ext cx="11571287" cy="41909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/>
              <a:t>Add new rows to a table by using the INSERT statement.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275" y="1866901"/>
            <a:ext cx="10896600" cy="6857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INSERT INTO    table  [ (column [ , </a:t>
            </a:r>
            <a:r>
              <a:rPr lang="en-US" sz="2000" dirty="0" err="1">
                <a:solidFill>
                  <a:schemeClr val="tx1"/>
                </a:solidFill>
              </a:rPr>
              <a:t>colum</a:t>
            </a:r>
            <a:r>
              <a:rPr lang="en-US" sz="2000" dirty="0">
                <a:solidFill>
                  <a:schemeClr val="tx1"/>
                </a:solidFill>
              </a:rPr>
              <a:t>… ]) 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Values               ( Value  [ , Value…] 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338" y="2647953"/>
            <a:ext cx="11164887" cy="3809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Only one row is inserted at a time with this syntax.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362381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Inserting New Records Into A Table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50584" y="1401763"/>
            <a:ext cx="48095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INSERT INTO dept</a:t>
            </a:r>
          </a:p>
          <a:p>
            <a:r>
              <a:rPr lang="en-US" sz="2000" dirty="0"/>
              <a:t>	VALUES(50,’EXECUTIVE’,STERLING’);</a:t>
            </a:r>
          </a:p>
          <a:p>
            <a:pPr algn="r"/>
            <a:r>
              <a:rPr lang="en-US" sz="2000" dirty="0"/>
              <a:t>1 row created.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3" y="2409829"/>
            <a:ext cx="11571287" cy="9239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List values</a:t>
            </a:r>
            <a:r>
              <a:rPr lang="en-US" sz="2400" dirty="0"/>
              <a:t> in the default order of the columns in the table.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Enclose character and date values within single quotation marks.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36443" y="1400175"/>
            <a:ext cx="63392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INSERT INTO EMP(</a:t>
            </a:r>
            <a:r>
              <a:rPr lang="en-US" sz="2000" dirty="0" err="1"/>
              <a:t>empno,ename,job,hiredate,comm</a:t>
            </a:r>
            <a:r>
              <a:rPr lang="en-US" sz="2000" dirty="0"/>
              <a:t>)</a:t>
            </a:r>
          </a:p>
          <a:p>
            <a:r>
              <a:rPr lang="en-US" sz="2000" dirty="0"/>
              <a:t>	VALUES(1234,SYAM’,’MANAGER’,sysdate,NULL);</a:t>
            </a:r>
          </a:p>
          <a:p>
            <a:pPr algn="r"/>
            <a:r>
              <a:rPr lang="en-US" sz="2000" dirty="0"/>
              <a:t>1 row created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230986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Inserting NULL values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36364" y="1411289"/>
            <a:ext cx="48771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INSERT INTO EMP(</a:t>
            </a:r>
            <a:r>
              <a:rPr lang="en-US" sz="2000" dirty="0" err="1"/>
              <a:t>empno,ename,job</a:t>
            </a:r>
            <a:r>
              <a:rPr lang="en-US" sz="2000" dirty="0"/>
              <a:t>)</a:t>
            </a:r>
          </a:p>
          <a:p>
            <a:r>
              <a:rPr lang="en-US" sz="2000" dirty="0"/>
              <a:t>	VALUES(&amp;</a:t>
            </a:r>
            <a:r>
              <a:rPr lang="en-US" sz="2000" dirty="0" err="1"/>
              <a:t>empno,’&amp;ENAME’,’&amp;JOb</a:t>
            </a:r>
            <a:r>
              <a:rPr lang="en-US" sz="2000" dirty="0"/>
              <a:t>’);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18649" y="2305051"/>
          <a:ext cx="8841899" cy="126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5" name="Bitmap Image" r:id="rId4" imgW="3847619" imgH="657317" progId="PBrush">
                  <p:embed/>
                </p:oleObj>
              </mc:Choice>
              <mc:Fallback>
                <p:oleObj name="Bitmap Image" r:id="rId4" imgW="3847619" imgH="65731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9" y="2305051"/>
                        <a:ext cx="8841899" cy="126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6364" y="981075"/>
            <a:ext cx="142109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Using Script: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275" y="3781425"/>
            <a:ext cx="8810625" cy="542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800" dirty="0"/>
              <a:t>1 row created</a:t>
            </a:r>
          </a:p>
          <a:p>
            <a:pPr algn="r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61950" y="495300"/>
            <a:ext cx="11229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/>
              <a:t>DAY 2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21608" y="1108075"/>
            <a:ext cx="1149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Session 1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30581" y="1562101"/>
            <a:ext cx="42543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/>
              <a:t>Data Definition Language (DDL). 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Data Modification Language (DML).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30582" y="2676526"/>
            <a:ext cx="42754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Transaction Control Language (TCL).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Data Control Language (DCL).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Constraints.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 flipH="1">
            <a:off x="9649486" y="6400800"/>
            <a:ext cx="30472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1608" y="2251075"/>
            <a:ext cx="1149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Session 2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45889" y="866775"/>
            <a:ext cx="3684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Copying rows from another table: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64938" y="1277939"/>
            <a:ext cx="526265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INSERT INTO EMP1(</a:t>
            </a:r>
            <a:r>
              <a:rPr lang="en-US" sz="2000" dirty="0" err="1"/>
              <a:t>empno,ename,job,sal</a:t>
            </a:r>
            <a:r>
              <a:rPr lang="en-US" sz="2000" dirty="0"/>
              <a:t>)</a:t>
            </a:r>
          </a:p>
          <a:p>
            <a:r>
              <a:rPr lang="en-US" sz="2000" dirty="0"/>
              <a:t>	SELECT </a:t>
            </a:r>
            <a:r>
              <a:rPr lang="en-US" sz="2000" dirty="0" err="1"/>
              <a:t>empno,ename,job,sal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	WHERE job=‘MANAGER’;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26" y="2647950"/>
            <a:ext cx="5124450" cy="542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800" dirty="0"/>
              <a:t>3 rows created.</a:t>
            </a:r>
          </a:p>
          <a:p>
            <a:pPr algn="r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5889" y="866775"/>
            <a:ext cx="27783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Changing data in a Table;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38" y="1409703"/>
            <a:ext cx="11571287" cy="41909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/>
              <a:t>Modify existing rows with the update statement.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275" y="1866901"/>
            <a:ext cx="10896600" cy="6857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UPDATE table SET column=value [, column=value …] [WHERE condition];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1338" y="2647953"/>
            <a:ext cx="11164887" cy="3809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Update more than one row at a time, if required. 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809149" y="1476376"/>
            <a:ext cx="339708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SQL&gt; UPDATE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</a:p>
          <a:p>
            <a:r>
              <a:rPr lang="en-US" sz="2000" dirty="0"/>
              <a:t>	SET </a:t>
            </a:r>
            <a:r>
              <a:rPr lang="en-US" sz="2000" dirty="0" err="1"/>
              <a:t>ename</a:t>
            </a:r>
            <a:r>
              <a:rPr lang="en-US" sz="2000" dirty="0"/>
              <a:t>=‘STEVE’</a:t>
            </a:r>
          </a:p>
          <a:p>
            <a:pPr algn="r"/>
            <a:r>
              <a:rPr lang="en-US" sz="2000" dirty="0"/>
              <a:t>	WHERE </a:t>
            </a:r>
            <a:r>
              <a:rPr lang="en-US" sz="2000" dirty="0" err="1"/>
              <a:t>empno</a:t>
            </a:r>
            <a:r>
              <a:rPr lang="en-US" sz="2000" dirty="0"/>
              <a:t>=7654; 1 row updated.</a:t>
            </a:r>
          </a:p>
          <a:p>
            <a:endParaRPr lang="en-US" sz="2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2629118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Changing data in a table;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58377" y="1390650"/>
            <a:ext cx="520033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UPDATE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</a:p>
          <a:p>
            <a:r>
              <a:rPr lang="en-US" sz="2000" dirty="0"/>
              <a:t>	SET    job=(SELECT job </a:t>
            </a:r>
          </a:p>
          <a:p>
            <a:r>
              <a:rPr lang="en-US" sz="2000" dirty="0"/>
              <a:t>		         FROM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</a:p>
          <a:p>
            <a:r>
              <a:rPr lang="en-US" sz="2000" dirty="0"/>
              <a:t>		          WHERE </a:t>
            </a:r>
            <a:r>
              <a:rPr lang="en-US" sz="2000" dirty="0" err="1"/>
              <a:t>ename</a:t>
            </a:r>
            <a:r>
              <a:rPr lang="en-US" sz="2000" dirty="0"/>
              <a:t>=‘STEVE’),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sal</a:t>
            </a:r>
            <a:r>
              <a:rPr lang="en-US" sz="2000" dirty="0"/>
              <a:t>=(SELECT </a:t>
            </a:r>
            <a:r>
              <a:rPr lang="en-US" sz="2000" dirty="0" err="1"/>
              <a:t>sal</a:t>
            </a:r>
            <a:endParaRPr lang="en-US" sz="2000" dirty="0"/>
          </a:p>
          <a:p>
            <a:r>
              <a:rPr lang="en-US" sz="2000" dirty="0"/>
              <a:t>		        FROM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</a:p>
          <a:p>
            <a:r>
              <a:rPr lang="en-US" sz="2000" dirty="0"/>
              <a:t>		        WHERE </a:t>
            </a:r>
            <a:r>
              <a:rPr lang="en-US" sz="2000" dirty="0" err="1"/>
              <a:t>ename</a:t>
            </a:r>
            <a:r>
              <a:rPr lang="en-US" sz="2000" dirty="0"/>
              <a:t>=‘STEVE’),</a:t>
            </a:r>
          </a:p>
          <a:p>
            <a:r>
              <a:rPr lang="en-US" sz="2000" dirty="0"/>
              <a:t>	WHERE </a:t>
            </a:r>
            <a:r>
              <a:rPr lang="en-US" sz="2000" dirty="0" err="1"/>
              <a:t>ename</a:t>
            </a:r>
            <a:r>
              <a:rPr lang="en-US" sz="2000" dirty="0"/>
              <a:t>=‘SCOTT’;</a:t>
            </a:r>
          </a:p>
          <a:p>
            <a:pPr algn="r"/>
            <a:r>
              <a:rPr lang="en-US" sz="2000" dirty="0"/>
              <a:t>1 row updated.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2629118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Changing data in a table;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325255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Deleting Records From A Table;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38" y="1409703"/>
            <a:ext cx="11571287" cy="41909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/>
              <a:t>You can remove existing rows from a table by using the DELETE statement.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275" y="1866901"/>
            <a:ext cx="10896600" cy="6857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DELETE 	[ FROM ]     table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[ WHERE                              Value…] 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58218" y="1373189"/>
            <a:ext cx="3512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DELETE FROM EMP </a:t>
            </a:r>
          </a:p>
          <a:p>
            <a:r>
              <a:rPr lang="en-US" sz="2000" dirty="0"/>
              <a:t>	 WHERE </a:t>
            </a:r>
            <a:r>
              <a:rPr lang="en-US" sz="2000" dirty="0" err="1"/>
              <a:t>empno</a:t>
            </a:r>
            <a:r>
              <a:rPr lang="en-US" sz="2000" dirty="0"/>
              <a:t>=7654; </a:t>
            </a:r>
          </a:p>
          <a:p>
            <a:pPr algn="r"/>
            <a:r>
              <a:rPr lang="en-US" sz="2000" dirty="0"/>
              <a:t>1 row deleted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55017" y="2400302"/>
            <a:ext cx="362645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SQL&gt; DELETE DEPT;</a:t>
            </a:r>
          </a:p>
          <a:p>
            <a:pPr algn="r"/>
            <a:r>
              <a:rPr lang="en-US" sz="2000" dirty="0"/>
              <a:t>4 rows deleted.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DML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325255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Deleting Records From A Table;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8605" y="2676525"/>
            <a:ext cx="52295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DATABASE TRANSACTIONS 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1481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Transcations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538" y="1476379"/>
            <a:ext cx="11571287" cy="29908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/>
              <a:t>Begin when</a:t>
            </a:r>
            <a:r>
              <a:rPr lang="en-US" sz="2000" dirty="0"/>
              <a:t> the first DML SQL statement is executed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End with one of the following events: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A COMMIT or ROLLBACK statement is issued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A DDL or DCL statement executes (automatic commit)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The user exits </a:t>
            </a:r>
            <a:r>
              <a:rPr lang="en-US" sz="2000" dirty="0" err="1"/>
              <a:t>isql</a:t>
            </a:r>
            <a:r>
              <a:rPr lang="en-US" sz="2000" dirty="0"/>
              <a:t> *Plus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The system crashes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4016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Advantages of COMMIT &amp; ROLLBACK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38" y="1352554"/>
            <a:ext cx="11571287" cy="29908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sz="2000" baseline="0" dirty="0"/>
              <a:t>With COMMIT and ROLLBACK</a:t>
            </a:r>
            <a:r>
              <a:rPr lang="en-US" sz="2000" dirty="0"/>
              <a:t> statements, you can: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Ensure data consistency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Preview data changes before making changes permanent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Group logically related operations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2663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Controlling Transactions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2066925"/>
            <a:ext cx="0" cy="3305175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1781175"/>
            <a:ext cx="590550" cy="2571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3099" y="1781175"/>
            <a:ext cx="1685925" cy="2571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COMMIT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3099" y="2219325"/>
            <a:ext cx="1685925" cy="2571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Transaction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2600325"/>
            <a:ext cx="115252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DELETE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3099" y="3019425"/>
            <a:ext cx="1685925" cy="2571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SAVEPOINT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1200" y="3352800"/>
            <a:ext cx="1152525" cy="35242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INSERT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1200" y="4124325"/>
            <a:ext cx="115252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UPDATE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43099" y="4543425"/>
            <a:ext cx="1685925" cy="2571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SAVEPOINT 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1200" y="4876800"/>
            <a:ext cx="115252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INSERT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3314700" y="2124076"/>
            <a:ext cx="5943600" cy="2809875"/>
          </a:xfrm>
          <a:prstGeom prst="bentConnector3">
            <a:avLst>
              <a:gd name="adj1" fmla="val -160"/>
            </a:avLst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>
            <a:off x="3352801" y="3257551"/>
            <a:ext cx="4314827" cy="1762125"/>
          </a:xfrm>
          <a:prstGeom prst="bentConnector3">
            <a:avLst>
              <a:gd name="adj1" fmla="val 110"/>
            </a:avLst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>
            <a:off x="3352810" y="4743456"/>
            <a:ext cx="666741" cy="304795"/>
          </a:xfrm>
          <a:prstGeom prst="bentConnector3">
            <a:avLst>
              <a:gd name="adj1" fmla="val -1429"/>
            </a:avLst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81351" y="5153025"/>
            <a:ext cx="1619250" cy="5048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ROLLBACK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To SAVEPOINT 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58001" y="5153025"/>
            <a:ext cx="1619250" cy="5048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ROLLBACK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To SAVEPOINT 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29651" y="5153026"/>
            <a:ext cx="16192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ROLLBACK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91673" y="2838450"/>
            <a:ext cx="48940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Data Definition Language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2663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Controlling Transactions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3" y="1352552"/>
            <a:ext cx="11571287" cy="12382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/>
              <a:t>Create a marker in a current transaction by using the SAVEPOINT statement.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Roll back to that marker by using the ROLLBACK TO SAVEPOINT statement.</a:t>
            </a:r>
            <a:endParaRPr lang="en-US" sz="2000" noProof="0" dirty="0"/>
          </a:p>
        </p:txBody>
      </p:sp>
      <p:sp>
        <p:nvSpPr>
          <p:cNvPr id="8" name="Rectangle 7"/>
          <p:cNvSpPr/>
          <p:nvPr/>
        </p:nvSpPr>
        <p:spPr>
          <a:xfrm>
            <a:off x="762000" y="2266950"/>
            <a:ext cx="10896600" cy="1876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UPDATE…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SAVEPOINT </a:t>
            </a:r>
            <a:r>
              <a:rPr lang="en-US" sz="2000" dirty="0" err="1">
                <a:solidFill>
                  <a:schemeClr val="tx1"/>
                </a:solidFill>
              </a:rPr>
              <a:t>update_done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Savepoint</a:t>
            </a:r>
            <a:r>
              <a:rPr lang="en-US" sz="2000" dirty="0">
                <a:solidFill>
                  <a:schemeClr val="tx1"/>
                </a:solidFill>
              </a:rPr>
              <a:t> created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INSERT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ROLLBACK TO </a:t>
            </a:r>
            <a:r>
              <a:rPr lang="en-US" sz="2000" dirty="0" err="1">
                <a:solidFill>
                  <a:schemeClr val="tx1"/>
                </a:solidFill>
              </a:rPr>
              <a:t>update_done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Rollback complete.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4011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Implicit Transaction Processing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38" y="1419229"/>
            <a:ext cx="11571287" cy="29908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An automatic commit</a:t>
            </a:r>
            <a:r>
              <a:rPr lang="en-US" sz="2400" dirty="0"/>
              <a:t> occurs under the following circumstances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DDL statement is issued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DCL statement is issued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Normal exit from </a:t>
            </a:r>
            <a:r>
              <a:rPr lang="en-US" sz="2400" dirty="0" err="1"/>
              <a:t>iSQL</a:t>
            </a:r>
            <a:r>
              <a:rPr lang="en-US" sz="2400" dirty="0"/>
              <a:t>*Plus, without explicitly issuing COMMIT or ROLLBACK statements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An automatic rollback occurs under an abnormal termination of </a:t>
            </a:r>
            <a:r>
              <a:rPr lang="en-US" sz="2400" dirty="0" err="1"/>
              <a:t>iSQL</a:t>
            </a:r>
            <a:r>
              <a:rPr lang="en-US" sz="2400" dirty="0"/>
              <a:t>*Plus or a system failure.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5274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State of Data Before Commit or Rollback;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38" y="1457329"/>
            <a:ext cx="11571287" cy="29908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The Previous state of the data can be recovered.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current user can review the results of the DML operations by using the SELECT statement.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Other users cannot view the results of the DML statements by the current user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affected rows are locked; other users cannot change the data within the affected rows.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3638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State of Data After Commit;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38" y="1400179"/>
            <a:ext cx="11571287" cy="29908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Data changes are made permanent</a:t>
            </a:r>
            <a:r>
              <a:rPr lang="en-US" sz="2400" dirty="0"/>
              <a:t> in the database.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Previous state of the data is permanently lost.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All user can view the results.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Locks on the affected rows are released; those rows are available for other users to manipulate.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All </a:t>
            </a:r>
            <a:r>
              <a:rPr lang="en-US" sz="2400" dirty="0" err="1"/>
              <a:t>savepoints</a:t>
            </a:r>
            <a:r>
              <a:rPr lang="en-US" sz="2400" dirty="0"/>
              <a:t> are erased.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3691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State of Data After Rollback;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38" y="1438279"/>
            <a:ext cx="11571287" cy="20192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sz="2400" baseline="0" dirty="0"/>
              <a:t>Discard all pending changes by using the ROLLBACK statement:</a:t>
            </a:r>
            <a:endParaRPr lang="en-US" sz="2400" dirty="0"/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Data changes are undone.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Previous state of the data is restored.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Locks on the affected rows are released.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2862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Statement Level Rollback;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38" y="1457329"/>
            <a:ext cx="11571287" cy="29908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If a single DML statement fails during execution, only that statement</a:t>
            </a:r>
            <a:r>
              <a:rPr lang="en-US" sz="2400" dirty="0"/>
              <a:t> is rolled back.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oracle Server implements an implicit </a:t>
            </a:r>
            <a:r>
              <a:rPr lang="en-US" sz="2400" dirty="0" err="1"/>
              <a:t>savepoint</a:t>
            </a:r>
            <a:r>
              <a:rPr lang="en-US" sz="2400" dirty="0"/>
              <a:t>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All other changes are retained.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user should terminate transactions explicitly by executing a COMMIT or ROLLBACK statement.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must exhibit ACID Properties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Isolation</a:t>
            </a:r>
          </a:p>
          <a:p>
            <a:r>
              <a:rPr lang="en-US" dirty="0"/>
              <a:t>Durability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ACID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Atomicity</a:t>
            </a:r>
            <a:endParaRPr lang="en-US" sz="2000" dirty="0">
              <a:solidFill>
                <a:srgbClr val="FF9933"/>
              </a:solidFill>
            </a:endParaRPr>
          </a:p>
          <a:p>
            <a:pPr lvl="1"/>
            <a:r>
              <a:rPr lang="en-US" sz="2000" dirty="0"/>
              <a:t>Work is atomic</a:t>
            </a:r>
          </a:p>
          <a:p>
            <a:pPr lvl="1"/>
            <a:r>
              <a:rPr lang="en-US" sz="2000" dirty="0"/>
              <a:t>Either all of the work is done or nothing</a:t>
            </a:r>
          </a:p>
          <a:p>
            <a:r>
              <a:rPr lang="en-US" sz="2000" dirty="0"/>
              <a:t>Consistency</a:t>
            </a:r>
          </a:p>
          <a:p>
            <a:pPr lvl="1"/>
            <a:r>
              <a:rPr lang="en-US" sz="2000" dirty="0"/>
              <a:t>Data must be in consistent state</a:t>
            </a:r>
          </a:p>
          <a:p>
            <a:pPr lvl="1"/>
            <a:r>
              <a:rPr lang="en-US" sz="2000" dirty="0"/>
              <a:t>Maintains data integrity</a:t>
            </a:r>
          </a:p>
          <a:p>
            <a:pPr lvl="1"/>
            <a:r>
              <a:rPr lang="en-US" sz="2000" dirty="0"/>
              <a:t>Correctness of  Internal data structure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ACID properties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Isolation</a:t>
            </a:r>
            <a:endParaRPr lang="en-US" sz="2000" dirty="0">
              <a:solidFill>
                <a:srgbClr val="FF9933"/>
              </a:solidFill>
            </a:endParaRPr>
          </a:p>
          <a:p>
            <a:pPr lvl="1"/>
            <a:r>
              <a:rPr lang="en-US" sz="2000" dirty="0"/>
              <a:t>Modification done by concurrent transaction must be isolated </a:t>
            </a:r>
          </a:p>
          <a:p>
            <a:r>
              <a:rPr lang="en-US" sz="2000" dirty="0"/>
              <a:t>Durability</a:t>
            </a:r>
          </a:p>
          <a:p>
            <a:pPr lvl="1"/>
            <a:r>
              <a:rPr lang="en-US" sz="2000" dirty="0"/>
              <a:t>The effects of the transaction stored in the system permanently for further use.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3783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Data Concurrency and Consistency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338" y="1457329"/>
            <a:ext cx="11571287" cy="299084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/>
              <a:t>Data concurrency </a:t>
            </a:r>
            <a:r>
              <a:rPr lang="en-US" sz="2400" dirty="0"/>
              <a:t>means that many users can access data at the same time.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defRPr/>
            </a:pPr>
            <a:r>
              <a:rPr lang="en-US" sz="2400" b="1" dirty="0"/>
              <a:t>Data consistency </a:t>
            </a:r>
            <a:r>
              <a:rPr lang="en-US" sz="2400" dirty="0"/>
              <a:t>means that each user sees a consistent view of the data, including visible changes made by the user’s own transactions and transactions of other users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07868" y="504826"/>
            <a:ext cx="48940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Data Definition Language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288" y="1162052"/>
            <a:ext cx="11571287" cy="22002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names and column names: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/>
              <a:t>Must begin with a letter</a:t>
            </a:r>
            <a:endParaRPr lang="en-US" sz="2000" dirty="0"/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Must be 1 to 30 characters along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/>
              <a:t>Must contain only A-Z, a-z, 0-9, _, $, and #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/>
              <a:t>Must not be an Oracle server reserved word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TCL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5889" y="962025"/>
            <a:ext cx="1998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Read Consistency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38" y="1457329"/>
            <a:ext cx="11571287" cy="29908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Read consistency guarantees</a:t>
            </a:r>
            <a:r>
              <a:rPr lang="en-US" sz="2400" dirty="0"/>
              <a:t> a consistent view of the data at all the times.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Changes made by one user do not conflict with changes made by another user.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Read consistency ensures that on the same data: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Readers do not wait for writers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400" dirty="0"/>
              <a:t>Writers do not wait for readers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isolation models prevents following concurrency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Dirty Reads</a:t>
            </a:r>
          </a:p>
          <a:p>
            <a:r>
              <a:rPr lang="en-US" dirty="0"/>
              <a:t>Lost Update</a:t>
            </a:r>
          </a:p>
          <a:p>
            <a:r>
              <a:rPr lang="en-US" dirty="0"/>
              <a:t>Non- Repeatable Reads</a:t>
            </a:r>
          </a:p>
          <a:p>
            <a:r>
              <a:rPr lang="en-US" dirty="0"/>
              <a:t>Phantom Reads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 control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1813" y="1524000"/>
          <a:ext cx="11125200" cy="1905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4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406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Lost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Dirty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Non</a:t>
                      </a:r>
                      <a:r>
                        <a:rPr lang="en-US" b="0" baseline="0" dirty="0"/>
                        <a:t> Repeatable Reads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Phantom 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Serializable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Isolation Levels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1813" y="1524000"/>
          <a:ext cx="11125200" cy="201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01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233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Each query executed by a transaction sees only data that was committed before the query began (Oracle default isolation level)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Serializable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Serializable</a:t>
                      </a:r>
                      <a:r>
                        <a:rPr lang="en-US" dirty="0"/>
                        <a:t> transactions see only those changes that were committed at the time the transaction began, plus its own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sees only those changes that were committed at the time the transaction began and do not allow any DML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Isolation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/>
              <a:t>You can set the isolation level of a transaction by using</a:t>
            </a:r>
            <a:r>
              <a:rPr lang="en-US" dirty="0"/>
              <a:t> </a:t>
            </a:r>
            <a:r>
              <a:rPr lang="bg-BG" dirty="0"/>
              <a:t>one of these statements at the beginning of a transaction:</a:t>
            </a:r>
          </a:p>
          <a:p>
            <a:r>
              <a:rPr lang="en-US" dirty="0"/>
              <a:t>SET TRANSACTION ISOLATION LEVEL   READ COMMITTED;</a:t>
            </a:r>
          </a:p>
          <a:p>
            <a:r>
              <a:rPr lang="en-US" dirty="0"/>
              <a:t>SET TRANSACTION ISOLATION LEVEL SERIALIZABLE;</a:t>
            </a:r>
          </a:p>
          <a:p>
            <a:r>
              <a:rPr lang="en-US" dirty="0"/>
              <a:t>SET TRANSACTION ISOLATION LEVEL    READ ONLY;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8605" y="2676525"/>
            <a:ext cx="44295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Data Control Language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Object Privileges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338" y="1038229"/>
            <a:ext cx="11571287" cy="13811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Object</a:t>
            </a:r>
            <a:r>
              <a:rPr lang="en-US" sz="2400" dirty="0"/>
              <a:t> privileges vary from object to object.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An owner has all the privileges on the object.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An owner can give specific privileges on that owner’s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1050" y="2476500"/>
            <a:ext cx="10896600" cy="1876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GRANT                               object_priv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                                      object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TO                                       {user l role l PUBLIC}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[WITH GRANT OPTION];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1630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58218" y="1525589"/>
            <a:ext cx="43640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GRANT SELECT ON </a:t>
            </a:r>
            <a:r>
              <a:rPr lang="en-US" sz="2000" dirty="0" err="1"/>
              <a:t>emp</a:t>
            </a:r>
            <a:r>
              <a:rPr lang="en-US" sz="2000" dirty="0"/>
              <a:t> to SCOTT;</a:t>
            </a:r>
          </a:p>
          <a:p>
            <a:pPr algn="r"/>
            <a:r>
              <a:rPr lang="en-US" sz="2000" dirty="0"/>
              <a:t>Grant succeeded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55017" y="2752728"/>
            <a:ext cx="636965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SQL&gt;  GRANT UPDATE ON </a:t>
            </a:r>
            <a:r>
              <a:rPr lang="en-US" sz="2000" dirty="0" err="1"/>
              <a:t>emp</a:t>
            </a:r>
            <a:r>
              <a:rPr lang="en-US" sz="2000" dirty="0"/>
              <a:t> to SCOTT,STEVE;</a:t>
            </a:r>
          </a:p>
          <a:p>
            <a:pPr algn="r"/>
            <a:r>
              <a:rPr lang="en-US" sz="2000" dirty="0"/>
              <a:t>Grant succeeded.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DCL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45889" y="1114425"/>
            <a:ext cx="408297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Granting Select privilege on SCOTT user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5889" y="2390775"/>
            <a:ext cx="585179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Granting Update Privilege on </a:t>
            </a:r>
            <a:r>
              <a:rPr lang="en-US" dirty="0" err="1"/>
              <a:t>Emp</a:t>
            </a:r>
            <a:r>
              <a:rPr lang="en-US" dirty="0"/>
              <a:t> to user SCOTT &amp; STEVE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Object Privileges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45889" y="1114425"/>
            <a:ext cx="562577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Granting Privileges to Update specific columns to Users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58218" y="1525589"/>
            <a:ext cx="41922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GRANT UPDATE(</a:t>
            </a:r>
            <a:r>
              <a:rPr lang="en-US" sz="2000" dirty="0" err="1"/>
              <a:t>sal,job</a:t>
            </a:r>
            <a:r>
              <a:rPr lang="en-US" sz="2000" dirty="0"/>
              <a:t>) ON </a:t>
            </a:r>
            <a:r>
              <a:rPr lang="en-US" sz="2000" dirty="0" err="1"/>
              <a:t>emp</a:t>
            </a:r>
            <a:endParaRPr lang="en-US" sz="2000" dirty="0"/>
          </a:p>
          <a:p>
            <a:pPr algn="r"/>
            <a:r>
              <a:rPr lang="en-US" sz="2000" dirty="0"/>
              <a:t> TO SCOTT,STEVE;</a:t>
            </a:r>
          </a:p>
          <a:p>
            <a:pPr algn="r"/>
            <a:r>
              <a:rPr lang="en-US" sz="2000" dirty="0"/>
              <a:t>Grant succeeded.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58218" y="2944814"/>
            <a:ext cx="4232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GRANT  ALL ON </a:t>
            </a:r>
            <a:r>
              <a:rPr lang="en-US" sz="2000" dirty="0" err="1"/>
              <a:t>emp</a:t>
            </a:r>
            <a:r>
              <a:rPr lang="en-US" sz="2000" dirty="0"/>
              <a:t> to SCOTT</a:t>
            </a:r>
          </a:p>
          <a:p>
            <a:pPr algn="r"/>
            <a:r>
              <a:rPr lang="en-US" sz="2000" dirty="0"/>
              <a:t>Grant succeeded.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5889" y="2600325"/>
            <a:ext cx="405078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Granting  ALL Privileges to SCOTT User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15844" y="990600"/>
            <a:ext cx="505523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Granting  a User Authority To Pass On Privileges: 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621851" y="1392238"/>
            <a:ext cx="43593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 GRANT SELECT,INSERT ON dept </a:t>
            </a:r>
          </a:p>
          <a:p>
            <a:r>
              <a:rPr lang="en-US" sz="2000" dirty="0"/>
              <a:t>		TO SCOTT</a:t>
            </a:r>
          </a:p>
          <a:p>
            <a:r>
              <a:rPr lang="en-US" sz="2000" dirty="0"/>
              <a:t>		WITH GRANT OPTION;</a:t>
            </a:r>
          </a:p>
          <a:p>
            <a:pPr algn="r"/>
            <a:r>
              <a:rPr lang="en-US" sz="2000" dirty="0"/>
              <a:t>Grant Succeeded.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90471" y="2781300"/>
            <a:ext cx="666708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Granting All Users in the Database to access Data from Dept Table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631375" y="3152775"/>
            <a:ext cx="45009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SQL&gt;  GRANT SELECT ON dept  to PUBLIC;</a:t>
            </a:r>
          </a:p>
          <a:p>
            <a:pPr algn="r"/>
            <a:r>
              <a:rPr lang="en-US" sz="2000" dirty="0"/>
              <a:t>Grant Succeeded.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Using with Grant and Public Keywords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7868" y="504826"/>
            <a:ext cx="48940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Data Definition Language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438" y="1152527"/>
            <a:ext cx="11571287" cy="13239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must have: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Create Table privilege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noProof="0" dirty="0"/>
              <a:t>A storage area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325" y="2590801"/>
            <a:ext cx="11010900" cy="895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CREATE TABLE  [schema. ] table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           (column </a:t>
            </a:r>
            <a:r>
              <a:rPr lang="en-US" sz="2000" dirty="0" err="1">
                <a:solidFill>
                  <a:schemeClr val="tx1"/>
                </a:solidFill>
              </a:rPr>
              <a:t>datatype</a:t>
            </a:r>
            <a:r>
              <a:rPr lang="en-US" sz="2000" dirty="0">
                <a:solidFill>
                  <a:schemeClr val="tx1"/>
                </a:solidFill>
              </a:rPr>
              <a:t> [DEFAULT </a:t>
            </a:r>
            <a:r>
              <a:rPr lang="en-US" sz="2000" dirty="0" err="1">
                <a:solidFill>
                  <a:schemeClr val="tx1"/>
                </a:solidFill>
              </a:rPr>
              <a:t>expr</a:t>
            </a:r>
            <a:r>
              <a:rPr lang="en-US" sz="2000" dirty="0">
                <a:solidFill>
                  <a:schemeClr val="tx1"/>
                </a:solidFill>
              </a:rPr>
              <a:t>] [, …])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438" y="3590927"/>
            <a:ext cx="11571287" cy="13239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specify: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Table name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Column name, column data type, and column size</a:t>
            </a:r>
            <a:endParaRPr lang="en-US" sz="2000" noProof="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5275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Confirming Privileges Granted</a:t>
            </a:r>
          </a:p>
        </p:txBody>
      </p:sp>
      <p:graphicFrame>
        <p:nvGraphicFramePr>
          <p:cNvPr id="6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84133"/>
              </p:ext>
            </p:extLst>
          </p:nvPr>
        </p:nvGraphicFramePr>
        <p:xfrm>
          <a:off x="1122370" y="1266825"/>
          <a:ext cx="8659805" cy="39359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54255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</a:tblGrid>
              <a:tr h="499829">
                <a:tc>
                  <a:txBody>
                    <a:bodyPr/>
                    <a:lstStyle/>
                    <a:p>
                      <a:r>
                        <a:rPr lang="en-US" sz="2000" dirty="0"/>
                        <a:t>Data 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baseline="0" dirty="0"/>
                        <a:t>ROLE_SYS_PRIVS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System privileges</a:t>
                      </a:r>
                      <a:r>
                        <a:rPr lang="en-US" sz="1600" baseline="0" dirty="0"/>
                        <a:t> granted to roles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baseline="0" dirty="0"/>
                        <a:t>ROLE_TAB_PRIVS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Table privileges granted to roles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USER_ROLE_PRIVS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Roles accessible by the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19984279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USER_TAB_PRIVS_MADE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Object privileges granted on the user’s objects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USER_TAB_PRIVS_RECD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Object privileges granted to the </a:t>
                      </a:r>
                      <a:r>
                        <a:rPr lang="en-US" sz="1600" baseline="0" dirty="0"/>
                        <a:t>user 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USER_COL_PRIVS_MADE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Object privileges granted on the columns</a:t>
                      </a:r>
                      <a:r>
                        <a:rPr lang="en-US" sz="1600" baseline="0" dirty="0"/>
                        <a:t> of the user’s objects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USER_COL_PRIVS_RECD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Object privileges granted to the user on specific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34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USER_SYS_PRIVS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Lists</a:t>
                      </a:r>
                      <a:r>
                        <a:rPr lang="en-US" sz="1600" baseline="0" dirty="0"/>
                        <a:t> system privileges granted to the user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Revoking Privileges Granted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9715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You use</a:t>
            </a:r>
            <a:r>
              <a:rPr lang="en-US" sz="2400" dirty="0"/>
              <a:t> the REVOKE statement to revoke privileges granted to other users.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Privileges granted to others through the WITH GRANT OPTION clause are revoked.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057401"/>
            <a:ext cx="10896600" cy="126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REVOKE     {privilege   [,  privilege…]  l ALL}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               object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FROM         {user [, user…] l role l PUBLIC}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[CASCADE  CONSTRAINTS];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18887" y="1028700"/>
            <a:ext cx="5451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000" dirty="0"/>
              <a:t>Revoking Select Privilege on </a:t>
            </a:r>
            <a:r>
              <a:rPr lang="en-US" sz="2000" dirty="0" err="1"/>
              <a:t>Emp</a:t>
            </a:r>
            <a:r>
              <a:rPr lang="en-US" sz="2000" dirty="0"/>
              <a:t> From SCOTT user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618650" y="1366838"/>
            <a:ext cx="49167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 REVOKE  SELECT ON </a:t>
            </a:r>
            <a:r>
              <a:rPr lang="en-US" sz="2000" dirty="0" err="1"/>
              <a:t>emp</a:t>
            </a:r>
            <a:r>
              <a:rPr lang="en-US" sz="2000" dirty="0"/>
              <a:t> FORM SCOTT;</a:t>
            </a:r>
          </a:p>
          <a:p>
            <a:pPr algn="r"/>
            <a:r>
              <a:rPr lang="en-US" sz="2000" dirty="0"/>
              <a:t>Revoke succeeded.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Object Privileges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8887" y="1971675"/>
            <a:ext cx="6121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000" dirty="0"/>
              <a:t>Revoking Update Privilege on </a:t>
            </a:r>
            <a:r>
              <a:rPr lang="en-US" sz="2000" dirty="0" err="1"/>
              <a:t>Emp</a:t>
            </a:r>
            <a:r>
              <a:rPr lang="en-US" sz="2000" dirty="0"/>
              <a:t> From  SCOTT &amp; STEVE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18650" y="2309813"/>
            <a:ext cx="57301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  REVOKE  UPDATE ON </a:t>
            </a:r>
            <a:r>
              <a:rPr lang="en-US" sz="2000" dirty="0" err="1"/>
              <a:t>emp</a:t>
            </a:r>
            <a:r>
              <a:rPr lang="en-US" sz="2000" dirty="0"/>
              <a:t> FROM SCPTT, STEVE;</a:t>
            </a:r>
          </a:p>
          <a:p>
            <a:pPr algn="r"/>
            <a:r>
              <a:rPr lang="en-US" sz="2000" dirty="0"/>
              <a:t>Revoke succeeded.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8605" y="2676525"/>
            <a:ext cx="22976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Constraints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7867" y="352427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dirty="0"/>
              <a:t>Constraints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4188" y="1038229"/>
            <a:ext cx="11571287" cy="36766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/>
              <a:t>Constraints enforce</a:t>
            </a:r>
            <a:r>
              <a:rPr lang="en-US" sz="2000" dirty="0"/>
              <a:t> rules at the table level.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Constraints prevent the deletion of a table if there are dependencies.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The following constraint types are valid: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NOT NULL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UNIQUE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PRIMARY KEY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FOREIGN KEY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CHECK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Constraints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0164" y="1000125"/>
            <a:ext cx="82990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6725" y="1328738"/>
            <a:ext cx="539455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CREATE TABLE  [schema. ] table</a:t>
            </a:r>
          </a:p>
          <a:p>
            <a:r>
              <a:rPr lang="en-US" sz="2000" dirty="0"/>
              <a:t>                            (column </a:t>
            </a:r>
            <a:r>
              <a:rPr lang="en-US" sz="2000" dirty="0" err="1"/>
              <a:t>datatype</a:t>
            </a:r>
            <a:r>
              <a:rPr lang="en-US" sz="2000" dirty="0"/>
              <a:t>   [DEFAULT </a:t>
            </a:r>
            <a:r>
              <a:rPr lang="en-US" sz="2000" dirty="0" err="1"/>
              <a:t>expr</a:t>
            </a:r>
            <a:r>
              <a:rPr lang="en-US" sz="2000" dirty="0"/>
              <a:t>]</a:t>
            </a:r>
          </a:p>
          <a:p>
            <a:r>
              <a:rPr lang="en-US" sz="2000" dirty="0"/>
              <a:t>	             [</a:t>
            </a:r>
            <a:r>
              <a:rPr lang="en-US" sz="2000" dirty="0" err="1"/>
              <a:t>column_constraint</a:t>
            </a:r>
            <a:r>
              <a:rPr lang="en-US" sz="2000" dirty="0"/>
              <a:t>],</a:t>
            </a:r>
          </a:p>
          <a:p>
            <a:r>
              <a:rPr lang="en-US" sz="2000" dirty="0"/>
              <a:t>                              …</a:t>
            </a:r>
          </a:p>
          <a:p>
            <a:r>
              <a:rPr lang="en-US" sz="2000" dirty="0"/>
              <a:t>                               [</a:t>
            </a:r>
            <a:r>
              <a:rPr lang="en-US" sz="2000" dirty="0" err="1"/>
              <a:t>table_constraint</a:t>
            </a:r>
            <a:r>
              <a:rPr lang="en-US" sz="2000" dirty="0"/>
              <a:t>] [,…]); 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476091" y="989013"/>
            <a:ext cx="115793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SQL&gt;CREATE table student (</a:t>
            </a:r>
            <a:r>
              <a:rPr lang="en-US" sz="2000" dirty="0" err="1"/>
              <a:t>sno</a:t>
            </a:r>
            <a:r>
              <a:rPr lang="en-US" sz="2000" dirty="0"/>
              <a:t> number(3),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sname</a:t>
            </a:r>
            <a:r>
              <a:rPr lang="en-US" sz="2000" dirty="0"/>
              <a:t> varchar2(20) constraint </a:t>
            </a:r>
            <a:r>
              <a:rPr lang="en-US" sz="2000" dirty="0" err="1"/>
              <a:t>std_sname_u</a:t>
            </a:r>
            <a:r>
              <a:rPr lang="en-US" sz="2000" dirty="0"/>
              <a:t> unique,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smarks</a:t>
            </a:r>
            <a:r>
              <a:rPr lang="en-US" sz="2000" dirty="0"/>
              <a:t> number(3))</a:t>
            </a:r>
          </a:p>
          <a:p>
            <a:r>
              <a:rPr lang="en-US" sz="2000" dirty="0"/>
              <a:t>				Table created.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Constraints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Constraints At Column &amp; Table Level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3809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Column constraint level: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9125" y="1533526"/>
            <a:ext cx="10896600" cy="5619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Column [CONSTRAINT   </a:t>
            </a:r>
            <a:r>
              <a:rPr lang="en-US" sz="2000" dirty="0" err="1">
                <a:solidFill>
                  <a:schemeClr val="tx1"/>
                </a:solidFill>
              </a:rPr>
              <a:t>constraint_name</a:t>
            </a:r>
            <a:r>
              <a:rPr lang="en-US" sz="2000" dirty="0">
                <a:solidFill>
                  <a:schemeClr val="tx1"/>
                </a:solidFill>
              </a:rPr>
              <a:t>]   </a:t>
            </a:r>
            <a:r>
              <a:rPr lang="en-US" sz="2000" dirty="0" err="1">
                <a:solidFill>
                  <a:schemeClr val="tx1"/>
                </a:solidFill>
              </a:rPr>
              <a:t>constraint_type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4188" y="2257430"/>
            <a:ext cx="11571287" cy="3809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Table constraint</a:t>
            </a:r>
            <a:r>
              <a:rPr lang="en-US" sz="2400" dirty="0"/>
              <a:t> level: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125" y="2705100"/>
            <a:ext cx="10896600" cy="6857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Column,…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[CONSTRAINT   </a:t>
            </a:r>
            <a:r>
              <a:rPr lang="en-US" sz="2000" dirty="0" err="1">
                <a:solidFill>
                  <a:schemeClr val="tx1"/>
                </a:solidFill>
              </a:rPr>
              <a:t>constraint_name</a:t>
            </a:r>
            <a:r>
              <a:rPr lang="en-US" sz="2000" dirty="0">
                <a:solidFill>
                  <a:schemeClr val="tx1"/>
                </a:solidFill>
              </a:rPr>
              <a:t>]   </a:t>
            </a:r>
            <a:r>
              <a:rPr lang="en-US" sz="2000" dirty="0" err="1">
                <a:solidFill>
                  <a:schemeClr val="tx1"/>
                </a:solidFill>
              </a:rPr>
              <a:t>constraint_type</a:t>
            </a:r>
            <a:r>
              <a:rPr lang="en-US" sz="2000" dirty="0">
                <a:solidFill>
                  <a:schemeClr val="tx1"/>
                </a:solidFill>
              </a:rPr>
              <a:t>, (column,…)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482336" y="998538"/>
            <a:ext cx="57823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SQL&gt;CREATE table student (</a:t>
            </a:r>
            <a:r>
              <a:rPr lang="en-US" sz="2000" dirty="0" err="1"/>
              <a:t>sno</a:t>
            </a:r>
            <a:r>
              <a:rPr lang="en-US" sz="2000" dirty="0"/>
              <a:t> number(3) not null,</a:t>
            </a:r>
          </a:p>
          <a:p>
            <a:r>
              <a:rPr lang="en-US" sz="2000" dirty="0" err="1"/>
              <a:t>sname</a:t>
            </a:r>
            <a:r>
              <a:rPr lang="en-US" sz="2000" dirty="0"/>
              <a:t> varchar2(20) constraint </a:t>
            </a:r>
            <a:r>
              <a:rPr lang="en-US" sz="2000" dirty="0" err="1"/>
              <a:t>std_sname_u</a:t>
            </a:r>
            <a:r>
              <a:rPr lang="en-US" sz="2000" dirty="0"/>
              <a:t> unique,</a:t>
            </a:r>
          </a:p>
          <a:p>
            <a:r>
              <a:rPr lang="en-US" sz="2000" dirty="0" err="1"/>
              <a:t>smarks</a:t>
            </a:r>
            <a:r>
              <a:rPr lang="en-US" sz="2000" dirty="0"/>
              <a:t> number(3),</a:t>
            </a:r>
          </a:p>
          <a:p>
            <a:r>
              <a:rPr lang="en-US" sz="2000" dirty="0"/>
              <a:t>sage number(3) check(sage&lt;120),</a:t>
            </a:r>
          </a:p>
          <a:p>
            <a:r>
              <a:rPr lang="en-US" sz="2000" dirty="0"/>
              <a:t>constraint </a:t>
            </a:r>
            <a:r>
              <a:rPr lang="en-US" sz="2000" dirty="0" err="1"/>
              <a:t>std_smarks_c</a:t>
            </a:r>
            <a:r>
              <a:rPr lang="en-US" sz="2000" dirty="0"/>
              <a:t> check(</a:t>
            </a:r>
            <a:r>
              <a:rPr lang="en-US" sz="2000" dirty="0" err="1"/>
              <a:t>smarks</a:t>
            </a:r>
            <a:r>
              <a:rPr lang="en-US" sz="2000" dirty="0"/>
              <a:t>&lt;=600 ));</a:t>
            </a:r>
          </a:p>
          <a:p>
            <a:endParaRPr lang="en-US" sz="2000" dirty="0"/>
          </a:p>
          <a:p>
            <a:pPr algn="r"/>
            <a:r>
              <a:rPr lang="en-US" sz="2000" dirty="0"/>
              <a:t>Table created.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Constraints At Column &amp; Table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dirty="0"/>
              <a:t>Unique Constraint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3809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sz="2400" dirty="0"/>
              <a:t>Is defined at either the table level or column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125" y="1533525"/>
            <a:ext cx="10896600" cy="2781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CREATE TABLE employees(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employee_id</a:t>
            </a:r>
            <a:r>
              <a:rPr lang="en-US" sz="2000" dirty="0">
                <a:solidFill>
                  <a:schemeClr val="tx1"/>
                </a:solidFill>
              </a:rPr>
              <a:t>		NUMBER (6)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last_name</a:t>
            </a:r>
            <a:r>
              <a:rPr lang="en-US" sz="2000" dirty="0">
                <a:solidFill>
                  <a:schemeClr val="tx1"/>
                </a:solidFill>
              </a:rPr>
              <a:t>		VARCHAR2 (25)  NOT NULL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email			VARCHAR2 (25) 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salary			NUMBER (2,2) 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commission_pct</a:t>
            </a:r>
            <a:r>
              <a:rPr lang="en-US" sz="2000" dirty="0">
                <a:solidFill>
                  <a:schemeClr val="tx1"/>
                </a:solidFill>
              </a:rPr>
              <a:t>		NUMBER (2 ,2),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hire_date</a:t>
            </a:r>
            <a:r>
              <a:rPr lang="en-US" sz="2000" dirty="0">
                <a:solidFill>
                  <a:schemeClr val="tx1"/>
                </a:solidFill>
              </a:rPr>
              <a:t>		DATE NOT NULL,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CONSTRAINT </a:t>
            </a:r>
            <a:r>
              <a:rPr lang="en-US" sz="2000" dirty="0" err="1">
                <a:solidFill>
                  <a:schemeClr val="tx1"/>
                </a:solidFill>
              </a:rPr>
              <a:t>emp_email_uk</a:t>
            </a:r>
            <a:r>
              <a:rPr lang="en-US" sz="2000" dirty="0">
                <a:solidFill>
                  <a:schemeClr val="tx1"/>
                </a:solidFill>
              </a:rPr>
              <a:t> UNIQUE (email))…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8" y="504826"/>
            <a:ext cx="48940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Data Definition Language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2288" y="1171578"/>
            <a:ext cx="11571287" cy="80009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 Option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/>
              <a:t>Specify a default value for a column during an INSERT operation.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95325" y="2095501"/>
            <a:ext cx="11010900" cy="6857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… </a:t>
            </a:r>
            <a:r>
              <a:rPr lang="en-US" sz="2000" dirty="0" err="1">
                <a:solidFill>
                  <a:schemeClr val="tx1"/>
                </a:solidFill>
              </a:rPr>
              <a:t>hire_date</a:t>
            </a:r>
            <a:r>
              <a:rPr lang="en-US" sz="2000" dirty="0">
                <a:solidFill>
                  <a:schemeClr val="tx1"/>
                </a:solidFill>
              </a:rPr>
              <a:t> DATE DEFAULT SYSDATE, …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288" y="2914653"/>
            <a:ext cx="11571287" cy="12477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Literal values, expressions, or SQL functions are legal values.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Another column’s name or a </a:t>
            </a:r>
            <a:r>
              <a:rPr lang="en-US" sz="2000" dirty="0" err="1"/>
              <a:t>pseudocolumn</a:t>
            </a:r>
            <a:r>
              <a:rPr lang="en-US" sz="2000" dirty="0"/>
              <a:t> are illegal values.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The default data type must match the column data type.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dirty="0"/>
              <a:t>Primary Key Constraint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3809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sz="2400" dirty="0"/>
              <a:t>Is defined at either the table level or the column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125" y="1533525"/>
            <a:ext cx="10896600" cy="2162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CREATE TABLE departments(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department_id</a:t>
            </a:r>
            <a:r>
              <a:rPr lang="en-US" sz="2000" dirty="0">
                <a:solidFill>
                  <a:schemeClr val="tx1"/>
                </a:solidFill>
              </a:rPr>
              <a:t>		NUMBER (4)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department_name</a:t>
            </a:r>
            <a:r>
              <a:rPr lang="en-US" sz="2000" dirty="0">
                <a:solidFill>
                  <a:schemeClr val="tx1"/>
                </a:solidFill>
              </a:rPr>
              <a:t>	VARCHAR (30) 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CONSTRAINT </a:t>
            </a:r>
            <a:r>
              <a:rPr lang="en-US" sz="2000" dirty="0" err="1">
                <a:solidFill>
                  <a:schemeClr val="tx1"/>
                </a:solidFill>
              </a:rPr>
              <a:t>dept_name_nn</a:t>
            </a:r>
            <a:r>
              <a:rPr lang="en-US" sz="2000" dirty="0">
                <a:solidFill>
                  <a:schemeClr val="tx1"/>
                </a:solidFill>
              </a:rPr>
              <a:t> NOT NULL,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manager_id</a:t>
            </a:r>
            <a:r>
              <a:rPr lang="en-US" sz="2000" dirty="0">
                <a:solidFill>
                  <a:schemeClr val="tx1"/>
                </a:solidFill>
              </a:rPr>
              <a:t>		NUMBER (6) 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location_id</a:t>
            </a:r>
            <a:r>
              <a:rPr lang="en-US" sz="2000" dirty="0">
                <a:solidFill>
                  <a:schemeClr val="tx1"/>
                </a:solidFill>
              </a:rPr>
              <a:t>		NUMBER (4),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CONSTRAINT </a:t>
            </a:r>
            <a:r>
              <a:rPr lang="en-US" sz="2000" dirty="0" err="1">
                <a:solidFill>
                  <a:schemeClr val="tx1"/>
                </a:solidFill>
              </a:rPr>
              <a:t>dept_id_pk</a:t>
            </a:r>
            <a:r>
              <a:rPr lang="en-US" sz="2000" dirty="0">
                <a:solidFill>
                  <a:schemeClr val="tx1"/>
                </a:solidFill>
              </a:rPr>
              <a:t> PRIMARY KEY (department)) ;…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Foreign Key Constraint</a:t>
            </a:r>
          </a:p>
          <a:p>
            <a:pPr>
              <a:buClr>
                <a:schemeClr val="accent2"/>
              </a:buClr>
            </a:pP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3809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sz="2400" dirty="0"/>
              <a:t>Is defined at either the table level or the column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125" y="1533524"/>
            <a:ext cx="10896600" cy="3571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CREATE TABLE departments(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employee_id</a:t>
            </a:r>
            <a:r>
              <a:rPr lang="en-US" sz="2000" dirty="0">
                <a:solidFill>
                  <a:schemeClr val="tx1"/>
                </a:solidFill>
              </a:rPr>
              <a:t>		NUMBER (6)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last_name</a:t>
            </a:r>
            <a:r>
              <a:rPr lang="en-US" sz="2000" dirty="0">
                <a:solidFill>
                  <a:schemeClr val="tx1"/>
                </a:solidFill>
              </a:rPr>
              <a:t>		VARCHAR2 (25) NOT NULL 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email			VARCHAR2 (25) 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manager_id</a:t>
            </a:r>
            <a:r>
              <a:rPr lang="en-US" sz="2000" dirty="0">
                <a:solidFill>
                  <a:schemeClr val="tx1"/>
                </a:solidFill>
              </a:rPr>
              <a:t>		NUMBER (8,2) 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commission_pct</a:t>
            </a:r>
            <a:r>
              <a:rPr lang="en-US" sz="2000" dirty="0">
                <a:solidFill>
                  <a:schemeClr val="tx1"/>
                </a:solidFill>
              </a:rPr>
              <a:t>		NUMBER (2,2),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hire_data</a:t>
            </a:r>
            <a:r>
              <a:rPr lang="en-US" sz="2000" dirty="0">
                <a:solidFill>
                  <a:schemeClr val="tx1"/>
                </a:solidFill>
              </a:rPr>
              <a:t>		DATE NOT NULL,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department_id</a:t>
            </a:r>
            <a:r>
              <a:rPr lang="en-US" sz="2000" dirty="0">
                <a:solidFill>
                  <a:schemeClr val="tx1"/>
                </a:solidFill>
              </a:rPr>
              <a:t>		NUMBER (4)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CONSTRAINT </a:t>
            </a:r>
            <a:r>
              <a:rPr lang="en-US" sz="2000" dirty="0" err="1">
                <a:solidFill>
                  <a:schemeClr val="tx1"/>
                </a:solidFill>
              </a:rPr>
              <a:t>emp_dept_fk</a:t>
            </a:r>
            <a:r>
              <a:rPr lang="en-US" sz="2000" dirty="0">
                <a:solidFill>
                  <a:schemeClr val="tx1"/>
                </a:solidFill>
              </a:rPr>
              <a:t> FOREIGN KEY (</a:t>
            </a:r>
            <a:r>
              <a:rPr lang="en-US" sz="2000" dirty="0" err="1">
                <a:solidFill>
                  <a:schemeClr val="tx1"/>
                </a:solidFill>
              </a:rPr>
              <a:t>department_id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REFERENCES departments (</a:t>
            </a:r>
            <a:r>
              <a:rPr lang="en-US" sz="2000" dirty="0" err="1">
                <a:solidFill>
                  <a:schemeClr val="tx1"/>
                </a:solidFill>
              </a:rPr>
              <a:t>department_id</a:t>
            </a:r>
            <a:r>
              <a:rPr lang="en-US" sz="20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	CONSTRAINT </a:t>
            </a:r>
            <a:r>
              <a:rPr lang="en-US" sz="2000" dirty="0" err="1">
                <a:solidFill>
                  <a:schemeClr val="tx1"/>
                </a:solidFill>
              </a:rPr>
              <a:t>emp_email_uk</a:t>
            </a:r>
            <a:r>
              <a:rPr lang="en-US" sz="2000" dirty="0">
                <a:solidFill>
                  <a:schemeClr val="tx1"/>
                </a:solidFill>
              </a:rPr>
              <a:t> UNIQUE (email));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Foreign Key Constraint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57279"/>
            <a:ext cx="11571287" cy="36766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/>
              <a:t>FOREIGN</a:t>
            </a:r>
            <a:r>
              <a:rPr lang="en-US" sz="2400" dirty="0"/>
              <a:t> KEY: Defines the column in the child table at the table constraint level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REFERENCES: Identifies the table and column in the parent table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ON DELETE CASCADE: Deletes the dependent rows in the child table when a row in the parent table in deleted.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ON DELETE SET NULL: Converts dependent foreign key values to null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Add a Constraint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18287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sz="2400" dirty="0"/>
              <a:t>Use the ALTER TABLE statement to: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Add or drop a constraint, but not modify its structure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Enable or disable constraints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Add a NOT NULL constraint by using the MODIFY clause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125" y="2962276"/>
            <a:ext cx="10896600" cy="657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ALTER TABLE </a:t>
            </a:r>
            <a:r>
              <a:rPr lang="en-US" sz="2000" dirty="0" err="1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ADD [CONSTRAINT </a:t>
            </a:r>
            <a:r>
              <a:rPr lang="en-US" sz="2000" dirty="0" err="1">
                <a:solidFill>
                  <a:schemeClr val="tx1"/>
                </a:solidFill>
              </a:rPr>
              <a:t>constraint</a:t>
            </a:r>
            <a:r>
              <a:rPr lang="en-US" sz="2000" dirty="0">
                <a:solidFill>
                  <a:schemeClr val="tx1"/>
                </a:solidFill>
              </a:rPr>
              <a:t>]  type (column);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 err="1"/>
              <a:t>Droping</a:t>
            </a:r>
            <a:r>
              <a:rPr lang="en-US" sz="3600" dirty="0"/>
              <a:t> a Constraint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4000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Remove the manager constraint from the EMPLOYEES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125" y="1485901"/>
            <a:ext cx="10896600" cy="657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ALTER TABLE		employees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DROP CONSTRAINT 	</a:t>
            </a:r>
            <a:r>
              <a:rPr lang="en-US" sz="2000" dirty="0" err="1">
                <a:solidFill>
                  <a:schemeClr val="tx1"/>
                </a:solidFill>
              </a:rPr>
              <a:t>emp_manager_fk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3713" y="2209805"/>
            <a:ext cx="11571287" cy="4000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Remove the PRIMARY KEY constraint on the DEPARTMENTS table the associated</a:t>
            </a:r>
            <a:br>
              <a:rPr lang="en-US" sz="2400" dirty="0"/>
            </a:br>
            <a:r>
              <a:rPr lang="en-US" sz="2400" dirty="0"/>
              <a:t>FOREIGN KEY constraint on the EMPLOYEES. DEPARTMENT_ID column.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125" y="3009901"/>
            <a:ext cx="10896600" cy="1038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ALTER TABLE departments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DROP PRIMARY KEY CASCADE;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Table altered.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Disabling a Constraint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12191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Execute the DISABLE clause of the ALTER TABLE statement to deactivate an integrity constraint.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Apply the CASCADE option to disable dependent integrity constraints.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125" y="2324101"/>
            <a:ext cx="10896600" cy="1009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ALTER TABLE 		employees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DISABLE CONSTRAINT 	</a:t>
            </a:r>
            <a:r>
              <a:rPr lang="en-US" sz="2000" dirty="0" err="1">
                <a:solidFill>
                  <a:schemeClr val="tx1"/>
                </a:solidFill>
              </a:rPr>
              <a:t>emp_emp_id_pk</a:t>
            </a:r>
            <a:r>
              <a:rPr lang="en-US" sz="2000" dirty="0">
                <a:solidFill>
                  <a:schemeClr val="tx1"/>
                </a:solidFill>
              </a:rPr>
              <a:t>   CASCADE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Table altered.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Enabling a Constraint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85856"/>
            <a:ext cx="11571287" cy="714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Active an integrity constraint currently disabled in the table definition by using the ENABLE clause.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125" y="1905001"/>
            <a:ext cx="10896600" cy="1009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ALTER TABLE 		employees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ENABLE CONSTRAINT 	</a:t>
            </a:r>
            <a:r>
              <a:rPr lang="en-US" sz="2000" dirty="0" err="1">
                <a:solidFill>
                  <a:schemeClr val="tx1"/>
                </a:solidFill>
              </a:rPr>
              <a:t>emp_emp_id_pk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Table altered.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4188" y="3000381"/>
            <a:ext cx="11571287" cy="714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A </a:t>
            </a:r>
            <a:r>
              <a:rPr lang="en-US" sz="2400"/>
              <a:t>UNIQUE index </a:t>
            </a:r>
            <a:r>
              <a:rPr lang="en-US" sz="2400" dirty="0"/>
              <a:t>is automatically created if you enable a UNIQUE key or PRIMARY KEY constraint.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990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Viewing a Constraint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4190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sz="2400" dirty="0"/>
              <a:t>Query the USER_CONSTRAINTS table to view all constraint definitions and names.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125" y="1504951"/>
            <a:ext cx="10896600" cy="1009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SELECT	</a:t>
            </a:r>
            <a:r>
              <a:rPr lang="en-US" sz="2000" dirty="0" err="1">
                <a:solidFill>
                  <a:schemeClr val="tx1"/>
                </a:solidFill>
              </a:rPr>
              <a:t>constraint_name</a:t>
            </a:r>
            <a:r>
              <a:rPr lang="en-US" sz="2000" dirty="0">
                <a:solidFill>
                  <a:schemeClr val="tx1"/>
                </a:solidFill>
              </a:rPr>
              <a:t>,  </a:t>
            </a:r>
            <a:r>
              <a:rPr lang="en-US" sz="2000" dirty="0" err="1">
                <a:solidFill>
                  <a:schemeClr val="tx1"/>
                </a:solidFill>
              </a:rPr>
              <a:t>constraint_type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search_condition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FROM	</a:t>
            </a:r>
            <a:r>
              <a:rPr lang="en-US" sz="2000" dirty="0" err="1">
                <a:solidFill>
                  <a:schemeClr val="tx1"/>
                </a:solidFill>
              </a:rPr>
              <a:t>user_constraints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WHERE   </a:t>
            </a:r>
            <a:r>
              <a:rPr lang="en-US" sz="2000" dirty="0" err="1">
                <a:solidFill>
                  <a:schemeClr val="tx1"/>
                </a:solidFill>
              </a:rPr>
              <a:t>table_name</a:t>
            </a:r>
            <a:r>
              <a:rPr lang="en-US" sz="2000" dirty="0">
                <a:solidFill>
                  <a:schemeClr val="tx1"/>
                </a:solidFill>
              </a:rPr>
              <a:t> = ‘EMPLOYEES’ 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2619751" y="3317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11039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Viewing Columns Associated With Constraint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188" y="1038230"/>
            <a:ext cx="11571287" cy="4190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sz="2400" dirty="0"/>
              <a:t>View the columns </a:t>
            </a:r>
            <a:r>
              <a:rPr lang="en-US" sz="2400" dirty="0" err="1"/>
              <a:t>asscociated</a:t>
            </a:r>
            <a:r>
              <a:rPr lang="en-US" sz="2400" dirty="0"/>
              <a:t> with constraint name in the USER_CONS_COLUMNS view.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125" y="1504951"/>
            <a:ext cx="10896600" cy="1009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SELECT	</a:t>
            </a:r>
            <a:r>
              <a:rPr lang="en-US" sz="2000" dirty="0" err="1">
                <a:solidFill>
                  <a:schemeClr val="tx1"/>
                </a:solidFill>
              </a:rPr>
              <a:t>constraint_name</a:t>
            </a:r>
            <a:r>
              <a:rPr lang="en-US" sz="2000" dirty="0">
                <a:solidFill>
                  <a:schemeClr val="tx1"/>
                </a:solidFill>
              </a:rPr>
              <a:t>,  </a:t>
            </a:r>
            <a:r>
              <a:rPr lang="en-US" sz="2000" dirty="0" err="1">
                <a:solidFill>
                  <a:schemeClr val="tx1"/>
                </a:solidFill>
              </a:rPr>
              <a:t>column_name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FROM	</a:t>
            </a:r>
            <a:r>
              <a:rPr lang="en-US" sz="2000" dirty="0" err="1">
                <a:solidFill>
                  <a:schemeClr val="tx1"/>
                </a:solidFill>
              </a:rPr>
              <a:t>user_cons_columns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WHERE   </a:t>
            </a:r>
            <a:r>
              <a:rPr lang="en-US" sz="2000" dirty="0" err="1">
                <a:solidFill>
                  <a:schemeClr val="tx1"/>
                </a:solidFill>
              </a:rPr>
              <a:t>table_name</a:t>
            </a:r>
            <a:r>
              <a:rPr lang="en-US" sz="2000" dirty="0">
                <a:solidFill>
                  <a:schemeClr val="tx1"/>
                </a:solidFill>
              </a:rPr>
              <a:t> = ‘EMPLOYEES’ ;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1608" y="1108075"/>
            <a:ext cx="1149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Session 1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0581" y="1562101"/>
            <a:ext cx="32151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 Joins.</a:t>
            </a: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SQL:1999 Compliant Joins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30582" y="2676526"/>
            <a:ext cx="51053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Sub Queries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Producing Readable Output With SQL *Plus.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21608" y="2251075"/>
            <a:ext cx="1149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Session 2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39485" y="1209675"/>
            <a:ext cx="1695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Creating Table</a:t>
            </a:r>
            <a:endParaRPr lang="en-US" sz="2000" dirty="0"/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228328" y="4333874"/>
          <a:ext cx="990639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1" name="Bitmap Image" r:id="rId3" imgW="5466667" imgH="961905" progId="PBrush">
                  <p:embed/>
                </p:oleObj>
              </mc:Choice>
              <mc:Fallback>
                <p:oleObj name="Bitmap Image" r:id="rId3" imgW="5466667" imgH="96190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328" y="4333874"/>
                        <a:ext cx="990639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87135" y="3771900"/>
            <a:ext cx="323300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Conformation Of Created table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7868" y="504826"/>
            <a:ext cx="48940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Data Definition Language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9438" y="1600203"/>
            <a:ext cx="11571287" cy="16954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dept</a:t>
            </a:r>
            <a:endParaRPr lang="en-US" sz="2000" dirty="0"/>
          </a:p>
          <a:p>
            <a:pPr marL="1600134" lvl="3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defRPr/>
            </a:pPr>
            <a:r>
              <a:rPr lang="en-US" sz="2000" dirty="0"/>
              <a:t>  (</a:t>
            </a:r>
            <a:r>
              <a:rPr lang="en-US" sz="2000" dirty="0" err="1"/>
              <a:t>deptno</a:t>
            </a:r>
            <a:r>
              <a:rPr lang="en-US" sz="2000" dirty="0"/>
              <a:t>  NUMBER (2),</a:t>
            </a:r>
          </a:p>
          <a:p>
            <a:pPr marL="1600134" lvl="3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defRPr/>
            </a:pPr>
            <a:r>
              <a:rPr lang="en-US" sz="2000" dirty="0"/>
              <a:t>   </a:t>
            </a:r>
            <a:r>
              <a:rPr lang="en-US" sz="2000" dirty="0" err="1"/>
              <a:t>dname</a:t>
            </a:r>
            <a:r>
              <a:rPr lang="en-US" sz="2000" dirty="0"/>
              <a:t>    VARCHAR2 (14)</a:t>
            </a:r>
          </a:p>
          <a:p>
            <a:pPr marL="1600134" lvl="3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defRPr/>
            </a:pPr>
            <a:r>
              <a:rPr lang="en-US" sz="2000" dirty="0"/>
              <a:t>   loc            VARCHAR2 (13)) ;</a:t>
            </a:r>
          </a:p>
          <a:p>
            <a:pPr marL="1600134" lvl="3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defRPr/>
            </a:pPr>
            <a:endParaRPr lang="en-US" sz="2000" dirty="0"/>
          </a:p>
          <a:p>
            <a:pPr marL="1600134" lvl="3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defRPr/>
            </a:pP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8963" y="3181353"/>
            <a:ext cx="11571287" cy="3333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created.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8150" y="2828925"/>
            <a:ext cx="11039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Joins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8150" y="381000"/>
            <a:ext cx="11039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Types of Joins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30581" y="1104901"/>
            <a:ext cx="181011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 Equijoin</a:t>
            </a: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</a:t>
            </a:r>
            <a:r>
              <a:rPr lang="en-US" sz="2000" dirty="0" err="1"/>
              <a:t>Nonequijoin</a:t>
            </a: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Outer join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Self join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25211" y="390526"/>
            <a:ext cx="31120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TYPES OF JOINS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0581" y="1019176"/>
            <a:ext cx="28705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000" dirty="0"/>
              <a:t>SQL:1999 Compliant 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0581" y="1428751"/>
            <a:ext cx="34352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 Cross joins</a:t>
            </a:r>
            <a:endParaRPr lang="en-US" sz="20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Natural joins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Using clause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Full or two sided outer joins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015736" y="129540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JOINS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000581" y="1927225"/>
            <a:ext cx="259449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/>
              <a:t> CARTESIAN PRODUCT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21717" y="1668464"/>
            <a:ext cx="31156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ename,dname</a:t>
            </a:r>
            <a:r>
              <a:rPr lang="en-US" sz="2000" dirty="0"/>
              <a:t> </a:t>
            </a:r>
          </a:p>
          <a:p>
            <a:r>
              <a:rPr lang="en-US" sz="2000" dirty="0"/>
              <a:t>	FROM </a:t>
            </a:r>
            <a:r>
              <a:rPr lang="en-US" sz="2000" dirty="0" err="1"/>
              <a:t>emp,dept</a:t>
            </a:r>
            <a:r>
              <a:rPr lang="en-US" sz="2000" dirty="0"/>
              <a:t>;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945634" y="2867026"/>
          <a:ext cx="517094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9" name="Bitmap Image" r:id="rId4" imgW="2247619" imgH="1171429" progId="PBrush">
                  <p:embed/>
                </p:oleObj>
              </mc:Choice>
              <mc:Fallback>
                <p:oleObj name="Bitmap Image" r:id="rId4" imgW="2247619" imgH="1171429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634" y="2867026"/>
                        <a:ext cx="517094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0056" y="1069975"/>
            <a:ext cx="2433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000" dirty="0"/>
              <a:t>CARTESIAN PRODUCT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04374" y="1579563"/>
            <a:ext cx="47966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ename,dname</a:t>
            </a:r>
            <a:r>
              <a:rPr lang="en-US" sz="2000" dirty="0"/>
              <a:t> </a:t>
            </a:r>
          </a:p>
          <a:p>
            <a:r>
              <a:rPr lang="en-US" sz="2000" dirty="0"/>
              <a:t>	FROM </a:t>
            </a:r>
            <a:r>
              <a:rPr lang="en-US" sz="2000" dirty="0" err="1"/>
              <a:t>emp,dept</a:t>
            </a:r>
            <a:endParaRPr lang="en-US" sz="2000" dirty="0"/>
          </a:p>
          <a:p>
            <a:r>
              <a:rPr lang="en-US" sz="2000" dirty="0"/>
              <a:t>	WHERE </a:t>
            </a:r>
            <a:r>
              <a:rPr lang="en-US" sz="2000" dirty="0" err="1"/>
              <a:t>emp.deptno</a:t>
            </a:r>
            <a:r>
              <a:rPr lang="en-US" sz="2000" dirty="0"/>
              <a:t>=</a:t>
            </a:r>
            <a:r>
              <a:rPr lang="en-US" sz="2000" dirty="0" err="1"/>
              <a:t>dept.deptno</a:t>
            </a:r>
            <a:r>
              <a:rPr lang="en-US" sz="2000" dirty="0"/>
              <a:t>;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742443" y="2876550"/>
          <a:ext cx="5659022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3" name="Bitmap Image" r:id="rId4" imgW="2095793" imgH="2104762" progId="PBrush">
                  <p:embed/>
                </p:oleObj>
              </mc:Choice>
              <mc:Fallback>
                <p:oleObj name="Bitmap Image" r:id="rId4" imgW="2095793" imgH="2104762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443" y="2876550"/>
                        <a:ext cx="5659022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0531" y="1022350"/>
            <a:ext cx="1246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EQUI JOIN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75799" y="1493838"/>
            <a:ext cx="47966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ename,dname</a:t>
            </a:r>
            <a:r>
              <a:rPr lang="en-US" sz="2000" dirty="0"/>
              <a:t> ,</a:t>
            </a:r>
            <a:r>
              <a:rPr lang="en-US" sz="2000" dirty="0" err="1"/>
              <a:t>emp.deptno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emp,dept</a:t>
            </a:r>
            <a:endParaRPr lang="en-US" sz="2000" dirty="0"/>
          </a:p>
          <a:p>
            <a:r>
              <a:rPr lang="en-US" sz="2000" dirty="0"/>
              <a:t>	WHERE </a:t>
            </a:r>
            <a:r>
              <a:rPr lang="en-US" sz="2000" dirty="0" err="1"/>
              <a:t>emp.deptno</a:t>
            </a:r>
            <a:r>
              <a:rPr lang="en-US" sz="2000" dirty="0"/>
              <a:t>=</a:t>
            </a:r>
            <a:r>
              <a:rPr lang="en-US" sz="2000" dirty="0" err="1"/>
              <a:t>dept.deptno</a:t>
            </a:r>
            <a:r>
              <a:rPr lang="en-US" sz="2000" dirty="0"/>
              <a:t>;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151902" y="2886074"/>
          <a:ext cx="5458698" cy="283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7" name="Bitmap Image" r:id="rId4" imgW="2752381" imgH="2180952" progId="PBrush">
                  <p:embed/>
                </p:oleObj>
              </mc:Choice>
              <mc:Fallback>
                <p:oleObj name="Bitmap Image" r:id="rId4" imgW="2752381" imgH="2180952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902" y="2886074"/>
                        <a:ext cx="5458698" cy="2838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JOINS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0531" y="1050925"/>
            <a:ext cx="1246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EQUI JOIN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124" y="1322388"/>
            <a:ext cx="55009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emp.ename,dept.dname</a:t>
            </a:r>
            <a:r>
              <a:rPr lang="en-US" sz="2000" dirty="0"/>
              <a:t> ,</a:t>
            </a:r>
            <a:r>
              <a:rPr lang="en-US" sz="2000" dirty="0" err="1"/>
              <a:t>emp.deptno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emp,dept</a:t>
            </a:r>
            <a:endParaRPr lang="en-US" sz="2000" dirty="0"/>
          </a:p>
          <a:p>
            <a:r>
              <a:rPr lang="en-US" sz="2000" dirty="0"/>
              <a:t>	WHERE </a:t>
            </a:r>
            <a:r>
              <a:rPr lang="en-US" sz="2000" dirty="0" err="1"/>
              <a:t>emp.deptno</a:t>
            </a:r>
            <a:r>
              <a:rPr lang="en-US" sz="2000" dirty="0"/>
              <a:t>=</a:t>
            </a:r>
            <a:r>
              <a:rPr lang="en-US" sz="2000" dirty="0" err="1"/>
              <a:t>dept.deptno</a:t>
            </a:r>
            <a:r>
              <a:rPr lang="en-US" sz="2000" dirty="0"/>
              <a:t>;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180477" y="2609850"/>
          <a:ext cx="5588878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1" name="Bitmap Image" r:id="rId4" imgW="2752381" imgH="2180952" progId="PBrush">
                  <p:embed/>
                </p:oleObj>
              </mc:Choice>
              <mc:Fallback>
                <p:oleObj name="Bitmap Image" r:id="rId4" imgW="2752381" imgH="2180952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477" y="2609850"/>
                        <a:ext cx="5588878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0531" y="993775"/>
            <a:ext cx="1246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EQUI JOIN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56749" y="1446213"/>
            <a:ext cx="45541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e.ename,d.dname</a:t>
            </a:r>
            <a:r>
              <a:rPr lang="en-US" sz="2000" dirty="0"/>
              <a:t> ,</a:t>
            </a:r>
            <a:r>
              <a:rPr lang="en-US" sz="2000" dirty="0" err="1"/>
              <a:t>e.deptno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  <a:r>
              <a:rPr lang="en-US" sz="2000" dirty="0" err="1"/>
              <a:t>e,dept</a:t>
            </a:r>
            <a:r>
              <a:rPr lang="en-US" sz="2000" dirty="0"/>
              <a:t> d</a:t>
            </a:r>
          </a:p>
          <a:p>
            <a:r>
              <a:rPr lang="en-US" sz="2000" dirty="0"/>
              <a:t>	WHERE </a:t>
            </a:r>
            <a:r>
              <a:rPr lang="en-US" sz="2000" dirty="0" err="1"/>
              <a:t>e.deptno</a:t>
            </a:r>
            <a:r>
              <a:rPr lang="en-US" sz="2000" dirty="0"/>
              <a:t>=</a:t>
            </a:r>
            <a:r>
              <a:rPr lang="en-US" sz="2000" dirty="0" err="1"/>
              <a:t>d.deptno</a:t>
            </a:r>
            <a:r>
              <a:rPr lang="en-US" sz="2000" dirty="0"/>
              <a:t>;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094752" y="2828925"/>
          <a:ext cx="5942052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5" name="Bitmap Image" r:id="rId4" imgW="2752381" imgH="2180952" progId="PBrush">
                  <p:embed/>
                </p:oleObj>
              </mc:Choice>
              <mc:Fallback>
                <p:oleObj name="Bitmap Image" r:id="rId4" imgW="2752381" imgH="2180952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752" y="2828925"/>
                        <a:ext cx="5942052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0531" y="1012825"/>
            <a:ext cx="3224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EQUI JOIN Using table aliases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28175" y="1436688"/>
            <a:ext cx="48745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e.ename,e.sal,e.job,s.grade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  <a:r>
              <a:rPr lang="en-US" sz="2000" dirty="0" err="1"/>
              <a:t>e,salgrade</a:t>
            </a:r>
            <a:r>
              <a:rPr lang="en-US" sz="2000" dirty="0"/>
              <a:t> s</a:t>
            </a:r>
          </a:p>
          <a:p>
            <a:r>
              <a:rPr lang="en-US" sz="2000" dirty="0"/>
              <a:t>	WHERE </a:t>
            </a:r>
            <a:r>
              <a:rPr lang="en-US" sz="2000" dirty="0" err="1"/>
              <a:t>sal</a:t>
            </a:r>
            <a:r>
              <a:rPr lang="en-US" sz="2000" dirty="0"/>
              <a:t> between </a:t>
            </a:r>
            <a:r>
              <a:rPr lang="en-US" sz="2000" dirty="0" err="1"/>
              <a:t>losal</a:t>
            </a:r>
            <a:r>
              <a:rPr lang="en-US" sz="2000" dirty="0"/>
              <a:t> and </a:t>
            </a:r>
            <a:r>
              <a:rPr lang="en-US" sz="2000" dirty="0" err="1"/>
              <a:t>hisal</a:t>
            </a:r>
            <a:r>
              <a:rPr lang="en-US" sz="2000" dirty="0"/>
              <a:t>;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532822" y="2743201"/>
          <a:ext cx="5396047" cy="309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9" name="Bitmap Image" r:id="rId4" imgW="2828571" imgH="2142857" progId="PBrush">
                  <p:embed/>
                </p:oleObj>
              </mc:Choice>
              <mc:Fallback>
                <p:oleObj name="Bitmap Image" r:id="rId4" imgW="2828571" imgH="2142857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822" y="2743201"/>
                        <a:ext cx="5396047" cy="3095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0531" y="1012825"/>
            <a:ext cx="18830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NON- EQUI JOIN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29961" y="1123950"/>
            <a:ext cx="3376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Kinds Of Tables In  A Data Base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68" y="504826"/>
            <a:ext cx="48940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3600" dirty="0"/>
              <a:t>Data Definition Language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2763" y="1666877"/>
            <a:ext cx="11571287" cy="13239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tables: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Are a collection of tables created and maintained by the user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Contain user information</a:t>
            </a:r>
            <a:endParaRPr lang="en-US" sz="2000" noProof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2763" y="2943227"/>
            <a:ext cx="11571287" cy="13239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Dictionary: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Is a collection of tables created and maintained by the oracle server</a:t>
            </a:r>
          </a:p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Calibri" pitchFamily="34" charset="0"/>
              <a:buChar char="–"/>
              <a:defRPr/>
            </a:pPr>
            <a:r>
              <a:rPr lang="en-US" sz="2000" dirty="0"/>
              <a:t>Contain database information</a:t>
            </a:r>
            <a:endParaRPr lang="en-US" sz="2000" noProof="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28174" y="1531939"/>
            <a:ext cx="48620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e.ename,e.sal,d.dname,s.grade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  <a:r>
              <a:rPr lang="en-US" sz="2000" dirty="0" err="1"/>
              <a:t>e,salgrade</a:t>
            </a:r>
            <a:r>
              <a:rPr lang="en-US" sz="2000" dirty="0"/>
              <a:t> </a:t>
            </a:r>
            <a:r>
              <a:rPr lang="en-US" sz="2000" dirty="0" err="1"/>
              <a:t>s,dept</a:t>
            </a:r>
            <a:r>
              <a:rPr lang="en-US" sz="2000" dirty="0"/>
              <a:t> d</a:t>
            </a:r>
          </a:p>
          <a:p>
            <a:r>
              <a:rPr lang="en-US" sz="2000" dirty="0"/>
              <a:t>	WHERE </a:t>
            </a:r>
            <a:r>
              <a:rPr lang="en-US" sz="2000" dirty="0" err="1"/>
              <a:t>e.deptno</a:t>
            </a:r>
            <a:r>
              <a:rPr lang="en-US" sz="2000" dirty="0"/>
              <a:t>=</a:t>
            </a:r>
            <a:r>
              <a:rPr lang="en-US" sz="2000" dirty="0" err="1"/>
              <a:t>d.deptno</a:t>
            </a:r>
            <a:endParaRPr lang="en-US" sz="2000" dirty="0"/>
          </a:p>
          <a:p>
            <a:r>
              <a:rPr lang="en-US" sz="2000" dirty="0"/>
              <a:t>             and </a:t>
            </a:r>
            <a:r>
              <a:rPr lang="en-US" sz="2000" dirty="0" err="1"/>
              <a:t>sal</a:t>
            </a:r>
            <a:r>
              <a:rPr lang="en-US" sz="2000" dirty="0"/>
              <a:t> between </a:t>
            </a:r>
            <a:r>
              <a:rPr lang="en-US" sz="2000" dirty="0" err="1"/>
              <a:t>losal</a:t>
            </a:r>
            <a:r>
              <a:rPr lang="en-US" sz="2000" dirty="0"/>
              <a:t> and </a:t>
            </a:r>
            <a:r>
              <a:rPr lang="en-US" sz="2000" dirty="0" err="1"/>
              <a:t>hisal</a:t>
            </a:r>
            <a:r>
              <a:rPr lang="en-US" sz="2000" dirty="0"/>
              <a:t>;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631353" y="3152775"/>
          <a:ext cx="5173109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3" name="Bitmap Image" r:id="rId4" imgW="3191320" imgH="2104762" progId="PBrush">
                  <p:embed/>
                </p:oleObj>
              </mc:Choice>
              <mc:Fallback>
                <p:oleObj name="Bitmap Image" r:id="rId4" imgW="3191320" imgH="2104762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353" y="3152775"/>
                        <a:ext cx="5173109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0531" y="1012825"/>
            <a:ext cx="3987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 JOINING MORE THAN TWO TABLES: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94849" y="1522413"/>
            <a:ext cx="50282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a.ename,b.ename</a:t>
            </a:r>
            <a:r>
              <a:rPr lang="en-US" sz="2000" dirty="0"/>
              <a:t> as “manager” </a:t>
            </a:r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a, </a:t>
            </a:r>
            <a:r>
              <a:rPr lang="en-US" sz="2000" dirty="0" err="1"/>
              <a:t>emp</a:t>
            </a:r>
            <a:r>
              <a:rPr lang="en-US" sz="2000" dirty="0"/>
              <a:t> b</a:t>
            </a:r>
          </a:p>
          <a:p>
            <a:r>
              <a:rPr lang="en-US" sz="2000" dirty="0"/>
              <a:t>	WHERE a.mgr=</a:t>
            </a:r>
            <a:r>
              <a:rPr lang="en-US" sz="2000" dirty="0" err="1"/>
              <a:t>b.empno</a:t>
            </a:r>
            <a:r>
              <a:rPr lang="en-US" sz="2000" dirty="0"/>
              <a:t>;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764465" y="3019424"/>
          <a:ext cx="4116110" cy="278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7" name="Bitmap Image" r:id="rId4" imgW="1647619" imgH="2066667" progId="PBrush">
                  <p:embed/>
                </p:oleObj>
              </mc:Choice>
              <mc:Fallback>
                <p:oleObj name="Bitmap Image" r:id="rId4" imgW="1647619" imgH="2066667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465" y="3019424"/>
                        <a:ext cx="4116110" cy="2781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JOINS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0531" y="101282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SELF JOIN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37700" y="1417638"/>
            <a:ext cx="45583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e.ename,d.deptno,d.dname</a:t>
            </a:r>
            <a:r>
              <a:rPr lang="en-US" sz="2000" dirty="0"/>
              <a:t> </a:t>
            </a:r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e, dept d</a:t>
            </a:r>
          </a:p>
          <a:p>
            <a:r>
              <a:rPr lang="en-US" sz="2000" dirty="0"/>
              <a:t>	WHERE </a:t>
            </a:r>
            <a:r>
              <a:rPr lang="en-US" sz="2000" dirty="0" err="1"/>
              <a:t>d.deptno</a:t>
            </a:r>
            <a:r>
              <a:rPr lang="en-US" sz="2000" dirty="0"/>
              <a:t>=</a:t>
            </a:r>
            <a:r>
              <a:rPr lang="en-US" sz="2000" dirty="0" err="1"/>
              <a:t>e.deptno</a:t>
            </a:r>
            <a:r>
              <a:rPr lang="en-US" sz="2000" dirty="0"/>
              <a:t>(+);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710596" y="2971799"/>
          <a:ext cx="4872628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1" name="Bitmap Image" r:id="rId4" imgW="2534004" imgH="2285714" progId="PBrush">
                  <p:embed/>
                </p:oleObj>
              </mc:Choice>
              <mc:Fallback>
                <p:oleObj name="Bitmap Image" r:id="rId4" imgW="2534004" imgH="2285714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596" y="2971799"/>
                        <a:ext cx="4872628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22956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Outer 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9106" y="1012825"/>
            <a:ext cx="17153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Left Outer Join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53628" y="1503363"/>
            <a:ext cx="45583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e.ename,d.deptno,d.dname</a:t>
            </a:r>
            <a:r>
              <a:rPr lang="en-US" sz="2000" dirty="0"/>
              <a:t> </a:t>
            </a:r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e, dept d</a:t>
            </a:r>
          </a:p>
          <a:p>
            <a:r>
              <a:rPr lang="en-US" sz="2000" dirty="0"/>
              <a:t>	WHERE </a:t>
            </a:r>
            <a:r>
              <a:rPr lang="en-US" sz="2000" dirty="0" err="1"/>
              <a:t>d.deptno</a:t>
            </a:r>
            <a:r>
              <a:rPr lang="en-US" sz="2000" dirty="0"/>
              <a:t>(+)=</a:t>
            </a:r>
            <a:r>
              <a:rPr lang="en-US" sz="2000" dirty="0" err="1"/>
              <a:t>e.deptno</a:t>
            </a:r>
            <a:r>
              <a:rPr lang="en-US" sz="2000" dirty="0"/>
              <a:t>;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507449" y="2914651"/>
          <a:ext cx="5057328" cy="304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5" name="Bitmap Image" r:id="rId4" imgW="2610214" imgH="2276793" progId="PBrush">
                  <p:embed/>
                </p:oleObj>
              </mc:Choice>
              <mc:Fallback>
                <p:oleObj name="Bitmap Image" r:id="rId4" imgW="2610214" imgH="2276793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449" y="2914651"/>
                        <a:ext cx="5057328" cy="3047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24559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Outer 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9106" y="1041400"/>
            <a:ext cx="1854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Right Outer Join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47838" y="1428751"/>
            <a:ext cx="40300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ename,dname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cross join dept; </a:t>
            </a:r>
          </a:p>
          <a:p>
            <a:endParaRPr lang="en-US" sz="2000" dirty="0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062942" y="2847974"/>
          <a:ext cx="4012684" cy="209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5" name="Bitmap Image" r:id="rId4" imgW="2085714" imgH="1190476" progId="PBrush">
                  <p:embed/>
                </p:oleObj>
              </mc:Choice>
              <mc:Fallback>
                <p:oleObj name="Bitmap Image" r:id="rId4" imgW="2085714" imgH="1190476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942" y="2847974"/>
                        <a:ext cx="4012684" cy="2095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4866084" y="4352924"/>
          <a:ext cx="1987618" cy="20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6" name="Bitmap Image" r:id="rId6" imgW="914286" imgH="114467" progId="PBrush">
                  <p:embed/>
                </p:oleObj>
              </mc:Choice>
              <mc:Fallback>
                <p:oleObj name="Bitmap Image" r:id="rId6" imgW="914286" imgH="114467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084" y="4352924"/>
                        <a:ext cx="1987618" cy="200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49957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SQL Compliant 1999 Joins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9106" y="1012825"/>
            <a:ext cx="1211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Cross Join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38313" y="1400176"/>
            <a:ext cx="42543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ename,dname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natural join dept; </a:t>
            </a:r>
          </a:p>
          <a:p>
            <a:endParaRPr lang="en-US" sz="2000" dirty="0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008914" y="2571750"/>
          <a:ext cx="444786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3" name="Bitmap Image" r:id="rId4" imgW="2133898" imgH="2305372" progId="PBrush">
                  <p:embed/>
                </p:oleObj>
              </mc:Choice>
              <mc:Fallback>
                <p:oleObj name="Bitmap Image" r:id="rId4" imgW="2133898" imgH="2305372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914" y="2571750"/>
                        <a:ext cx="444786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49957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SQL Compliant 1999 Joins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9106" y="1012825"/>
            <a:ext cx="1427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Natural Join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69158" y="1100139"/>
            <a:ext cx="47462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e.ename,d.dname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e left outer join dept d</a:t>
            </a:r>
          </a:p>
          <a:p>
            <a:r>
              <a:rPr lang="en-US" sz="2000" dirty="0"/>
              <a:t>	ON (</a:t>
            </a:r>
            <a:r>
              <a:rPr lang="en-US" sz="2000" dirty="0" err="1"/>
              <a:t>e.deptno</a:t>
            </a:r>
            <a:r>
              <a:rPr lang="en-US" sz="2000" dirty="0"/>
              <a:t>=</a:t>
            </a:r>
            <a:r>
              <a:rPr lang="en-US" sz="2000" dirty="0" err="1"/>
              <a:t>d.deptno</a:t>
            </a:r>
            <a:r>
              <a:rPr lang="en-US" sz="2000" dirty="0"/>
              <a:t>); </a:t>
            </a:r>
          </a:p>
          <a:p>
            <a:endParaRPr lang="en-US" sz="2000" dirty="0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4189889" y="2524124"/>
          <a:ext cx="4039711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7" name="Bitmap Image" r:id="rId4" imgW="2076740" imgH="2352381" progId="PBrush">
                  <p:embed/>
                </p:oleObj>
              </mc:Choice>
              <mc:Fallback>
                <p:oleObj name="Bitmap Image" r:id="rId4" imgW="2076740" imgH="2352381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889" y="2524124"/>
                        <a:ext cx="4039711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29328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Left Outer Join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69158" y="1081089"/>
            <a:ext cx="48165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e.ename,d.dname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e right outer join dept d</a:t>
            </a:r>
          </a:p>
          <a:p>
            <a:r>
              <a:rPr lang="en-US" sz="2000" dirty="0"/>
              <a:t>	ON (</a:t>
            </a:r>
            <a:r>
              <a:rPr lang="en-US" sz="2000" dirty="0" err="1"/>
              <a:t>e.deptno</a:t>
            </a:r>
            <a:r>
              <a:rPr lang="en-US" sz="2000" dirty="0"/>
              <a:t>=</a:t>
            </a:r>
            <a:r>
              <a:rPr lang="en-US" sz="2000" dirty="0" err="1"/>
              <a:t>d.deptno</a:t>
            </a:r>
            <a:r>
              <a:rPr lang="en-US" sz="2000" dirty="0"/>
              <a:t>); 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3834342" y="2733675"/>
          <a:ext cx="4410214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1" name="Bitmap Image" r:id="rId4" imgW="2057143" imgH="2429214" progId="PBrush">
                  <p:embed/>
                </p:oleObj>
              </mc:Choice>
              <mc:Fallback>
                <p:oleObj name="Bitmap Image" r:id="rId4" imgW="2057143" imgH="2429214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342" y="2733675"/>
                        <a:ext cx="4410214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31842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Right Outer Join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31059" y="1081089"/>
            <a:ext cx="473052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SQL&gt;SELECT </a:t>
            </a:r>
            <a:r>
              <a:rPr lang="en-US" sz="2000" dirty="0" err="1"/>
              <a:t>e.ename,d.dname</a:t>
            </a:r>
            <a:endParaRPr lang="en-US" sz="2000" dirty="0"/>
          </a:p>
          <a:p>
            <a:r>
              <a:rPr lang="en-US" sz="2000" dirty="0"/>
              <a:t>	FROM </a:t>
            </a:r>
            <a:r>
              <a:rPr lang="en-US" sz="2000" dirty="0" err="1"/>
              <a:t>Emp</a:t>
            </a:r>
            <a:r>
              <a:rPr lang="en-US" sz="2000" dirty="0"/>
              <a:t> e full outer join dept d</a:t>
            </a:r>
          </a:p>
          <a:p>
            <a:r>
              <a:rPr lang="en-US" sz="2000" dirty="0"/>
              <a:t>	ON (</a:t>
            </a:r>
            <a:r>
              <a:rPr lang="en-US" sz="2000" dirty="0" err="1"/>
              <a:t>e.deptno</a:t>
            </a:r>
            <a:r>
              <a:rPr lang="en-US" sz="2000" dirty="0"/>
              <a:t>=</a:t>
            </a:r>
            <a:r>
              <a:rPr lang="en-US" sz="2000" dirty="0" err="1"/>
              <a:t>d.deptno</a:t>
            </a:r>
            <a:r>
              <a:rPr lang="en-US" sz="2000" dirty="0"/>
              <a:t>); </a:t>
            </a:r>
          </a:p>
          <a:p>
            <a:endParaRPr lang="en-US" sz="2000" dirty="0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812169" y="2562225"/>
          <a:ext cx="461198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5" name="Bitmap Image" r:id="rId4" imgW="2172003" imgH="2429214" progId="PBrush">
                  <p:embed/>
                </p:oleObj>
              </mc:Choice>
              <mc:Fallback>
                <p:oleObj name="Bitmap Image" r:id="rId4" imgW="2172003" imgH="2429214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169" y="2562225"/>
                        <a:ext cx="461198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5211" y="381001"/>
            <a:ext cx="28839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Full Outer Join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737060" y="2174875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5211" y="3095626"/>
            <a:ext cx="2443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Sub Queries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Antra Color Palette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99A60"/>
      </a:accent1>
      <a:accent2>
        <a:srgbClr val="9C5252"/>
      </a:accent2>
      <a:accent3>
        <a:srgbClr val="E68422"/>
      </a:accent3>
      <a:accent4>
        <a:srgbClr val="846648"/>
      </a:accent4>
      <a:accent5>
        <a:srgbClr val="157EBD"/>
      </a:accent5>
      <a:accent6>
        <a:srgbClr val="189FEF"/>
      </a:accent6>
      <a:hlink>
        <a:srgbClr val="4D95CA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17264</TotalTime>
  <Words>3243</Words>
  <Application>Microsoft Macintosh PowerPoint</Application>
  <PresentationFormat>自定义</PresentationFormat>
  <Paragraphs>851</Paragraphs>
  <Slides>110</Slides>
  <Notes>82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12" baseType="lpstr">
      <vt:lpstr>Oracle_16x9_2014_521</vt:lpstr>
      <vt:lpstr>Bitmap Image</vt:lpstr>
      <vt:lpstr>PowerPoint 演示文稿</vt:lpstr>
      <vt:lpstr>Antra SEP Program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Transactions</vt:lpstr>
      <vt:lpstr>TCL</vt:lpstr>
      <vt:lpstr>TCL</vt:lpstr>
      <vt:lpstr>PowerPoint 演示文稿</vt:lpstr>
      <vt:lpstr>PowerPoint 演示文稿</vt:lpstr>
      <vt:lpstr>The isolation models prevents following concurrency problems</vt:lpstr>
      <vt:lpstr>Isolation Levels control</vt:lpstr>
      <vt:lpstr>Oracle Isolation Levels</vt:lpstr>
      <vt:lpstr>Set Isolation Level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Antra,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Antra, Inc. PowerPoint Template</dc:title>
  <dc:creator>Madhu Reddy</dc:creator>
  <cp:lastModifiedBy>hao liu</cp:lastModifiedBy>
  <cp:revision>1376</cp:revision>
  <dcterms:created xsi:type="dcterms:W3CDTF">2014-05-22T00:02:59Z</dcterms:created>
  <dcterms:modified xsi:type="dcterms:W3CDTF">2017-08-15T17:40:39Z</dcterms:modified>
</cp:coreProperties>
</file>