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766" r:id="rId6"/>
  </p:sldMasterIdLst>
  <p:notesMasterIdLst>
    <p:notesMasterId r:id="rId14"/>
  </p:notesMasterIdLst>
  <p:handoutMasterIdLst>
    <p:handoutMasterId r:id="rId15"/>
  </p:handoutMasterIdLst>
  <p:sldIdLst>
    <p:sldId id="956" r:id="rId7"/>
    <p:sldId id="936" r:id="rId8"/>
    <p:sldId id="937" r:id="rId9"/>
    <p:sldId id="938" r:id="rId10"/>
    <p:sldId id="939" r:id="rId11"/>
    <p:sldId id="961" r:id="rId12"/>
    <p:sldId id="960" r:id="rId13"/>
  </p:sldIdLst>
  <p:sldSz cx="9144000" cy="6858000" type="screen4x3"/>
  <p:notesSz cx="9856788" cy="6797675"/>
  <p:embeddedFontLst>
    <p:embeddedFont>
      <p:font typeface="宋体" panose="02010600030101010101" pitchFamily="2" charset="-12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1199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2399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3592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24800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06002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87194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68403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49604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orient="horz" pos="1479">
          <p15:clr>
            <a:srgbClr val="A4A3A4"/>
          </p15:clr>
        </p15:guide>
        <p15:guide id="4" orient="horz" pos="3053">
          <p15:clr>
            <a:srgbClr val="A4A3A4"/>
          </p15:clr>
        </p15:guide>
        <p15:guide id="5" orient="horz" pos="1139">
          <p15:clr>
            <a:srgbClr val="A4A3A4"/>
          </p15:clr>
        </p15:guide>
        <p15:guide id="6" pos="5645">
          <p15:clr>
            <a:srgbClr val="A4A3A4"/>
          </p15:clr>
        </p15:guide>
        <p15:guide id="7" pos="158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gler" initials="c" lastIdx="1" clrIdx="0"/>
  <p:cmAuthor id="1" name="User" initials="U" lastIdx="1" clrIdx="1"/>
  <p:cmAuthor id="2" name="Hughes, Ruth (Europe)" initials="R.H" lastIdx="43" clrIdx="2"/>
  <p:cmAuthor id="3" name="user" initials="u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CE1126"/>
    <a:srgbClr val="B7001D"/>
    <a:srgbClr val="B70024"/>
    <a:srgbClr val="7F7F7F"/>
    <a:srgbClr val="6F665D"/>
    <a:srgbClr val="D9D9D9"/>
    <a:srgbClr val="F2F2F2"/>
    <a:srgbClr val="EFEEED"/>
    <a:srgbClr val="998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1" autoAdjust="0"/>
    <p:restoredTop sz="69029" autoAdjust="0"/>
  </p:normalViewPr>
  <p:slideViewPr>
    <p:cSldViewPr snapToGrid="0" snapToObjects="1" showGuides="1">
      <p:cViewPr>
        <p:scale>
          <a:sx n="66" d="100"/>
          <a:sy n="66" d="100"/>
        </p:scale>
        <p:origin x="1580" y="32"/>
      </p:cViewPr>
      <p:guideLst>
        <p:guide orient="horz" pos="4073"/>
        <p:guide orient="horz" pos="587"/>
        <p:guide orient="horz" pos="1479"/>
        <p:guide orient="horz" pos="3053"/>
        <p:guide orient="horz" pos="1139"/>
        <p:guide pos="5645"/>
        <p:guide pos="158"/>
        <p:guide pos="2880"/>
      </p:guideLst>
    </p:cSldViewPr>
  </p:slideViewPr>
  <p:outlineViewPr>
    <p:cViewPr>
      <p:scale>
        <a:sx n="33" d="100"/>
        <a:sy n="33" d="100"/>
      </p:scale>
      <p:origin x="258" y="17287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68" y="-90"/>
      </p:cViewPr>
      <p:guideLst>
        <p:guide orient="horz" pos="2142"/>
        <p:guide pos="31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font" Target="fonts/font4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2168" cy="340116"/>
          </a:xfrm>
          <a:prstGeom prst="rect">
            <a:avLst/>
          </a:prstGeom>
        </p:spPr>
        <p:txBody>
          <a:bodyPr vert="horz" lIns="91567" tIns="45783" rIns="91567" bIns="4578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2391" y="1"/>
            <a:ext cx="4272168" cy="340116"/>
          </a:xfrm>
          <a:prstGeom prst="rect">
            <a:avLst/>
          </a:prstGeom>
        </p:spPr>
        <p:txBody>
          <a:bodyPr vert="horz" lIns="91567" tIns="45783" rIns="91567" bIns="45783" rtlCol="0"/>
          <a:lstStyle>
            <a:lvl1pPr algn="r">
              <a:defRPr sz="1200"/>
            </a:lvl1pPr>
          </a:lstStyle>
          <a:p>
            <a:fld id="{F440AB20-2FD2-4698-861B-23707C6B9ED9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398"/>
            <a:ext cx="4272168" cy="340116"/>
          </a:xfrm>
          <a:prstGeom prst="rect">
            <a:avLst/>
          </a:prstGeom>
        </p:spPr>
        <p:txBody>
          <a:bodyPr vert="horz" lIns="91567" tIns="45783" rIns="91567" bIns="4578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2391" y="6456398"/>
            <a:ext cx="4272168" cy="340116"/>
          </a:xfrm>
          <a:prstGeom prst="rect">
            <a:avLst/>
          </a:prstGeom>
        </p:spPr>
        <p:txBody>
          <a:bodyPr vert="horz" lIns="91567" tIns="45783" rIns="91567" bIns="45783" rtlCol="0" anchor="b"/>
          <a:lstStyle>
            <a:lvl1pPr algn="r">
              <a:defRPr sz="1200"/>
            </a:lvl1pPr>
          </a:lstStyle>
          <a:p>
            <a:fld id="{8FD109DC-ED7C-4387-9139-C16DE1707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47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1274" cy="339884"/>
          </a:xfrm>
          <a:prstGeom prst="rect">
            <a:avLst/>
          </a:prstGeom>
        </p:spPr>
        <p:txBody>
          <a:bodyPr vert="horz" lIns="93306" tIns="46654" rIns="93306" bIns="466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3235" y="0"/>
            <a:ext cx="4271274" cy="339884"/>
          </a:xfrm>
          <a:prstGeom prst="rect">
            <a:avLst/>
          </a:prstGeom>
        </p:spPr>
        <p:txBody>
          <a:bodyPr vert="horz" lIns="93306" tIns="46654" rIns="93306" bIns="46654" rtlCol="0"/>
          <a:lstStyle>
            <a:lvl1pPr algn="r">
              <a:defRPr sz="1200"/>
            </a:lvl1pPr>
          </a:lstStyle>
          <a:p>
            <a:fld id="{7FEB8943-C6BE-408B-8055-F91E7B36D43A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28975" y="508000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6" tIns="46654" rIns="93306" bIns="466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5679" y="3228896"/>
            <a:ext cx="7885430" cy="3058954"/>
          </a:xfrm>
          <a:prstGeom prst="rect">
            <a:avLst/>
          </a:prstGeom>
        </p:spPr>
        <p:txBody>
          <a:bodyPr vert="horz" lIns="93306" tIns="46654" rIns="93306" bIns="466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4"/>
            <a:ext cx="4271274" cy="339884"/>
          </a:xfrm>
          <a:prstGeom prst="rect">
            <a:avLst/>
          </a:prstGeom>
        </p:spPr>
        <p:txBody>
          <a:bodyPr vert="horz" lIns="93306" tIns="46654" rIns="93306" bIns="466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3235" y="6456614"/>
            <a:ext cx="4271274" cy="339884"/>
          </a:xfrm>
          <a:prstGeom prst="rect">
            <a:avLst/>
          </a:prstGeom>
        </p:spPr>
        <p:txBody>
          <a:bodyPr vert="horz" lIns="93306" tIns="46654" rIns="93306" bIns="46654" rtlCol="0" anchor="b"/>
          <a:lstStyle>
            <a:lvl1pPr algn="r">
              <a:defRPr sz="1200"/>
            </a:lvl1pPr>
          </a:lstStyle>
          <a:p>
            <a:fld id="{DD4C6F8B-B428-4405-A062-57009E519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2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1199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2399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43592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24800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06002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7194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8403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9604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DC77-F064-47F6-BACC-AE50F5FCB0AE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3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6F8B-B428-4405-A062-57009E5190D8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4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6F8B-B428-4405-A062-57009E5190D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4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6F8B-B428-4405-A062-57009E5190D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45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6F8B-B428-4405-A062-57009E5190D8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4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6F8B-B428-4405-A062-57009E5190D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23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6F8B-B428-4405-A062-57009E5190D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65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67125" y="18902"/>
            <a:ext cx="5476875" cy="385762"/>
          </a:xfrm>
          <a:prstGeom prst="rect">
            <a:avLst/>
          </a:prstGeom>
        </p:spPr>
        <p:txBody>
          <a:bodyPr lIns="0" tIns="64008" bIns="64008"/>
          <a:lstStyle>
            <a:lvl1pPr>
              <a:defRPr sz="2000">
                <a:solidFill>
                  <a:srgbClr val="CE1126"/>
                </a:solidFill>
              </a:defRPr>
            </a:lvl1pPr>
            <a:lvl2pPr>
              <a:defRPr>
                <a:solidFill>
                  <a:srgbClr val="CE1126"/>
                </a:solidFill>
              </a:defRPr>
            </a:lvl2pPr>
            <a:lvl3pPr>
              <a:defRPr>
                <a:solidFill>
                  <a:srgbClr val="CE1126"/>
                </a:solidFill>
              </a:defRPr>
            </a:lvl3pPr>
            <a:lvl4pPr>
              <a:defRPr>
                <a:solidFill>
                  <a:srgbClr val="CE1126"/>
                </a:solidFill>
              </a:defRPr>
            </a:lvl4pPr>
            <a:lvl5pPr>
              <a:defRPr>
                <a:solidFill>
                  <a:srgbClr val="CE112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9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64000">
                <a:schemeClr val="accent3">
                  <a:lumMod val="75000"/>
                </a:schemeClr>
              </a:gs>
              <a:gs pos="19000">
                <a:schemeClr val="accent3"/>
              </a:gs>
              <a:gs pos="68000">
                <a:schemeClr val="accent2">
                  <a:lumMod val="40000"/>
                  <a:lumOff val="60000"/>
                  <a:alpha val="29000"/>
                </a:schemeClr>
              </a:gs>
              <a:gs pos="89999">
                <a:schemeClr val="bg2"/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226" tIns="48115" rIns="96226" bIns="48115" anchor="ctr"/>
          <a:lstStyle/>
          <a:p>
            <a:pPr algn="ctr" defTabSz="962484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226" tIns="48115" rIns="96226" bIns="48115" anchor="ctr"/>
          <a:lstStyle/>
          <a:p>
            <a:pPr algn="ctr" defTabSz="962484">
              <a:defRPr/>
            </a:pPr>
            <a:endParaRPr lang="en-US" dirty="0">
              <a:solidFill>
                <a:srgbClr val="CE112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98125"/>
            <a:ext cx="7772400" cy="14700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rgbClr val="CE1126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auto">
          <a:xfrm>
            <a:off x="0" y="6635751"/>
            <a:ext cx="9143999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68" tIns="48137" rIns="96268" bIns="48137"/>
          <a:lstStyle>
            <a:lvl1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382838" indent="-96838" defTabSz="9636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840038" indent="-96838" defTabSz="9636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297238" indent="-96838" defTabSz="9636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754438" indent="-96838" defTabSz="9636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800" i="1" dirty="0">
                <a:solidFill>
                  <a:srgbClr val="404040"/>
                </a:solidFill>
              </a:rPr>
              <a:t>This document is the proprietary and confidential property of </a:t>
            </a:r>
            <a:r>
              <a:rPr lang="en-US" altLang="zh-CN" sz="800" i="1" dirty="0" smtClean="0">
                <a:solidFill>
                  <a:srgbClr val="404040"/>
                </a:solidFill>
              </a:rPr>
              <a:t>Resources </a:t>
            </a:r>
            <a:r>
              <a:rPr lang="en-US" altLang="zh-CN" sz="800" i="1" dirty="0">
                <a:solidFill>
                  <a:srgbClr val="404040"/>
                </a:solidFill>
              </a:rPr>
              <a:t>Global Professionals.</a:t>
            </a:r>
            <a:endParaRPr lang="en-US" altLang="zh-CN" sz="800" dirty="0">
              <a:solidFill>
                <a:srgbClr val="404040"/>
              </a:solidFill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6" y="6464301"/>
            <a:ext cx="102155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775873" y="6543676"/>
            <a:ext cx="422275" cy="388937"/>
          </a:xfrm>
          <a:prstGeom prst="rect">
            <a:avLst/>
          </a:prstGeom>
        </p:spPr>
        <p:txBody>
          <a:bodyPr vert="horz" wrap="square" lIns="96286" tIns="48146" rIns="96286" bIns="4814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156" rtl="0" eaLnBrk="1" latinLnBrk="0" hangingPunct="1">
              <a:defRPr sz="1200" b="1" kern="1200">
                <a:solidFill>
                  <a:srgbClr val="92887E"/>
                </a:solidFill>
                <a:latin typeface="+mn-lt"/>
                <a:ea typeface="+mn-ea"/>
                <a:cs typeface="+mn-cs"/>
              </a:defRPr>
            </a:lvl1pPr>
            <a:lvl2pPr marL="457077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6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32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11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9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68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45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22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62025" fontAlgn="base">
              <a:spcBef>
                <a:spcPct val="0"/>
              </a:spcBef>
              <a:spcAft>
                <a:spcPct val="0"/>
              </a:spcAft>
            </a:pPr>
            <a:fld id="{F26FCD36-0E18-4015-B044-6DD8B3C3F180}" type="slidenum">
              <a:rPr lang="en-US" altLang="zh-CN" sz="1000" b="0" smtClean="0">
                <a:solidFill>
                  <a:srgbClr val="404040"/>
                </a:solidFill>
                <a:cs typeface="Arial" charset="0"/>
              </a:rPr>
              <a:pPr defTabSz="96202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0" dirty="0">
              <a:solidFill>
                <a:srgbClr val="404040"/>
              </a:solidFill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2200275"/>
            <a:ext cx="770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72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0" y="6635751"/>
            <a:ext cx="9143999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68" tIns="48137" rIns="96268" bIns="48137"/>
          <a:lstStyle>
            <a:lvl1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382838" indent="-96838" defTabSz="9636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840038" indent="-96838" defTabSz="9636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297238" indent="-96838" defTabSz="9636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754438" indent="-96838" defTabSz="9636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800" i="1" dirty="0">
                <a:solidFill>
                  <a:srgbClr val="404040"/>
                </a:solidFill>
              </a:rPr>
              <a:t>This document is the proprietary and confidential property of </a:t>
            </a:r>
            <a:r>
              <a:rPr lang="en-US" altLang="zh-CN" sz="800" i="1" dirty="0" smtClean="0">
                <a:solidFill>
                  <a:srgbClr val="404040"/>
                </a:solidFill>
              </a:rPr>
              <a:t>Resources </a:t>
            </a:r>
            <a:r>
              <a:rPr lang="en-US" altLang="zh-CN" sz="800" i="1" dirty="0">
                <a:solidFill>
                  <a:srgbClr val="404040"/>
                </a:solidFill>
              </a:rPr>
              <a:t>Global Professionals.</a:t>
            </a:r>
            <a:endParaRPr lang="en-US" altLang="zh-CN" sz="800" dirty="0">
              <a:solidFill>
                <a:srgbClr val="404040"/>
              </a:solidFill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6" y="6464301"/>
            <a:ext cx="102155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8775873" y="6543676"/>
            <a:ext cx="422275" cy="388937"/>
          </a:xfrm>
          <a:prstGeom prst="rect">
            <a:avLst/>
          </a:prstGeom>
        </p:spPr>
        <p:txBody>
          <a:bodyPr vert="horz" wrap="square" lIns="96286" tIns="48146" rIns="96286" bIns="4814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156" rtl="0" eaLnBrk="1" latinLnBrk="0" hangingPunct="1">
              <a:defRPr sz="1200" b="1" kern="1200">
                <a:solidFill>
                  <a:srgbClr val="92887E"/>
                </a:solidFill>
                <a:latin typeface="+mn-lt"/>
                <a:ea typeface="+mn-ea"/>
                <a:cs typeface="+mn-cs"/>
              </a:defRPr>
            </a:lvl1pPr>
            <a:lvl2pPr marL="457077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6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32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11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9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68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45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22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62025" fontAlgn="base">
              <a:spcBef>
                <a:spcPct val="0"/>
              </a:spcBef>
              <a:spcAft>
                <a:spcPct val="0"/>
              </a:spcAft>
            </a:pPr>
            <a:fld id="{F26FCD36-0E18-4015-B044-6DD8B3C3F180}" type="slidenum">
              <a:rPr lang="en-US" altLang="zh-CN" sz="1000" b="0" smtClean="0">
                <a:solidFill>
                  <a:srgbClr val="404040"/>
                </a:solidFill>
                <a:cs typeface="Arial" charset="0"/>
              </a:rPr>
              <a:pPr defTabSz="96202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0" dirty="0">
              <a:solidFill>
                <a:srgbClr val="40404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8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iming>
    <p:tnLst>
      <p:par>
        <p:cTn id="1" dur="indefinite" restart="never" nodeType="tmRoot"/>
      </p:par>
    </p:tnLst>
  </p:timing>
  <p:txStyles>
    <p:titleStyle>
      <a:lvl1pPr algn="ctr" defTabSz="9141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r" defTabSz="914156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751" indent="-285673" algn="l" defTabSz="91415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4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1" indent="-228540" algn="l" defTabSz="91415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1" indent="-228540" algn="l" defTabSz="914156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28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07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3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0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7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6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2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1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89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68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45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2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APPROACH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01750"/>
              </p:ext>
            </p:extLst>
          </p:nvPr>
        </p:nvGraphicFramePr>
        <p:xfrm>
          <a:off x="323528" y="980728"/>
          <a:ext cx="8496944" cy="330703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83356"/>
                <a:gridCol w="6813588"/>
              </a:tblGrid>
              <a:tr h="366301">
                <a:tc gridSpan="2"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1 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Feasibility</a:t>
                      </a: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Study</a:t>
                      </a:r>
                      <a:endParaRPr lang="en-US" sz="1400" dirty="0"/>
                    </a:p>
                  </a:txBody>
                  <a:tcPr marL="73025" marR="7302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4722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000" dirty="0" smtClean="0">
                          <a:solidFill>
                            <a:srgbClr val="C60C3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PURPOSE</a:t>
                      </a:r>
                      <a:endParaRPr lang="en-US" sz="1400" kern="1000" dirty="0">
                        <a:solidFill>
                          <a:srgbClr val="C60C30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Identify New Requirements/Changes on New Features (Optional)</a:t>
                      </a:r>
                    </a:p>
                    <a:p>
                      <a:pPr marL="285750" indent="-285750" algn="just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Investigate interfaces specification of all endpoints/clients, in order to come up risk managed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planning and approach</a:t>
                      </a:r>
                      <a:endParaRPr lang="en-GB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identify housekeeping processes in existing middleware</a:t>
                      </a:r>
                    </a:p>
                    <a:p>
                      <a:pPr marL="285750" indent="-285750" algn="just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facilitate and development team to complete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PoC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new version of MQ Clients Connection</a:t>
                      </a:r>
                      <a:endParaRPr lang="en-US" sz="1400" dirty="0">
                        <a:effectLst/>
                      </a:endParaRP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</a:tr>
              <a:tr h="1569138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000" dirty="0" smtClean="0">
                          <a:solidFill>
                            <a:srgbClr val="C60C3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KEY ACTVITIES</a:t>
                      </a:r>
                      <a:endParaRPr lang="en-US" sz="1400" kern="1000" dirty="0">
                        <a:solidFill>
                          <a:srgbClr val="C60C30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closely with middleware team to study technical documents or operation manuals of existing middleware</a:t>
                      </a:r>
                    </a:p>
                    <a:p>
                      <a:pPr marL="285750" indent="-285750" algn="just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 and study the interface documents of the client applications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complexity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materiality level of all channels upon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serving different application domains</a:t>
                      </a: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5" y="4741693"/>
            <a:ext cx="4320480" cy="141577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C60C30"/>
                </a:solidFill>
              </a:rPr>
              <a:t>Impact Analysis</a:t>
            </a:r>
            <a:endParaRPr lang="en-US" sz="1400" dirty="0">
              <a:solidFill>
                <a:srgbClr val="C60C3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C60C30"/>
                </a:solidFill>
              </a:rPr>
              <a:t>Dependencies </a:t>
            </a:r>
            <a:r>
              <a:rPr lang="en-US" sz="1400" dirty="0">
                <a:solidFill>
                  <a:srgbClr val="C60C30"/>
                </a:solidFill>
              </a:rPr>
              <a:t>of </a:t>
            </a:r>
            <a:r>
              <a:rPr lang="en-US" sz="1400" dirty="0" smtClean="0">
                <a:solidFill>
                  <a:srgbClr val="C60C30"/>
                </a:solidFill>
              </a:rPr>
              <a:t>existing interfaces and MQ features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C60C30"/>
                </a:solidFill>
              </a:rPr>
              <a:t>Critical Compatibility Issues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C60C30"/>
                </a:solidFill>
              </a:rPr>
              <a:t>Identification of relevant systems by </a:t>
            </a:r>
            <a:r>
              <a:rPr lang="en-US" sz="1400" dirty="0" smtClean="0">
                <a:solidFill>
                  <a:srgbClr val="C60C30"/>
                </a:solidFill>
              </a:rPr>
              <a:t>application owners</a:t>
            </a:r>
            <a:endParaRPr lang="en-US" sz="1400" dirty="0">
              <a:solidFill>
                <a:srgbClr val="C60C3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C60C3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3528" y="4077072"/>
            <a:ext cx="8496944" cy="2160240"/>
          </a:xfrm>
          <a:prstGeom prst="rect">
            <a:avLst/>
          </a:prstGeom>
          <a:noFill/>
          <a:ln w="3175">
            <a:solidFill>
              <a:srgbClr val="C60C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7008" y="3933056"/>
            <a:ext cx="1654712" cy="2936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91440" marR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600" b="1" kern="1000" dirty="0" smtClean="0">
                <a:solidFill>
                  <a:srgbClr val="C60C30"/>
                </a:solidFill>
                <a:ea typeface="Times New Roman"/>
                <a:cs typeface="Arial"/>
              </a:rPr>
              <a:t>DELIVERABLES</a:t>
            </a:r>
            <a:endParaRPr lang="en-US" sz="1600" b="1" kern="1000" dirty="0">
              <a:solidFill>
                <a:srgbClr val="C60C30"/>
              </a:solidFill>
              <a:ea typeface="Times New Roman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7544" y="4293096"/>
            <a:ext cx="4032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Feasibility Report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23528" y="205499"/>
            <a:ext cx="5571941" cy="559205"/>
            <a:chOff x="323528" y="205499"/>
            <a:chExt cx="5571941" cy="559205"/>
          </a:xfrm>
        </p:grpSpPr>
        <p:sp>
          <p:nvSpPr>
            <p:cNvPr id="15" name="Pentagon 14"/>
            <p:cNvSpPr/>
            <p:nvPr/>
          </p:nvSpPr>
          <p:spPr>
            <a:xfrm>
              <a:off x="4903905" y="205499"/>
              <a:ext cx="99156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6</a:t>
              </a:r>
            </a:p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Deployment</a:t>
              </a:r>
            </a:p>
          </p:txBody>
        </p:sp>
        <p:sp>
          <p:nvSpPr>
            <p:cNvPr id="16" name="Pentagon 15"/>
            <p:cNvSpPr/>
            <p:nvPr/>
          </p:nvSpPr>
          <p:spPr>
            <a:xfrm>
              <a:off x="3997888" y="219446"/>
              <a:ext cx="99156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5</a:t>
              </a:r>
            </a:p>
            <a:p>
              <a:pPr algn="ctr"/>
              <a:r>
                <a:rPr lang="en-US" sz="900" b="1" dirty="0" smtClean="0">
                  <a:solidFill>
                    <a:srgbClr val="FFFFFF"/>
                  </a:solidFill>
                </a:rPr>
                <a:t>System Integration Test</a:t>
              </a:r>
              <a:endParaRPr lang="en-US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17" name="Pentagon 16"/>
            <p:cNvSpPr/>
            <p:nvPr/>
          </p:nvSpPr>
          <p:spPr>
            <a:xfrm>
              <a:off x="3004371" y="223622"/>
              <a:ext cx="1076015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</a:t>
              </a:r>
              <a:r>
                <a:rPr lang="en-US" sz="900" b="1" u="sng" dirty="0" smtClean="0">
                  <a:solidFill>
                    <a:srgbClr val="FFFFFF"/>
                  </a:solidFill>
                </a:rPr>
                <a:t>4</a:t>
              </a:r>
              <a:endParaRPr lang="en-US" sz="900" b="1" u="sng" dirty="0">
                <a:solidFill>
                  <a:srgbClr val="FFFFFF"/>
                </a:solidFill>
              </a:endParaRPr>
            </a:p>
            <a:p>
              <a:pPr algn="ctr"/>
              <a:r>
                <a:rPr lang="en-US" sz="900" b="1" dirty="0">
                  <a:solidFill>
                    <a:srgbClr val="FFFFFF"/>
                  </a:solidFill>
                </a:rPr>
                <a:t>Migration </a:t>
              </a:r>
              <a:r>
                <a:rPr lang="en-US" sz="900" b="1" dirty="0" smtClean="0">
                  <a:solidFill>
                    <a:srgbClr val="FFFFFF"/>
                  </a:solidFill>
                </a:rPr>
                <a:t>Implementation</a:t>
              </a:r>
              <a:endParaRPr lang="en-US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Pentagon 17"/>
            <p:cNvSpPr/>
            <p:nvPr/>
          </p:nvSpPr>
          <p:spPr>
            <a:xfrm>
              <a:off x="2096253" y="215901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/>
                <a:t>Step 3</a:t>
              </a:r>
            </a:p>
            <a:p>
              <a:pPr algn="ctr"/>
              <a:r>
                <a:rPr lang="en-US" sz="900" b="1" u="sng" dirty="0"/>
                <a:t>Migration Planning</a:t>
              </a:r>
              <a:endParaRPr lang="en-US" sz="900" b="1" u="sng" dirty="0"/>
            </a:p>
          </p:txBody>
        </p:sp>
        <p:sp>
          <p:nvSpPr>
            <p:cNvPr id="19" name="Pentagon 18"/>
            <p:cNvSpPr/>
            <p:nvPr/>
          </p:nvSpPr>
          <p:spPr>
            <a:xfrm>
              <a:off x="1213830" y="223622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/>
                <a:t>Step2</a:t>
              </a:r>
            </a:p>
            <a:p>
              <a:pPr algn="ctr"/>
              <a:r>
                <a:rPr lang="en-US" sz="900" b="1" u="sng" dirty="0" smtClean="0"/>
                <a:t>Project Initiation</a:t>
              </a:r>
              <a:endParaRPr lang="en-US" sz="900" b="1" u="sng" dirty="0"/>
            </a:p>
          </p:txBody>
        </p:sp>
        <p:sp>
          <p:nvSpPr>
            <p:cNvPr id="20" name="Pentagon 19"/>
            <p:cNvSpPr/>
            <p:nvPr/>
          </p:nvSpPr>
          <p:spPr>
            <a:xfrm>
              <a:off x="323528" y="215901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/>
                <a:t>Step 1</a:t>
              </a:r>
            </a:p>
            <a:p>
              <a:pPr algn="ctr"/>
              <a:r>
                <a:rPr lang="en-US" sz="900" b="1" dirty="0"/>
                <a:t>Feasibility Study</a:t>
              </a:r>
              <a:endParaRPr 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1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APPROACH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74100"/>
              </p:ext>
            </p:extLst>
          </p:nvPr>
        </p:nvGraphicFramePr>
        <p:xfrm>
          <a:off x="323528" y="980728"/>
          <a:ext cx="8496944" cy="273630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83356"/>
                <a:gridCol w="6813588"/>
              </a:tblGrid>
              <a:tr h="366301">
                <a:tc gridSpan="2"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2 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Project Initiation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73025" marR="7302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3859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000" dirty="0" smtClean="0">
                          <a:solidFill>
                            <a:srgbClr val="C60C3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PURPOSE</a:t>
                      </a:r>
                      <a:endParaRPr lang="en-US" sz="1400" kern="1000" dirty="0">
                        <a:solidFill>
                          <a:srgbClr val="C60C30"/>
                        </a:solidFill>
                        <a:effectLst/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study and identify technical dependency on critical business applications and infrastructure </a:t>
                      </a:r>
                      <a:endParaRPr lang="en-US" sz="1400" dirty="0" smtClean="0">
                        <a:effectLst/>
                        <a:latin typeface="+mn-lt"/>
                      </a:endParaRPr>
                    </a:p>
                    <a:p>
                      <a:pPr marL="285750" indent="-285750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determine current recovery time of critical business applications and infrastructure</a:t>
                      </a:r>
                    </a:p>
                    <a:p>
                      <a:pPr marL="285750" indent="-285750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identify relationship between critical business processes and applications and infrastructure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</a:tr>
              <a:tr h="1211763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000" dirty="0" smtClean="0">
                          <a:solidFill>
                            <a:srgbClr val="C60C3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KEY ACTVITIES</a:t>
                      </a:r>
                      <a:endParaRPr lang="en-US" sz="1400" kern="1000" dirty="0">
                        <a:solidFill>
                          <a:srgbClr val="C60C30"/>
                        </a:solidFill>
                        <a:effectLst/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key stakeholders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all related channels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pPr marL="285750" indent="-285750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 dependency matrix on critical IT systems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23528" y="3717032"/>
            <a:ext cx="8496944" cy="2664296"/>
          </a:xfrm>
          <a:prstGeom prst="rect">
            <a:avLst/>
          </a:prstGeom>
          <a:noFill/>
          <a:ln w="3175">
            <a:solidFill>
              <a:srgbClr val="C60C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7008" y="3573016"/>
            <a:ext cx="1654712" cy="2936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91440" marR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600" b="1" kern="1000" dirty="0" smtClean="0">
                <a:solidFill>
                  <a:srgbClr val="C60C30"/>
                </a:solidFill>
                <a:ea typeface="Times New Roman"/>
                <a:cs typeface="Arial"/>
              </a:rPr>
              <a:t>DELIVERABLES</a:t>
            </a:r>
            <a:endParaRPr lang="en-US" sz="1600" b="1" kern="1000" dirty="0">
              <a:solidFill>
                <a:srgbClr val="C60C30"/>
              </a:solidFill>
              <a:ea typeface="Times New Roman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7544" y="3861048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Project Plan</a:t>
            </a:r>
          </a:p>
          <a:p>
            <a:pPr algn="just"/>
            <a:r>
              <a:rPr lang="en-US" sz="1600" b="1" dirty="0" smtClean="0"/>
              <a:t>… filled by Edward</a:t>
            </a:r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205499"/>
            <a:ext cx="5571941" cy="559205"/>
            <a:chOff x="323528" y="205499"/>
            <a:chExt cx="5571941" cy="559205"/>
          </a:xfrm>
        </p:grpSpPr>
        <p:sp>
          <p:nvSpPr>
            <p:cNvPr id="15" name="Pentagon 14"/>
            <p:cNvSpPr/>
            <p:nvPr/>
          </p:nvSpPr>
          <p:spPr>
            <a:xfrm>
              <a:off x="4903905" y="205499"/>
              <a:ext cx="99156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6</a:t>
              </a:r>
            </a:p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Deployment</a:t>
              </a:r>
            </a:p>
          </p:txBody>
        </p:sp>
        <p:sp>
          <p:nvSpPr>
            <p:cNvPr id="16" name="Pentagon 15"/>
            <p:cNvSpPr/>
            <p:nvPr/>
          </p:nvSpPr>
          <p:spPr>
            <a:xfrm>
              <a:off x="3997888" y="219446"/>
              <a:ext cx="99156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5</a:t>
              </a:r>
            </a:p>
            <a:p>
              <a:pPr algn="ctr"/>
              <a:r>
                <a:rPr lang="en-US" sz="900" b="1" dirty="0" smtClean="0">
                  <a:solidFill>
                    <a:srgbClr val="FFFFFF"/>
                  </a:solidFill>
                </a:rPr>
                <a:t>System Integration Test</a:t>
              </a:r>
              <a:endParaRPr lang="en-US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17" name="Pentagon 16"/>
            <p:cNvSpPr/>
            <p:nvPr/>
          </p:nvSpPr>
          <p:spPr>
            <a:xfrm>
              <a:off x="3004371" y="223622"/>
              <a:ext cx="1076015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</a:t>
              </a:r>
              <a:r>
                <a:rPr lang="en-US" sz="900" b="1" u="sng" dirty="0" smtClean="0">
                  <a:solidFill>
                    <a:srgbClr val="FFFFFF"/>
                  </a:solidFill>
                </a:rPr>
                <a:t>4</a:t>
              </a:r>
              <a:endParaRPr lang="en-US" sz="900" b="1" u="sng" dirty="0">
                <a:solidFill>
                  <a:srgbClr val="FFFFFF"/>
                </a:solidFill>
              </a:endParaRPr>
            </a:p>
            <a:p>
              <a:pPr algn="ctr"/>
              <a:r>
                <a:rPr lang="en-US" sz="900" b="1" dirty="0">
                  <a:solidFill>
                    <a:srgbClr val="FFFFFF"/>
                  </a:solidFill>
                </a:rPr>
                <a:t>Migration </a:t>
              </a:r>
              <a:r>
                <a:rPr lang="en-US" sz="900" b="1" dirty="0" smtClean="0">
                  <a:solidFill>
                    <a:srgbClr val="FFFFFF"/>
                  </a:solidFill>
                </a:rPr>
                <a:t>Implementation</a:t>
              </a:r>
              <a:endParaRPr lang="en-US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Pentagon 17"/>
            <p:cNvSpPr/>
            <p:nvPr/>
          </p:nvSpPr>
          <p:spPr>
            <a:xfrm>
              <a:off x="2096253" y="215901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3</a:t>
              </a:r>
            </a:p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Migration Planning</a:t>
              </a:r>
              <a:endParaRPr lang="en-US" sz="900" b="1" u="sng" dirty="0">
                <a:solidFill>
                  <a:srgbClr val="FFFFFF"/>
                </a:solidFill>
              </a:endParaRPr>
            </a:p>
          </p:txBody>
        </p:sp>
        <p:sp>
          <p:nvSpPr>
            <p:cNvPr id="19" name="Pentagon 18"/>
            <p:cNvSpPr/>
            <p:nvPr/>
          </p:nvSpPr>
          <p:spPr>
            <a:xfrm>
              <a:off x="1213830" y="223622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rgbClr val="C60C3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Step2</a:t>
              </a:r>
            </a:p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Project Initiation</a:t>
              </a:r>
              <a:endParaRPr lang="en-US" sz="900" b="1" u="sng" dirty="0">
                <a:solidFill>
                  <a:srgbClr val="FFFFFF"/>
                </a:solidFill>
              </a:endParaRPr>
            </a:p>
          </p:txBody>
        </p:sp>
        <p:sp>
          <p:nvSpPr>
            <p:cNvPr id="20" name="Pentagon 19"/>
            <p:cNvSpPr/>
            <p:nvPr/>
          </p:nvSpPr>
          <p:spPr>
            <a:xfrm>
              <a:off x="323528" y="215901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/>
                <a:t>Step 1</a:t>
              </a:r>
            </a:p>
            <a:p>
              <a:pPr algn="ctr"/>
              <a:r>
                <a:rPr lang="en-US" sz="900" b="1" dirty="0"/>
                <a:t>Feasibility Study</a:t>
              </a:r>
              <a:endParaRPr 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47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APPROACH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61825"/>
              </p:ext>
            </p:extLst>
          </p:nvPr>
        </p:nvGraphicFramePr>
        <p:xfrm>
          <a:off x="323528" y="980728"/>
          <a:ext cx="8496944" cy="294966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83356"/>
                <a:gridCol w="6813588"/>
              </a:tblGrid>
              <a:tr h="366301">
                <a:tc gridSpan="2"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3 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System Analysis and Migration</a:t>
                      </a: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Planning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73025" marR="7302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3859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000" dirty="0" smtClean="0">
                          <a:solidFill>
                            <a:srgbClr val="C60C3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PURPOSE</a:t>
                      </a:r>
                      <a:endParaRPr lang="en-US" sz="1400" kern="1000" dirty="0">
                        <a:solidFill>
                          <a:srgbClr val="C60C30"/>
                        </a:solidFill>
                        <a:effectLst/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Identify New Requirements/Changes on New Features (Optional)</a:t>
                      </a:r>
                    </a:p>
                    <a:p>
                      <a:pPr marL="285750" indent="-285750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Investigate interfaces specification of all endpoints/clients, in order to come up a less risky planning to 	</a:t>
                      </a:r>
                    </a:p>
                    <a:p>
                      <a:pPr marL="285750" indent="-285750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identify housekeeping processes in existing middleware</a:t>
                      </a:r>
                    </a:p>
                    <a:p>
                      <a:pPr marL="285750" indent="-285750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facilitate and development team to complete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PoC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new version of MQ Clients Connection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</a:tr>
              <a:tr h="1211763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000" dirty="0" smtClean="0">
                          <a:solidFill>
                            <a:srgbClr val="C60C3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KEY ACTVITIES</a:t>
                      </a:r>
                      <a:endParaRPr lang="en-US" sz="1400" kern="1000" dirty="0">
                        <a:solidFill>
                          <a:srgbClr val="C60C30"/>
                        </a:solidFill>
                        <a:effectLst/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closely with middleware team to study technical documents or operation manuals of existing middleware</a:t>
                      </a:r>
                    </a:p>
                    <a:p>
                      <a:pPr marL="285750" indent="-285750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 and study the interface documents of the client applications </a:t>
                      </a:r>
                    </a:p>
                    <a:p>
                      <a:pPr marL="285750" indent="-285750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support to application development team to conduct the </a:t>
                      </a:r>
                      <a:r>
                        <a:rPr lang="en-GB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PoC</a:t>
                      </a:r>
                      <a:endParaRPr lang="en-GB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middleware architecture and configuration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23528" y="3930392"/>
            <a:ext cx="8496944" cy="2450936"/>
          </a:xfrm>
          <a:prstGeom prst="rect">
            <a:avLst/>
          </a:prstGeom>
          <a:noFill/>
          <a:ln w="3175">
            <a:solidFill>
              <a:srgbClr val="C60C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7008" y="3822825"/>
            <a:ext cx="1654712" cy="2936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91440" marR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600" b="1" kern="1000" dirty="0" smtClean="0">
                <a:solidFill>
                  <a:srgbClr val="C60C30"/>
                </a:solidFill>
                <a:ea typeface="Times New Roman"/>
                <a:cs typeface="Arial"/>
              </a:rPr>
              <a:t>DELIVERABLES</a:t>
            </a:r>
            <a:endParaRPr lang="en-US" sz="1600" b="1" kern="1000" dirty="0">
              <a:solidFill>
                <a:srgbClr val="C60C30"/>
              </a:solidFill>
              <a:ea typeface="Times New Roman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4038849"/>
            <a:ext cx="33783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 smtClean="0"/>
              <a:t>System Implementation Document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18073" y="4424850"/>
            <a:ext cx="3786444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C60C30"/>
                </a:solidFill>
              </a:rPr>
              <a:t>System Architecture</a:t>
            </a:r>
            <a:endParaRPr lang="en-US" sz="1200" dirty="0" smtClean="0">
              <a:solidFill>
                <a:srgbClr val="C60C3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solidFill>
                  <a:srgbClr val="C60C30"/>
                </a:solidFill>
              </a:rPr>
              <a:t>MQ Configuration</a:t>
            </a:r>
            <a:endParaRPr lang="en-US" sz="1200" dirty="0" smtClean="0">
              <a:solidFill>
                <a:srgbClr val="C60C30"/>
              </a:solidFill>
            </a:endParaRPr>
          </a:p>
          <a:p>
            <a:pPr marL="766949" lvl="1" indent="-285750">
              <a:buFont typeface="Courier New"/>
              <a:buChar char="o"/>
            </a:pPr>
            <a:r>
              <a:rPr lang="en-US" sz="1200" dirty="0" smtClean="0">
                <a:solidFill>
                  <a:srgbClr val="C60C30"/>
                </a:solidFill>
              </a:rPr>
              <a:t>Clusters Design</a:t>
            </a:r>
            <a:endParaRPr lang="en-US" sz="1200" dirty="0" smtClean="0">
              <a:solidFill>
                <a:srgbClr val="C60C30"/>
              </a:solidFill>
            </a:endParaRPr>
          </a:p>
          <a:p>
            <a:pPr marL="766949" lvl="1" indent="-285750">
              <a:buFont typeface="Courier New"/>
              <a:buChar char="o"/>
            </a:pPr>
            <a:r>
              <a:rPr lang="en-US" sz="1200" dirty="0" smtClean="0">
                <a:solidFill>
                  <a:srgbClr val="C60C30"/>
                </a:solidFill>
              </a:rPr>
              <a:t>QMs, Queues, Channels</a:t>
            </a:r>
            <a:endParaRPr lang="en-US" sz="1200" dirty="0" smtClean="0">
              <a:solidFill>
                <a:srgbClr val="C60C30"/>
              </a:solidFill>
            </a:endParaRPr>
          </a:p>
          <a:p>
            <a:pPr marL="766949" lvl="1" indent="-285750">
              <a:buFont typeface="Courier New"/>
              <a:buChar char="o"/>
            </a:pPr>
            <a:r>
              <a:rPr lang="en-US" sz="1200" dirty="0" smtClean="0">
                <a:solidFill>
                  <a:srgbClr val="C60C30"/>
                </a:solidFill>
              </a:rPr>
              <a:t>Logging, Housekeeping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C60C30"/>
                </a:solidFill>
              </a:rPr>
              <a:t>HA and Disaster Recovery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C60C30"/>
                </a:solidFill>
              </a:rPr>
              <a:t>Related </a:t>
            </a:r>
            <a:r>
              <a:rPr lang="en-US" sz="1200" dirty="0" smtClean="0">
                <a:solidFill>
                  <a:srgbClr val="C60C30"/>
                </a:solidFill>
              </a:rPr>
              <a:t>Interfaces/Messages</a:t>
            </a:r>
            <a:endParaRPr lang="en-US" sz="1200" dirty="0">
              <a:solidFill>
                <a:srgbClr val="C60C3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0012" y="4424850"/>
            <a:ext cx="4104456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n-US"/>
            </a:defPPr>
            <a:lvl1pPr marL="285750" indent="-285750">
              <a:buFont typeface="Arial"/>
              <a:buChar char="•"/>
              <a:defRPr sz="1200">
                <a:solidFill>
                  <a:srgbClr val="C60C30"/>
                </a:solidFill>
              </a:defRPr>
            </a:lvl1pPr>
            <a:lvl2pPr marL="766949" lvl="1" indent="-285750">
              <a:buFont typeface="Courier New"/>
              <a:buChar char="o"/>
              <a:defRPr sz="1200">
                <a:solidFill>
                  <a:srgbClr val="C60C30"/>
                </a:solidFill>
              </a:defRPr>
            </a:lvl2pPr>
          </a:lstStyle>
          <a:p>
            <a:r>
              <a:rPr lang="en-US" dirty="0" smtClean="0"/>
              <a:t>Migration Phases Planning</a:t>
            </a:r>
          </a:p>
          <a:p>
            <a:r>
              <a:rPr lang="en-US" dirty="0" smtClean="0"/>
              <a:t>Compatibility Issues and Consideration</a:t>
            </a:r>
          </a:p>
          <a:p>
            <a:r>
              <a:rPr lang="en-US" dirty="0" smtClean="0"/>
              <a:t>Requirement Change Management</a:t>
            </a:r>
          </a:p>
          <a:p>
            <a:r>
              <a:rPr lang="en-US" dirty="0" smtClean="0"/>
              <a:t>Channel/Interface Prioritization</a:t>
            </a:r>
            <a:endParaRPr lang="en-US" dirty="0"/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205499"/>
            <a:ext cx="5571941" cy="559205"/>
            <a:chOff x="323528" y="205499"/>
            <a:chExt cx="5571941" cy="559205"/>
          </a:xfrm>
        </p:grpSpPr>
        <p:sp>
          <p:nvSpPr>
            <p:cNvPr id="14" name="Pentagon 13"/>
            <p:cNvSpPr/>
            <p:nvPr/>
          </p:nvSpPr>
          <p:spPr>
            <a:xfrm>
              <a:off x="4903905" y="205499"/>
              <a:ext cx="99156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6</a:t>
              </a:r>
            </a:p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Deployment</a:t>
              </a:r>
            </a:p>
          </p:txBody>
        </p:sp>
        <p:sp>
          <p:nvSpPr>
            <p:cNvPr id="16" name="Pentagon 15"/>
            <p:cNvSpPr/>
            <p:nvPr/>
          </p:nvSpPr>
          <p:spPr>
            <a:xfrm>
              <a:off x="3997888" y="219446"/>
              <a:ext cx="99156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5</a:t>
              </a:r>
            </a:p>
            <a:p>
              <a:pPr algn="ctr"/>
              <a:r>
                <a:rPr lang="en-US" sz="900" b="1" dirty="0" smtClean="0">
                  <a:solidFill>
                    <a:srgbClr val="FFFFFF"/>
                  </a:solidFill>
                </a:rPr>
                <a:t>System Integration Test</a:t>
              </a:r>
              <a:endParaRPr lang="en-US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Pentagon 17"/>
            <p:cNvSpPr/>
            <p:nvPr/>
          </p:nvSpPr>
          <p:spPr>
            <a:xfrm>
              <a:off x="3004371" y="223622"/>
              <a:ext cx="1076015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</a:t>
              </a:r>
              <a:r>
                <a:rPr lang="en-US" sz="900" b="1" u="sng" dirty="0" smtClean="0">
                  <a:solidFill>
                    <a:srgbClr val="FFFFFF"/>
                  </a:solidFill>
                </a:rPr>
                <a:t>4</a:t>
              </a:r>
              <a:endParaRPr lang="en-US" sz="900" b="1" u="sng" dirty="0">
                <a:solidFill>
                  <a:srgbClr val="FFFFFF"/>
                </a:solidFill>
              </a:endParaRPr>
            </a:p>
            <a:p>
              <a:pPr algn="ctr"/>
              <a:r>
                <a:rPr lang="en-US" sz="900" b="1" dirty="0">
                  <a:solidFill>
                    <a:srgbClr val="FFFFFF"/>
                  </a:solidFill>
                </a:rPr>
                <a:t>Migration </a:t>
              </a:r>
              <a:r>
                <a:rPr lang="en-US" sz="900" b="1" dirty="0" smtClean="0">
                  <a:solidFill>
                    <a:srgbClr val="FFFFFF"/>
                  </a:solidFill>
                </a:rPr>
                <a:t>Implementation</a:t>
              </a:r>
              <a:endParaRPr lang="en-US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19" name="Pentagon 18"/>
            <p:cNvSpPr/>
            <p:nvPr/>
          </p:nvSpPr>
          <p:spPr>
            <a:xfrm>
              <a:off x="2096253" y="215901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rgbClr val="C60C3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 smtClean="0">
                  <a:solidFill>
                    <a:srgbClr val="FFFFFF"/>
                  </a:solidFill>
                </a:rPr>
                <a:t>Step 3</a:t>
              </a:r>
            </a:p>
            <a:p>
              <a:pPr algn="ctr"/>
              <a:r>
                <a:rPr lang="en-US" sz="900" b="1" dirty="0" smtClean="0">
                  <a:solidFill>
                    <a:srgbClr val="FFFFFF"/>
                  </a:solidFill>
                </a:rPr>
                <a:t>Migration Planning</a:t>
              </a:r>
              <a:endParaRPr lang="en-US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20" name="Pentagon 19"/>
            <p:cNvSpPr/>
            <p:nvPr/>
          </p:nvSpPr>
          <p:spPr>
            <a:xfrm>
              <a:off x="1213830" y="223622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/>
                <a:t>Step2</a:t>
              </a:r>
            </a:p>
            <a:p>
              <a:pPr algn="ctr"/>
              <a:r>
                <a:rPr lang="en-US" sz="900" b="1" u="sng" dirty="0" smtClean="0"/>
                <a:t>System Analysis</a:t>
              </a:r>
              <a:endParaRPr lang="en-US" sz="900" b="1" u="sng" dirty="0"/>
            </a:p>
          </p:txBody>
        </p:sp>
        <p:sp>
          <p:nvSpPr>
            <p:cNvPr id="21" name="Pentagon 20"/>
            <p:cNvSpPr/>
            <p:nvPr/>
          </p:nvSpPr>
          <p:spPr>
            <a:xfrm>
              <a:off x="323528" y="215901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/>
                <a:t>Step 1</a:t>
              </a:r>
            </a:p>
            <a:p>
              <a:pPr algn="ctr"/>
              <a:r>
                <a:rPr lang="en-US" sz="900" b="1" dirty="0"/>
                <a:t>Feasibility Study</a:t>
              </a:r>
              <a:endParaRPr lang="en-US" sz="900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680012" y="3999943"/>
            <a:ext cx="33783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 smtClean="0"/>
              <a:t>Migration Plan 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420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APPROACH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13062"/>
              </p:ext>
            </p:extLst>
          </p:nvPr>
        </p:nvGraphicFramePr>
        <p:xfrm>
          <a:off x="323528" y="980728"/>
          <a:ext cx="8496944" cy="212983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83356"/>
                <a:gridCol w="6813588"/>
              </a:tblGrid>
              <a:tr h="366301">
                <a:tc gridSpan="2"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4 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Migration Execution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73025" marR="7302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8655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000" dirty="0" smtClean="0">
                          <a:solidFill>
                            <a:srgbClr val="C60C3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PURPOSE</a:t>
                      </a:r>
                      <a:endParaRPr lang="en-US" sz="1400" kern="1000" dirty="0">
                        <a:solidFill>
                          <a:srgbClr val="C60C30"/>
                        </a:solidFill>
                        <a:effectLst/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156" rtl="0" eaLnBrk="1" latinLnBrk="0" hangingPunct="1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Implement the MQ Configuration</a:t>
                      </a:r>
                    </a:p>
                    <a:p>
                      <a:pPr marL="285750" lvl="0" indent="-285750" algn="l" defTabSz="914156" rtl="0" eaLnBrk="1" latinLnBrk="0" hangingPunct="1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Collect testing results on the basis of the test plan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156" rtl="0" eaLnBrk="1" latinLnBrk="0" hangingPunct="1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Perform smoke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and connectivity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dummy clients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000" dirty="0" smtClean="0">
                          <a:solidFill>
                            <a:srgbClr val="C60C3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KEY ACTVITIES</a:t>
                      </a:r>
                      <a:endParaRPr lang="en-US" sz="1400" kern="1000" dirty="0">
                        <a:solidFill>
                          <a:srgbClr val="C60C30"/>
                        </a:solidFill>
                        <a:effectLst/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156" rtl="0" eaLnBrk="1" latinLnBrk="0" hangingPunct="1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the development of the WebSphere MQ and Message Broker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156" rtl="0" eaLnBrk="1" latinLnBrk="0" hangingPunct="1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dummy endpoints to conduct System Test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156" rtl="0" eaLnBrk="1" latinLnBrk="0" hangingPunct="1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 simple utility to perform volume test and collect testing results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156" rtl="0" eaLnBrk="1" latinLnBrk="0" hangingPunct="1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 the test cases if supplementary test is required.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23528" y="4129238"/>
            <a:ext cx="8496944" cy="2108074"/>
          </a:xfrm>
          <a:prstGeom prst="rect">
            <a:avLst/>
          </a:prstGeom>
          <a:noFill/>
          <a:ln w="3175">
            <a:solidFill>
              <a:srgbClr val="C60C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7008" y="4000526"/>
            <a:ext cx="1654712" cy="2936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91440" marR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600" b="1" kern="1000" dirty="0" smtClean="0">
                <a:solidFill>
                  <a:srgbClr val="C60C30"/>
                </a:solidFill>
                <a:ea typeface="Times New Roman"/>
                <a:cs typeface="Arial"/>
              </a:rPr>
              <a:t>DELIVERABLES</a:t>
            </a:r>
            <a:endParaRPr lang="en-US" sz="1600" b="1" kern="1000" dirty="0">
              <a:solidFill>
                <a:srgbClr val="C60C30"/>
              </a:solidFill>
              <a:ea typeface="Times New Roman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0758" y="4345649"/>
            <a:ext cx="3714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System Test Plan &amp; Results</a:t>
            </a:r>
          </a:p>
          <a:p>
            <a:pPr algn="just"/>
            <a:r>
              <a:rPr lang="en-US" sz="1600" b="1" dirty="0" smtClean="0"/>
              <a:t>Performance Results</a:t>
            </a:r>
            <a:endParaRPr lang="en-US" sz="1600" b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205499"/>
            <a:ext cx="5571941" cy="559205"/>
            <a:chOff x="323528" y="205499"/>
            <a:chExt cx="5571941" cy="559205"/>
          </a:xfrm>
        </p:grpSpPr>
        <p:sp>
          <p:nvSpPr>
            <p:cNvPr id="14" name="Pentagon 13"/>
            <p:cNvSpPr/>
            <p:nvPr/>
          </p:nvSpPr>
          <p:spPr>
            <a:xfrm>
              <a:off x="4903905" y="205499"/>
              <a:ext cx="99156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6</a:t>
              </a:r>
            </a:p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Deployment</a:t>
              </a:r>
            </a:p>
          </p:txBody>
        </p:sp>
        <p:sp>
          <p:nvSpPr>
            <p:cNvPr id="16" name="Pentagon 15"/>
            <p:cNvSpPr/>
            <p:nvPr/>
          </p:nvSpPr>
          <p:spPr>
            <a:xfrm>
              <a:off x="3997888" y="219446"/>
              <a:ext cx="99156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5</a:t>
              </a:r>
            </a:p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System Integration Test</a:t>
              </a:r>
            </a:p>
          </p:txBody>
        </p:sp>
        <p:sp>
          <p:nvSpPr>
            <p:cNvPr id="17" name="Pentagon 16"/>
            <p:cNvSpPr/>
            <p:nvPr/>
          </p:nvSpPr>
          <p:spPr>
            <a:xfrm>
              <a:off x="3004371" y="223622"/>
              <a:ext cx="1076015" cy="541082"/>
            </a:xfrm>
            <a:prstGeom prst="homePlate">
              <a:avLst>
                <a:gd name="adj" fmla="val 31250"/>
              </a:avLst>
            </a:prstGeom>
            <a:solidFill>
              <a:srgbClr val="C60C3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4</a:t>
              </a:r>
            </a:p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Migration Implementation</a:t>
              </a:r>
            </a:p>
          </p:txBody>
        </p:sp>
        <p:sp>
          <p:nvSpPr>
            <p:cNvPr id="18" name="Pentagon 17"/>
            <p:cNvSpPr/>
            <p:nvPr/>
          </p:nvSpPr>
          <p:spPr>
            <a:xfrm>
              <a:off x="2096253" y="215901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3</a:t>
              </a:r>
            </a:p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Migration Planning</a:t>
              </a:r>
              <a:endParaRPr lang="en-US" sz="900" b="1" u="sng" dirty="0">
                <a:solidFill>
                  <a:srgbClr val="FFFFFF"/>
                </a:solidFill>
              </a:endParaRPr>
            </a:p>
          </p:txBody>
        </p:sp>
        <p:sp>
          <p:nvSpPr>
            <p:cNvPr id="19" name="Pentagon 18"/>
            <p:cNvSpPr/>
            <p:nvPr/>
          </p:nvSpPr>
          <p:spPr>
            <a:xfrm>
              <a:off x="1213830" y="223622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/>
                <a:t>Step2</a:t>
              </a:r>
            </a:p>
            <a:p>
              <a:pPr algn="ctr"/>
              <a:r>
                <a:rPr lang="en-US" sz="900" b="1" u="sng" dirty="0" smtClean="0"/>
                <a:t>System Analysis</a:t>
              </a:r>
              <a:endParaRPr lang="en-US" sz="900" b="1" u="sng" dirty="0"/>
            </a:p>
          </p:txBody>
        </p:sp>
        <p:sp>
          <p:nvSpPr>
            <p:cNvPr id="20" name="Pentagon 19"/>
            <p:cNvSpPr/>
            <p:nvPr/>
          </p:nvSpPr>
          <p:spPr>
            <a:xfrm>
              <a:off x="323528" y="215901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/>
                <a:t>Step 1</a:t>
              </a:r>
            </a:p>
            <a:p>
              <a:pPr algn="ctr"/>
              <a:r>
                <a:rPr lang="en-US" sz="900" b="1" dirty="0"/>
                <a:t>Feasibility Study</a:t>
              </a:r>
              <a:endParaRPr 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6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APPROACH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261"/>
              </p:ext>
            </p:extLst>
          </p:nvPr>
        </p:nvGraphicFramePr>
        <p:xfrm>
          <a:off x="323528" y="980728"/>
          <a:ext cx="8496944" cy="21210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83356"/>
                <a:gridCol w="6813588"/>
              </a:tblGrid>
              <a:tr h="366301">
                <a:tc gridSpan="2"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4 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Migration Execution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73025" marR="7302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8655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000" dirty="0" smtClean="0">
                          <a:solidFill>
                            <a:srgbClr val="C60C3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PURPOSE</a:t>
                      </a:r>
                      <a:endParaRPr lang="en-US" sz="1400" kern="1000" dirty="0">
                        <a:solidFill>
                          <a:srgbClr val="C60C30"/>
                        </a:solidFill>
                        <a:effectLst/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implement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new version of MQ Servers</a:t>
                      </a:r>
                    </a:p>
                    <a:p>
                      <a:pPr marL="285750" marR="0" lvl="0" indent="-285750" algn="l" defTabSz="9141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0C3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By phases to allow System Users perform the end-to-end testing with all systems involved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000" dirty="0" smtClean="0">
                          <a:solidFill>
                            <a:srgbClr val="C60C3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KEY ACTVITIES</a:t>
                      </a:r>
                      <a:endParaRPr lang="en-US" sz="1400" kern="1000" dirty="0">
                        <a:solidFill>
                          <a:srgbClr val="C60C30"/>
                        </a:solidFill>
                        <a:effectLst/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156" rtl="0" eaLnBrk="1" latinLnBrk="0" hangingPunct="1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support to system user and their testing teams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156" rtl="0" eaLnBrk="1" latinLnBrk="0" hangingPunct="1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related parties monitor their responsible components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156" rtl="0" eaLnBrk="1" latinLnBrk="0" hangingPunct="1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 the stability,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and issues of MQ Server during the testing</a:t>
                      </a: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23528" y="4129238"/>
            <a:ext cx="8496944" cy="2108074"/>
          </a:xfrm>
          <a:prstGeom prst="rect">
            <a:avLst/>
          </a:prstGeom>
          <a:noFill/>
          <a:ln w="3175">
            <a:solidFill>
              <a:srgbClr val="C60C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7008" y="4000526"/>
            <a:ext cx="1654712" cy="2936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91440" marR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600" b="1" kern="1000" dirty="0" smtClean="0">
                <a:solidFill>
                  <a:srgbClr val="C60C30"/>
                </a:solidFill>
                <a:ea typeface="Times New Roman"/>
                <a:cs typeface="Arial"/>
              </a:rPr>
              <a:t>DELIVERABLES</a:t>
            </a:r>
            <a:endParaRPr lang="en-US" sz="1600" b="1" kern="1000" dirty="0">
              <a:solidFill>
                <a:srgbClr val="C60C30"/>
              </a:solidFill>
              <a:ea typeface="Times New Roman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0758" y="4345649"/>
            <a:ext cx="3714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SIT Test Plan and Test Result</a:t>
            </a:r>
          </a:p>
          <a:p>
            <a:pPr algn="just"/>
            <a:r>
              <a:rPr lang="en-US" sz="1600" b="1" dirty="0" smtClean="0"/>
              <a:t>SIT Defect Log</a:t>
            </a:r>
          </a:p>
          <a:p>
            <a:pPr algn="just"/>
            <a:r>
              <a:rPr lang="en-US" sz="1600" b="1" dirty="0" smtClean="0"/>
              <a:t>SIT Sign-off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3528" y="205499"/>
            <a:ext cx="5571941" cy="559205"/>
            <a:chOff x="323528" y="205499"/>
            <a:chExt cx="5571941" cy="559205"/>
          </a:xfrm>
        </p:grpSpPr>
        <p:sp>
          <p:nvSpPr>
            <p:cNvPr id="14" name="Pentagon 13"/>
            <p:cNvSpPr/>
            <p:nvPr/>
          </p:nvSpPr>
          <p:spPr>
            <a:xfrm>
              <a:off x="4903905" y="205499"/>
              <a:ext cx="99156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6</a:t>
              </a:r>
            </a:p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Deployment</a:t>
              </a:r>
            </a:p>
          </p:txBody>
        </p:sp>
        <p:sp>
          <p:nvSpPr>
            <p:cNvPr id="16" name="Pentagon 15"/>
            <p:cNvSpPr/>
            <p:nvPr/>
          </p:nvSpPr>
          <p:spPr>
            <a:xfrm>
              <a:off x="3997888" y="219446"/>
              <a:ext cx="991564" cy="541082"/>
            </a:xfrm>
            <a:prstGeom prst="homePlate">
              <a:avLst>
                <a:gd name="adj" fmla="val 31250"/>
              </a:avLst>
            </a:prstGeom>
            <a:solidFill>
              <a:srgbClr val="C60C3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5</a:t>
              </a:r>
            </a:p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System Integration Test</a:t>
              </a:r>
            </a:p>
          </p:txBody>
        </p:sp>
        <p:sp>
          <p:nvSpPr>
            <p:cNvPr id="17" name="Pentagon 16"/>
            <p:cNvSpPr/>
            <p:nvPr/>
          </p:nvSpPr>
          <p:spPr>
            <a:xfrm>
              <a:off x="3004371" y="223622"/>
              <a:ext cx="1076015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4</a:t>
              </a:r>
            </a:p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Migration Implementation</a:t>
              </a:r>
            </a:p>
          </p:txBody>
        </p:sp>
        <p:sp>
          <p:nvSpPr>
            <p:cNvPr id="18" name="Pentagon 17"/>
            <p:cNvSpPr/>
            <p:nvPr/>
          </p:nvSpPr>
          <p:spPr>
            <a:xfrm>
              <a:off x="2096253" y="215901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3</a:t>
              </a:r>
            </a:p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Migration Planning</a:t>
              </a:r>
              <a:endParaRPr lang="en-US" sz="900" b="1" u="sng" dirty="0">
                <a:solidFill>
                  <a:srgbClr val="FFFFFF"/>
                </a:solidFill>
              </a:endParaRPr>
            </a:p>
          </p:txBody>
        </p:sp>
        <p:sp>
          <p:nvSpPr>
            <p:cNvPr id="19" name="Pentagon 18"/>
            <p:cNvSpPr/>
            <p:nvPr/>
          </p:nvSpPr>
          <p:spPr>
            <a:xfrm>
              <a:off x="1213830" y="223622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/>
                <a:t>Step2</a:t>
              </a:r>
            </a:p>
            <a:p>
              <a:pPr algn="ctr"/>
              <a:r>
                <a:rPr lang="en-US" sz="900" b="1" u="sng" dirty="0" smtClean="0"/>
                <a:t>System Analysis</a:t>
              </a:r>
              <a:endParaRPr lang="en-US" sz="900" b="1" u="sng" dirty="0"/>
            </a:p>
          </p:txBody>
        </p:sp>
        <p:sp>
          <p:nvSpPr>
            <p:cNvPr id="20" name="Pentagon 19"/>
            <p:cNvSpPr/>
            <p:nvPr/>
          </p:nvSpPr>
          <p:spPr>
            <a:xfrm>
              <a:off x="323528" y="215901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/>
                <a:t>Step 1</a:t>
              </a:r>
            </a:p>
            <a:p>
              <a:pPr algn="ctr"/>
              <a:r>
                <a:rPr lang="en-US" sz="900" b="1" dirty="0"/>
                <a:t>Feasibility Study</a:t>
              </a:r>
              <a:endParaRPr lang="en-US" sz="900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775615" y="4345649"/>
            <a:ext cx="3714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Acceptance Criteria</a:t>
            </a:r>
          </a:p>
          <a:p>
            <a:pPr algn="just"/>
            <a:r>
              <a:rPr lang="en-US" sz="1600" b="1" dirty="0" smtClean="0"/>
              <a:t>UAT Test Plan and Test Result</a:t>
            </a:r>
          </a:p>
          <a:p>
            <a:pPr algn="just"/>
            <a:r>
              <a:rPr lang="en-US" sz="1600" b="1" dirty="0" smtClean="0"/>
              <a:t>UAT Defect Log</a:t>
            </a:r>
          </a:p>
          <a:p>
            <a:pPr algn="just"/>
            <a:r>
              <a:rPr lang="en-US" sz="1600" b="1" dirty="0" smtClean="0"/>
              <a:t>UAT Sign-off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38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APPROACH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23528" y="205499"/>
            <a:ext cx="5571941" cy="559205"/>
            <a:chOff x="323528" y="205499"/>
            <a:chExt cx="5571941" cy="559205"/>
          </a:xfrm>
        </p:grpSpPr>
        <p:sp>
          <p:nvSpPr>
            <p:cNvPr id="14" name="Pentagon 13"/>
            <p:cNvSpPr/>
            <p:nvPr/>
          </p:nvSpPr>
          <p:spPr>
            <a:xfrm>
              <a:off x="4903905" y="205499"/>
              <a:ext cx="991564" cy="541082"/>
            </a:xfrm>
            <a:prstGeom prst="homePlate">
              <a:avLst>
                <a:gd name="adj" fmla="val 31250"/>
              </a:avLst>
            </a:prstGeom>
            <a:solidFill>
              <a:srgbClr val="C60C3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</a:t>
              </a:r>
              <a:r>
                <a:rPr lang="en-US" sz="900" b="1" u="sng" dirty="0" smtClean="0">
                  <a:solidFill>
                    <a:srgbClr val="FFFFFF"/>
                  </a:solidFill>
                </a:rPr>
                <a:t>6</a:t>
              </a:r>
              <a:endParaRPr lang="en-US" sz="900" b="1" u="sng" dirty="0">
                <a:solidFill>
                  <a:srgbClr val="FFFFFF"/>
                </a:solidFill>
              </a:endParaRPr>
            </a:p>
            <a:p>
              <a:pPr algn="ctr"/>
              <a:r>
                <a:rPr lang="en-US" sz="900" b="1" u="sng" dirty="0" smtClean="0">
                  <a:solidFill>
                    <a:srgbClr val="FFFFFF"/>
                  </a:solidFill>
                </a:rPr>
                <a:t>Deployment</a:t>
              </a:r>
              <a:endParaRPr lang="en-US" sz="900" b="1" u="sng" dirty="0">
                <a:solidFill>
                  <a:srgbClr val="FFFFFF"/>
                </a:solidFill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3997888" y="219446"/>
              <a:ext cx="99156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5</a:t>
              </a:r>
            </a:p>
            <a:p>
              <a:pPr algn="ctr"/>
              <a:r>
                <a:rPr lang="en-US" sz="900" b="1" dirty="0" smtClean="0">
                  <a:solidFill>
                    <a:srgbClr val="FFFFFF"/>
                  </a:solidFill>
                </a:rPr>
                <a:t>System Integration Test</a:t>
              </a:r>
              <a:endParaRPr lang="en-US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22" name="Pentagon 21"/>
            <p:cNvSpPr/>
            <p:nvPr/>
          </p:nvSpPr>
          <p:spPr>
            <a:xfrm>
              <a:off x="3004371" y="223622"/>
              <a:ext cx="1076015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>
                  <a:solidFill>
                    <a:srgbClr val="FFFFFF"/>
                  </a:solidFill>
                </a:rPr>
                <a:t>Step </a:t>
              </a:r>
              <a:r>
                <a:rPr lang="en-US" sz="900" b="1" u="sng" dirty="0" smtClean="0">
                  <a:solidFill>
                    <a:srgbClr val="FFFFFF"/>
                  </a:solidFill>
                </a:rPr>
                <a:t>4</a:t>
              </a:r>
              <a:endParaRPr lang="en-US" sz="900" b="1" u="sng" dirty="0">
                <a:solidFill>
                  <a:srgbClr val="FFFFFF"/>
                </a:solidFill>
              </a:endParaRPr>
            </a:p>
            <a:p>
              <a:pPr algn="ctr"/>
              <a:r>
                <a:rPr lang="en-US" sz="900" b="1" dirty="0">
                  <a:solidFill>
                    <a:srgbClr val="FFFFFF"/>
                  </a:solidFill>
                </a:rPr>
                <a:t>Migration </a:t>
              </a:r>
              <a:r>
                <a:rPr lang="en-US" sz="900" b="1" dirty="0" smtClean="0">
                  <a:solidFill>
                    <a:srgbClr val="FFFFFF"/>
                  </a:solidFill>
                </a:rPr>
                <a:t>Implementation</a:t>
              </a:r>
              <a:endParaRPr lang="en-US" sz="900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Pentagon 22"/>
            <p:cNvSpPr/>
            <p:nvPr/>
          </p:nvSpPr>
          <p:spPr>
            <a:xfrm>
              <a:off x="2096253" y="215901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/>
                <a:t>Step 3</a:t>
              </a:r>
            </a:p>
            <a:p>
              <a:pPr algn="ctr"/>
              <a:r>
                <a:rPr lang="en-US" sz="900" b="1" u="sng" dirty="0"/>
                <a:t>Migration Planning</a:t>
              </a:r>
              <a:endParaRPr lang="en-US" sz="900" b="1" u="sng" dirty="0"/>
            </a:p>
          </p:txBody>
        </p:sp>
        <p:sp>
          <p:nvSpPr>
            <p:cNvPr id="24" name="Pentagon 23"/>
            <p:cNvSpPr/>
            <p:nvPr/>
          </p:nvSpPr>
          <p:spPr>
            <a:xfrm>
              <a:off x="1213830" y="223622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/>
                <a:t>Step2</a:t>
              </a:r>
            </a:p>
            <a:p>
              <a:pPr algn="ctr"/>
              <a:r>
                <a:rPr lang="en-US" sz="900" b="1" u="sng" dirty="0" smtClean="0"/>
                <a:t>System Analysis</a:t>
              </a:r>
              <a:endParaRPr lang="en-US" sz="900" b="1" u="sng" dirty="0"/>
            </a:p>
          </p:txBody>
        </p:sp>
        <p:sp>
          <p:nvSpPr>
            <p:cNvPr id="25" name="Pentagon 24"/>
            <p:cNvSpPr/>
            <p:nvPr/>
          </p:nvSpPr>
          <p:spPr>
            <a:xfrm>
              <a:off x="323528" y="215901"/>
              <a:ext cx="983834" cy="541082"/>
            </a:xfrm>
            <a:prstGeom prst="homePlate">
              <a:avLst>
                <a:gd name="adj" fmla="val 312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u="sng" dirty="0"/>
                <a:t>Step 1</a:t>
              </a:r>
            </a:p>
            <a:p>
              <a:pPr algn="ctr"/>
              <a:r>
                <a:rPr lang="en-US" sz="900" b="1" dirty="0"/>
                <a:t>Feasibility Study</a:t>
              </a:r>
              <a:endParaRPr lang="en-US" sz="900" b="1" dirty="0"/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2924"/>
              </p:ext>
            </p:extLst>
          </p:nvPr>
        </p:nvGraphicFramePr>
        <p:xfrm>
          <a:off x="323528" y="980728"/>
          <a:ext cx="8496944" cy="22564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83356"/>
                <a:gridCol w="6813588"/>
              </a:tblGrid>
              <a:tr h="366301">
                <a:tc gridSpan="2"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– Middleware</a:t>
                      </a: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 and Post-Production Support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73025" marR="7302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8416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000" dirty="0" smtClean="0">
                          <a:solidFill>
                            <a:srgbClr val="C60C3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PURPOSE</a:t>
                      </a:r>
                      <a:endParaRPr lang="en-US" sz="1400" kern="1000" dirty="0">
                        <a:solidFill>
                          <a:srgbClr val="C60C30"/>
                        </a:solidFill>
                        <a:effectLst/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1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0C3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To ensure the deliverables quality and stability in production environment</a:t>
                      </a:r>
                    </a:p>
                    <a:p>
                      <a:pPr marL="0" indent="0">
                        <a:buClr>
                          <a:srgbClr val="C60C30"/>
                        </a:buClr>
                        <a:buFont typeface="Arial"/>
                        <a:buNone/>
                      </a:pP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</a:tr>
              <a:tr h="1211763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kern="1000" dirty="0" smtClean="0">
                          <a:solidFill>
                            <a:srgbClr val="C60C3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KEY ACTVITIES</a:t>
                      </a:r>
                      <a:endParaRPr lang="en-US" sz="1400" kern="1000" dirty="0">
                        <a:solidFill>
                          <a:srgbClr val="C60C30"/>
                        </a:solidFill>
                        <a:effectLst/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156" rtl="0" eaLnBrk="1" latinLnBrk="0" hangingPunct="1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</a:t>
                      </a:r>
                      <a:r>
                        <a:rPr lang="en-GB" altLang="zh-CN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MQ to production environment</a:t>
                      </a:r>
                      <a:endParaRPr lang="en-GB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156" rtl="0" eaLnBrk="1" latinLnBrk="0" hangingPunct="1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Post-deployment</a:t>
                      </a:r>
                      <a:r>
                        <a:rPr lang="en-GB" altLang="zh-CN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smoke test on </a:t>
                      </a:r>
                      <a:r>
                        <a:rPr lang="en-GB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channel interfaces</a:t>
                      </a:r>
                    </a:p>
                    <a:p>
                      <a:pPr marL="285750" lvl="0" indent="-285750" algn="l" defTabSz="914156" rtl="0" eaLnBrk="1" latinLnBrk="0" hangingPunct="1">
                        <a:buClr>
                          <a:srgbClr val="C60C30"/>
                        </a:buClr>
                        <a:buFont typeface="Arial"/>
                        <a:buChar char="•"/>
                      </a:pPr>
                      <a:r>
                        <a:rPr lang="en-GB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 the end-to-end processing of the implemented interfaces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23528" y="4139380"/>
            <a:ext cx="8496944" cy="2241947"/>
          </a:xfrm>
          <a:prstGeom prst="rect">
            <a:avLst/>
          </a:prstGeom>
          <a:noFill/>
          <a:ln w="3175">
            <a:solidFill>
              <a:srgbClr val="C60C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0134" y="4004754"/>
            <a:ext cx="1568400" cy="2846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91440" marR="0" inden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600" b="1" kern="1000" dirty="0" smtClean="0">
                <a:solidFill>
                  <a:srgbClr val="C60C30"/>
                </a:solidFill>
                <a:ea typeface="Times New Roman"/>
                <a:cs typeface="Arial"/>
              </a:rPr>
              <a:t>DELIVERABLES</a:t>
            </a:r>
            <a:endParaRPr lang="en-US" sz="1600" b="1" kern="1000" dirty="0">
              <a:solidFill>
                <a:srgbClr val="C60C30"/>
              </a:solidFill>
              <a:ea typeface="Times New Roman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4306404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Deployment Manual </a:t>
            </a:r>
            <a:r>
              <a:rPr lang="en-US" sz="1600" dirty="0" smtClean="0"/>
              <a:t>– details of the deployments steps, checks points, roll back procedures, with deployment scripts as appendix.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4985881"/>
            <a:ext cx="4320480" cy="13234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C60C30"/>
                </a:solidFill>
              </a:rPr>
              <a:t>Deployment procedure</a:t>
            </a:r>
            <a:endParaRPr lang="en-US" sz="1600" dirty="0" smtClean="0">
              <a:solidFill>
                <a:srgbClr val="C60C3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C60C30"/>
                </a:solidFill>
              </a:rPr>
              <a:t>Deployment Steps</a:t>
            </a:r>
            <a:endParaRPr lang="en-US" sz="1600" dirty="0" smtClean="0">
              <a:solidFill>
                <a:srgbClr val="C60C30"/>
              </a:solidFill>
            </a:endParaRPr>
          </a:p>
          <a:p>
            <a:pPr marL="766949" lvl="1" indent="-285750">
              <a:buFont typeface="Courier New"/>
              <a:buChar char="o"/>
            </a:pPr>
            <a:r>
              <a:rPr lang="en-US" sz="1600" dirty="0" smtClean="0">
                <a:solidFill>
                  <a:srgbClr val="C60C30"/>
                </a:solidFill>
              </a:rPr>
              <a:t>Detail commands</a:t>
            </a:r>
          </a:p>
          <a:p>
            <a:pPr marL="766949" lvl="1" indent="-285750">
              <a:buFont typeface="Courier New"/>
              <a:buChar char="o"/>
            </a:pPr>
            <a:r>
              <a:rPr lang="en-US" sz="1600" dirty="0" smtClean="0">
                <a:solidFill>
                  <a:srgbClr val="C60C30"/>
                </a:solidFill>
              </a:rPr>
              <a:t>Check points</a:t>
            </a:r>
          </a:p>
          <a:p>
            <a:pPr marL="766949" lvl="1" indent="-285750">
              <a:buFont typeface="Courier New"/>
              <a:buChar char="o"/>
            </a:pPr>
            <a:r>
              <a:rPr lang="en-US" sz="1600" dirty="0" smtClean="0">
                <a:solidFill>
                  <a:srgbClr val="C60C30"/>
                </a:solidFill>
              </a:rPr>
              <a:t>Rollback procedures</a:t>
            </a:r>
            <a:endParaRPr lang="en-US" sz="1600" dirty="0">
              <a:solidFill>
                <a:srgbClr val="C60C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DropOffZoneRoutingForm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ormal Proposal" ma:contentTypeID="0x0101005A5E85A446EF2D4D822CFC9FC631E46600E3A48A38AC6D1041A5F346C6564D5B1D0094AE64B1EE28C1469D115480392AC832" ma:contentTypeVersion="49" ma:contentTypeDescription="A Proposal Center proposal document." ma:contentTypeScope="" ma:versionID="07a871e05ba291bcaf9a8f48fbf67a9b">
  <xsd:schema xmlns:xsd="http://www.w3.org/2001/XMLSchema" xmlns:xs="http://www.w3.org/2001/XMLSchema" xmlns:p="http://schemas.microsoft.com/office/2006/metadata/properties" xmlns:ns2="9d591d12-84ba-4d87-ad39-4260021e1413" xmlns:ns3="4ebb7624-31b3-4f6b-95ae-865e17e10455" xmlns:ns4="http://schemas.microsoft.com/sharepoint/v3/fields" xmlns:ns5="dc995a72-b373-4938-b17f-f8a2ef26a216" targetNamespace="http://schemas.microsoft.com/office/2006/metadata/properties" ma:root="true" ma:fieldsID="3729660049a7ef36db520a301adf30ff" ns2:_="" ns3:_="" ns4:_="" ns5:_="">
    <xsd:import namespace="9d591d12-84ba-4d87-ad39-4260021e1413"/>
    <xsd:import namespace="4ebb7624-31b3-4f6b-95ae-865e17e10455"/>
    <xsd:import namespace="http://schemas.microsoft.com/sharepoint/v3/fields"/>
    <xsd:import namespace="dc995a72-b373-4938-b17f-f8a2ef26a216"/>
    <xsd:element name="properties">
      <xsd:complexType>
        <xsd:sequence>
          <xsd:element name="documentManagement">
            <xsd:complexType>
              <xsd:all>
                <xsd:element ref="ns2:Client_x0020_Name" minOccurs="0"/>
                <xsd:element ref="ns4:TaskDueDate" minOccurs="0"/>
                <xsd:element ref="ns5:Parent_x0020_Company" minOccurs="0"/>
                <xsd:element ref="ns5:Document_x0020_Type" minOccurs="0"/>
                <xsd:element ref="ns5:CSD_x0020_Sponsor" minOccurs="0"/>
                <xsd:element ref="ns5:Team_x0020_Members" minOccurs="0"/>
                <xsd:element ref="ns5:Proposal_x0020_Name" minOccurs="0"/>
                <xsd:element ref="ns2:f8108a5a284547499ed554a4a755854c" minOccurs="0"/>
                <xsd:element ref="ns2:TaxCatchAllLabel" minOccurs="0"/>
                <xsd:element ref="ns2:p2cf79ce54924033b06ce173fe1f1410" minOccurs="0"/>
                <xsd:element ref="ns3:c2c4dae8e70545d39d1b9d0cd3118317" minOccurs="0"/>
                <xsd:element ref="ns2:e8c8cd1610f643178de2e0eba51f06fe" minOccurs="0"/>
                <xsd:element ref="ns2:TaxCatchAll" minOccurs="0"/>
                <xsd:element ref="ns3:_dlc_DocId" minOccurs="0"/>
                <xsd:element ref="ns3:_dlc_DocIdUrl" minOccurs="0"/>
                <xsd:element ref="ns3:_dlc_DocIdPersistId" minOccurs="0"/>
                <xsd:element ref="ns2:mfaff891ec6c472baeae10ef1da6ba6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91d12-84ba-4d87-ad39-4260021e1413" elementFormDefault="qualified">
    <xsd:import namespace="http://schemas.microsoft.com/office/2006/documentManagement/types"/>
    <xsd:import namespace="http://schemas.microsoft.com/office/infopath/2007/PartnerControls"/>
    <xsd:element name="Client_x0020_Name" ma:index="2" nillable="true" ma:displayName="Client Name" ma:description="The name of the client." ma:internalName="Client_x0020_Name">
      <xsd:simpleType>
        <xsd:restriction base="dms:Text">
          <xsd:maxLength value="255"/>
        </xsd:restriction>
      </xsd:simpleType>
    </xsd:element>
    <xsd:element name="f8108a5a284547499ed554a4a755854c" ma:index="14" nillable="true" ma:taxonomy="true" ma:internalName="f8108a5a284547499ed554a4a755854c" ma:taxonomyFieldName="RGP_x0020_Practice_x0020_Area" ma:displayName="Practice Area" ma:default="" ma:fieldId="{f8108a5a-2845-4749-9ed5-54a4a755854c}" ma:taxonomyMulti="true" ma:sspId="744d5d32-f3d7-4db1-a11b-a8b3cc26be9f" ma:termSetId="36b634e0-fb37-4adf-b1a3-006c5fdf8d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Label" ma:index="18" nillable="true" ma:displayName="Taxonomy Catch All Column1" ma:hidden="true" ma:list="{b2512c4d-cb5f-44c7-b4e9-e84092e0e108}" ma:internalName="TaxCatchAllLabel" ma:readOnly="true" ma:showField="CatchAllDataLabel" ma:web="4ebb7624-31b3-4f6b-95ae-865e17e104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2cf79ce54924033b06ce173fe1f1410" ma:index="20" nillable="true" ma:taxonomy="true" ma:internalName="p2cf79ce54924033b06ce173fe1f1410" ma:taxonomyFieldName="RGP_x0020_Initiative" ma:displayName="Initiative" ma:default="" ma:fieldId="{92cf79ce-5492-4033-b06c-e173fe1f1410}" ma:taxonomyMulti="true" ma:sspId="744d5d32-f3d7-4db1-a11b-a8b3cc26be9f" ma:termSetId="03a35e39-05ad-49cc-9ee8-6182fb0857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8c8cd1610f643178de2e0eba51f06fe" ma:index="23" nillable="true" ma:taxonomy="true" ma:internalName="e8c8cd1610f643178de2e0eba51f06fe" ma:taxonomyFieldName="RGP_x0020_Office" ma:displayName="Office" ma:indexed="true" ma:default="" ma:fieldId="{e8c8cd16-10f6-4317-8de2-e0eba51f06fe}" ma:sspId="744d5d32-f3d7-4db1-a11b-a8b3cc26be9f" ma:termSetId="c9b1bff1-096b-4cb1-8b95-0d7cacc7c44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b2512c4d-cb5f-44c7-b4e9-e84092e0e108}" ma:internalName="TaxCatchAll" ma:showField="CatchAllData" ma:web="4ebb7624-31b3-4f6b-95ae-865e17e104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faff891ec6c472baeae10ef1da6ba6c" ma:index="29" nillable="true" ma:taxonomy="true" ma:internalName="mfaff891ec6c472baeae10ef1da6ba6c" ma:taxonomyFieldName="RGP_x0020_Industry" ma:displayName="Industry" ma:readOnly="false" ma:default="" ma:fieldId="{6faff891-ec6c-472b-aeae-10ef1da6ba6c}" ma:taxonomyMulti="true" ma:sspId="744d5d32-f3d7-4db1-a11b-a8b3cc26be9f" ma:termSetId="35ede498-55fb-4a18-a08b-891898c3297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bb7624-31b3-4f6b-95ae-865e17e10455" elementFormDefault="qualified">
    <xsd:import namespace="http://schemas.microsoft.com/office/2006/documentManagement/types"/>
    <xsd:import namespace="http://schemas.microsoft.com/office/infopath/2007/PartnerControls"/>
    <xsd:element name="c2c4dae8e70545d39d1b9d0cd3118317" ma:index="22" nillable="true" ma:taxonomy="true" ma:internalName="c2c4dae8e70545d39d1b9d0cd3118317" ma:taxonomyFieldName="RGP_x0020_Region" ma:displayName="Region" ma:default="" ma:fieldId="{c2c4dae8-e705-45d3-9d1b-9d0cd3118317}" ma:sspId="744d5d32-f3d7-4db1-a11b-a8b3cc26be9f" ma:termSetId="94209f19-16e6-4d61-bad0-6a8a7d0e478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TaskDueDate" ma:index="8" nillable="true" ma:displayName="Due Date" ma:format="DateOnly" ma:indexed="true" ma:internalName="TaskDu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995a72-b373-4938-b17f-f8a2ef26a216" elementFormDefault="qualified">
    <xsd:import namespace="http://schemas.microsoft.com/office/2006/documentManagement/types"/>
    <xsd:import namespace="http://schemas.microsoft.com/office/infopath/2007/PartnerControls"/>
    <xsd:element name="Parent_x0020_Company" ma:index="9" nillable="true" ma:displayName="Parent Company" ma:description="Name of the parent company, if applicable." ma:internalName="Parent_x0020_Company">
      <xsd:simpleType>
        <xsd:restriction base="dms:Text">
          <xsd:maxLength value="255"/>
        </xsd:restriction>
      </xsd:simpleType>
    </xsd:element>
    <xsd:element name="Document_x0020_Type" ma:index="10" nillable="true" ma:displayName="Document Type" ma:description="Proposal document type." ma:format="Dropdown" ma:internalName="Document_x0020_Type">
      <xsd:simpleType>
        <xsd:restriction base="dms:Choice">
          <xsd:enumeration value="Standard RFP Response"/>
          <xsd:enumeration value="Non-RFP Proposal"/>
          <xsd:enumeration value="Standard RFI"/>
          <xsd:enumeration value="Presentation"/>
          <xsd:enumeration value="Letter Proposal"/>
        </xsd:restriction>
      </xsd:simpleType>
    </xsd:element>
    <xsd:element name="CSD_x0020_Sponsor" ma:index="11" nillable="true" ma:displayName="CSD Lead" ma:internalName="CSD_x0020_Sponsor0">
      <xsd:simpleType>
        <xsd:restriction base="dms:Text">
          <xsd:maxLength value="255"/>
        </xsd:restriction>
      </xsd:simpleType>
    </xsd:element>
    <xsd:element name="Team_x0020_Members" ma:index="12" nillable="true" ma:displayName="Team Members" ma:description="Team members involved." ma:list="UserInfo" ma:SharePointGroup="0" ma:internalName="Team_x0020_Members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posal_x0020_Name" ma:index="13" nillable="true" ma:displayName="Proposal Name" ma:description="Formal name of the proposal as it is submitted to the client." ma:internalName="Proposal_x0020_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744d5d32-f3d7-4db1-a11b-a8b3cc26be9f" ContentTypeId="0x0101005A5E85A446EF2D4D822CFC9FC631E466" PreviousValue="false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p:properties xmlns:p="http://schemas.microsoft.com/office/2006/metadata/properties" xmlns:xsi="http://www.w3.org/2001/XMLSchema-instance">
  <documentManagement>
    <_dlc_DocId xmlns="4ebb7624-31b3-4f6b-95ae-865e17e10455">RGPD-532-1802</_dlc_DocId>
    <_dlc_DocIdUrl xmlns="4ebb7624-31b3-4f6b-95ae-865e17e10455">
      <Url>https://portal.resourcesglobal.com/business/pc/_layouts/DocIdRedir.aspx?ID=RGPD-532-1802</Url>
      <Description>RGPD-532-1802</Description>
    </_dlc_DocIdUrl>
    <Team_x0020_Members xmlns="dc995a72-b373-4938-b17f-f8a2ef26a216">
      <UserInfo>
        <DisplayName/>
        <AccountId xsi:nil="true"/>
        <AccountType/>
      </UserInfo>
    </Team_x0020_Members>
    <Parent_x0020_Company xmlns="dc995a72-b373-4938-b17f-f8a2ef26a216" xsi:nil="true"/>
    <TaxCatchAll xmlns="9d591d12-84ba-4d87-ad39-4260021e1413">
      <Value>107</Value>
      <Value>123</Value>
      <Value>138</Value>
      <Value>178</Value>
      <Value>266</Value>
      <Value>446</Value>
    </TaxCatchAll>
    <TaskDueDate xmlns="http://schemas.microsoft.com/sharepoint/v3/fields">2014-11-14T05:00:00+00:00</TaskDueDate>
    <f8108a5a284547499ed554a4a755854c xmlns="9d591d12-84ba-4d87-ad39-4260021e1413">
      <Terms xmlns="http://schemas.microsoft.com/office/infopath/2007/PartnerControls">
        <TermInfo xmlns="http://schemas.microsoft.com/office/infopath/2007/PartnerControls">
          <TermName xmlns="http://schemas.microsoft.com/office/infopath/2007/PartnerControls">Governance, Risk ＆ Compliance</TermName>
          <TermId xmlns="http://schemas.microsoft.com/office/infopath/2007/PartnerControls">77f1d324-ea23-4e1d-9ec2-40f657057307</TermId>
        </TermInfo>
      </Terms>
    </f8108a5a284547499ed554a4a755854c>
    <p2cf79ce54924033b06ce173fe1f1410 xmlns="9d591d12-84ba-4d87-ad39-4260021e141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Co-Sourcing</TermName>
          <TermId xmlns="http://schemas.microsoft.com/office/infopath/2007/PartnerControls">ddd67520-0c02-490e-ad93-2d290d219387</TermId>
        </TermInfo>
        <TermInfo xmlns="http://schemas.microsoft.com/office/infopath/2007/PartnerControls">
          <TermName xmlns="http://schemas.microsoft.com/office/infopath/2007/PartnerControls">Internal Audit</TermName>
          <TermId xmlns="http://schemas.microsoft.com/office/infopath/2007/PartnerControls">c036fc75-41c9-4e5e-b829-316379885639</TermId>
        </TermInfo>
      </Terms>
    </p2cf79ce54924033b06ce173fe1f1410>
    <e8c8cd1610f643178de2e0eba51f06fe xmlns="9d591d12-84ba-4d87-ad39-4260021e141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 (Oakbrook Terrace)</TermName>
          <TermId xmlns="http://schemas.microsoft.com/office/infopath/2007/PartnerControls">eec71580-3679-47c0-8024-0269d9077f3b</TermId>
        </TermInfo>
      </Terms>
    </e8c8cd1610f643178de2e0eba51f06fe>
    <Client_x0020_Name xmlns="9d591d12-84ba-4d87-ad39-4260021e1413">Jason Inc.</Client_x0020_Name>
    <Document_x0020_Type xmlns="dc995a72-b373-4938-b17f-f8a2ef26a216">Non-RFP Proposal</Document_x0020_Type>
    <CSD_x0020_Sponsor xmlns="dc995a72-b373-4938-b17f-f8a2ef26a216">Trak Patel</CSD_x0020_Sponsor>
    <mfaff891ec6c472baeae10ef1da6ba6c xmlns="9d591d12-84ba-4d87-ad39-4260021e1413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Manufacturing</TermName>
          <TermId xmlns="http://schemas.microsoft.com/office/infopath/2007/PartnerControls">d0a5082d-d452-4679-902f-747a023fade6</TermId>
        </TermInfo>
      </Terms>
    </mfaff891ec6c472baeae10ef1da6ba6c>
    <Proposal_x0020_Name xmlns="dc995a72-b373-4938-b17f-f8a2ef26a216">Internal Audit Co-Sourcing</Proposal_x0020_Name>
    <c2c4dae8e70545d39d1b9d0cd3118317 xmlns="4ebb7624-31b3-4f6b-95ae-865e17e1045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Central</TermName>
          <TermId xmlns="http://schemas.microsoft.com/office/infopath/2007/PartnerControls">c7117b7b-ed29-4b28-aafb-5facda945add</TermId>
        </TermInfo>
      </Terms>
    </c2c4dae8e70545d39d1b9d0cd3118317>
  </documentManagement>
</p:properties>
</file>

<file path=customXml/itemProps1.xml><?xml version="1.0" encoding="utf-8"?>
<ds:datastoreItem xmlns:ds="http://schemas.openxmlformats.org/officeDocument/2006/customXml" ds:itemID="{EFAF4A2A-1902-4D4A-A6C9-E99E2D429B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35EFFA-C7BB-4A83-BE4D-9B1AB6BDE5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591d12-84ba-4d87-ad39-4260021e1413"/>
    <ds:schemaRef ds:uri="4ebb7624-31b3-4f6b-95ae-865e17e10455"/>
    <ds:schemaRef ds:uri="http://schemas.microsoft.com/sharepoint/v3/fields"/>
    <ds:schemaRef ds:uri="dc995a72-b373-4938-b17f-f8a2ef26a2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D055FE-B19D-4630-9C30-9ABFEDA6C429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129F0A3B-8497-473C-AFB0-A4BC798040D5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EE86E3E0-CFBA-4AC5-A195-2913F3851A64}">
  <ds:schemaRefs>
    <ds:schemaRef ds:uri="dc995a72-b373-4938-b17f-f8a2ef26a216"/>
    <ds:schemaRef ds:uri="9d591d12-84ba-4d87-ad39-4260021e1413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4ebb7624-31b3-4f6b-95ae-865e17e10455"/>
    <ds:schemaRef ds:uri="http://schemas.microsoft.com/office/infopath/2007/PartnerControls"/>
    <ds:schemaRef ds:uri="http://schemas.microsoft.com/sharepoint/v3/field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58229</TotalTime>
  <Words>698</Words>
  <Application>Microsoft Office PowerPoint</Application>
  <PresentationFormat>On-screen Show (4:3)</PresentationFormat>
  <Paragraphs>180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 New Roman</vt:lpstr>
      <vt:lpstr>Arial</vt:lpstr>
      <vt:lpstr>宋体</vt:lpstr>
      <vt:lpstr>Calibri</vt:lpstr>
      <vt:lpstr>Courier New</vt:lpstr>
      <vt:lpstr>1_Office Theme</vt:lpstr>
      <vt:lpstr>Project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Resources Global Professionals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Audit Co-Sourcing - Jason</dc:title>
  <dc:creator>User</dc:creator>
  <cp:lastModifiedBy>Steven Chen</cp:lastModifiedBy>
  <cp:revision>2624</cp:revision>
  <cp:lastPrinted>2015-06-08T01:43:27Z</cp:lastPrinted>
  <dcterms:created xsi:type="dcterms:W3CDTF">2008-08-26T21:49:49Z</dcterms:created>
  <dcterms:modified xsi:type="dcterms:W3CDTF">2016-09-30T17:15:16Z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0x0101005A5E85A446EF2D4D822CFC9FC631E46600E3A48A38AC6D1041A5F346C6564D5B1D0094AE64B1EE28C1469D115480392AC832</vt:lpwstr>
  </property>
  <property fmtid="{D5CDD505-2E9C-101B-9397-08002B2CF9AE}" pid="3" name="_dlc_DocIdItemGuid">
    <vt:lpwstr>4593f0dd-d6d5-4a32-99f2-a09620257868</vt:lpwstr>
  </property>
  <property fmtid="{D5CDD505-2E9C-101B-9397-08002B2CF9AE}" pid="4" name="RGP_x0020_Practice_x0020_Area">
    <vt:lpwstr>123;#Governance, Risk ＆ Compliance|77f1d324-ea23-4e1d-9ec2-40f657057307;#135;#Information Management|25f11d81-11d2-4fc7-996c-2a5cf6033ae2</vt:lpwstr>
  </property>
  <property fmtid="{D5CDD505-2E9C-101B-9397-08002B2CF9AE}" pid="5" name="RGP_x0020_Region">
    <vt:lpwstr>272;#Asia-Pacific|5ab70b20-584b-4eca-bf36-a3c370f2c28c</vt:lpwstr>
  </property>
  <property fmtid="{D5CDD505-2E9C-101B-9397-08002B2CF9AE}" pid="6" name="RGP_x0020_Initiative">
    <vt:lpwstr>176;#Compliance / Regulatory|ee273c48-220d-4f4e-869a-b5aadc754d2a;#289;#Data Security|b19ea9c2-126b-440b-bb70-6fa8844d7e83</vt:lpwstr>
  </property>
  <property fmtid="{D5CDD505-2E9C-101B-9397-08002B2CF9AE}" pid="7" name="RGP_x0020_Office">
    <vt:lpwstr>158;#Singapore|c558ecd9-cef7-4cb6-8dc4-4e71f9c2136f</vt:lpwstr>
  </property>
  <property fmtid="{D5CDD505-2E9C-101B-9397-08002B2CF9AE}" pid="8" name="RGP_x0020_Industry">
    <vt:lpwstr>208;#Education|6a9c2ac5-8dce-44d1-ad68-534bdd6cd238</vt:lpwstr>
  </property>
  <property fmtid="{D5CDD505-2E9C-101B-9397-08002B2CF9AE}" pid="9" name="RGP Industry">
    <vt:lpwstr>107;#Manufacturing|d0a5082d-d452-4679-902f-747a023fade6</vt:lpwstr>
  </property>
  <property fmtid="{D5CDD505-2E9C-101B-9397-08002B2CF9AE}" pid="10" name="RGP Practice Area">
    <vt:lpwstr>123;#Governance, Risk ＆ Compliance|77f1d324-ea23-4e1d-9ec2-40f657057307</vt:lpwstr>
  </property>
  <property fmtid="{D5CDD505-2E9C-101B-9397-08002B2CF9AE}" pid="11" name="RGP Initiative">
    <vt:lpwstr>178;#Co-Sourcing|ddd67520-0c02-490e-ad93-2d290d219387;#446;#Internal Audit|c036fc75-41c9-4e5e-b829-316379885639</vt:lpwstr>
  </property>
  <property fmtid="{D5CDD505-2E9C-101B-9397-08002B2CF9AE}" pid="12" name="RGP Office">
    <vt:lpwstr>138;#Chicago (Oakbrook Terrace)|eec71580-3679-47c0-8024-0269d9077f3b</vt:lpwstr>
  </property>
  <property fmtid="{D5CDD505-2E9C-101B-9397-08002B2CF9AE}" pid="13" name="RGP Region">
    <vt:lpwstr>266;#Central|c7117b7b-ed29-4b28-aafb-5facda945add</vt:lpwstr>
  </property>
  <property fmtid="{D5CDD505-2E9C-101B-9397-08002B2CF9AE}" pid="14" name="Order">
    <vt:r8>170400</vt:r8>
  </property>
  <property fmtid="{D5CDD505-2E9C-101B-9397-08002B2CF9AE}" pid="15" name="xd_ProgID">
    <vt:lpwstr/>
  </property>
  <property fmtid="{D5CDD505-2E9C-101B-9397-08002B2CF9AE}" pid="16" name="_CopySource">
    <vt:lpwstr/>
  </property>
  <property fmtid="{D5CDD505-2E9C-101B-9397-08002B2CF9AE}" pid="17" name="TemplateUrl">
    <vt:lpwstr/>
  </property>
  <property fmtid="{D5CDD505-2E9C-101B-9397-08002B2CF9AE}" pid="18" name="f8108a5a284547499ed554a4a755854c">
    <vt:lpwstr>Governance, Risk ＆ Compliance|77f1d324-ea23-4e1d-9ec2-40f657057307;Information Management|25f11d81-11d2-4fc7-996c-2a5cf6033ae2</vt:lpwstr>
  </property>
  <property fmtid="{D5CDD505-2E9C-101B-9397-08002B2CF9AE}" pid="19" name="c2c4dae8e70545d39d1b9d0cd3118317">
    <vt:lpwstr>Asia-Pacific|5ab70b20-584b-4eca-bf36-a3c370f2c28c</vt:lpwstr>
  </property>
  <property fmtid="{D5CDD505-2E9C-101B-9397-08002B2CF9AE}" pid="20" name="e8c8cd1610f643178de2e0eba51f06fe">
    <vt:lpwstr>Singapore|c558ecd9-cef7-4cb6-8dc4-4e71f9c2136f</vt:lpwstr>
  </property>
  <property fmtid="{D5CDD505-2E9C-101B-9397-08002B2CF9AE}" pid="21" name="TaxCatchAll">
    <vt:lpwstr>182;#Current State Assessment|9730435f-c2e2-4112-b33a-ca955655eb27;#158;#Singapore|c558ecd9-cef7-4cb6-8dc4-4e71f9c2136f;#272;#Asia-Pacific|5ab70b20-584b-4eca-bf36-a3c370f2c28c;#132;#Process Improvement|1007a228-8fdd-4ed8-a783-f0aff769d0a2;#288;#Data Gover</vt:lpwstr>
  </property>
  <property fmtid="{D5CDD505-2E9C-101B-9397-08002B2CF9AE}" pid="22" name="p2cf79ce54924033b06ce173fe1f1410">
    <vt:lpwstr>Current State Assessment|9730435f-c2e2-4112-b33a-ca955655eb27;Process Improvement|1007a228-8fdd-4ed8-a783-f0aff769d0a2;Data Governance|ca5b9123-99f0-49b1-a4e1-9d49f9751048</vt:lpwstr>
  </property>
  <property fmtid="{D5CDD505-2E9C-101B-9397-08002B2CF9AE}" pid="23" name="mfaff891ec6c472baeae10ef1da6ba6c">
    <vt:lpwstr>Pharmaceutical|e5b19d19-a78b-4c95-91f1-45460644190b</vt:lpwstr>
  </property>
  <property fmtid="{D5CDD505-2E9C-101B-9397-08002B2CF9AE}" pid="24" name="Client Name">
    <vt:lpwstr>Sanofi</vt:lpwstr>
  </property>
  <property fmtid="{D5CDD505-2E9C-101B-9397-08002B2CF9AE}" pid="25" name="TaskDueDate">
    <vt:filetime>2014-02-25T06:00:00Z</vt:filetime>
  </property>
  <property fmtid="{D5CDD505-2E9C-101B-9397-08002B2CF9AE}" pid="26" name="Document Type">
    <vt:lpwstr>Standard RFP Response</vt:lpwstr>
  </property>
  <property fmtid="{D5CDD505-2E9C-101B-9397-08002B2CF9AE}" pid="27" name="Team Members">
    <vt:lpwstr>924;#i:0#.w|aprgp\snormand</vt:lpwstr>
  </property>
  <property fmtid="{D5CDD505-2E9C-101B-9397-08002B2CF9AE}" pid="28" name="CSD Sponsor">
    <vt:lpwstr>Sebastien Normand</vt:lpwstr>
  </property>
</Properties>
</file>