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58" r:id="rId4"/>
    <p:sldId id="259" r:id="rId5"/>
    <p:sldId id="261" r:id="rId6"/>
    <p:sldId id="264"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50" d="100"/>
          <a:sy n="50" d="100"/>
        </p:scale>
        <p:origin x="696" y="432"/>
      </p:cViewPr>
      <p:guideLst/>
    </p:cSldViewPr>
  </p:slideViewPr>
  <p:notesTextViewPr>
    <p:cViewPr>
      <p:scale>
        <a:sx n="1" d="1"/>
        <a:sy n="1" d="1"/>
      </p:scale>
      <p:origin x="0" y="0"/>
    </p:cViewPr>
  </p:notesTextViewPr>
  <p:notesViewPr>
    <p:cSldViewPr snapToGrid="0">
      <p:cViewPr varScale="1">
        <p:scale>
          <a:sx n="53" d="100"/>
          <a:sy n="53" d="100"/>
        </p:scale>
        <p:origin x="178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0D6489-B684-4C4D-80BF-5E74D944501B}" type="datetimeFigureOut">
              <a:rPr lang="en-US" smtClean="0"/>
              <a:t>9/28/2016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E481A5-BDE7-47EB-8AD4-2BB6A74FB06B}" type="slidenum">
              <a:rPr lang="en-US" smtClean="0"/>
              <a:t>‹#›</a:t>
            </a:fld>
            <a:endParaRPr lang="en-US"/>
          </a:p>
        </p:txBody>
      </p:sp>
    </p:spTree>
    <p:extLst>
      <p:ext uri="{BB962C8B-B14F-4D97-AF65-F5344CB8AC3E}">
        <p14:creationId xmlns:p14="http://schemas.microsoft.com/office/powerpoint/2010/main" val="2704278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normAutofit/>
          </a:bodyPr>
          <a:lstStyle>
            <a:lvl1pPr algn="ctr">
              <a:defRPr sz="4800"/>
            </a:lvl1pPr>
          </a:lstStyle>
          <a:p>
            <a:r>
              <a:rPr lang="en-US" dirty="0"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0D892C9-418A-4674-BC77-2922564045EB}" type="datetimeFigureOut">
              <a:rPr lang="en-US" smtClean="0"/>
              <a:t>9/28/2016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A0066-4018-4771-8837-A84BD054593B}" type="slidenum">
              <a:rPr lang="en-US" smtClean="0"/>
              <a:t>‹#›</a:t>
            </a:fld>
            <a:endParaRPr lang="en-US"/>
          </a:p>
        </p:txBody>
      </p:sp>
    </p:spTree>
    <p:extLst>
      <p:ext uri="{BB962C8B-B14F-4D97-AF65-F5344CB8AC3E}">
        <p14:creationId xmlns:p14="http://schemas.microsoft.com/office/powerpoint/2010/main" val="288542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D892C9-418A-4674-BC77-2922564045EB}" type="datetimeFigureOut">
              <a:rPr lang="en-US" smtClean="0"/>
              <a:t>9/28/2016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A0066-4018-4771-8837-A84BD054593B}" type="slidenum">
              <a:rPr lang="en-US" smtClean="0"/>
              <a:t>‹#›</a:t>
            </a:fld>
            <a:endParaRPr lang="en-US"/>
          </a:p>
        </p:txBody>
      </p:sp>
    </p:spTree>
    <p:extLst>
      <p:ext uri="{BB962C8B-B14F-4D97-AF65-F5344CB8AC3E}">
        <p14:creationId xmlns:p14="http://schemas.microsoft.com/office/powerpoint/2010/main" val="4131210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D892C9-418A-4674-BC77-2922564045EB}" type="datetimeFigureOut">
              <a:rPr lang="en-US" smtClean="0"/>
              <a:t>9/28/2016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A0066-4018-4771-8837-A84BD054593B}" type="slidenum">
              <a:rPr lang="en-US" smtClean="0"/>
              <a:t>‹#›</a:t>
            </a:fld>
            <a:endParaRPr lang="en-US"/>
          </a:p>
        </p:txBody>
      </p:sp>
    </p:spTree>
    <p:extLst>
      <p:ext uri="{BB962C8B-B14F-4D97-AF65-F5344CB8AC3E}">
        <p14:creationId xmlns:p14="http://schemas.microsoft.com/office/powerpoint/2010/main" val="3331026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656850"/>
          </a:xfrm>
        </p:spPr>
        <p:txBody>
          <a:bodyPr>
            <a:normAutofit/>
          </a:bodyPr>
          <a:lstStyle>
            <a:lvl1pPr>
              <a:defRPr sz="2800" b="1">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628650" y="1183341"/>
            <a:ext cx="7886700" cy="4993622"/>
          </a:xfrm>
        </p:spPr>
        <p:txBody>
          <a:bodyPr>
            <a:normAutofit/>
          </a:bodyPr>
          <a:lstStyle>
            <a:lvl1pPr algn="just">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90D892C9-418A-4674-BC77-2922564045EB}" type="datetimeFigureOut">
              <a:rPr lang="en-US" smtClean="0"/>
              <a:t>9/28/2016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A0066-4018-4771-8837-A84BD054593B}" type="slidenum">
              <a:rPr lang="en-US" smtClean="0"/>
              <a:t>‹#›</a:t>
            </a:fld>
            <a:endParaRPr lang="en-US"/>
          </a:p>
        </p:txBody>
      </p:sp>
    </p:spTree>
    <p:extLst>
      <p:ext uri="{BB962C8B-B14F-4D97-AF65-F5344CB8AC3E}">
        <p14:creationId xmlns:p14="http://schemas.microsoft.com/office/powerpoint/2010/main" val="1819689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D892C9-418A-4674-BC77-2922564045EB}" type="datetimeFigureOut">
              <a:rPr lang="en-US" smtClean="0"/>
              <a:t>9/28/2016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A0066-4018-4771-8837-A84BD054593B}" type="slidenum">
              <a:rPr lang="en-US" smtClean="0"/>
              <a:t>‹#›</a:t>
            </a:fld>
            <a:endParaRPr lang="en-US"/>
          </a:p>
        </p:txBody>
      </p:sp>
    </p:spTree>
    <p:extLst>
      <p:ext uri="{BB962C8B-B14F-4D97-AF65-F5344CB8AC3E}">
        <p14:creationId xmlns:p14="http://schemas.microsoft.com/office/powerpoint/2010/main" val="2321703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0D892C9-418A-4674-BC77-2922564045EB}" type="datetimeFigureOut">
              <a:rPr lang="en-US" smtClean="0"/>
              <a:t>9/28/2016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A0066-4018-4771-8837-A84BD054593B}" type="slidenum">
              <a:rPr lang="en-US" smtClean="0"/>
              <a:t>‹#›</a:t>
            </a:fld>
            <a:endParaRPr lang="en-US"/>
          </a:p>
        </p:txBody>
      </p:sp>
    </p:spTree>
    <p:extLst>
      <p:ext uri="{BB962C8B-B14F-4D97-AF65-F5344CB8AC3E}">
        <p14:creationId xmlns:p14="http://schemas.microsoft.com/office/powerpoint/2010/main" val="3101763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0D892C9-418A-4674-BC77-2922564045EB}" type="datetimeFigureOut">
              <a:rPr lang="en-US" smtClean="0"/>
              <a:t>9/28/2016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CA0066-4018-4771-8837-A84BD054593B}" type="slidenum">
              <a:rPr lang="en-US" smtClean="0"/>
              <a:t>‹#›</a:t>
            </a:fld>
            <a:endParaRPr lang="en-US"/>
          </a:p>
        </p:txBody>
      </p:sp>
    </p:spTree>
    <p:extLst>
      <p:ext uri="{BB962C8B-B14F-4D97-AF65-F5344CB8AC3E}">
        <p14:creationId xmlns:p14="http://schemas.microsoft.com/office/powerpoint/2010/main" val="4036084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0D892C9-418A-4674-BC77-2922564045EB}" type="datetimeFigureOut">
              <a:rPr lang="en-US" smtClean="0"/>
              <a:t>9/28/2016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CA0066-4018-4771-8837-A84BD054593B}" type="slidenum">
              <a:rPr lang="en-US" smtClean="0"/>
              <a:t>‹#›</a:t>
            </a:fld>
            <a:endParaRPr lang="en-US"/>
          </a:p>
        </p:txBody>
      </p:sp>
    </p:spTree>
    <p:extLst>
      <p:ext uri="{BB962C8B-B14F-4D97-AF65-F5344CB8AC3E}">
        <p14:creationId xmlns:p14="http://schemas.microsoft.com/office/powerpoint/2010/main" val="2141677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D892C9-418A-4674-BC77-2922564045EB}" type="datetimeFigureOut">
              <a:rPr lang="en-US" smtClean="0"/>
              <a:t>9/28/2016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CA0066-4018-4771-8837-A84BD054593B}" type="slidenum">
              <a:rPr lang="en-US" smtClean="0"/>
              <a:t>‹#›</a:t>
            </a:fld>
            <a:endParaRPr lang="en-US"/>
          </a:p>
        </p:txBody>
      </p:sp>
    </p:spTree>
    <p:extLst>
      <p:ext uri="{BB962C8B-B14F-4D97-AF65-F5344CB8AC3E}">
        <p14:creationId xmlns:p14="http://schemas.microsoft.com/office/powerpoint/2010/main" val="873655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D892C9-418A-4674-BC77-2922564045EB}" type="datetimeFigureOut">
              <a:rPr lang="en-US" smtClean="0"/>
              <a:t>9/28/2016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A0066-4018-4771-8837-A84BD054593B}" type="slidenum">
              <a:rPr lang="en-US" smtClean="0"/>
              <a:t>‹#›</a:t>
            </a:fld>
            <a:endParaRPr lang="en-US"/>
          </a:p>
        </p:txBody>
      </p:sp>
    </p:spTree>
    <p:extLst>
      <p:ext uri="{BB962C8B-B14F-4D97-AF65-F5344CB8AC3E}">
        <p14:creationId xmlns:p14="http://schemas.microsoft.com/office/powerpoint/2010/main" val="182664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D892C9-418A-4674-BC77-2922564045EB}" type="datetimeFigureOut">
              <a:rPr lang="en-US" smtClean="0"/>
              <a:t>9/28/2016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A0066-4018-4771-8837-A84BD054593B}" type="slidenum">
              <a:rPr lang="en-US" smtClean="0"/>
              <a:t>‹#›</a:t>
            </a:fld>
            <a:endParaRPr lang="en-US"/>
          </a:p>
        </p:txBody>
      </p:sp>
    </p:spTree>
    <p:extLst>
      <p:ext uri="{BB962C8B-B14F-4D97-AF65-F5344CB8AC3E}">
        <p14:creationId xmlns:p14="http://schemas.microsoft.com/office/powerpoint/2010/main" val="27445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D892C9-418A-4674-BC77-2922564045EB}" type="datetimeFigureOut">
              <a:rPr lang="en-US" smtClean="0"/>
              <a:t>9/28/2016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CA0066-4018-4771-8837-A84BD054593B}" type="slidenum">
              <a:rPr lang="en-US" smtClean="0"/>
              <a:t>‹#›</a:t>
            </a:fld>
            <a:endParaRPr lang="en-US"/>
          </a:p>
        </p:txBody>
      </p:sp>
    </p:spTree>
    <p:extLst>
      <p:ext uri="{BB962C8B-B14F-4D97-AF65-F5344CB8AC3E}">
        <p14:creationId xmlns:p14="http://schemas.microsoft.com/office/powerpoint/2010/main" val="10107412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t>Proposal for IBM WebSphere </a:t>
            </a:r>
            <a:br>
              <a:rPr lang="en-US" sz="4000" b="1" dirty="0" smtClean="0"/>
            </a:br>
            <a:r>
              <a:rPr lang="en-US" sz="4000" b="1" dirty="0" smtClean="0"/>
              <a:t>MQ Migration Proposal</a:t>
            </a:r>
            <a:endParaRPr lang="en-US" sz="4000" b="1" dirty="0"/>
          </a:p>
        </p:txBody>
      </p:sp>
      <p:sp>
        <p:nvSpPr>
          <p:cNvPr id="3" name="Subtitle 2"/>
          <p:cNvSpPr>
            <a:spLocks noGrp="1"/>
          </p:cNvSpPr>
          <p:nvPr>
            <p:ph type="subTitle" idx="1"/>
          </p:nvPr>
        </p:nvSpPr>
        <p:spPr/>
        <p:txBody>
          <a:bodyPr>
            <a:normAutofit lnSpcReduction="10000"/>
          </a:bodyPr>
          <a:lstStyle/>
          <a:p>
            <a:endParaRPr lang="en-US" dirty="0" smtClean="0"/>
          </a:p>
          <a:p>
            <a:r>
              <a:rPr lang="en-US" dirty="0" smtClean="0">
                <a:solidFill>
                  <a:srgbClr val="0070C0"/>
                </a:solidFill>
              </a:rPr>
              <a:t>Buzz IT</a:t>
            </a:r>
          </a:p>
          <a:p>
            <a:endParaRPr lang="en-US" dirty="0" smtClean="0"/>
          </a:p>
          <a:p>
            <a:r>
              <a:rPr lang="en-US" dirty="0" smtClean="0"/>
              <a:t>2016-09-30</a:t>
            </a:r>
            <a:endParaRPr lang="en-US" dirty="0"/>
          </a:p>
        </p:txBody>
      </p:sp>
    </p:spTree>
    <p:extLst>
      <p:ext uri="{BB962C8B-B14F-4D97-AF65-F5344CB8AC3E}">
        <p14:creationId xmlns:p14="http://schemas.microsoft.com/office/powerpoint/2010/main" val="869859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a:t>
            </a:r>
            <a:endParaRPr lang="en-US" dirty="0"/>
          </a:p>
        </p:txBody>
      </p:sp>
      <p:sp>
        <p:nvSpPr>
          <p:cNvPr id="3" name="Content Placeholder 2"/>
          <p:cNvSpPr>
            <a:spLocks noGrp="1"/>
          </p:cNvSpPr>
          <p:nvPr>
            <p:ph idx="1"/>
          </p:nvPr>
        </p:nvSpPr>
        <p:spPr/>
        <p:txBody>
          <a:bodyPr/>
          <a:lstStyle/>
          <a:p>
            <a:r>
              <a:rPr lang="en-US" dirty="0" smtClean="0"/>
              <a:t>Background</a:t>
            </a:r>
          </a:p>
          <a:p>
            <a:r>
              <a:rPr lang="en-HK" dirty="0" smtClean="0"/>
              <a:t>Commonly Used New Features</a:t>
            </a:r>
          </a:p>
          <a:p>
            <a:r>
              <a:rPr lang="en-HK" dirty="0" smtClean="0"/>
              <a:t>Risk Analysis</a:t>
            </a:r>
          </a:p>
          <a:p>
            <a:r>
              <a:rPr lang="en-HK" dirty="0" smtClean="0"/>
              <a:t>Implementation Approach</a:t>
            </a:r>
          </a:p>
          <a:p>
            <a:r>
              <a:rPr lang="en-US" dirty="0" smtClean="0"/>
              <a:t>Implementation Phases </a:t>
            </a:r>
          </a:p>
          <a:p>
            <a:r>
              <a:rPr lang="en-HK" dirty="0"/>
              <a:t>Requested Items for Impact Analysis</a:t>
            </a:r>
            <a:endParaRPr lang="en-US" dirty="0" smtClean="0"/>
          </a:p>
          <a:p>
            <a:pPr marL="0" indent="0">
              <a:buNone/>
            </a:pPr>
            <a:endParaRPr lang="en-US" dirty="0" smtClean="0"/>
          </a:p>
        </p:txBody>
      </p:sp>
    </p:spTree>
    <p:extLst>
      <p:ext uri="{BB962C8B-B14F-4D97-AF65-F5344CB8AC3E}">
        <p14:creationId xmlns:p14="http://schemas.microsoft.com/office/powerpoint/2010/main" val="943183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lstStyle/>
          <a:p>
            <a:pPr marL="0" indent="0" algn="just">
              <a:buNone/>
            </a:pPr>
            <a:r>
              <a:rPr lang="en-US" dirty="0" smtClean="0"/>
              <a:t>Our client </a:t>
            </a:r>
            <a:r>
              <a:rPr lang="en-US" dirty="0" smtClean="0">
                <a:solidFill>
                  <a:srgbClr val="0070C0"/>
                </a:solidFill>
              </a:rPr>
              <a:t>XXXXXX</a:t>
            </a:r>
            <a:r>
              <a:rPr lang="en-US" dirty="0" smtClean="0"/>
              <a:t> has been using IBM WebSphere Message Queue as a middle ware for application communications for years. In order to keep abreast of the latest technical trend, the company has plan to kick start the MQ upgrade project from version 7.x to 8.x. This document is written to present our proposal on the upgrade process and what related areas our client to take notice. </a:t>
            </a:r>
            <a:endParaRPr lang="en-US" dirty="0"/>
          </a:p>
        </p:txBody>
      </p:sp>
    </p:spTree>
    <p:extLst>
      <p:ext uri="{BB962C8B-B14F-4D97-AF65-F5344CB8AC3E}">
        <p14:creationId xmlns:p14="http://schemas.microsoft.com/office/powerpoint/2010/main" val="1857030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Commonly Used New Features</a:t>
            </a:r>
            <a:endParaRPr lang="en-US" dirty="0"/>
          </a:p>
        </p:txBody>
      </p:sp>
      <p:sp>
        <p:nvSpPr>
          <p:cNvPr id="3" name="Content Placeholder 2"/>
          <p:cNvSpPr>
            <a:spLocks noGrp="1"/>
          </p:cNvSpPr>
          <p:nvPr>
            <p:ph idx="1"/>
          </p:nvPr>
        </p:nvSpPr>
        <p:spPr/>
        <p:txBody>
          <a:bodyPr/>
          <a:lstStyle/>
          <a:p>
            <a:pPr marL="457200" lvl="1" indent="-457200">
              <a:buFont typeface="+mj-lt"/>
              <a:buAutoNum type="arabicPeriod"/>
            </a:pPr>
            <a:r>
              <a:rPr lang="en-HK" sz="2000" dirty="0"/>
              <a:t>Adjust </a:t>
            </a:r>
            <a:r>
              <a:rPr lang="en-HK" sz="2000" dirty="0"/>
              <a:t>CLNTCONN </a:t>
            </a:r>
            <a:r>
              <a:rPr lang="en-HK" sz="2000" dirty="0" smtClean="0"/>
              <a:t>Channels Load </a:t>
            </a:r>
            <a:r>
              <a:rPr lang="en-HK" sz="2000" dirty="0"/>
              <a:t>balancing </a:t>
            </a:r>
            <a:r>
              <a:rPr lang="en-HK" sz="2000" dirty="0" smtClean="0"/>
              <a:t>weight</a:t>
            </a:r>
          </a:p>
          <a:p>
            <a:pPr marL="457200" lvl="1" indent="-457200">
              <a:buFont typeface="+mj-lt"/>
              <a:buAutoNum type="arabicPeriod"/>
            </a:pPr>
            <a:r>
              <a:rPr lang="en-HK" sz="2000" dirty="0" smtClean="0"/>
              <a:t>Increase </a:t>
            </a:r>
            <a:r>
              <a:rPr lang="en-HK" sz="2000" dirty="0"/>
              <a:t>message length of the queues</a:t>
            </a:r>
            <a:r>
              <a:rPr lang="en-HK" dirty="0"/>
              <a:t> </a:t>
            </a:r>
            <a:endParaRPr lang="en-HK" dirty="0" smtClean="0"/>
          </a:p>
          <a:p>
            <a:pPr marL="457200" lvl="1" indent="-457200">
              <a:buFont typeface="+mj-lt"/>
              <a:buAutoNum type="arabicPeriod"/>
            </a:pPr>
            <a:r>
              <a:rPr lang="en-HK" sz="2000" dirty="0" smtClean="0"/>
              <a:t>Size </a:t>
            </a:r>
            <a:r>
              <a:rPr lang="en-HK" sz="2000" dirty="0"/>
              <a:t>increase for queue manager </a:t>
            </a:r>
            <a:r>
              <a:rPr lang="en-HK" sz="2000" dirty="0" smtClean="0"/>
              <a:t>logs</a:t>
            </a:r>
            <a:endParaRPr lang="en-HK" sz="2000" dirty="0"/>
          </a:p>
          <a:p>
            <a:pPr marL="457200" lvl="1" indent="-457200">
              <a:buFont typeface="+mj-lt"/>
              <a:buAutoNum type="arabicPeriod"/>
            </a:pPr>
            <a:r>
              <a:rPr lang="en-HK" sz="2000" dirty="0" smtClean="0"/>
              <a:t>Channel authentication</a:t>
            </a:r>
            <a:endParaRPr lang="en-HK" sz="2000" dirty="0"/>
          </a:p>
          <a:p>
            <a:pPr marL="457200" lvl="1" indent="-457200">
              <a:buFont typeface="+mj-lt"/>
              <a:buAutoNum type="arabicPeriod"/>
            </a:pPr>
            <a:r>
              <a:rPr lang="en-HK" sz="2000" dirty="0" smtClean="0"/>
              <a:t>Connection </a:t>
            </a:r>
            <a:r>
              <a:rPr lang="en-HK" sz="2000" dirty="0"/>
              <a:t>Limit on SRVCONN channels  </a:t>
            </a:r>
          </a:p>
        </p:txBody>
      </p:sp>
    </p:spTree>
    <p:extLst>
      <p:ext uri="{BB962C8B-B14F-4D97-AF65-F5344CB8AC3E}">
        <p14:creationId xmlns:p14="http://schemas.microsoft.com/office/powerpoint/2010/main" val="2202047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49422"/>
            <a:ext cx="7886700" cy="656850"/>
          </a:xfrm>
        </p:spPr>
        <p:txBody>
          <a:bodyPr/>
          <a:lstStyle/>
          <a:p>
            <a:r>
              <a:rPr lang="en-US" dirty="0" smtClean="0"/>
              <a:t>Implementation Approach</a:t>
            </a:r>
            <a:endParaRPr lang="en-US" dirty="0"/>
          </a:p>
        </p:txBody>
      </p:sp>
      <p:sp>
        <p:nvSpPr>
          <p:cNvPr id="3" name="Content Placeholder 2"/>
          <p:cNvSpPr>
            <a:spLocks noGrp="1"/>
          </p:cNvSpPr>
          <p:nvPr>
            <p:ph idx="1"/>
          </p:nvPr>
        </p:nvSpPr>
        <p:spPr/>
        <p:txBody>
          <a:bodyPr/>
          <a:lstStyle/>
          <a:p>
            <a:r>
              <a:rPr lang="en-US" dirty="0" smtClean="0"/>
              <a:t>Requires High Extend Development Team Involvement </a:t>
            </a:r>
          </a:p>
          <a:p>
            <a:r>
              <a:rPr lang="en-US" dirty="0" smtClean="0"/>
              <a:t>Simple First </a:t>
            </a:r>
          </a:p>
          <a:p>
            <a:r>
              <a:rPr lang="en-US" dirty="0" smtClean="0"/>
              <a:t>Select Pilot Party for Migration </a:t>
            </a:r>
          </a:p>
          <a:p>
            <a:endParaRPr lang="en-US" dirty="0" smtClean="0"/>
          </a:p>
          <a:p>
            <a:pPr marL="457200" lvl="1" indent="0">
              <a:buNone/>
            </a:pPr>
            <a:r>
              <a:rPr lang="en-US" dirty="0"/>
              <a:t>	</a:t>
            </a:r>
            <a:r>
              <a:rPr lang="en-US" dirty="0" smtClean="0"/>
              <a:t>		</a:t>
            </a:r>
            <a:endParaRPr lang="en-US" dirty="0"/>
          </a:p>
        </p:txBody>
      </p:sp>
    </p:spTree>
    <p:extLst>
      <p:ext uri="{BB962C8B-B14F-4D97-AF65-F5344CB8AC3E}">
        <p14:creationId xmlns:p14="http://schemas.microsoft.com/office/powerpoint/2010/main" val="718579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596" y="393410"/>
            <a:ext cx="7886700" cy="656850"/>
          </a:xfrm>
        </p:spPr>
        <p:txBody>
          <a:bodyPr/>
          <a:lstStyle/>
          <a:p>
            <a:r>
              <a:rPr lang="en-US" dirty="0" smtClean="0"/>
              <a:t>Risk Analysis</a:t>
            </a:r>
            <a:endParaRPr lang="en-US" dirty="0"/>
          </a:p>
        </p:txBody>
      </p:sp>
      <p:sp>
        <p:nvSpPr>
          <p:cNvPr id="3" name="Content Placeholder 2"/>
          <p:cNvSpPr>
            <a:spLocks noGrp="1"/>
          </p:cNvSpPr>
          <p:nvPr>
            <p:ph idx="1"/>
          </p:nvPr>
        </p:nvSpPr>
        <p:spPr/>
        <p:txBody>
          <a:bodyPr/>
          <a:lstStyle/>
          <a:p>
            <a:r>
              <a:rPr lang="en-US" dirty="0" smtClean="0"/>
              <a:t>Unknown No. of External Third Party Clients </a:t>
            </a:r>
          </a:p>
          <a:p>
            <a:pPr algn="l"/>
            <a:r>
              <a:rPr lang="en-US" dirty="0" smtClean="0"/>
              <a:t>Department party don’t have enough time to complete the </a:t>
            </a:r>
            <a:br>
              <a:rPr lang="en-US" dirty="0" smtClean="0"/>
            </a:br>
            <a:r>
              <a:rPr lang="en-US" dirty="0" smtClean="0"/>
              <a:t>program amendment and testing </a:t>
            </a:r>
          </a:p>
          <a:p>
            <a:pPr algn="l"/>
            <a:r>
              <a:rPr lang="en-US" dirty="0" smtClean="0"/>
              <a:t>Compatibility Issues, etc.</a:t>
            </a:r>
          </a:p>
        </p:txBody>
      </p:sp>
      <p:sp>
        <p:nvSpPr>
          <p:cNvPr id="4" name="Down Arrow 3"/>
          <p:cNvSpPr/>
          <p:nvPr/>
        </p:nvSpPr>
        <p:spPr>
          <a:xfrm>
            <a:off x="7956645" y="1760560"/>
            <a:ext cx="573206" cy="39169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7538613" y="548621"/>
            <a:ext cx="1463862" cy="923330"/>
          </a:xfrm>
          <a:prstGeom prst="rect">
            <a:avLst/>
          </a:prstGeom>
          <a:noFill/>
        </p:spPr>
        <p:txBody>
          <a:bodyPr wrap="none" lIns="91440" tIns="45720" rIns="91440" bIns="45720">
            <a:spAutoFit/>
          </a:bodyPr>
          <a:lstStyle/>
          <a:p>
            <a:pPr algn="ctr"/>
            <a:r>
              <a:rPr lang="en-US" sz="5400" b="0" cap="none" spc="0" dirty="0" smtClean="0">
                <a:ln w="0"/>
                <a:solidFill>
                  <a:srgbClr val="FF0000"/>
                </a:solidFill>
                <a:effectLst>
                  <a:reflection blurRad="6350" stA="53000" endA="300" endPos="35500" dir="5400000" sy="-90000" algn="bl" rotWithShape="0"/>
                </a:effectLst>
              </a:rPr>
              <a:t>High</a:t>
            </a:r>
            <a:endParaRPr lang="en-US" sz="5400" b="0" cap="none" spc="0" dirty="0">
              <a:ln w="0"/>
              <a:solidFill>
                <a:srgbClr val="FF0000"/>
              </a:solidFill>
              <a:effectLst>
                <a:reflection blurRad="6350" stA="53000" endA="300" endPos="35500" dir="5400000" sy="-90000" algn="bl" rotWithShape="0"/>
              </a:effectLst>
            </a:endParaRPr>
          </a:p>
        </p:txBody>
      </p:sp>
      <p:sp>
        <p:nvSpPr>
          <p:cNvPr id="6" name="Rectangle 5"/>
          <p:cNvSpPr/>
          <p:nvPr/>
        </p:nvSpPr>
        <p:spPr>
          <a:xfrm>
            <a:off x="7703007" y="5715298"/>
            <a:ext cx="1334533" cy="923330"/>
          </a:xfrm>
          <a:prstGeom prst="rect">
            <a:avLst/>
          </a:prstGeom>
          <a:noFill/>
        </p:spPr>
        <p:txBody>
          <a:bodyPr wrap="none" lIns="91440" tIns="45720" rIns="91440" bIns="45720">
            <a:spAutoFit/>
          </a:bodyPr>
          <a:lstStyle/>
          <a:p>
            <a:pPr algn="ctr"/>
            <a:r>
              <a:rPr lang="en-U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Low</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948046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Implementation Phases</a:t>
            </a:r>
            <a:endParaRPr lang="en-US" dirty="0"/>
          </a:p>
        </p:txBody>
      </p:sp>
      <p:sp>
        <p:nvSpPr>
          <p:cNvPr id="3" name="Content Placeholder 2"/>
          <p:cNvSpPr>
            <a:spLocks noGrp="1"/>
          </p:cNvSpPr>
          <p:nvPr>
            <p:ph idx="1"/>
          </p:nvPr>
        </p:nvSpPr>
        <p:spPr/>
        <p:txBody>
          <a:bodyPr/>
          <a:lstStyle/>
          <a:p>
            <a:r>
              <a:rPr lang="en-US" dirty="0" smtClean="0"/>
              <a:t>Impact Analysis</a:t>
            </a:r>
          </a:p>
          <a:p>
            <a:r>
              <a:rPr lang="en-US" dirty="0" smtClean="0"/>
              <a:t>Involved Parties Identification</a:t>
            </a:r>
          </a:p>
          <a:p>
            <a:r>
              <a:rPr lang="en-US" dirty="0" smtClean="0"/>
              <a:t>Phase Planning</a:t>
            </a:r>
          </a:p>
          <a:p>
            <a:r>
              <a:rPr lang="en-US" dirty="0" smtClean="0"/>
              <a:t>Proof of Concept </a:t>
            </a:r>
          </a:p>
          <a:p>
            <a:r>
              <a:rPr lang="en-US" dirty="0" smtClean="0"/>
              <a:t>Pilot Party Migration  </a:t>
            </a:r>
          </a:p>
          <a:p>
            <a:r>
              <a:rPr lang="en-US" dirty="0" smtClean="0"/>
              <a:t>Phase One (Simple Channels &amp; Integration Points)</a:t>
            </a:r>
          </a:p>
          <a:p>
            <a:pPr lvl="1"/>
            <a:r>
              <a:rPr lang="en-US" dirty="0" smtClean="0"/>
              <a:t>Delivery </a:t>
            </a:r>
          </a:p>
          <a:p>
            <a:pPr lvl="1"/>
            <a:r>
              <a:rPr lang="en-US" dirty="0" smtClean="0"/>
              <a:t>Publish &amp; Subscribe</a:t>
            </a:r>
          </a:p>
          <a:p>
            <a:r>
              <a:rPr lang="en-US" dirty="0" smtClean="0"/>
              <a:t>Phase Two (Moderate Channels)</a:t>
            </a:r>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8375" y="4173806"/>
            <a:ext cx="2889747" cy="2164521"/>
          </a:xfrm>
          <a:prstGeom prst="rect">
            <a:avLst/>
          </a:prstGeom>
        </p:spPr>
      </p:pic>
    </p:spTree>
    <p:extLst>
      <p:ext uri="{BB962C8B-B14F-4D97-AF65-F5344CB8AC3E}">
        <p14:creationId xmlns:p14="http://schemas.microsoft.com/office/powerpoint/2010/main" val="3607660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Requested Items for Impact Analysis</a:t>
            </a:r>
            <a:endParaRPr lang="en-US" dirty="0"/>
          </a:p>
        </p:txBody>
      </p:sp>
      <p:sp>
        <p:nvSpPr>
          <p:cNvPr id="3" name="Content Placeholder 2"/>
          <p:cNvSpPr>
            <a:spLocks noGrp="1"/>
          </p:cNvSpPr>
          <p:nvPr>
            <p:ph idx="1"/>
          </p:nvPr>
        </p:nvSpPr>
        <p:spPr/>
        <p:txBody>
          <a:bodyPr/>
          <a:lstStyle/>
          <a:p>
            <a:r>
              <a:rPr lang="en-US" dirty="0" smtClean="0"/>
              <a:t>MQ/Queue </a:t>
            </a:r>
            <a:r>
              <a:rPr lang="en-US" dirty="0"/>
              <a:t>Manages Instances information </a:t>
            </a:r>
          </a:p>
          <a:p>
            <a:r>
              <a:rPr lang="en-US" dirty="0"/>
              <a:t>Overall Architecture diagrams, including resilience, clusters, disaster recovery </a:t>
            </a:r>
          </a:p>
          <a:p>
            <a:r>
              <a:rPr lang="en-US" dirty="0"/>
              <a:t>Detailed Architecture Diagrams, HA, Clusters, Remote Queue Managers (e.g.2x2 QMs topology) </a:t>
            </a:r>
          </a:p>
          <a:p>
            <a:r>
              <a:rPr lang="en-US" dirty="0"/>
              <a:t>Queues, especially local queues, remote queues and alias queues </a:t>
            </a:r>
          </a:p>
          <a:p>
            <a:r>
              <a:rPr lang="en-US" dirty="0"/>
              <a:t>*exported </a:t>
            </a:r>
            <a:r>
              <a:rPr lang="en-US" dirty="0" err="1"/>
              <a:t>mqsc</a:t>
            </a:r>
            <a:r>
              <a:rPr lang="en-US" dirty="0"/>
              <a:t> command is preferable.</a:t>
            </a:r>
          </a:p>
          <a:p>
            <a:r>
              <a:rPr lang="en-US" dirty="0"/>
              <a:t>Critical Types of Integration points in existing applications (MQI, MQ Clients, Java/JMS Client, SSL/TLS, etc</a:t>
            </a:r>
            <a:r>
              <a:rPr lang="en-US" dirty="0" smtClean="0"/>
              <a:t>.)</a:t>
            </a:r>
          </a:p>
          <a:p>
            <a:r>
              <a:rPr lang="en-US" dirty="0" smtClean="0"/>
              <a:t>Statistic usage on critical types of Channel usage (e.g. Public/Subscribe, CCDT CLTCONN, Request-Reply, Fan-in/Fan-out)</a:t>
            </a:r>
          </a:p>
        </p:txBody>
      </p:sp>
    </p:spTree>
    <p:extLst>
      <p:ext uri="{BB962C8B-B14F-4D97-AF65-F5344CB8AC3E}">
        <p14:creationId xmlns:p14="http://schemas.microsoft.com/office/powerpoint/2010/main" val="336844240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85</TotalTime>
  <Words>192</Words>
  <Application>Microsoft Office PowerPoint</Application>
  <PresentationFormat>On-screen Show (4:3)</PresentationFormat>
  <Paragraphs>50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Proposal for IBM WebSphere  MQ Migration Proposal</vt:lpstr>
      <vt:lpstr>Table of Content</vt:lpstr>
      <vt:lpstr>Background</vt:lpstr>
      <vt:lpstr>Commonly Used New Features</vt:lpstr>
      <vt:lpstr>Implementation Approach</vt:lpstr>
      <vt:lpstr>Risk Analysis</vt:lpstr>
      <vt:lpstr>Implementation Phases</vt:lpstr>
      <vt:lpstr>Requested Items for Impact Analysis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 for CX MQ Migration</dc:title>
  <dc:creator>Edward Leung</dc:creator>
  <cp:lastModifiedBy>Edward Leung</cp:lastModifiedBy>
  <cp:revision>11</cp:revision>
  <dcterms:created xsi:type="dcterms:W3CDTF">2016-09-28T05:36:13Z</dcterms:created>
  <dcterms:modified xsi:type="dcterms:W3CDTF">2016-09-28T07:01:52Z</dcterms:modified>
</cp:coreProperties>
</file>