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1802E-9F6E-4318-8C35-12B77BBEC571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EF51A-0962-4876-9FE2-E9CF0F9A2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83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1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ADC77-F064-47F6-BACC-AE50F5FCB0AE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713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72E5-6FD1-412B-AC79-081F2C763640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A85-4F80-43E3-8EE5-1D510F3E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1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72E5-6FD1-412B-AC79-081F2C763640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A85-4F80-43E3-8EE5-1D510F3E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0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72E5-6FD1-412B-AC79-081F2C763640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A85-4F80-43E3-8EE5-1D510F3E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48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67125" y="18902"/>
            <a:ext cx="5476875" cy="385762"/>
          </a:xfrm>
          <a:prstGeom prst="rect">
            <a:avLst/>
          </a:prstGeom>
        </p:spPr>
        <p:txBody>
          <a:bodyPr lIns="0" tIns="64008" bIns="64008"/>
          <a:lstStyle>
            <a:lvl1pPr>
              <a:defRPr sz="2000">
                <a:solidFill>
                  <a:srgbClr val="CE1126"/>
                </a:solidFill>
              </a:defRPr>
            </a:lvl1pPr>
            <a:lvl2pPr>
              <a:defRPr>
                <a:solidFill>
                  <a:srgbClr val="CE1126"/>
                </a:solidFill>
              </a:defRPr>
            </a:lvl2pPr>
            <a:lvl3pPr>
              <a:defRPr>
                <a:solidFill>
                  <a:srgbClr val="CE1126"/>
                </a:solidFill>
              </a:defRPr>
            </a:lvl3pPr>
            <a:lvl4pPr>
              <a:defRPr>
                <a:solidFill>
                  <a:srgbClr val="CE1126"/>
                </a:solidFill>
              </a:defRPr>
            </a:lvl4pPr>
            <a:lvl5pPr>
              <a:defRPr>
                <a:solidFill>
                  <a:srgbClr val="CE112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04664"/>
            <a:ext cx="9144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59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72E5-6FD1-412B-AC79-081F2C763640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A85-4F80-43E3-8EE5-1D510F3E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1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72E5-6FD1-412B-AC79-081F2C763640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A85-4F80-43E3-8EE5-1D510F3E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8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72E5-6FD1-412B-AC79-081F2C763640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A85-4F80-43E3-8EE5-1D510F3E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1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72E5-6FD1-412B-AC79-081F2C763640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A85-4F80-43E3-8EE5-1D510F3E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8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72E5-6FD1-412B-AC79-081F2C763640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A85-4F80-43E3-8EE5-1D510F3E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3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72E5-6FD1-412B-AC79-081F2C763640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A85-4F80-43E3-8EE5-1D510F3E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3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72E5-6FD1-412B-AC79-081F2C763640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A85-4F80-43E3-8EE5-1D510F3E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72E5-6FD1-412B-AC79-081F2C763640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5A85-4F80-43E3-8EE5-1D510F3E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9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372E5-6FD1-412B-AC79-081F2C763640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55A85-4F80-43E3-8EE5-1D510F3E2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6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CASE STUDY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090001"/>
              </p:ext>
            </p:extLst>
          </p:nvPr>
        </p:nvGraphicFramePr>
        <p:xfrm>
          <a:off x="755576" y="990601"/>
          <a:ext cx="7632848" cy="405344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7506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821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2175">
                <a:tc gridSpan="2">
                  <a:txBody>
                    <a:bodyPr/>
                    <a:lstStyle/>
                    <a:p>
                      <a:pPr marL="10033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CA" sz="1600" kern="1000" cap="all" dirty="0">
                          <a:effectLst/>
                        </a:rPr>
                        <a:t>Engagement Example</a:t>
                      </a:r>
                      <a:endParaRPr lang="en-CA" sz="1600" kern="1000" cap="all" baseline="0" dirty="0">
                        <a:effectLst/>
                      </a:endParaRPr>
                    </a:p>
                  </a:txBody>
                  <a:tcPr marL="73025" marR="73025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91440" marR="0" indent="0" algn="just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CA" sz="1600" kern="1000" dirty="0">
                          <a:solidFill>
                            <a:srgbClr val="C60C30"/>
                          </a:solidFill>
                          <a:effectLst/>
                        </a:rPr>
                        <a:t>CLIENT</a:t>
                      </a:r>
                      <a:endParaRPr lang="en-US" sz="1600" kern="1000" dirty="0">
                        <a:solidFill>
                          <a:srgbClr val="C60C30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73025" marR="730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91440" indent="0" algn="just">
                        <a:lnSpc>
                          <a:spcPts val="15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HSBC</a:t>
                      </a:r>
                      <a:r>
                        <a:rPr lang="en-US" sz="16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Private Bank</a:t>
                      </a:r>
                      <a:endParaRPr lang="en-US" sz="1600" b="1" kern="1000" dirty="0">
                        <a:solidFill>
                          <a:srgbClr val="404040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73025" marR="730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91440" marR="0" indent="0" algn="just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kern="1000" dirty="0">
                          <a:solidFill>
                            <a:srgbClr val="C60C30"/>
                          </a:solidFill>
                          <a:effectLst/>
                          <a:latin typeface="Calibri"/>
                          <a:ea typeface="Times New Roman"/>
                          <a:cs typeface="Arial"/>
                        </a:rPr>
                        <a:t>INTIATIVE</a:t>
                      </a:r>
                    </a:p>
                  </a:txBody>
                  <a:tcPr marL="73025" marR="730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1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>
                          <a:tab pos="228600" algn="l"/>
                        </a:tabLst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Evergreening</a:t>
                      </a:r>
                      <a:endParaRPr lang="en-US" sz="1600" b="1" dirty="0">
                        <a:effectLst/>
                      </a:endParaRPr>
                    </a:p>
                  </a:txBody>
                  <a:tcPr marL="73025" marR="730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1440" marR="0" indent="0" algn="just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CA" sz="1600" kern="1000" dirty="0">
                          <a:solidFill>
                            <a:srgbClr val="C60C30"/>
                          </a:solidFill>
                          <a:effectLst/>
                        </a:rPr>
                        <a:t>CHALLENGE</a:t>
                      </a:r>
                      <a:endParaRPr lang="en-US" sz="1600" kern="1000" dirty="0">
                        <a:solidFill>
                          <a:srgbClr val="C60C30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73025" marR="730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Font typeface="Wingdings" pitchFamily="2" charset="2"/>
                        <a:buNone/>
                        <a:tabLst>
                          <a:tab pos="228600" algn="l"/>
                        </a:tabLst>
                      </a:pPr>
                      <a:r>
                        <a:rPr lang="en-US" sz="1600" b="0" baseline="0" dirty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The infrastructure need to be upgraded according to hardware / middleware support cycle.</a:t>
                      </a:r>
                    </a:p>
                  </a:txBody>
                  <a:tcPr marL="73025" marR="730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16224">
                <a:tc>
                  <a:txBody>
                    <a:bodyPr/>
                    <a:lstStyle/>
                    <a:p>
                      <a:pPr marL="91440" marR="0" indent="0" algn="just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CA" sz="1600" kern="1000" dirty="0">
                          <a:solidFill>
                            <a:srgbClr val="C60C30"/>
                          </a:solidFill>
                          <a:effectLst/>
                        </a:rPr>
                        <a:t>HOW WE HELPED</a:t>
                      </a:r>
                      <a:endParaRPr lang="en-US" sz="1600" kern="1000" dirty="0">
                        <a:solidFill>
                          <a:srgbClr val="C60C30"/>
                        </a:solidFill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73025" marR="730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640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>
                          <a:tab pos="228600" algn="l"/>
                        </a:tabLst>
                        <a:defRPr/>
                      </a:pPr>
                      <a:r>
                        <a:rPr lang="en-US" sz="1600" b="0" baseline="0" dirty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We have setup a new infrastructure and install the application into it. The application is modified according to the change and support during the regression cycle.</a:t>
                      </a:r>
                    </a:p>
                  </a:txBody>
                  <a:tcPr marL="73025" marR="730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707" y="6006041"/>
            <a:ext cx="1279717" cy="48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04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58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Leung</dc:creator>
  <cp:lastModifiedBy>Edward Leung</cp:lastModifiedBy>
  <cp:revision>5</cp:revision>
  <dcterms:created xsi:type="dcterms:W3CDTF">2016-12-14T09:00:22Z</dcterms:created>
  <dcterms:modified xsi:type="dcterms:W3CDTF">2016-12-14T09:42:21Z</dcterms:modified>
</cp:coreProperties>
</file>