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766" r:id="rId6"/>
  </p:sldMasterIdLst>
  <p:notesMasterIdLst>
    <p:notesMasterId r:id="rId22"/>
  </p:notesMasterIdLst>
  <p:handoutMasterIdLst>
    <p:handoutMasterId r:id="rId23"/>
  </p:handoutMasterIdLst>
  <p:sldIdLst>
    <p:sldId id="851" r:id="rId7"/>
    <p:sldId id="852" r:id="rId8"/>
    <p:sldId id="860" r:id="rId9"/>
    <p:sldId id="920" r:id="rId10"/>
    <p:sldId id="997" r:id="rId11"/>
    <p:sldId id="924" r:id="rId12"/>
    <p:sldId id="998" r:id="rId13"/>
    <p:sldId id="999" r:id="rId14"/>
    <p:sldId id="1000" r:id="rId15"/>
    <p:sldId id="1001" r:id="rId16"/>
    <p:sldId id="1002" r:id="rId17"/>
    <p:sldId id="1003" r:id="rId18"/>
    <p:sldId id="1005" r:id="rId19"/>
    <p:sldId id="1007" r:id="rId20"/>
    <p:sldId id="950" r:id="rId21"/>
  </p:sldIdLst>
  <p:sldSz cx="9144000" cy="6858000" type="screen4x3"/>
  <p:notesSz cx="9856788" cy="6797675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MingLiU" panose="02020500000000000000" pitchFamily="18" charset="-120"/>
      <p:regular r:id="rId28"/>
    </p:embeddedFont>
    <p:embeddedFont>
      <p:font typeface="Arial Bold" panose="020B0704020202020204" pitchFamily="34" charset="0"/>
      <p:bold r:id="rId29"/>
    </p:embeddedFont>
    <p:embeddedFont>
      <p:font typeface="宋体" panose="02010600030101010101" pitchFamily="2" charset="-122"/>
      <p:regular r:id="rId30"/>
    </p:embeddedFont>
    <p:embeddedFont>
      <p:font typeface="MS PGothic" panose="020B0600070205080204" pitchFamily="34" charset="-128"/>
      <p:regular r:id="rId31"/>
    </p:embeddedFont>
  </p:embeddedFontLst>
  <p:defaultTextStyle>
    <a:defPPr>
      <a:defRPr lang="en-US"/>
    </a:defPPr>
    <a:lvl1pPr marL="0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1199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2399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3592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24800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06002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87194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68403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49604" algn="l" defTabSz="96239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orient="horz" pos="1479">
          <p15:clr>
            <a:srgbClr val="A4A3A4"/>
          </p15:clr>
        </p15:guide>
        <p15:guide id="4" orient="horz" pos="3053">
          <p15:clr>
            <a:srgbClr val="A4A3A4"/>
          </p15:clr>
        </p15:guide>
        <p15:guide id="5" orient="horz" pos="1139">
          <p15:clr>
            <a:srgbClr val="A4A3A4"/>
          </p15:clr>
        </p15:guide>
        <p15:guide id="6" pos="5645">
          <p15:clr>
            <a:srgbClr val="A4A3A4"/>
          </p15:clr>
        </p15:guide>
        <p15:guide id="7" pos="158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gler" initials="c" lastIdx="1" clrIdx="0"/>
  <p:cmAuthor id="1" name="User" initials="U" lastIdx="1" clrIdx="1"/>
  <p:cmAuthor id="2" name="Hughes, Ruth (Europe)" initials="R.H" lastIdx="43" clrIdx="2"/>
  <p:cmAuthor id="3" name="user" initials="u" lastIdx="2" clrIdx="3"/>
  <p:cmAuthor id="4" name="Edward Leung" initials="Edward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A0C"/>
    <a:srgbClr val="CE1126"/>
    <a:srgbClr val="C60C30"/>
    <a:srgbClr val="D9D9D9"/>
    <a:srgbClr val="C00C30"/>
    <a:srgbClr val="B7001D"/>
    <a:srgbClr val="B70024"/>
    <a:srgbClr val="7F7F7F"/>
    <a:srgbClr val="6F665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50" autoAdjust="0"/>
    <p:restoredTop sz="94384" autoAdjust="0"/>
  </p:normalViewPr>
  <p:slideViewPr>
    <p:cSldViewPr snapToGrid="0" snapToObjects="1" showGuides="1">
      <p:cViewPr>
        <p:scale>
          <a:sx n="75" d="100"/>
          <a:sy n="75" d="100"/>
        </p:scale>
        <p:origin x="900" y="66"/>
      </p:cViewPr>
      <p:guideLst>
        <p:guide orient="horz" pos="4073"/>
        <p:guide orient="horz" pos="587"/>
        <p:guide orient="horz" pos="1479"/>
        <p:guide orient="horz" pos="3053"/>
        <p:guide orient="horz" pos="1139"/>
        <p:guide pos="5645"/>
        <p:guide pos="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68" y="-90"/>
      </p:cViewPr>
      <p:guideLst>
        <p:guide orient="horz" pos="2142"/>
        <p:guide pos="31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font" Target="fonts/font1.fntdata"/><Relationship Id="rId32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8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2168" cy="340116"/>
          </a:xfrm>
          <a:prstGeom prst="rect">
            <a:avLst/>
          </a:prstGeom>
        </p:spPr>
        <p:txBody>
          <a:bodyPr vert="horz" lIns="91567" tIns="45783" rIns="91567" bIns="4578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2391" y="1"/>
            <a:ext cx="4272168" cy="340116"/>
          </a:xfrm>
          <a:prstGeom prst="rect">
            <a:avLst/>
          </a:prstGeom>
        </p:spPr>
        <p:txBody>
          <a:bodyPr vert="horz" lIns="91567" tIns="45783" rIns="91567" bIns="45783" rtlCol="0"/>
          <a:lstStyle>
            <a:lvl1pPr algn="r">
              <a:defRPr sz="1200"/>
            </a:lvl1pPr>
          </a:lstStyle>
          <a:p>
            <a:fld id="{F440AB20-2FD2-4698-861B-23707C6B9ED9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398"/>
            <a:ext cx="4272168" cy="340116"/>
          </a:xfrm>
          <a:prstGeom prst="rect">
            <a:avLst/>
          </a:prstGeom>
        </p:spPr>
        <p:txBody>
          <a:bodyPr vert="horz" lIns="91567" tIns="45783" rIns="91567" bIns="4578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2391" y="6456398"/>
            <a:ext cx="4272168" cy="340116"/>
          </a:xfrm>
          <a:prstGeom prst="rect">
            <a:avLst/>
          </a:prstGeom>
        </p:spPr>
        <p:txBody>
          <a:bodyPr vert="horz" lIns="91567" tIns="45783" rIns="91567" bIns="45783" rtlCol="0" anchor="b"/>
          <a:lstStyle>
            <a:lvl1pPr algn="r">
              <a:defRPr sz="1200"/>
            </a:lvl1pPr>
          </a:lstStyle>
          <a:p>
            <a:fld id="{8FD109DC-ED7C-4387-9139-C16DE17073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47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1274" cy="339884"/>
          </a:xfrm>
          <a:prstGeom prst="rect">
            <a:avLst/>
          </a:prstGeom>
        </p:spPr>
        <p:txBody>
          <a:bodyPr vert="horz" lIns="93306" tIns="46654" rIns="93306" bIns="466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3235" y="0"/>
            <a:ext cx="4271274" cy="339884"/>
          </a:xfrm>
          <a:prstGeom prst="rect">
            <a:avLst/>
          </a:prstGeom>
        </p:spPr>
        <p:txBody>
          <a:bodyPr vert="horz" lIns="93306" tIns="46654" rIns="93306" bIns="46654" rtlCol="0"/>
          <a:lstStyle>
            <a:lvl1pPr algn="r">
              <a:defRPr sz="1200"/>
            </a:lvl1pPr>
          </a:lstStyle>
          <a:p>
            <a:fld id="{7FEB8943-C6BE-408B-8055-F91E7B36D43A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28975" y="508000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6" tIns="46654" rIns="93306" bIns="466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5679" y="3228896"/>
            <a:ext cx="7885430" cy="3058954"/>
          </a:xfrm>
          <a:prstGeom prst="rect">
            <a:avLst/>
          </a:prstGeom>
        </p:spPr>
        <p:txBody>
          <a:bodyPr vert="horz" lIns="93306" tIns="46654" rIns="93306" bIns="466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4"/>
            <a:ext cx="4271274" cy="339884"/>
          </a:xfrm>
          <a:prstGeom prst="rect">
            <a:avLst/>
          </a:prstGeom>
        </p:spPr>
        <p:txBody>
          <a:bodyPr vert="horz" lIns="93306" tIns="46654" rIns="93306" bIns="466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3235" y="6456614"/>
            <a:ext cx="4271274" cy="339884"/>
          </a:xfrm>
          <a:prstGeom prst="rect">
            <a:avLst/>
          </a:prstGeom>
        </p:spPr>
        <p:txBody>
          <a:bodyPr vert="horz" lIns="93306" tIns="46654" rIns="93306" bIns="46654" rtlCol="0" anchor="b"/>
          <a:lstStyle>
            <a:lvl1pPr algn="r">
              <a:defRPr sz="1200"/>
            </a:lvl1pPr>
          </a:lstStyle>
          <a:p>
            <a:fld id="{DD4C6F8B-B428-4405-A062-57009E5190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2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1199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2399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43592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24800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06002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7194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8403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9604" algn="l" defTabSz="96239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227388" y="508000"/>
            <a:ext cx="3402012" cy="25511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en-US" baseline="0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55BB45-7A0F-4768-BEE7-B0DEDE0C6B7D}" type="slidenum">
              <a:rPr lang="nl-NL" altLang="en-US">
                <a:solidFill>
                  <a:srgbClr val="000000"/>
                </a:solidFill>
                <a:latin typeface="Gill Sans" pitchFamily="-8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nl-NL" altLang="en-US" dirty="0">
              <a:solidFill>
                <a:srgbClr val="000000"/>
              </a:solidFill>
              <a:latin typeface="Gill Sans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145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DC77-F064-47F6-BACC-AE50F5FCB0AE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04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DC77-F064-47F6-BACC-AE50F5FCB0AE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33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DC77-F064-47F6-BACC-AE50F5FCB0AE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32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DC77-F064-47F6-BACC-AE50F5FCB0AE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5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DC77-F064-47F6-BACC-AE50F5FCB0AE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76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28975" y="508000"/>
            <a:ext cx="3398838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623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400" kern="1000" dirty="0" smtClean="0">
              <a:solidFill>
                <a:srgbClr val="000000"/>
              </a:solidFill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6F8B-B428-4405-A062-57009E5190D8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2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28975" y="508000"/>
            <a:ext cx="3398838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6F8B-B428-4405-A062-57009E5190D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DC77-F064-47F6-BACC-AE50F5FCB0AE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3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DC77-F064-47F6-BACC-AE50F5FCB0AE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3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DC77-F064-47F6-BACC-AE50F5FCB0AE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6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DC77-F064-47F6-BACC-AE50F5FCB0AE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3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DC77-F064-47F6-BACC-AE50F5FCB0AE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1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DC77-F064-47F6-BACC-AE50F5FCB0AE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4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DC77-F064-47F6-BACC-AE50F5FCB0AE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6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67125" y="18902"/>
            <a:ext cx="5476875" cy="385762"/>
          </a:xfrm>
          <a:prstGeom prst="rect">
            <a:avLst/>
          </a:prstGeom>
        </p:spPr>
        <p:txBody>
          <a:bodyPr lIns="0" tIns="64008" bIns="64008"/>
          <a:lstStyle>
            <a:lvl1pPr>
              <a:defRPr sz="2000">
                <a:solidFill>
                  <a:srgbClr val="CE1126"/>
                </a:solidFill>
              </a:defRPr>
            </a:lvl1pPr>
            <a:lvl2pPr>
              <a:defRPr>
                <a:solidFill>
                  <a:srgbClr val="CE1126"/>
                </a:solidFill>
              </a:defRPr>
            </a:lvl2pPr>
            <a:lvl3pPr>
              <a:defRPr>
                <a:solidFill>
                  <a:srgbClr val="CE1126"/>
                </a:solidFill>
              </a:defRPr>
            </a:lvl3pPr>
            <a:lvl4pPr>
              <a:defRPr>
                <a:solidFill>
                  <a:srgbClr val="CE1126"/>
                </a:solidFill>
              </a:defRPr>
            </a:lvl4pPr>
            <a:lvl5pPr>
              <a:defRPr>
                <a:solidFill>
                  <a:srgbClr val="CE112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9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64000">
                <a:schemeClr val="accent3">
                  <a:lumMod val="75000"/>
                </a:schemeClr>
              </a:gs>
              <a:gs pos="19000">
                <a:schemeClr val="accent3"/>
              </a:gs>
              <a:gs pos="68000">
                <a:schemeClr val="accent2">
                  <a:lumMod val="40000"/>
                  <a:lumOff val="60000"/>
                  <a:alpha val="29000"/>
                </a:schemeClr>
              </a:gs>
              <a:gs pos="89999">
                <a:schemeClr val="bg2"/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226" tIns="48115" rIns="96226" bIns="48115" anchor="ctr"/>
          <a:lstStyle/>
          <a:p>
            <a:pPr algn="ctr" defTabSz="962484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226" tIns="48115" rIns="96226" bIns="48115" anchor="ctr"/>
          <a:lstStyle/>
          <a:p>
            <a:pPr algn="ctr" defTabSz="962484">
              <a:defRPr/>
            </a:pPr>
            <a:endParaRPr lang="en-US" dirty="0">
              <a:solidFill>
                <a:srgbClr val="CE112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98125"/>
            <a:ext cx="7772400" cy="14700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rgbClr val="CE1126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auto">
          <a:xfrm>
            <a:off x="0" y="6635751"/>
            <a:ext cx="9143999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68" tIns="48137" rIns="96268" bIns="48137"/>
          <a:lstStyle>
            <a:lvl1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3828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8400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2972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7544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800" i="1" dirty="0">
                <a:solidFill>
                  <a:srgbClr val="404040"/>
                </a:solidFill>
              </a:rPr>
              <a:t>This document is the proprietary and confidential property of </a:t>
            </a:r>
            <a:r>
              <a:rPr lang="en-US" altLang="zh-CN" sz="800" i="1" dirty="0" smtClean="0">
                <a:solidFill>
                  <a:srgbClr val="404040"/>
                </a:solidFill>
              </a:rPr>
              <a:t>Resources </a:t>
            </a:r>
            <a:r>
              <a:rPr lang="en-US" altLang="zh-CN" sz="800" i="1" dirty="0">
                <a:solidFill>
                  <a:srgbClr val="404040"/>
                </a:solidFill>
              </a:rPr>
              <a:t>Global Professionals.</a:t>
            </a:r>
            <a:endParaRPr lang="en-US" altLang="zh-CN" sz="800" dirty="0">
              <a:solidFill>
                <a:srgbClr val="404040"/>
              </a:solidFill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6" y="6464301"/>
            <a:ext cx="102155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775873" y="6543676"/>
            <a:ext cx="422275" cy="388937"/>
          </a:xfrm>
          <a:prstGeom prst="rect">
            <a:avLst/>
          </a:prstGeom>
        </p:spPr>
        <p:txBody>
          <a:bodyPr vert="horz" wrap="square" lIns="96286" tIns="48146" rIns="96286" bIns="4814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156" rtl="0" eaLnBrk="1" latinLnBrk="0" hangingPunct="1">
              <a:defRPr sz="1200" b="1" kern="1200">
                <a:solidFill>
                  <a:srgbClr val="92887E"/>
                </a:solidFill>
                <a:latin typeface="+mn-lt"/>
                <a:ea typeface="+mn-ea"/>
                <a:cs typeface="+mn-cs"/>
              </a:defRPr>
            </a:lvl1pPr>
            <a:lvl2pPr marL="457077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6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32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11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9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68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45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22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62025" fontAlgn="base">
              <a:spcBef>
                <a:spcPct val="0"/>
              </a:spcBef>
              <a:spcAft>
                <a:spcPct val="0"/>
              </a:spcAft>
            </a:pPr>
            <a:fld id="{F26FCD36-0E18-4015-B044-6DD8B3C3F180}" type="slidenum">
              <a:rPr lang="en-US" altLang="zh-CN" sz="1000" b="0" smtClean="0">
                <a:solidFill>
                  <a:srgbClr val="404040"/>
                </a:solidFill>
                <a:cs typeface="Arial" charset="0"/>
              </a:rPr>
              <a:pPr defTabSz="96202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0" dirty="0">
              <a:solidFill>
                <a:srgbClr val="404040"/>
              </a:solidFill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2200275"/>
            <a:ext cx="770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2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59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0" y="6635751"/>
            <a:ext cx="9143999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68" tIns="48137" rIns="96268" bIns="48137"/>
          <a:lstStyle>
            <a:lvl1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defTabSz="963613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3828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8400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2972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754438" indent="-96838" defTabSz="96361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800" i="1" dirty="0">
                <a:solidFill>
                  <a:srgbClr val="404040"/>
                </a:solidFill>
              </a:rPr>
              <a:t>This document is the proprietary and confidential property of </a:t>
            </a:r>
            <a:r>
              <a:rPr lang="en-US" altLang="zh-CN" sz="800" i="1" dirty="0" smtClean="0">
                <a:solidFill>
                  <a:srgbClr val="404040"/>
                </a:solidFill>
              </a:rPr>
              <a:t>Resources </a:t>
            </a:r>
            <a:r>
              <a:rPr lang="en-US" altLang="zh-CN" sz="800" i="1" dirty="0">
                <a:solidFill>
                  <a:srgbClr val="404040"/>
                </a:solidFill>
              </a:rPr>
              <a:t>Global Professionals.</a:t>
            </a:r>
            <a:endParaRPr lang="en-US" altLang="zh-CN" sz="800" dirty="0">
              <a:solidFill>
                <a:srgbClr val="404040"/>
              </a:solidFill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6" y="6464301"/>
            <a:ext cx="102155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8775873" y="6543676"/>
            <a:ext cx="422275" cy="388937"/>
          </a:xfrm>
          <a:prstGeom prst="rect">
            <a:avLst/>
          </a:prstGeom>
        </p:spPr>
        <p:txBody>
          <a:bodyPr vert="horz" wrap="square" lIns="96286" tIns="48146" rIns="96286" bIns="4814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156" rtl="0" eaLnBrk="1" latinLnBrk="0" hangingPunct="1">
              <a:defRPr sz="1200" b="1" kern="1200">
                <a:solidFill>
                  <a:srgbClr val="92887E"/>
                </a:solidFill>
                <a:latin typeface="+mn-lt"/>
                <a:ea typeface="+mn-ea"/>
                <a:cs typeface="+mn-cs"/>
              </a:defRPr>
            </a:lvl1pPr>
            <a:lvl2pPr marL="457077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56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32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11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89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468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545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622" algn="l" defTabSz="91415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62025" fontAlgn="base">
              <a:spcBef>
                <a:spcPct val="0"/>
              </a:spcBef>
              <a:spcAft>
                <a:spcPct val="0"/>
              </a:spcAft>
            </a:pPr>
            <a:fld id="{F26FCD36-0E18-4015-B044-6DD8B3C3F180}" type="slidenum">
              <a:rPr lang="en-US" altLang="zh-CN" sz="1000" b="0" smtClean="0">
                <a:solidFill>
                  <a:srgbClr val="404040"/>
                </a:solidFill>
                <a:cs typeface="Arial" charset="0"/>
              </a:rPr>
              <a:pPr defTabSz="962025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0" dirty="0">
              <a:solidFill>
                <a:srgbClr val="40404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8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83" r:id="rId3"/>
  </p:sldLayoutIdLst>
  <p:timing>
    <p:tnLst>
      <p:par>
        <p:cTn id="1" dur="indefinite" restart="never" nodeType="tmRoot"/>
      </p:par>
    </p:tnLst>
  </p:timing>
  <p:txStyles>
    <p:titleStyle>
      <a:lvl1pPr algn="ctr" defTabSz="9141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r" defTabSz="914156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751" indent="-285673" algn="l" defTabSz="91415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4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1" indent="-228540" algn="l" defTabSz="91415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1" indent="-228540" algn="l" defTabSz="914156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28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07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3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0" indent="-228540" algn="l" defTabSz="9141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7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6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1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89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68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5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gp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/>
          <p:cNvSpPr>
            <a:spLocks/>
          </p:cNvSpPr>
          <p:nvPr/>
        </p:nvSpPr>
        <p:spPr bwMode="auto">
          <a:xfrm>
            <a:off x="0" y="543043"/>
            <a:ext cx="3338286" cy="419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defTabSz="864854" eaLnBrk="1" fontAlgn="base" hangingPunct="1">
              <a:spcBef>
                <a:spcPct val="0"/>
              </a:spcBef>
              <a:spcAft>
                <a:spcPct val="0"/>
              </a:spcAft>
            </a:pPr>
            <a:endParaRPr lang="nl-NL" altLang="nl-NL" dirty="0" smtClean="0"/>
          </a:p>
        </p:txBody>
      </p:sp>
      <p:sp>
        <p:nvSpPr>
          <p:cNvPr id="5123" name="Rectangle 1"/>
          <p:cNvSpPr>
            <a:spLocks/>
          </p:cNvSpPr>
          <p:nvPr/>
        </p:nvSpPr>
        <p:spPr bwMode="auto">
          <a:xfrm>
            <a:off x="338668" y="3000376"/>
            <a:ext cx="4172857" cy="2035969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ctr" defTabSz="864854" eaLnBrk="1" fontAlgn="base" hangingPunct="1">
              <a:spcBef>
                <a:spcPct val="0"/>
              </a:spcBef>
              <a:spcAft>
                <a:spcPct val="0"/>
              </a:spcAft>
            </a:pPr>
            <a:endParaRPr lang="nl-NL" altLang="nl-NL" dirty="0" smtClean="0"/>
          </a:p>
        </p:txBody>
      </p:sp>
      <p:pic>
        <p:nvPicPr>
          <p:cNvPr id="512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8" y="5485209"/>
            <a:ext cx="1620762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30" name="Rectangle 8"/>
          <p:cNvSpPr>
            <a:spLocks/>
          </p:cNvSpPr>
          <p:nvPr/>
        </p:nvSpPr>
        <p:spPr bwMode="auto">
          <a:xfrm>
            <a:off x="7208762" y="2024063"/>
            <a:ext cx="1935238" cy="857250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 defTabSz="864854" fontAlgn="base">
              <a:spcBef>
                <a:spcPct val="0"/>
              </a:spcBef>
              <a:spcAft>
                <a:spcPct val="0"/>
              </a:spcAft>
            </a:pPr>
            <a:endParaRPr lang="nl-NL" altLang="nl-NL" sz="4200" dirty="0">
              <a:solidFill>
                <a:srgbClr val="000000"/>
              </a:solidFill>
              <a:latin typeface="Gill Sans" pitchFamily="-84" charset="0"/>
              <a:ea typeface="ヒラギノ角ゴ ProN W3" pitchFamily="-84" charset="-128"/>
            </a:endParaRPr>
          </a:p>
        </p:txBody>
      </p:sp>
      <p:sp>
        <p:nvSpPr>
          <p:cNvPr id="5131" name="Rectangle 9"/>
          <p:cNvSpPr>
            <a:spLocks/>
          </p:cNvSpPr>
          <p:nvPr/>
        </p:nvSpPr>
        <p:spPr bwMode="auto">
          <a:xfrm>
            <a:off x="1" y="0"/>
            <a:ext cx="241905" cy="503634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 defTabSz="864854" fontAlgn="base">
              <a:spcBef>
                <a:spcPct val="0"/>
              </a:spcBef>
              <a:spcAft>
                <a:spcPct val="0"/>
              </a:spcAft>
            </a:pPr>
            <a:endParaRPr lang="nl-NL" altLang="nl-NL" sz="4200" dirty="0">
              <a:solidFill>
                <a:srgbClr val="000000"/>
              </a:solidFill>
              <a:latin typeface="Gill Sans" pitchFamily="-84" charset="0"/>
              <a:ea typeface="ヒラギノ角ゴ ProN W3" pitchFamily="-84" charset="-128"/>
            </a:endParaRPr>
          </a:p>
        </p:txBody>
      </p:sp>
      <p:pic>
        <p:nvPicPr>
          <p:cNvPr id="513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8" y="2"/>
            <a:ext cx="4172857" cy="289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71" y="0"/>
            <a:ext cx="4499429" cy="192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762" y="3000375"/>
            <a:ext cx="1935238" cy="203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71" y="2024064"/>
            <a:ext cx="2443238" cy="300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"/>
          <p:cNvSpPr>
            <a:spLocks/>
          </p:cNvSpPr>
          <p:nvPr/>
        </p:nvSpPr>
        <p:spPr bwMode="auto">
          <a:xfrm>
            <a:off x="395536" y="3133727"/>
            <a:ext cx="3640099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defTabSz="864854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nl-NL" sz="1400" b="1" dirty="0" smtClean="0">
                <a:solidFill>
                  <a:schemeClr val="bg1"/>
                </a:solidFill>
                <a:latin typeface="+mj-lt"/>
                <a:ea typeface="MS PGothic" pitchFamily="34" charset="-128"/>
                <a:sym typeface="Arial Bold" pitchFamily="-84" charset="0"/>
              </a:rPr>
              <a:t>Cathay Pacific IBM WebSphere Message Upgrade</a:t>
            </a:r>
          </a:p>
          <a:p>
            <a:pPr defTabSz="864854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nl-NL" sz="1400" b="1" dirty="0" smtClean="0">
                <a:solidFill>
                  <a:schemeClr val="bg1"/>
                </a:solidFill>
                <a:latin typeface="+mj-lt"/>
                <a:ea typeface="MS PGothic" pitchFamily="34" charset="-128"/>
                <a:sym typeface="Arial Bold" pitchFamily="-84" charset="0"/>
              </a:rPr>
              <a:t>Doc Ref:</a:t>
            </a:r>
            <a:endParaRPr lang="en-US" altLang="nl-NL" sz="1400" b="1" dirty="0">
              <a:solidFill>
                <a:schemeClr val="bg1"/>
              </a:solidFill>
              <a:latin typeface="+mj-lt"/>
              <a:ea typeface="MS PGothic" pitchFamily="34" charset="-128"/>
              <a:sym typeface="Arial Bold" pitchFamily="-84" charset="0"/>
            </a:endParaRPr>
          </a:p>
        </p:txBody>
      </p:sp>
      <p:sp>
        <p:nvSpPr>
          <p:cNvPr id="13" name="Rectangle 7"/>
          <p:cNvSpPr>
            <a:spLocks/>
          </p:cNvSpPr>
          <p:nvPr/>
        </p:nvSpPr>
        <p:spPr bwMode="auto">
          <a:xfrm>
            <a:off x="395536" y="4100951"/>
            <a:ext cx="3890736" cy="64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defTabSz="864854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HK" altLang="nl-NL" sz="1800" b="1" dirty="0" smtClean="0">
                <a:solidFill>
                  <a:srgbClr val="FFFFFF"/>
                </a:solidFill>
                <a:latin typeface="Calibri"/>
                <a:ea typeface="MS PGothic" pitchFamily="34" charset="-128"/>
                <a:sym typeface="Arial" pitchFamily="34" charset="0"/>
              </a:rPr>
              <a:t>Discovery Report Sections Review</a:t>
            </a:r>
            <a:endParaRPr lang="en-US" altLang="nl-NL" sz="1800" b="1" dirty="0" smtClean="0">
              <a:solidFill>
                <a:srgbClr val="FFFFFF"/>
              </a:solidFill>
              <a:latin typeface="Calibri"/>
              <a:ea typeface="MS PGothic" pitchFamily="34" charset="-128"/>
              <a:sym typeface="Arial" pitchFamily="34" charset="0"/>
            </a:endParaRPr>
          </a:p>
          <a:p>
            <a:pPr defTabSz="864854" eaLnBrk="1" fontAlgn="base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nl-NL" sz="1300" b="1" dirty="0" smtClean="0">
                <a:solidFill>
                  <a:srgbClr val="FFFFFF"/>
                </a:solidFill>
                <a:latin typeface="Calibri"/>
                <a:ea typeface="MS PGothic" pitchFamily="34" charset="-128"/>
                <a:sym typeface="Arial" pitchFamily="34" charset="0"/>
              </a:rPr>
              <a:t>21-Feb-2017</a:t>
            </a:r>
            <a:endParaRPr lang="en-US" altLang="nl-NL" sz="1300" b="1" dirty="0">
              <a:solidFill>
                <a:srgbClr val="FFFFFF"/>
              </a:solidFill>
              <a:latin typeface="Calibri"/>
              <a:ea typeface="MS PGothic" pitchFamily="34" charset="-128"/>
              <a:sym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6823" y="5413168"/>
            <a:ext cx="22479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04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Case </a:t>
            </a:r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4675" y="869430"/>
            <a:ext cx="720152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HK" dirty="0" smtClean="0"/>
              <a:t>Test case matrix for each queue against application (In excel format)</a:t>
            </a:r>
          </a:p>
          <a:p>
            <a:pPr marL="342900" indent="-342900">
              <a:buFontTx/>
              <a:buChar char="-"/>
            </a:pPr>
            <a:r>
              <a:rPr lang="en-HK" dirty="0" smtClean="0"/>
              <a:t>Example</a:t>
            </a:r>
          </a:p>
          <a:p>
            <a:r>
              <a:rPr lang="en-HK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483" y="1761950"/>
            <a:ext cx="4607283" cy="36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00100" y="498125"/>
            <a:ext cx="8119048" cy="1470025"/>
          </a:xfrm>
        </p:spPr>
        <p:txBody>
          <a:bodyPr/>
          <a:lstStyle/>
          <a:p>
            <a:pPr defTabSz="914400">
              <a:spcBef>
                <a:spcPts val="0"/>
              </a:spcBef>
              <a:defRPr/>
            </a:pPr>
            <a:r>
              <a:rPr lang="en-HK" sz="3200" dirty="0" smtClean="0"/>
              <a:t>High </a:t>
            </a:r>
            <a:r>
              <a:rPr lang="en-HK" sz="3200" dirty="0"/>
              <a:t>level migration plan and testing </a:t>
            </a:r>
            <a:r>
              <a:rPr lang="en-HK" sz="3200" dirty="0" smtClean="0"/>
              <a:t>schedule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HK" dirty="0" smtClean="0"/>
              <a:t>High </a:t>
            </a:r>
            <a:r>
              <a:rPr lang="en-HK" dirty="0"/>
              <a:t>level migration plan and testing </a:t>
            </a:r>
            <a:r>
              <a:rPr lang="en-HK" dirty="0" smtClean="0"/>
              <a:t>schedule</a:t>
            </a:r>
            <a:endParaRPr lang="en-HK" dirty="0"/>
          </a:p>
        </p:txBody>
      </p:sp>
      <p:sp>
        <p:nvSpPr>
          <p:cNvPr id="3" name="Rectangle 2"/>
          <p:cNvSpPr/>
          <p:nvPr/>
        </p:nvSpPr>
        <p:spPr>
          <a:xfrm>
            <a:off x="966978" y="3535862"/>
            <a:ext cx="7279714" cy="2800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/>
              <a:buChar char="•"/>
            </a:pPr>
            <a:r>
              <a:rPr lang="en-US" sz="1600" dirty="0" smtClean="0"/>
              <a:t>Propose to complete project in 32 weeks timeframe </a:t>
            </a:r>
          </a:p>
          <a:p>
            <a:pPr marL="285750" indent="-285750">
              <a:buClr>
                <a:srgbClr val="C00000"/>
              </a:buClr>
              <a:buFont typeface="Arial"/>
              <a:buChar char="•"/>
            </a:pPr>
            <a:r>
              <a:rPr lang="en-US" sz="1600" dirty="0" smtClean="0"/>
              <a:t>Estimated hours for:</a:t>
            </a:r>
          </a:p>
          <a:p>
            <a:pPr marL="766949" lvl="1" indent="-285750">
              <a:buClr>
                <a:srgbClr val="C00000"/>
              </a:buClr>
              <a:buFont typeface="Courier New"/>
              <a:buChar char="o"/>
            </a:pPr>
            <a:r>
              <a:rPr lang="en-US" sz="1600" b="1" dirty="0" smtClean="0"/>
              <a:t>1 x Team Lead</a:t>
            </a:r>
            <a:r>
              <a:rPr lang="en-US" sz="1600" dirty="0" smtClean="0"/>
              <a:t>	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584 </a:t>
            </a:r>
            <a:r>
              <a:rPr lang="en-US" sz="1600" dirty="0" smtClean="0"/>
              <a:t>Hours  (</a:t>
            </a:r>
            <a:r>
              <a:rPr lang="en-US" sz="1600" dirty="0"/>
              <a:t>8 hours/day basis)</a:t>
            </a:r>
            <a:r>
              <a:rPr lang="en-US" sz="1600" dirty="0" smtClean="0"/>
              <a:t>	</a:t>
            </a:r>
          </a:p>
          <a:p>
            <a:pPr marL="766949" lvl="1" indent="-285750">
              <a:buClr>
                <a:srgbClr val="C00000"/>
              </a:buClr>
              <a:buFont typeface="Courier New"/>
              <a:buChar char="o"/>
            </a:pPr>
            <a:r>
              <a:rPr lang="en-US" sz="1600" b="1" dirty="0" smtClean="0"/>
              <a:t>2 x Systems Analyst On Shore 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2572 </a:t>
            </a:r>
            <a:r>
              <a:rPr lang="en-US" sz="1600" dirty="0" smtClean="0"/>
              <a:t>Hours </a:t>
            </a:r>
            <a:r>
              <a:rPr lang="en-US" sz="1600" dirty="0"/>
              <a:t>(8 hours/day basis</a:t>
            </a:r>
            <a:r>
              <a:rPr lang="en-US" sz="1600" dirty="0" smtClean="0"/>
              <a:t>)</a:t>
            </a:r>
          </a:p>
          <a:p>
            <a:pPr marL="766949" lvl="1" indent="-285750">
              <a:buClr>
                <a:srgbClr val="C00000"/>
              </a:buClr>
              <a:buFont typeface="Courier New"/>
              <a:buChar char="o"/>
            </a:pPr>
            <a:r>
              <a:rPr lang="en-US" sz="1600" b="1" dirty="0" smtClean="0"/>
              <a:t>1 x Systems Analyst Off Shore 	</a:t>
            </a:r>
            <a:r>
              <a:rPr lang="en-US" sz="1600" dirty="0" smtClean="0"/>
              <a:t>564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/>
              <a:t>Hours </a:t>
            </a:r>
            <a:r>
              <a:rPr lang="en-US" sz="1600" dirty="0"/>
              <a:t>(8 hours/day basis)</a:t>
            </a:r>
          </a:p>
          <a:p>
            <a:pPr marL="766949" lvl="1" indent="-285750">
              <a:buClr>
                <a:srgbClr val="C00000"/>
              </a:buClr>
              <a:buFont typeface="Courier New"/>
              <a:buChar char="o"/>
            </a:pPr>
            <a:r>
              <a:rPr lang="en-US" sz="1600" b="1" dirty="0" smtClean="0"/>
              <a:t>2 x Analyst Programmer Off Shore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2800 </a:t>
            </a:r>
            <a:r>
              <a:rPr lang="en-US" sz="1600" dirty="0" smtClean="0"/>
              <a:t>Hours </a:t>
            </a:r>
            <a:r>
              <a:rPr lang="en-US" sz="1600" dirty="0"/>
              <a:t>(8 hours/day basis</a:t>
            </a:r>
            <a:r>
              <a:rPr lang="en-US" sz="1600" dirty="0" smtClean="0"/>
              <a:t>)</a:t>
            </a:r>
          </a:p>
          <a:p>
            <a:pPr marL="766949" lvl="1" indent="-285750">
              <a:buClr>
                <a:srgbClr val="C00000"/>
              </a:buClr>
              <a:buFont typeface="Courier New"/>
              <a:buChar char="o"/>
            </a:pPr>
            <a:r>
              <a:rPr lang="en-US" sz="1600" b="1" dirty="0" smtClean="0"/>
              <a:t>1 </a:t>
            </a:r>
            <a:r>
              <a:rPr lang="en-US" sz="1600" b="1" dirty="0"/>
              <a:t>x </a:t>
            </a:r>
            <a:r>
              <a:rPr lang="en-US" sz="1600" b="1" dirty="0" smtClean="0"/>
              <a:t>Testing Team Manager On Shore</a:t>
            </a:r>
            <a:r>
              <a:rPr lang="en-US" sz="1600" b="1" dirty="0"/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240 </a:t>
            </a:r>
            <a:r>
              <a:rPr lang="en-US" sz="1600" dirty="0" smtClean="0"/>
              <a:t>Hours </a:t>
            </a:r>
            <a:r>
              <a:rPr lang="en-US" sz="1600" dirty="0"/>
              <a:t>(8 hours/day basis</a:t>
            </a:r>
            <a:r>
              <a:rPr lang="en-US" sz="1600" dirty="0" smtClean="0"/>
              <a:t>)</a:t>
            </a:r>
          </a:p>
          <a:p>
            <a:pPr marL="766949" lvl="1" indent="-285750">
              <a:buClr>
                <a:srgbClr val="C00000"/>
              </a:buClr>
              <a:buFont typeface="Courier New"/>
              <a:buChar char="o"/>
            </a:pPr>
            <a:r>
              <a:rPr lang="en-US" sz="1600" b="1" dirty="0"/>
              <a:t>4</a:t>
            </a:r>
            <a:r>
              <a:rPr lang="en-US" sz="1600" b="1" dirty="0" smtClean="0"/>
              <a:t> </a:t>
            </a:r>
            <a:r>
              <a:rPr lang="en-US" sz="1600" b="1" dirty="0"/>
              <a:t>x </a:t>
            </a:r>
            <a:r>
              <a:rPr lang="en-US" sz="1600" b="1" dirty="0" smtClean="0"/>
              <a:t>Testing Team Member On </a:t>
            </a:r>
            <a:r>
              <a:rPr lang="en-US" sz="1600" b="1" dirty="0"/>
              <a:t>Shore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2080 </a:t>
            </a:r>
            <a:r>
              <a:rPr lang="en-US" sz="1600" dirty="0" smtClean="0"/>
              <a:t>Hours </a:t>
            </a:r>
            <a:r>
              <a:rPr lang="en-US" sz="1600" dirty="0"/>
              <a:t>(8 hours/day basis)</a:t>
            </a:r>
          </a:p>
          <a:p>
            <a:pPr marL="766949" lvl="1" indent="-285750">
              <a:buClr>
                <a:srgbClr val="C00000"/>
              </a:buClr>
              <a:buFont typeface="Courier New"/>
              <a:buChar char="o"/>
            </a:pPr>
            <a:endParaRPr lang="en-US" sz="1600" dirty="0"/>
          </a:p>
          <a:p>
            <a:pPr marL="766949" lvl="1" indent="-285750">
              <a:buClr>
                <a:srgbClr val="C00000"/>
              </a:buClr>
              <a:buFont typeface="Courier New"/>
              <a:buChar char="o"/>
            </a:pPr>
            <a:endParaRPr lang="en-US" sz="1600" dirty="0" smtClean="0"/>
          </a:p>
          <a:p>
            <a:pPr marL="766949" lvl="1" indent="-285750">
              <a:buClr>
                <a:srgbClr val="C00000"/>
              </a:buClr>
              <a:buFont typeface="Courier New"/>
              <a:buChar char="o"/>
            </a:pPr>
            <a:endParaRPr lang="en-US" sz="1600" dirty="0" smtClean="0"/>
          </a:p>
        </p:txBody>
      </p:sp>
      <p:pic>
        <p:nvPicPr>
          <p:cNvPr id="4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4" y="804214"/>
            <a:ext cx="8982083" cy="25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Discovery Workshop Work Plan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4675" y="869430"/>
            <a:ext cx="8420725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- 21/Feb - 24/Feb</a:t>
            </a:r>
          </a:p>
          <a:p>
            <a:r>
              <a:rPr lang="en-HK" dirty="0"/>
              <a:t>	- Define level of details of Discovery Report (21/Feb)</a:t>
            </a:r>
          </a:p>
          <a:p>
            <a:r>
              <a:rPr lang="en-HK" dirty="0"/>
              <a:t>	- Gather missing MQ </a:t>
            </a:r>
            <a:r>
              <a:rPr lang="en-HK" dirty="0" err="1"/>
              <a:t>config</a:t>
            </a:r>
            <a:r>
              <a:rPr lang="en-HK" dirty="0"/>
              <a:t> (21/Feb - 28/Feb)</a:t>
            </a:r>
          </a:p>
          <a:p>
            <a:r>
              <a:rPr lang="en-HK" dirty="0"/>
              <a:t>		- Discover other middleware</a:t>
            </a:r>
          </a:p>
          <a:p>
            <a:r>
              <a:rPr lang="en-HK" dirty="0"/>
              <a:t>		- Collect missing MQ setup</a:t>
            </a:r>
          </a:p>
          <a:p>
            <a:r>
              <a:rPr lang="en-HK" dirty="0"/>
              <a:t>		- Identify and list application inventory: MQ client</a:t>
            </a:r>
          </a:p>
          <a:p>
            <a:r>
              <a:rPr lang="en-HK" dirty="0"/>
              <a:t>	- </a:t>
            </a:r>
            <a:r>
              <a:rPr lang="en-HK" dirty="0" err="1"/>
              <a:t>Analyze</a:t>
            </a:r>
            <a:r>
              <a:rPr lang="en-HK" dirty="0"/>
              <a:t> MQ </a:t>
            </a:r>
            <a:r>
              <a:rPr lang="en-HK" dirty="0" err="1"/>
              <a:t>Config</a:t>
            </a:r>
            <a:r>
              <a:rPr lang="en-HK" dirty="0"/>
              <a:t> - Fabric/DMZ/Corp MQ (21/Feb - 28/Feb)</a:t>
            </a:r>
          </a:p>
          <a:p>
            <a:r>
              <a:rPr lang="en-HK" dirty="0"/>
              <a:t>	- Question list for application team 24/Feb</a:t>
            </a:r>
          </a:p>
          <a:p>
            <a:endParaRPr lang="en-HK" dirty="0"/>
          </a:p>
          <a:p>
            <a:r>
              <a:rPr lang="en-HK" dirty="0"/>
              <a:t>- 27/Feb - 3/Mar</a:t>
            </a:r>
          </a:p>
          <a:p>
            <a:r>
              <a:rPr lang="en-HK" dirty="0"/>
              <a:t>	- Review with application team against missing parts</a:t>
            </a:r>
          </a:p>
          <a:p>
            <a:r>
              <a:rPr lang="en-HK" dirty="0"/>
              <a:t>	- Supplement Application Connection Information </a:t>
            </a:r>
          </a:p>
          <a:p>
            <a:r>
              <a:rPr lang="en-HK" dirty="0"/>
              <a:t>	- Draft and review high level System Architecture Diagram </a:t>
            </a:r>
          </a:p>
          <a:p>
            <a:r>
              <a:rPr lang="en-HK" dirty="0"/>
              <a:t>- 6/Mar - 10/Mar</a:t>
            </a:r>
          </a:p>
          <a:p>
            <a:r>
              <a:rPr lang="en-HK" dirty="0"/>
              <a:t>	- Review with application team against missing parts</a:t>
            </a:r>
          </a:p>
          <a:p>
            <a:r>
              <a:rPr lang="en-HK" dirty="0"/>
              <a:t>	- Supplement Application Connection Information </a:t>
            </a:r>
          </a:p>
          <a:p>
            <a:r>
              <a:rPr lang="en-HK" dirty="0"/>
              <a:t>	- Draft and review 2nd level System Architecture Diagram  </a:t>
            </a:r>
          </a:p>
        </p:txBody>
      </p:sp>
    </p:spTree>
    <p:extLst>
      <p:ext uri="{BB962C8B-B14F-4D97-AF65-F5344CB8AC3E}">
        <p14:creationId xmlns:p14="http://schemas.microsoft.com/office/powerpoint/2010/main" val="25967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Discovery Workshop Work Plan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4675" y="869430"/>
            <a:ext cx="84207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- </a:t>
            </a:r>
            <a:r>
              <a:rPr lang="en-HK" dirty="0"/>
              <a:t>13/Mar - 17/Mar</a:t>
            </a:r>
          </a:p>
          <a:p>
            <a:r>
              <a:rPr lang="en-HK" dirty="0"/>
              <a:t>	- Review Test case coverage</a:t>
            </a:r>
          </a:p>
          <a:p>
            <a:r>
              <a:rPr lang="en-HK" dirty="0"/>
              <a:t>	- propose overall </a:t>
            </a:r>
            <a:r>
              <a:rPr lang="en-HK" dirty="0" smtClean="0"/>
              <a:t>migration plan </a:t>
            </a:r>
            <a:r>
              <a:rPr lang="en-HK" dirty="0"/>
              <a:t>and test schedule</a:t>
            </a:r>
          </a:p>
          <a:p>
            <a:r>
              <a:rPr lang="en-HK" dirty="0"/>
              <a:t>	- Draft of Discovery Report</a:t>
            </a:r>
          </a:p>
          <a:p>
            <a:r>
              <a:rPr lang="en-HK" dirty="0"/>
              <a:t>- 20/Mar - 24/Mar</a:t>
            </a:r>
          </a:p>
          <a:p>
            <a:r>
              <a:rPr lang="en-HK" dirty="0"/>
              <a:t>	</a:t>
            </a:r>
            <a:r>
              <a:rPr lang="en-HK" dirty="0" smtClean="0"/>
              <a:t>- Submit Discovery </a:t>
            </a:r>
            <a:r>
              <a:rPr lang="en-HK" dirty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4847168" y="3975969"/>
            <a:ext cx="3937000" cy="25873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85937" tIns="42969" rIns="85937" bIns="42969">
            <a:spAutoFit/>
          </a:bodyPr>
          <a:lstStyle/>
          <a:p>
            <a:pPr defTabSz="857347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C60C30"/>
              </a:buClr>
              <a:buSzPct val="75000"/>
            </a:pPr>
            <a:r>
              <a:rPr lang="en-US" altLang="zh-TW" sz="1600" b="1" i="1" dirty="0">
                <a:solidFill>
                  <a:srgbClr val="C00000"/>
                </a:solidFill>
              </a:rPr>
              <a:t>Resources Global Professionals </a:t>
            </a:r>
            <a:endParaRPr lang="en-US" altLang="zh-TW" sz="1600" i="1" dirty="0">
              <a:solidFill>
                <a:srgbClr val="C00000"/>
              </a:solidFill>
            </a:endParaRPr>
          </a:p>
          <a:p>
            <a:pPr defTabSz="857347" eaLnBrk="0" fontAlgn="base" hangingPunct="0">
              <a:spcAft>
                <a:spcPct val="0"/>
              </a:spcAft>
              <a:buClr>
                <a:srgbClr val="C60C30"/>
              </a:buClr>
              <a:buSzPct val="75000"/>
            </a:pPr>
            <a:r>
              <a:rPr lang="en-US" altLang="zh-TW" sz="1100" i="1" u="sng" dirty="0" smtClean="0">
                <a:solidFill>
                  <a:srgbClr val="000000"/>
                </a:solidFill>
                <a:hlinkClick r:id="rId3"/>
              </a:rPr>
              <a:t>www.rgp.com</a:t>
            </a:r>
            <a:endParaRPr lang="en-US" altLang="zh-TW" sz="1600" b="1" i="1" dirty="0">
              <a:solidFill>
                <a:srgbClr val="000000"/>
              </a:solidFill>
            </a:endParaRPr>
          </a:p>
          <a:p>
            <a:pPr defTabSz="857347" eaLnBrk="0" fontAlgn="base" hangingPunct="0">
              <a:spcAft>
                <a:spcPct val="0"/>
              </a:spcAft>
              <a:buClr>
                <a:srgbClr val="C60C30"/>
              </a:buClr>
              <a:buSzPct val="75000"/>
            </a:pPr>
            <a:endParaRPr lang="en-US" altLang="zh-TW" sz="1100" i="1" dirty="0">
              <a:solidFill>
                <a:srgbClr val="000000"/>
              </a:solidFill>
            </a:endParaRPr>
          </a:p>
          <a:p>
            <a:pPr defTabSz="912901" eaLnBrk="0" fontAlgn="base" hangingPunct="0">
              <a:lnSpc>
                <a:spcPts val="1324"/>
              </a:lnSpc>
              <a:spcBef>
                <a:spcPct val="0"/>
              </a:spcBef>
              <a:buClr>
                <a:srgbClr val="C60C30"/>
              </a:buClr>
              <a:buSzPct val="75000"/>
            </a:pPr>
            <a:r>
              <a:rPr lang="en-US" altLang="zh-TW" sz="1100" b="1" i="1" dirty="0">
                <a:solidFill>
                  <a:srgbClr val="000000"/>
                </a:solidFill>
              </a:rPr>
              <a:t>Hong Kong</a:t>
            </a:r>
          </a:p>
          <a:p>
            <a:pPr defTabSz="912901" eaLnBrk="0" fontAlgn="base" hangingPunct="0">
              <a:lnSpc>
                <a:spcPts val="1324"/>
              </a:lnSpc>
              <a:spcBef>
                <a:spcPct val="0"/>
              </a:spcBef>
              <a:spcAft>
                <a:spcPts val="568"/>
              </a:spcAft>
              <a:buClr>
                <a:srgbClr val="C60C30"/>
              </a:buClr>
              <a:buSzPct val="75000"/>
            </a:pPr>
            <a:r>
              <a:rPr lang="en-US" altLang="zh-TW" sz="1100" i="1" dirty="0">
                <a:solidFill>
                  <a:srgbClr val="000000"/>
                </a:solidFill>
              </a:rPr>
              <a:t>Unit 2001, Ruttonjee House, 3011 Duddell Street, Central, HK</a:t>
            </a:r>
          </a:p>
          <a:p>
            <a:pPr defTabSz="857347" eaLnBrk="0" fontAlgn="base" hangingPunct="0">
              <a:lnSpc>
                <a:spcPts val="1324"/>
              </a:lnSpc>
              <a:spcAft>
                <a:spcPct val="0"/>
              </a:spcAft>
              <a:buClr>
                <a:srgbClr val="C60C30"/>
              </a:buClr>
              <a:buSzPct val="75000"/>
            </a:pPr>
            <a:r>
              <a:rPr lang="en-US" altLang="zh-TW" sz="1100" b="1" i="1" dirty="0" smtClean="0">
                <a:solidFill>
                  <a:srgbClr val="000000"/>
                </a:solidFill>
              </a:rPr>
              <a:t>Shanghai</a:t>
            </a:r>
            <a:endParaRPr lang="en-US" altLang="zh-TW" sz="1100" b="1" i="1" dirty="0">
              <a:solidFill>
                <a:srgbClr val="000000"/>
              </a:solidFill>
            </a:endParaRPr>
          </a:p>
          <a:p>
            <a:pPr defTabSz="912901" eaLnBrk="0" fontAlgn="base" hangingPunct="0">
              <a:lnSpc>
                <a:spcPts val="1324"/>
              </a:lnSpc>
              <a:spcBef>
                <a:spcPct val="0"/>
              </a:spcBef>
              <a:spcAft>
                <a:spcPct val="0"/>
              </a:spcAft>
              <a:buClr>
                <a:srgbClr val="C60C30"/>
              </a:buClr>
              <a:buSzPct val="75000"/>
            </a:pPr>
            <a:r>
              <a:rPr lang="en-US" altLang="zh-TW" sz="1100" i="1" dirty="0">
                <a:solidFill>
                  <a:srgbClr val="000000"/>
                </a:solidFill>
              </a:rPr>
              <a:t>Room 2705-06, Lippo Plaza, 222 Huaihai Middle Road,</a:t>
            </a:r>
          </a:p>
          <a:p>
            <a:pPr defTabSz="912901" eaLnBrk="0" fontAlgn="base" hangingPunct="0">
              <a:lnSpc>
                <a:spcPts val="1324"/>
              </a:lnSpc>
              <a:spcBef>
                <a:spcPct val="0"/>
              </a:spcBef>
              <a:spcAft>
                <a:spcPts val="568"/>
              </a:spcAft>
              <a:buClr>
                <a:srgbClr val="C60C30"/>
              </a:buClr>
              <a:buSzPct val="75000"/>
            </a:pPr>
            <a:r>
              <a:rPr lang="en-US" altLang="zh-TW" sz="1100" i="1" dirty="0">
                <a:solidFill>
                  <a:srgbClr val="000000"/>
                </a:solidFill>
              </a:rPr>
              <a:t>Shanghai </a:t>
            </a:r>
            <a:r>
              <a:rPr lang="en-US" altLang="zh-TW" sz="1100" i="1" dirty="0" smtClean="0">
                <a:solidFill>
                  <a:srgbClr val="000000"/>
                </a:solidFill>
              </a:rPr>
              <a:t>200021 PRC.</a:t>
            </a:r>
          </a:p>
          <a:p>
            <a:pPr defTabSz="912901" eaLnBrk="0" fontAlgn="base" hangingPunct="0">
              <a:lnSpc>
                <a:spcPts val="1324"/>
              </a:lnSpc>
              <a:spcBef>
                <a:spcPct val="0"/>
              </a:spcBef>
              <a:buClr>
                <a:srgbClr val="C60C30"/>
              </a:buClr>
              <a:buSzPct val="75000"/>
            </a:pPr>
            <a:r>
              <a:rPr lang="en-US" altLang="zh-TW" sz="1100" b="1" i="1" dirty="0" smtClean="0">
                <a:solidFill>
                  <a:srgbClr val="000000"/>
                </a:solidFill>
              </a:rPr>
              <a:t>Beijing</a:t>
            </a:r>
          </a:p>
          <a:p>
            <a:pPr defTabSz="912901" eaLnBrk="0" fontAlgn="base" hangingPunct="0">
              <a:lnSpc>
                <a:spcPts val="1324"/>
              </a:lnSpc>
              <a:spcBef>
                <a:spcPct val="0"/>
              </a:spcBef>
              <a:spcAft>
                <a:spcPts val="568"/>
              </a:spcAft>
              <a:buClr>
                <a:srgbClr val="C60C30"/>
              </a:buClr>
              <a:buSzPct val="75000"/>
            </a:pPr>
            <a:r>
              <a:rPr lang="en-US" altLang="zh-TW" sz="1100" i="1" dirty="0" smtClean="0">
                <a:solidFill>
                  <a:srgbClr val="000000"/>
                </a:solidFill>
              </a:rPr>
              <a:t>Unit 815A, Tower1, Sun Dong An Plaza, 138 Wangfujing Dajie, Dongcheng District, Beijing 100006 PRC.</a:t>
            </a:r>
          </a:p>
          <a:p>
            <a:pPr defTabSz="912901" eaLnBrk="0" fontAlgn="base" hangingPunct="0">
              <a:lnSpc>
                <a:spcPts val="1324"/>
              </a:lnSpc>
              <a:spcBef>
                <a:spcPct val="0"/>
              </a:spcBef>
              <a:buClr>
                <a:srgbClr val="C60C30"/>
              </a:buClr>
              <a:buSzPct val="75000"/>
            </a:pPr>
            <a:r>
              <a:rPr lang="en-US" altLang="zh-TW" sz="1100" b="1" i="1" dirty="0" smtClean="0">
                <a:solidFill>
                  <a:srgbClr val="000000"/>
                </a:solidFill>
              </a:rPr>
              <a:t>Singapore</a:t>
            </a:r>
          </a:p>
          <a:p>
            <a:pPr defTabSz="912901" eaLnBrk="0" fontAlgn="base" hangingPunct="0">
              <a:lnSpc>
                <a:spcPts val="1324"/>
              </a:lnSpc>
              <a:spcBef>
                <a:spcPct val="0"/>
              </a:spcBef>
              <a:spcAft>
                <a:spcPts val="568"/>
              </a:spcAft>
              <a:buClr>
                <a:srgbClr val="C60C30"/>
              </a:buClr>
              <a:buSzPct val="75000"/>
            </a:pPr>
            <a:r>
              <a:rPr lang="en-US" altLang="zh-TW" sz="1100" i="1" dirty="0">
                <a:solidFill>
                  <a:srgbClr val="000000"/>
                </a:solidFill>
              </a:rPr>
              <a:t>8 Shenton Way #</a:t>
            </a:r>
            <a:r>
              <a:rPr lang="en-US" altLang="zh-TW" sz="1100" i="1" dirty="0" smtClean="0">
                <a:solidFill>
                  <a:srgbClr val="000000"/>
                </a:solidFill>
              </a:rPr>
              <a:t>46-02, Singapore  068811</a:t>
            </a:r>
            <a:endParaRPr lang="en-US" altLang="zh-TW" sz="1100" i="1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94134" y="2155562"/>
            <a:ext cx="275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60C30"/>
                </a:solidFill>
              </a:rPr>
              <a:t>THANK YOU</a:t>
            </a:r>
            <a:endParaRPr lang="en-US" sz="4000" b="1" dirty="0">
              <a:solidFill>
                <a:srgbClr val="C60C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706972"/>
              </p:ext>
            </p:extLst>
          </p:nvPr>
        </p:nvGraphicFramePr>
        <p:xfrm>
          <a:off x="935596" y="892336"/>
          <a:ext cx="7272808" cy="2987040"/>
        </p:xfrm>
        <a:graphic>
          <a:graphicData uri="http://schemas.openxmlformats.org/drawingml/2006/table">
            <a:tbl>
              <a:tblPr firstRow="1" bandRow="1"/>
              <a:tblGrid>
                <a:gridCol w="6120680"/>
                <a:gridCol w="115212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GB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  <a:endParaRPr lang="en-GB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PAGE 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Middleware Configuration</a:t>
                      </a:r>
                      <a:endParaRPr kumimoji="0" lang="en-GB" sz="16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Application Connection Information</a:t>
                      </a:r>
                      <a:endParaRPr kumimoji="0" lang="en-GB" sz="16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GB" sz="16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dirty="0" smtClean="0"/>
                        <a:t>System Architecture Diagram</a:t>
                      </a:r>
                      <a:endParaRPr kumimoji="0" lang="en-GB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en-GB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GB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93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Testing Case coverage</a:t>
                      </a:r>
                      <a:endParaRPr kumimoji="0" lang="en-GB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en-GB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GB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933">
                <a:tc>
                  <a:txBody>
                    <a:bodyPr/>
                    <a:lstStyle/>
                    <a:p>
                      <a:pPr marL="0" marR="0" indent="0" algn="l" defTabSz="9141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HK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 level migration plan and testing schedule</a:t>
                      </a:r>
                      <a:endParaRPr kumimoji="0" lang="en-GB" sz="16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en-GB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en-GB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2933">
                <a:tc>
                  <a:txBody>
                    <a:bodyPr/>
                    <a:lstStyle/>
                    <a:p>
                      <a:pPr marL="0" marR="0" indent="0" algn="l" defTabSz="9141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Discovery Workshop Work Plan</a:t>
                      </a:r>
                      <a:endParaRPr kumimoji="0" lang="en-GB" sz="16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en-GB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kumimoji="0" lang="en-GB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Middleware </a:t>
            </a:r>
            <a:r>
              <a:rPr lang="en-US" sz="3200" dirty="0" smtClean="0"/>
              <a:t>Configuration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16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Middleware</a:t>
            </a:r>
            <a:r>
              <a:rPr lang="en-US" dirty="0"/>
              <a:t>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9725" y="944380"/>
            <a:ext cx="87242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(in Excel format)</a:t>
            </a:r>
          </a:p>
          <a:p>
            <a:pPr marL="342900" indent="-342900">
              <a:buFontTx/>
              <a:buChar char="-"/>
            </a:pPr>
            <a:r>
              <a:rPr lang="en-HK" dirty="0" smtClean="0"/>
              <a:t>MQ </a:t>
            </a:r>
            <a:r>
              <a:rPr lang="en-HK" dirty="0"/>
              <a:t>Instance configuration (</a:t>
            </a:r>
            <a:r>
              <a:rPr lang="en-HK" dirty="0" smtClean="0"/>
              <a:t>existing and target)</a:t>
            </a:r>
          </a:p>
          <a:p>
            <a:pPr marL="342900" indent="-342900">
              <a:buFontTx/>
              <a:buChar char="-"/>
            </a:pPr>
            <a:r>
              <a:rPr lang="en-HK" dirty="0" smtClean="0"/>
              <a:t>Transmission Queue</a:t>
            </a:r>
            <a:endParaRPr lang="en-HK" dirty="0"/>
          </a:p>
          <a:p>
            <a:pPr marL="342900" indent="-342900">
              <a:buFontTx/>
              <a:buChar char="-"/>
            </a:pPr>
            <a:r>
              <a:rPr lang="en-HK" dirty="0" smtClean="0"/>
              <a:t>Queue information (Local, Remote, Alias, Model)</a:t>
            </a:r>
          </a:p>
          <a:p>
            <a:pPr marL="342900" indent="-342900">
              <a:buFontTx/>
              <a:buChar char="-"/>
            </a:pPr>
            <a:r>
              <a:rPr lang="en-HK" dirty="0" smtClean="0"/>
              <a:t>Cluster information (Cluster Sender/Receiver Channel)</a:t>
            </a:r>
          </a:p>
          <a:p>
            <a:pPr marL="342900" indent="-342900">
              <a:buFontTx/>
              <a:buChar char="-"/>
            </a:pPr>
            <a:r>
              <a:rPr lang="en-HK" dirty="0" smtClean="0"/>
              <a:t>Channel information (Sender/Receiver, Client and Server Connection, Requester-Sender, Server) </a:t>
            </a:r>
          </a:p>
          <a:p>
            <a:pPr marL="342900" indent="-342900">
              <a:buFontTx/>
              <a:buChar char="-"/>
            </a:pPr>
            <a:r>
              <a:rPr lang="en-HK" dirty="0" smtClean="0"/>
              <a:t>Authentication Information</a:t>
            </a:r>
          </a:p>
          <a:p>
            <a:pPr marL="342900" indent="-342900">
              <a:buFontTx/>
              <a:buChar char="-"/>
            </a:pPr>
            <a:r>
              <a:rPr lang="en-HK" dirty="0" smtClean="0"/>
              <a:t>Listener</a:t>
            </a:r>
          </a:p>
          <a:p>
            <a:pPr marL="342900" indent="-342900">
              <a:buFontTx/>
              <a:buChar char="-"/>
            </a:pPr>
            <a:r>
              <a:rPr lang="en-HK" dirty="0"/>
              <a:t>Process Information</a:t>
            </a:r>
          </a:p>
          <a:p>
            <a:pPr marL="342900" indent="-342900">
              <a:buFontTx/>
              <a:buChar char="-"/>
            </a:pPr>
            <a:r>
              <a:rPr lang="en-HK" dirty="0" smtClean="0"/>
              <a:t>Service Information</a:t>
            </a:r>
          </a:p>
          <a:p>
            <a:pPr marL="342900" indent="-342900">
              <a:buFontTx/>
              <a:buChar char="-"/>
            </a:pPr>
            <a:r>
              <a:rPr lang="en-HK" dirty="0" smtClean="0"/>
              <a:t>Communication Information</a:t>
            </a:r>
          </a:p>
          <a:p>
            <a:pPr marL="342900" indent="-342900">
              <a:buFontTx/>
              <a:buChar char="-"/>
            </a:pPr>
            <a:r>
              <a:rPr lang="en-HK" dirty="0" smtClean="0"/>
              <a:t>Topic Information</a:t>
            </a:r>
          </a:p>
          <a:p>
            <a:pPr marL="342900" indent="-342900">
              <a:buFontTx/>
              <a:buChar char="-"/>
            </a:pPr>
            <a:r>
              <a:rPr lang="en-HK" dirty="0" smtClean="0"/>
              <a:t>Sub</a:t>
            </a:r>
          </a:p>
          <a:p>
            <a:pPr marL="342900" indent="-342900">
              <a:buFontTx/>
              <a:buChar char="-"/>
            </a:pPr>
            <a:r>
              <a:rPr lang="en-HK" dirty="0" err="1" smtClean="0"/>
              <a:t>Namelist</a:t>
            </a:r>
            <a:endParaRPr lang="en-HK" dirty="0" smtClean="0"/>
          </a:p>
          <a:p>
            <a:pPr marL="342900" indent="-342900">
              <a:buFontTx/>
              <a:buChar char="-"/>
            </a:pPr>
            <a:r>
              <a:rPr lang="en-HK" dirty="0"/>
              <a:t>Channel logical mapping between local queues and alias </a:t>
            </a:r>
            <a:r>
              <a:rPr lang="en-HK" dirty="0" smtClean="0"/>
              <a:t>queue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0849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defRPr/>
            </a:pPr>
            <a:r>
              <a:rPr lang="en-US" sz="3200" dirty="0"/>
              <a:t>Application Connection Information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Connection </a:t>
            </a:r>
            <a:r>
              <a:rPr lang="en-US" dirty="0" smtClean="0"/>
              <a:t>Information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54833" y="734518"/>
            <a:ext cx="73451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Inventory List for :-</a:t>
            </a:r>
          </a:p>
          <a:p>
            <a:pPr marL="342900" indent="-342900">
              <a:buFontTx/>
              <a:buChar char="-"/>
            </a:pPr>
            <a:r>
              <a:rPr lang="en-HK" dirty="0" smtClean="0"/>
              <a:t>Application Name</a:t>
            </a:r>
          </a:p>
          <a:p>
            <a:pPr marL="342900" indent="-342900">
              <a:buFontTx/>
              <a:buChar char="-"/>
            </a:pPr>
            <a:r>
              <a:rPr lang="en-HK" dirty="0" smtClean="0"/>
              <a:t>Platform and Technology (e.g. AS/400, .NET, Java, Mainframe, c, etc.)</a:t>
            </a:r>
          </a:p>
          <a:p>
            <a:pPr marL="342900" indent="-342900">
              <a:buFontTx/>
              <a:buChar char="-"/>
            </a:pPr>
            <a:r>
              <a:rPr lang="en-HK" dirty="0" smtClean="0"/>
              <a:t>Client API used (e.g. JMS)</a:t>
            </a:r>
          </a:p>
          <a:p>
            <a:pPr marL="342900" indent="-342900">
              <a:buFontTx/>
              <a:buChar char="-"/>
            </a:pPr>
            <a:r>
              <a:rPr lang="en-HK" dirty="0" smtClean="0"/>
              <a:t>Message Queue usage</a:t>
            </a:r>
          </a:p>
          <a:p>
            <a:pPr marL="342900" indent="-342900">
              <a:buFontTx/>
              <a:buChar char="-"/>
            </a:pPr>
            <a:endParaRPr lang="en-HK" dirty="0" smtClean="0"/>
          </a:p>
          <a:p>
            <a:pPr marL="342900" indent="-342900">
              <a:buFontTx/>
              <a:buChar char="-"/>
            </a:pPr>
            <a:endParaRPr lang="en-H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3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defRPr/>
            </a:pPr>
            <a:r>
              <a:rPr lang="en-US" sz="3200" dirty="0"/>
              <a:t>System Architecture </a:t>
            </a:r>
            <a:r>
              <a:rPr lang="en-US" sz="3200" dirty="0" smtClean="0"/>
              <a:t>Diagram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Architecture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4774" y="719529"/>
            <a:ext cx="716529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High level Diagram </a:t>
            </a:r>
          </a:p>
          <a:p>
            <a:r>
              <a:rPr lang="en-HK" dirty="0" smtClean="0"/>
              <a:t>– Cluster Architecture</a:t>
            </a:r>
          </a:p>
          <a:p>
            <a:r>
              <a:rPr lang="en-HK" dirty="0"/>
              <a:t>–</a:t>
            </a:r>
            <a:r>
              <a:rPr lang="en-HK" dirty="0" smtClean="0"/>
              <a:t> Communication between MQ Managers</a:t>
            </a:r>
          </a:p>
          <a:p>
            <a:r>
              <a:rPr lang="en-HK" dirty="0"/>
              <a:t>–</a:t>
            </a:r>
            <a:r>
              <a:rPr lang="en-HK" dirty="0" smtClean="0"/>
              <a:t> Communication between MQ Manager and  remote / external MQ Manager</a:t>
            </a:r>
          </a:p>
          <a:p>
            <a:r>
              <a:rPr lang="en-HK" dirty="0" smtClean="0"/>
              <a:t>2</a:t>
            </a:r>
            <a:r>
              <a:rPr lang="en-HK" baseline="30000" dirty="0" smtClean="0"/>
              <a:t>nd</a:t>
            </a:r>
            <a:r>
              <a:rPr lang="en-HK" dirty="0" smtClean="0"/>
              <a:t> Level Diagram</a:t>
            </a:r>
          </a:p>
          <a:p>
            <a:r>
              <a:rPr lang="en-HK" dirty="0" smtClean="0"/>
              <a:t>– Connection between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defRPr/>
            </a:pPr>
            <a:r>
              <a:rPr lang="en-US" sz="3200" dirty="0"/>
              <a:t>Testing Case </a:t>
            </a:r>
            <a:r>
              <a:rPr lang="en-US" sz="3200" dirty="0" smtClean="0"/>
              <a:t>coverage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DropOffZoneRoutingForm</Edit>
  <New>DocumentLibraryForm</New>
</FormTemplates>
</file>

<file path=customXml/item2.xml><?xml version="1.0" encoding="utf-8"?>
<?mso-contentType ?>
<SharedContentType xmlns="Microsoft.SharePoint.Taxonomy.ContentTypeSync" SourceId="744d5d32-f3d7-4db1-a11b-a8b3cc26be9f" ContentTypeId="0x0101005A5E85A446EF2D4D822CFC9FC631E466" PreviousValue="false"/>
</file>

<file path=customXml/item3.xml><?xml version="1.0" encoding="utf-8"?>
<p:properties xmlns:p="http://schemas.microsoft.com/office/2006/metadata/properties" xmlns:xsi="http://www.w3.org/2001/XMLSchema-instance">
  <documentManagement>
    <_dlc_DocId xmlns="4ebb7624-31b3-4f6b-95ae-865e17e10455">RGPD-532-1802</_dlc_DocId>
    <_dlc_DocIdUrl xmlns="4ebb7624-31b3-4f6b-95ae-865e17e10455">
      <Url>https://portal.resourcesglobal.com/business/pc/_layouts/DocIdRedir.aspx?ID=RGPD-532-1802</Url>
      <Description>RGPD-532-1802</Description>
    </_dlc_DocIdUrl>
    <Team_x0020_Members xmlns="dc995a72-b373-4938-b17f-f8a2ef26a216">
      <UserInfo>
        <DisplayName/>
        <AccountId xsi:nil="true"/>
        <AccountType/>
      </UserInfo>
    </Team_x0020_Members>
    <Parent_x0020_Company xmlns="dc995a72-b373-4938-b17f-f8a2ef26a216" xsi:nil="true"/>
    <TaxCatchAll xmlns="9d591d12-84ba-4d87-ad39-4260021e1413">
      <Value>107</Value>
      <Value>123</Value>
      <Value>138</Value>
      <Value>178</Value>
      <Value>266</Value>
      <Value>446</Value>
    </TaxCatchAll>
    <TaskDueDate xmlns="http://schemas.microsoft.com/sharepoint/v3/fields">2014-11-14T05:00:00+00:00</TaskDueDate>
    <f8108a5a284547499ed554a4a755854c xmlns="9d591d12-84ba-4d87-ad39-4260021e1413">
      <Terms xmlns="http://schemas.microsoft.com/office/infopath/2007/PartnerControls">
        <TermInfo xmlns="http://schemas.microsoft.com/office/infopath/2007/PartnerControls">
          <TermName xmlns="http://schemas.microsoft.com/office/infopath/2007/PartnerControls">Governance, Risk ＆ Compliance</TermName>
          <TermId xmlns="http://schemas.microsoft.com/office/infopath/2007/PartnerControls">77f1d324-ea23-4e1d-9ec2-40f657057307</TermId>
        </TermInfo>
      </Terms>
    </f8108a5a284547499ed554a4a755854c>
    <p2cf79ce54924033b06ce173fe1f1410 xmlns="9d591d12-84ba-4d87-ad39-4260021e141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Co-Sourcing</TermName>
          <TermId xmlns="http://schemas.microsoft.com/office/infopath/2007/PartnerControls">ddd67520-0c02-490e-ad93-2d290d219387</TermId>
        </TermInfo>
        <TermInfo xmlns="http://schemas.microsoft.com/office/infopath/2007/PartnerControls">
          <TermName xmlns="http://schemas.microsoft.com/office/infopath/2007/PartnerControls">Internal Audit</TermName>
          <TermId xmlns="http://schemas.microsoft.com/office/infopath/2007/PartnerControls">c036fc75-41c9-4e5e-b829-316379885639</TermId>
        </TermInfo>
      </Terms>
    </p2cf79ce54924033b06ce173fe1f1410>
    <e8c8cd1610f643178de2e0eba51f06fe xmlns="9d591d12-84ba-4d87-ad39-4260021e141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 (Oakbrook Terrace)</TermName>
          <TermId xmlns="http://schemas.microsoft.com/office/infopath/2007/PartnerControls">eec71580-3679-47c0-8024-0269d9077f3b</TermId>
        </TermInfo>
      </Terms>
    </e8c8cd1610f643178de2e0eba51f06fe>
    <Client_x0020_Name xmlns="9d591d12-84ba-4d87-ad39-4260021e1413">CPA</Client_x0020_Name>
    <Document_x0020_Type xmlns="dc995a72-b373-4938-b17f-f8a2ef26a216">Non-RFP Proposal</Document_x0020_Type>
    <CSD_x0020_Sponsor xmlns="dc995a72-b373-4938-b17f-f8a2ef26a216">Trak Patel</CSD_x0020_Sponsor>
    <mfaff891ec6c472baeae10ef1da6ba6c xmlns="9d591d12-84ba-4d87-ad39-4260021e1413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Manufacturing</TermName>
          <TermId xmlns="http://schemas.microsoft.com/office/infopath/2007/PartnerControls">d0a5082d-d452-4679-902f-747a023fade6</TermId>
        </TermInfo>
      </Terms>
    </mfaff891ec6c472baeae10ef1da6ba6c>
    <Proposal_x0020_Name xmlns="dc995a72-b373-4938-b17f-f8a2ef26a216">Internal Audit Co-Sourcing</Proposal_x0020_Name>
    <c2c4dae8e70545d39d1b9d0cd3118317 xmlns="4ebb7624-31b3-4f6b-95ae-865e17e1045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Central</TermName>
          <TermId xmlns="http://schemas.microsoft.com/office/infopath/2007/PartnerControls">c7117b7b-ed29-4b28-aafb-5facda945add</TermId>
        </TermInfo>
      </Terms>
    </c2c4dae8e70545d39d1b9d0cd3118317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Formal Proposal" ma:contentTypeID="0x0101005A5E85A446EF2D4D822CFC9FC631E46600E3A48A38AC6D1041A5F346C6564D5B1D0094AE64B1EE28C1469D115480392AC832" ma:contentTypeVersion="49" ma:contentTypeDescription="A Proposal Center proposal document." ma:contentTypeScope="" ma:versionID="07a871e05ba291bcaf9a8f48fbf67a9b">
  <xsd:schema xmlns:xsd="http://www.w3.org/2001/XMLSchema" xmlns:xs="http://www.w3.org/2001/XMLSchema" xmlns:p="http://schemas.microsoft.com/office/2006/metadata/properties" xmlns:ns2="9d591d12-84ba-4d87-ad39-4260021e1413" xmlns:ns3="4ebb7624-31b3-4f6b-95ae-865e17e10455" xmlns:ns4="http://schemas.microsoft.com/sharepoint/v3/fields" xmlns:ns5="dc995a72-b373-4938-b17f-f8a2ef26a216" targetNamespace="http://schemas.microsoft.com/office/2006/metadata/properties" ma:root="true" ma:fieldsID="3729660049a7ef36db520a301adf30ff" ns2:_="" ns3:_="" ns4:_="" ns5:_="">
    <xsd:import namespace="9d591d12-84ba-4d87-ad39-4260021e1413"/>
    <xsd:import namespace="4ebb7624-31b3-4f6b-95ae-865e17e10455"/>
    <xsd:import namespace="http://schemas.microsoft.com/sharepoint/v3/fields"/>
    <xsd:import namespace="dc995a72-b373-4938-b17f-f8a2ef26a216"/>
    <xsd:element name="properties">
      <xsd:complexType>
        <xsd:sequence>
          <xsd:element name="documentManagement">
            <xsd:complexType>
              <xsd:all>
                <xsd:element ref="ns2:Client_x0020_Name" minOccurs="0"/>
                <xsd:element ref="ns4:TaskDueDate" minOccurs="0"/>
                <xsd:element ref="ns5:Parent_x0020_Company" minOccurs="0"/>
                <xsd:element ref="ns5:Document_x0020_Type" minOccurs="0"/>
                <xsd:element ref="ns5:CSD_x0020_Sponsor" minOccurs="0"/>
                <xsd:element ref="ns5:Team_x0020_Members" minOccurs="0"/>
                <xsd:element ref="ns5:Proposal_x0020_Name" minOccurs="0"/>
                <xsd:element ref="ns2:f8108a5a284547499ed554a4a755854c" minOccurs="0"/>
                <xsd:element ref="ns2:TaxCatchAllLabel" minOccurs="0"/>
                <xsd:element ref="ns2:p2cf79ce54924033b06ce173fe1f1410" minOccurs="0"/>
                <xsd:element ref="ns3:c2c4dae8e70545d39d1b9d0cd3118317" minOccurs="0"/>
                <xsd:element ref="ns2:e8c8cd1610f643178de2e0eba51f06fe" minOccurs="0"/>
                <xsd:element ref="ns2:TaxCatchAll" minOccurs="0"/>
                <xsd:element ref="ns3:_dlc_DocId" minOccurs="0"/>
                <xsd:element ref="ns3:_dlc_DocIdUrl" minOccurs="0"/>
                <xsd:element ref="ns3:_dlc_DocIdPersistId" minOccurs="0"/>
                <xsd:element ref="ns2:mfaff891ec6c472baeae10ef1da6ba6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91d12-84ba-4d87-ad39-4260021e1413" elementFormDefault="qualified">
    <xsd:import namespace="http://schemas.microsoft.com/office/2006/documentManagement/types"/>
    <xsd:import namespace="http://schemas.microsoft.com/office/infopath/2007/PartnerControls"/>
    <xsd:element name="Client_x0020_Name" ma:index="2" nillable="true" ma:displayName="Client Name" ma:description="The name of the client." ma:internalName="Client_x0020_Name">
      <xsd:simpleType>
        <xsd:restriction base="dms:Text">
          <xsd:maxLength value="255"/>
        </xsd:restriction>
      </xsd:simpleType>
    </xsd:element>
    <xsd:element name="f8108a5a284547499ed554a4a755854c" ma:index="14" nillable="true" ma:taxonomy="true" ma:internalName="f8108a5a284547499ed554a4a755854c" ma:taxonomyFieldName="RGP_x0020_Practice_x0020_Area" ma:displayName="Practice Area" ma:default="" ma:fieldId="{f8108a5a-2845-4749-9ed5-54a4a755854c}" ma:taxonomyMulti="true" ma:sspId="744d5d32-f3d7-4db1-a11b-a8b3cc26be9f" ma:termSetId="36b634e0-fb37-4adf-b1a3-006c5fdf8d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Label" ma:index="18" nillable="true" ma:displayName="Taxonomy Catch All Column1" ma:hidden="true" ma:list="{b2512c4d-cb5f-44c7-b4e9-e84092e0e108}" ma:internalName="TaxCatchAllLabel" ma:readOnly="true" ma:showField="CatchAllDataLabel" ma:web="4ebb7624-31b3-4f6b-95ae-865e17e104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2cf79ce54924033b06ce173fe1f1410" ma:index="20" nillable="true" ma:taxonomy="true" ma:internalName="p2cf79ce54924033b06ce173fe1f1410" ma:taxonomyFieldName="RGP_x0020_Initiative" ma:displayName="Initiative" ma:default="" ma:fieldId="{92cf79ce-5492-4033-b06c-e173fe1f1410}" ma:taxonomyMulti="true" ma:sspId="744d5d32-f3d7-4db1-a11b-a8b3cc26be9f" ma:termSetId="03a35e39-05ad-49cc-9ee8-6182fb0857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8c8cd1610f643178de2e0eba51f06fe" ma:index="23" nillable="true" ma:taxonomy="true" ma:internalName="e8c8cd1610f643178de2e0eba51f06fe" ma:taxonomyFieldName="RGP_x0020_Office" ma:displayName="Office" ma:indexed="true" ma:default="" ma:fieldId="{e8c8cd16-10f6-4317-8de2-e0eba51f06fe}" ma:sspId="744d5d32-f3d7-4db1-a11b-a8b3cc26be9f" ma:termSetId="c9b1bff1-096b-4cb1-8b95-0d7cacc7c44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b2512c4d-cb5f-44c7-b4e9-e84092e0e108}" ma:internalName="TaxCatchAll" ma:showField="CatchAllData" ma:web="4ebb7624-31b3-4f6b-95ae-865e17e104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faff891ec6c472baeae10ef1da6ba6c" ma:index="29" nillable="true" ma:taxonomy="true" ma:internalName="mfaff891ec6c472baeae10ef1da6ba6c" ma:taxonomyFieldName="RGP_x0020_Industry" ma:displayName="Industry" ma:readOnly="false" ma:default="" ma:fieldId="{6faff891-ec6c-472b-aeae-10ef1da6ba6c}" ma:taxonomyMulti="true" ma:sspId="744d5d32-f3d7-4db1-a11b-a8b3cc26be9f" ma:termSetId="35ede498-55fb-4a18-a08b-891898c3297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bb7624-31b3-4f6b-95ae-865e17e10455" elementFormDefault="qualified">
    <xsd:import namespace="http://schemas.microsoft.com/office/2006/documentManagement/types"/>
    <xsd:import namespace="http://schemas.microsoft.com/office/infopath/2007/PartnerControls"/>
    <xsd:element name="c2c4dae8e70545d39d1b9d0cd3118317" ma:index="22" nillable="true" ma:taxonomy="true" ma:internalName="c2c4dae8e70545d39d1b9d0cd3118317" ma:taxonomyFieldName="RGP_x0020_Region" ma:displayName="Region" ma:default="" ma:fieldId="{c2c4dae8-e705-45d3-9d1b-9d0cd3118317}" ma:sspId="744d5d32-f3d7-4db1-a11b-a8b3cc26be9f" ma:termSetId="94209f19-16e6-4d61-bad0-6a8a7d0e478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TaskDueDate" ma:index="8" nillable="true" ma:displayName="Due Date" ma:format="DateOnly" ma:indexed="true" ma:internalName="TaskDu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95a72-b373-4938-b17f-f8a2ef26a216" elementFormDefault="qualified">
    <xsd:import namespace="http://schemas.microsoft.com/office/2006/documentManagement/types"/>
    <xsd:import namespace="http://schemas.microsoft.com/office/infopath/2007/PartnerControls"/>
    <xsd:element name="Parent_x0020_Company" ma:index="9" nillable="true" ma:displayName="Parent Company" ma:description="Name of the parent company, if applicable." ma:internalName="Parent_x0020_Company">
      <xsd:simpleType>
        <xsd:restriction base="dms:Text">
          <xsd:maxLength value="255"/>
        </xsd:restriction>
      </xsd:simpleType>
    </xsd:element>
    <xsd:element name="Document_x0020_Type" ma:index="10" nillable="true" ma:displayName="Document Type" ma:description="Proposal document type." ma:format="Dropdown" ma:internalName="Document_x0020_Type">
      <xsd:simpleType>
        <xsd:restriction base="dms:Choice">
          <xsd:enumeration value="Standard RFP Response"/>
          <xsd:enumeration value="Non-RFP Proposal"/>
          <xsd:enumeration value="Standard RFI"/>
          <xsd:enumeration value="Presentation"/>
          <xsd:enumeration value="Letter Proposal"/>
        </xsd:restriction>
      </xsd:simpleType>
    </xsd:element>
    <xsd:element name="CSD_x0020_Sponsor" ma:index="11" nillable="true" ma:displayName="CSD Lead" ma:internalName="CSD_x0020_Sponsor0">
      <xsd:simpleType>
        <xsd:restriction base="dms:Text">
          <xsd:maxLength value="255"/>
        </xsd:restriction>
      </xsd:simpleType>
    </xsd:element>
    <xsd:element name="Team_x0020_Members" ma:index="12" nillable="true" ma:displayName="Team Members" ma:description="Team members involved." ma:list="UserInfo" ma:SharePointGroup="0" ma:internalName="Team_x0020_Members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posal_x0020_Name" ma:index="13" nillable="true" ma:displayName="Proposal Name" ma:description="Formal name of the proposal as it is submitted to the client." ma:internalName="Proposal_x0020_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FAF4A2A-1902-4D4A-A6C9-E99E2D429B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D055FE-B19D-4630-9C30-9ABFEDA6C429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EE86E3E0-CFBA-4AC5-A195-2913F3851A64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4ebb7624-31b3-4f6b-95ae-865e17e10455"/>
    <ds:schemaRef ds:uri="dc995a72-b373-4938-b17f-f8a2ef26a216"/>
    <ds:schemaRef ds:uri="http://purl.org/dc/elements/1.1/"/>
    <ds:schemaRef ds:uri="9d591d12-84ba-4d87-ad39-4260021e1413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335EFFA-C7BB-4A83-BE4D-9B1AB6BDE5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591d12-84ba-4d87-ad39-4260021e1413"/>
    <ds:schemaRef ds:uri="4ebb7624-31b3-4f6b-95ae-865e17e10455"/>
    <ds:schemaRef ds:uri="http://schemas.microsoft.com/sharepoint/v3/fields"/>
    <ds:schemaRef ds:uri="dc995a72-b373-4938-b17f-f8a2ef26a2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129F0A3B-8497-473C-AFB0-A4BC798040D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59145</TotalTime>
  <Words>347</Words>
  <Application>Microsoft Office PowerPoint</Application>
  <PresentationFormat>On-screen Show (4:3)</PresentationFormat>
  <Paragraphs>121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Calibri</vt:lpstr>
      <vt:lpstr>Courier New</vt:lpstr>
      <vt:lpstr>Times New Roman</vt:lpstr>
      <vt:lpstr>PMingLiU</vt:lpstr>
      <vt:lpstr>ヒラギノ角ゴ ProN W3</vt:lpstr>
      <vt:lpstr>Arial</vt:lpstr>
      <vt:lpstr>Arial Bold</vt:lpstr>
      <vt:lpstr>Gill Sans</vt:lpstr>
      <vt:lpstr>宋体</vt:lpstr>
      <vt:lpstr>MS PGothic</vt:lpstr>
      <vt:lpstr>1_Office Theme</vt:lpstr>
      <vt:lpstr>PowerPoint Presentation</vt:lpstr>
      <vt:lpstr>PowerPoint Presentation</vt:lpstr>
      <vt:lpstr>Middleware Configuration</vt:lpstr>
      <vt:lpstr>PowerPoint Presentation</vt:lpstr>
      <vt:lpstr>Application Connection Information</vt:lpstr>
      <vt:lpstr>PowerPoint Presentation</vt:lpstr>
      <vt:lpstr>System Architecture Diagram</vt:lpstr>
      <vt:lpstr>PowerPoint Presentation</vt:lpstr>
      <vt:lpstr>Testing Case coverage</vt:lpstr>
      <vt:lpstr>PowerPoint Presentation</vt:lpstr>
      <vt:lpstr>High level migration plan and testing schedule</vt:lpstr>
      <vt:lpstr>PowerPoint Presentation</vt:lpstr>
      <vt:lpstr>PowerPoint Presentation</vt:lpstr>
      <vt:lpstr>PowerPoint Presentation</vt:lpstr>
      <vt:lpstr>PowerPoint Presentation</vt:lpstr>
    </vt:vector>
  </TitlesOfParts>
  <Company>Resources Global Professionals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CPA MQ Upgrade Discovery</dc:title>
  <dc:creator>User</dc:creator>
  <cp:lastModifiedBy>Julian Kwan</cp:lastModifiedBy>
  <cp:revision>2722</cp:revision>
  <cp:lastPrinted>2015-06-08T01:43:27Z</cp:lastPrinted>
  <dcterms:created xsi:type="dcterms:W3CDTF">2008-08-26T21:49:49Z</dcterms:created>
  <dcterms:modified xsi:type="dcterms:W3CDTF">2017-02-21T09:41:00Z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0x0101005A5E85A446EF2D4D822CFC9FC631E46600E3A48A38AC6D1041A5F346C6564D5B1D0094AE64B1EE28C1469D115480392AC832</vt:lpwstr>
  </property>
  <property fmtid="{D5CDD505-2E9C-101B-9397-08002B2CF9AE}" pid="3" name="_dlc_DocIdItemGuid">
    <vt:lpwstr>4593f0dd-d6d5-4a32-99f2-a09620257868</vt:lpwstr>
  </property>
  <property fmtid="{D5CDD505-2E9C-101B-9397-08002B2CF9AE}" pid="4" name="RGP_x0020_Practice_x0020_Area">
    <vt:lpwstr>123;#Governance, Risk ＆ Compliance|77f1d324-ea23-4e1d-9ec2-40f657057307;#135;#Information Management|25f11d81-11d2-4fc7-996c-2a5cf6033ae2</vt:lpwstr>
  </property>
  <property fmtid="{D5CDD505-2E9C-101B-9397-08002B2CF9AE}" pid="5" name="RGP_x0020_Region">
    <vt:lpwstr>272;#Asia-Pacific|5ab70b20-584b-4eca-bf36-a3c370f2c28c</vt:lpwstr>
  </property>
  <property fmtid="{D5CDD505-2E9C-101B-9397-08002B2CF9AE}" pid="6" name="RGP_x0020_Initiative">
    <vt:lpwstr>176;#Compliance / Regulatory|ee273c48-220d-4f4e-869a-b5aadc754d2a;#289;#Data Security|b19ea9c2-126b-440b-bb70-6fa8844d7e83</vt:lpwstr>
  </property>
  <property fmtid="{D5CDD505-2E9C-101B-9397-08002B2CF9AE}" pid="7" name="RGP_x0020_Office">
    <vt:lpwstr>158;#Singapore|c558ecd9-cef7-4cb6-8dc4-4e71f9c2136f</vt:lpwstr>
  </property>
  <property fmtid="{D5CDD505-2E9C-101B-9397-08002B2CF9AE}" pid="8" name="RGP_x0020_Industry">
    <vt:lpwstr>208;#Education|6a9c2ac5-8dce-44d1-ad68-534bdd6cd238</vt:lpwstr>
  </property>
  <property fmtid="{D5CDD505-2E9C-101B-9397-08002B2CF9AE}" pid="9" name="RGP Industry">
    <vt:lpwstr>107;#Manufacturing|d0a5082d-d452-4679-902f-747a023fade6</vt:lpwstr>
  </property>
  <property fmtid="{D5CDD505-2E9C-101B-9397-08002B2CF9AE}" pid="10" name="RGP Practice Area">
    <vt:lpwstr>123;#Governance, Risk ＆ Compliance|77f1d324-ea23-4e1d-9ec2-40f657057307</vt:lpwstr>
  </property>
  <property fmtid="{D5CDD505-2E9C-101B-9397-08002B2CF9AE}" pid="11" name="RGP Initiative">
    <vt:lpwstr>178;#Co-Sourcing|ddd67520-0c02-490e-ad93-2d290d219387;#446;#Internal Audit|c036fc75-41c9-4e5e-b829-316379885639</vt:lpwstr>
  </property>
  <property fmtid="{D5CDD505-2E9C-101B-9397-08002B2CF9AE}" pid="12" name="RGP Office">
    <vt:lpwstr>138;#Chicago (Oakbrook Terrace)|eec71580-3679-47c0-8024-0269d9077f3b</vt:lpwstr>
  </property>
  <property fmtid="{D5CDD505-2E9C-101B-9397-08002B2CF9AE}" pid="13" name="RGP Region">
    <vt:lpwstr>266;#Central|c7117b7b-ed29-4b28-aafb-5facda945add</vt:lpwstr>
  </property>
  <property fmtid="{D5CDD505-2E9C-101B-9397-08002B2CF9AE}" pid="14" name="Order">
    <vt:r8>170400</vt:r8>
  </property>
  <property fmtid="{D5CDD505-2E9C-101B-9397-08002B2CF9AE}" pid="15" name="xd_ProgID">
    <vt:lpwstr/>
  </property>
  <property fmtid="{D5CDD505-2E9C-101B-9397-08002B2CF9AE}" pid="16" name="_CopySource">
    <vt:lpwstr/>
  </property>
  <property fmtid="{D5CDD505-2E9C-101B-9397-08002B2CF9AE}" pid="17" name="TemplateUrl">
    <vt:lpwstr/>
  </property>
  <property fmtid="{D5CDD505-2E9C-101B-9397-08002B2CF9AE}" pid="18" name="f8108a5a284547499ed554a4a755854c">
    <vt:lpwstr>Governance, Risk ＆ Compliance|77f1d324-ea23-4e1d-9ec2-40f657057307;Information Management|25f11d81-11d2-4fc7-996c-2a5cf6033ae2</vt:lpwstr>
  </property>
  <property fmtid="{D5CDD505-2E9C-101B-9397-08002B2CF9AE}" pid="19" name="c2c4dae8e70545d39d1b9d0cd3118317">
    <vt:lpwstr>Asia-Pacific|5ab70b20-584b-4eca-bf36-a3c370f2c28c</vt:lpwstr>
  </property>
  <property fmtid="{D5CDD505-2E9C-101B-9397-08002B2CF9AE}" pid="20" name="e8c8cd1610f643178de2e0eba51f06fe">
    <vt:lpwstr>Singapore|c558ecd9-cef7-4cb6-8dc4-4e71f9c2136f</vt:lpwstr>
  </property>
  <property fmtid="{D5CDD505-2E9C-101B-9397-08002B2CF9AE}" pid="21" name="TaxCatchAll">
    <vt:lpwstr>182;#Current State Assessment|9730435f-c2e2-4112-b33a-ca955655eb27;#158;#Singapore|c558ecd9-cef7-4cb6-8dc4-4e71f9c2136f;#272;#Asia-Pacific|5ab70b20-584b-4eca-bf36-a3c370f2c28c;#132;#Process Improvement|1007a228-8fdd-4ed8-a783-f0aff769d0a2;#288;#Data Gover</vt:lpwstr>
  </property>
  <property fmtid="{D5CDD505-2E9C-101B-9397-08002B2CF9AE}" pid="22" name="p2cf79ce54924033b06ce173fe1f1410">
    <vt:lpwstr>Current State Assessment|9730435f-c2e2-4112-b33a-ca955655eb27;Process Improvement|1007a228-8fdd-4ed8-a783-f0aff769d0a2;Data Governance|ca5b9123-99f0-49b1-a4e1-9d49f9751048</vt:lpwstr>
  </property>
  <property fmtid="{D5CDD505-2E9C-101B-9397-08002B2CF9AE}" pid="23" name="mfaff891ec6c472baeae10ef1da6ba6c">
    <vt:lpwstr>Pharmaceutical|e5b19d19-a78b-4c95-91f1-45460644190b</vt:lpwstr>
  </property>
  <property fmtid="{D5CDD505-2E9C-101B-9397-08002B2CF9AE}" pid="24" name="Client Name">
    <vt:lpwstr>Sanofi</vt:lpwstr>
  </property>
  <property fmtid="{D5CDD505-2E9C-101B-9397-08002B2CF9AE}" pid="25" name="TaskDueDate">
    <vt:filetime>2014-02-25T06:00:00Z</vt:filetime>
  </property>
  <property fmtid="{D5CDD505-2E9C-101B-9397-08002B2CF9AE}" pid="26" name="Document Type">
    <vt:lpwstr>Standard RFP Response</vt:lpwstr>
  </property>
  <property fmtid="{D5CDD505-2E9C-101B-9397-08002B2CF9AE}" pid="27" name="Team Members">
    <vt:lpwstr>924;#i:0#.w|aprgp\snormand</vt:lpwstr>
  </property>
  <property fmtid="{D5CDD505-2E9C-101B-9397-08002B2CF9AE}" pid="28" name="CSD Sponsor">
    <vt:lpwstr>Sebastien Normand</vt:lpwstr>
  </property>
</Properties>
</file>