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62" r:id="rId3"/>
    <p:sldId id="257" r:id="rId4"/>
    <p:sldId id="259" r:id="rId5"/>
    <p:sldId id="260" r:id="rId6"/>
  </p:sldIdLst>
  <p:sldSz cx="9144000" cy="6858000" type="screen4x3"/>
  <p:notesSz cx="7019925" cy="93059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33" autoAdjust="0"/>
  </p:normalViewPr>
  <p:slideViewPr>
    <p:cSldViewPr>
      <p:cViewPr>
        <p:scale>
          <a:sx n="90" d="100"/>
          <a:sy n="90" d="100"/>
        </p:scale>
        <p:origin x="-28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976688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AE8A4-26CC-4D25-9E45-41A0ECB8157B}" type="datetimeFigureOut">
              <a:rPr lang="zh-TW" altLang="en-US" smtClean="0"/>
              <a:pPr/>
              <a:t>2016/12/12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1675" y="4419600"/>
            <a:ext cx="5616575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976688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F1E51-9162-49B5-AFC5-A586B1FE26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F1E51-9162-49B5-AFC5-A586B1FE262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F1E51-9162-49B5-AFC5-A586B1FE262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直線接點 68"/>
          <p:cNvCxnSpPr/>
          <p:nvPr/>
        </p:nvCxnSpPr>
        <p:spPr>
          <a:xfrm>
            <a:off x="5076056" y="1340768"/>
            <a:ext cx="0" cy="525658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" name="雲朵形 81"/>
          <p:cNvSpPr/>
          <p:nvPr/>
        </p:nvSpPr>
        <p:spPr>
          <a:xfrm>
            <a:off x="467544" y="2996952"/>
            <a:ext cx="648072" cy="4320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b="1" dirty="0" smtClean="0">
                <a:solidFill>
                  <a:schemeClr val="tx1"/>
                </a:solidFill>
              </a:rPr>
              <a:t>Internet</a:t>
            </a:r>
            <a:endParaRPr lang="zh-TW" altLang="en-US" sz="800" b="1" dirty="0">
              <a:solidFill>
                <a:schemeClr val="tx1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395536" y="33265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新菁英行動網  硬體配置圖</a:t>
            </a:r>
            <a:r>
              <a:rPr lang="en-US" altLang="zh-TW" dirty="0" smtClean="0"/>
              <a:t>(</a:t>
            </a:r>
            <a:r>
              <a:rPr lang="zh-TW" altLang="en-US" dirty="0" smtClean="0"/>
              <a:t>正式環境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636912"/>
            <a:ext cx="194335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2564904"/>
            <a:ext cx="216024" cy="29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2276872"/>
            <a:ext cx="39120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" name="AutoShape 2" descr="「keyin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52" name="AutoShape 4" descr="「admin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5796136" y="3645024"/>
            <a:ext cx="792088" cy="5760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en-US" altLang="zh-TW" sz="1000" b="1" dirty="0" err="1" smtClean="0">
                <a:solidFill>
                  <a:srgbClr val="7030A0"/>
                </a:solidFill>
              </a:rPr>
              <a:t>JBoss</a:t>
            </a:r>
            <a:r>
              <a:rPr lang="zh-TW" altLang="en-US" sz="1000" b="1" dirty="0" smtClean="0">
                <a:solidFill>
                  <a:srgbClr val="7030A0"/>
                </a:solidFill>
              </a:rPr>
              <a:t> </a:t>
            </a:r>
            <a:r>
              <a:rPr lang="en-US" altLang="zh-TW" sz="1000" b="1" dirty="0" smtClean="0">
                <a:solidFill>
                  <a:srgbClr val="7030A0"/>
                </a:solidFill>
              </a:rPr>
              <a:t>Server</a:t>
            </a:r>
          </a:p>
          <a:p>
            <a:r>
              <a:rPr lang="zh-TW" altLang="en-US" sz="1000" dirty="0" smtClean="0">
                <a:solidFill>
                  <a:schemeClr val="tx1"/>
                </a:solidFill>
              </a:rPr>
              <a:t> 菁英網 </a:t>
            </a:r>
            <a:r>
              <a:rPr lang="en-US" altLang="zh-TW" sz="1000" dirty="0" smtClean="0">
                <a:solidFill>
                  <a:schemeClr val="tx1"/>
                </a:solidFill>
              </a:rPr>
              <a:t>AP</a:t>
            </a:r>
          </a:p>
          <a:p>
            <a:r>
              <a:rPr lang="zh-TW" altLang="en-US" sz="1000" dirty="0" smtClean="0">
                <a:solidFill>
                  <a:schemeClr val="tx1"/>
                </a:solidFill>
              </a:rPr>
              <a:t> 管理後台 </a:t>
            </a:r>
            <a:r>
              <a:rPr lang="en-US" altLang="zh-TW" sz="1000" dirty="0" smtClean="0">
                <a:solidFill>
                  <a:schemeClr val="tx1"/>
                </a:solidFill>
              </a:rPr>
              <a:t>AP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5724128" y="3429000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/>
              <a:t>AP Server - 2</a:t>
            </a:r>
            <a:endParaRPr lang="zh-TW" altLang="en-US" sz="1000" b="1" dirty="0"/>
          </a:p>
        </p:txBody>
      </p:sp>
      <p:sp>
        <p:nvSpPr>
          <p:cNvPr id="73" name="矩形 72"/>
          <p:cNvSpPr/>
          <p:nvPr/>
        </p:nvSpPr>
        <p:spPr>
          <a:xfrm>
            <a:off x="7380312" y="4797152"/>
            <a:ext cx="792088" cy="432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批次 </a:t>
            </a:r>
            <a:r>
              <a:rPr lang="en-US" altLang="zh-TW" sz="1000" dirty="0" smtClean="0">
                <a:solidFill>
                  <a:schemeClr val="tx1"/>
                </a:solidFill>
              </a:rPr>
              <a:t>Jobs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grpSp>
        <p:nvGrpSpPr>
          <p:cNvPr id="84" name="群組 83"/>
          <p:cNvGrpSpPr/>
          <p:nvPr/>
        </p:nvGrpSpPr>
        <p:grpSpPr>
          <a:xfrm>
            <a:off x="5724128" y="1988840"/>
            <a:ext cx="864096" cy="792088"/>
            <a:chOff x="4644008" y="1628800"/>
            <a:chExt cx="864096" cy="792088"/>
          </a:xfrm>
        </p:grpSpPr>
        <p:sp>
          <p:nvSpPr>
            <p:cNvPr id="74" name="矩形 73"/>
            <p:cNvSpPr/>
            <p:nvPr/>
          </p:nvSpPr>
          <p:spPr>
            <a:xfrm>
              <a:off x="4716016" y="1844824"/>
              <a:ext cx="792088" cy="5760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/>
            </a:bodyPr>
            <a:lstStyle/>
            <a:p>
              <a:pPr algn="ctr"/>
              <a:r>
                <a:rPr lang="en-US" altLang="zh-TW" sz="1000" b="1" dirty="0" err="1" smtClean="0">
                  <a:solidFill>
                    <a:srgbClr val="7030A0"/>
                  </a:solidFill>
                </a:rPr>
                <a:t>JBoss</a:t>
              </a:r>
              <a:r>
                <a:rPr lang="zh-TW" altLang="en-US" sz="1000" b="1" dirty="0" smtClean="0">
                  <a:solidFill>
                    <a:srgbClr val="7030A0"/>
                  </a:solidFill>
                </a:rPr>
                <a:t> </a:t>
              </a:r>
              <a:r>
                <a:rPr lang="en-US" altLang="zh-TW" sz="1000" b="1" dirty="0" smtClean="0">
                  <a:solidFill>
                    <a:srgbClr val="7030A0"/>
                  </a:solidFill>
                </a:rPr>
                <a:t>Server</a:t>
              </a:r>
            </a:p>
            <a:p>
              <a:r>
                <a:rPr lang="zh-TW" altLang="en-US" sz="1000" dirty="0" smtClean="0">
                  <a:solidFill>
                    <a:schemeClr val="tx1"/>
                  </a:solidFill>
                </a:rPr>
                <a:t> 菁英網 </a:t>
              </a:r>
              <a:r>
                <a:rPr lang="en-US" altLang="zh-TW" sz="1000" dirty="0" smtClean="0">
                  <a:solidFill>
                    <a:schemeClr val="tx1"/>
                  </a:solidFill>
                </a:rPr>
                <a:t>AP</a:t>
              </a:r>
            </a:p>
            <a:p>
              <a:r>
                <a:rPr lang="zh-TW" altLang="en-US" sz="1000" dirty="0" smtClean="0">
                  <a:solidFill>
                    <a:schemeClr val="tx1"/>
                  </a:solidFill>
                </a:rPr>
                <a:t> 管理後台 </a:t>
              </a:r>
              <a:r>
                <a:rPr lang="en-US" altLang="zh-TW" sz="1000" dirty="0" smtClean="0">
                  <a:solidFill>
                    <a:schemeClr val="tx1"/>
                  </a:solidFill>
                </a:rPr>
                <a:t>AP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4644008" y="1628800"/>
              <a:ext cx="8611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/>
                <a:t>AP Server - 1</a:t>
              </a:r>
              <a:endParaRPr lang="zh-TW" altLang="en-US" sz="1000" b="1" dirty="0"/>
            </a:p>
          </p:txBody>
        </p:sp>
      </p:grpSp>
      <p:grpSp>
        <p:nvGrpSpPr>
          <p:cNvPr id="110" name="群組 109"/>
          <p:cNvGrpSpPr/>
          <p:nvPr/>
        </p:nvGrpSpPr>
        <p:grpSpPr>
          <a:xfrm>
            <a:off x="7308304" y="2204864"/>
            <a:ext cx="936104" cy="1902405"/>
            <a:chOff x="5724128" y="1988840"/>
            <a:chExt cx="936104" cy="1902405"/>
          </a:xfrm>
        </p:grpSpPr>
        <p:sp useBgFill="1">
          <p:nvSpPr>
            <p:cNvPr id="100" name="矩形 99"/>
            <p:cNvSpPr/>
            <p:nvPr/>
          </p:nvSpPr>
          <p:spPr>
            <a:xfrm>
              <a:off x="5724128" y="2204864"/>
              <a:ext cx="936104" cy="165618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/>
            </a:bodyPr>
            <a:lstStyle/>
            <a:p>
              <a:pPr algn="ctr"/>
              <a:endParaRPr lang="en-US" altLang="zh-TW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上-下雙向箭號 92"/>
            <p:cNvSpPr/>
            <p:nvPr/>
          </p:nvSpPr>
          <p:spPr>
            <a:xfrm>
              <a:off x="6084168" y="2924944"/>
              <a:ext cx="144016" cy="216024"/>
            </a:xfrm>
            <a:prstGeom prst="upDown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5724128" y="1988840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>
                  <a:solidFill>
                    <a:srgbClr val="FF0000"/>
                  </a:solidFill>
                </a:rPr>
                <a:t>Oracle</a:t>
              </a:r>
              <a:r>
                <a:rPr lang="zh-TW" altLang="en-US" sz="100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TW" sz="1000" b="1" dirty="0" smtClean="0">
                  <a:solidFill>
                    <a:srgbClr val="FF0000"/>
                  </a:solidFill>
                </a:rPr>
                <a:t>ODA</a:t>
              </a:r>
              <a:endParaRPr lang="zh-TW" altLang="en-US" sz="1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09" name="群組 108"/>
            <p:cNvGrpSpPr/>
            <p:nvPr/>
          </p:nvGrpSpPr>
          <p:grpSpPr>
            <a:xfrm>
              <a:off x="5724128" y="3212976"/>
              <a:ext cx="867545" cy="678269"/>
              <a:chOff x="5724128" y="4509120"/>
              <a:chExt cx="867545" cy="678269"/>
            </a:xfrm>
          </p:grpSpPr>
          <p:sp>
            <p:nvSpPr>
              <p:cNvPr id="92" name="文字方塊 91"/>
              <p:cNvSpPr txBox="1"/>
              <p:nvPr/>
            </p:nvSpPr>
            <p:spPr>
              <a:xfrm>
                <a:off x="5724128" y="4941168"/>
                <a:ext cx="8675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 smtClean="0"/>
                  <a:t>DB Server - 2</a:t>
                </a:r>
                <a:endParaRPr lang="zh-TW" altLang="en-US" sz="1000" b="1" dirty="0"/>
              </a:p>
            </p:txBody>
          </p:sp>
          <p:sp>
            <p:nvSpPr>
              <p:cNvPr id="104" name="流程圖: 磁碟 103"/>
              <p:cNvSpPr/>
              <p:nvPr/>
            </p:nvSpPr>
            <p:spPr>
              <a:xfrm>
                <a:off x="5796136" y="4509120"/>
                <a:ext cx="792088" cy="432048"/>
              </a:xfrm>
              <a:prstGeom prst="flowChartMagneticDisk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zh-TW" sz="800" dirty="0" smtClean="0">
                  <a:solidFill>
                    <a:schemeClr val="tx1"/>
                  </a:solidFill>
                </a:endParaRPr>
              </a:p>
              <a:p>
                <a:endParaRPr lang="en-US" altLang="zh-TW" sz="800" dirty="0" smtClean="0">
                  <a:solidFill>
                    <a:schemeClr val="tx1"/>
                  </a:solidFill>
                </a:endParaRPr>
              </a:p>
              <a:p>
                <a:r>
                  <a:rPr lang="zh-TW" altLang="en-US" sz="800" dirty="0" smtClean="0">
                    <a:solidFill>
                      <a:schemeClr val="tx1"/>
                    </a:solidFill>
                  </a:rPr>
                  <a:t>菁英網 </a:t>
                </a:r>
                <a:r>
                  <a:rPr lang="en-US" altLang="zh-TW" sz="800" dirty="0" smtClean="0">
                    <a:solidFill>
                      <a:schemeClr val="tx1"/>
                    </a:solidFill>
                  </a:rPr>
                  <a:t>DB</a:t>
                </a:r>
              </a:p>
              <a:p>
                <a:r>
                  <a:rPr lang="zh-TW" altLang="en-US" sz="800" dirty="0" smtClean="0">
                    <a:solidFill>
                      <a:schemeClr val="tx1"/>
                    </a:solidFill>
                  </a:rPr>
                  <a:t> 管理後台 </a:t>
                </a:r>
                <a:r>
                  <a:rPr lang="en-US" altLang="zh-TW" sz="800" dirty="0" smtClean="0">
                    <a:solidFill>
                      <a:schemeClr val="tx1"/>
                    </a:solidFill>
                  </a:rPr>
                  <a:t>DB</a:t>
                </a:r>
                <a:endParaRPr lang="zh-TW" altLang="en-US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zh-TW" altLang="en-US" sz="800" dirty="0"/>
              </a:p>
            </p:txBody>
          </p:sp>
        </p:grpSp>
        <p:grpSp>
          <p:nvGrpSpPr>
            <p:cNvPr id="108" name="群組 107"/>
            <p:cNvGrpSpPr/>
            <p:nvPr/>
          </p:nvGrpSpPr>
          <p:grpSpPr>
            <a:xfrm>
              <a:off x="5724128" y="2204864"/>
              <a:ext cx="867545" cy="648072"/>
              <a:chOff x="5868144" y="620688"/>
              <a:chExt cx="867545" cy="648072"/>
            </a:xfrm>
          </p:grpSpPr>
          <p:sp>
            <p:nvSpPr>
              <p:cNvPr id="88" name="文字方塊 87"/>
              <p:cNvSpPr txBox="1"/>
              <p:nvPr/>
            </p:nvSpPr>
            <p:spPr>
              <a:xfrm>
                <a:off x="5868144" y="620688"/>
                <a:ext cx="8675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b="1" dirty="0" smtClean="0"/>
                  <a:t>DB Server - 1</a:t>
                </a:r>
                <a:endParaRPr lang="zh-TW" altLang="en-US" sz="1000" b="1" dirty="0"/>
              </a:p>
            </p:txBody>
          </p:sp>
          <p:sp>
            <p:nvSpPr>
              <p:cNvPr id="105" name="流程圖: 磁碟 104"/>
              <p:cNvSpPr/>
              <p:nvPr/>
            </p:nvSpPr>
            <p:spPr>
              <a:xfrm>
                <a:off x="5940152" y="836712"/>
                <a:ext cx="792088" cy="432048"/>
              </a:xfrm>
              <a:prstGeom prst="flowChartMagneticDisk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zh-TW" sz="800" dirty="0" smtClean="0">
                  <a:solidFill>
                    <a:schemeClr val="tx1"/>
                  </a:solidFill>
                </a:endParaRPr>
              </a:p>
              <a:p>
                <a:endParaRPr lang="en-US" altLang="zh-TW" sz="800" dirty="0" smtClean="0">
                  <a:solidFill>
                    <a:schemeClr val="tx1"/>
                  </a:solidFill>
                </a:endParaRPr>
              </a:p>
              <a:p>
                <a:r>
                  <a:rPr lang="zh-TW" altLang="en-US" sz="800" dirty="0" smtClean="0">
                    <a:solidFill>
                      <a:schemeClr val="tx1"/>
                    </a:solidFill>
                  </a:rPr>
                  <a:t>菁英網 </a:t>
                </a:r>
                <a:r>
                  <a:rPr lang="en-US" altLang="zh-TW" sz="800" dirty="0" smtClean="0">
                    <a:solidFill>
                      <a:schemeClr val="tx1"/>
                    </a:solidFill>
                  </a:rPr>
                  <a:t>DB</a:t>
                </a:r>
              </a:p>
              <a:p>
                <a:r>
                  <a:rPr lang="zh-TW" altLang="en-US" sz="800" dirty="0" smtClean="0">
                    <a:solidFill>
                      <a:schemeClr val="tx1"/>
                    </a:solidFill>
                  </a:rPr>
                  <a:t> 管理後台 </a:t>
                </a:r>
                <a:r>
                  <a:rPr lang="en-US" altLang="zh-TW" sz="800" dirty="0" smtClean="0">
                    <a:solidFill>
                      <a:schemeClr val="tx1"/>
                    </a:solidFill>
                  </a:rPr>
                  <a:t>DB</a:t>
                </a:r>
                <a:endParaRPr lang="zh-TW" altLang="en-US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zh-TW" altLang="en-US" sz="800" dirty="0"/>
              </a:p>
            </p:txBody>
          </p:sp>
        </p:grpSp>
      </p:grpSp>
      <p:grpSp>
        <p:nvGrpSpPr>
          <p:cNvPr id="111" name="群組 110"/>
          <p:cNvGrpSpPr/>
          <p:nvPr/>
        </p:nvGrpSpPr>
        <p:grpSpPr>
          <a:xfrm>
            <a:off x="3707904" y="1844824"/>
            <a:ext cx="965329" cy="1008112"/>
            <a:chOff x="4644008" y="1628800"/>
            <a:chExt cx="965329" cy="1008112"/>
          </a:xfrm>
        </p:grpSpPr>
        <p:sp>
          <p:nvSpPr>
            <p:cNvPr id="112" name="矩形 111"/>
            <p:cNvSpPr/>
            <p:nvPr/>
          </p:nvSpPr>
          <p:spPr>
            <a:xfrm>
              <a:off x="4716016" y="1844824"/>
              <a:ext cx="792088" cy="7920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 lnSpcReduction="10000"/>
            </a:bodyPr>
            <a:lstStyle/>
            <a:p>
              <a:pPr algn="ctr"/>
              <a:r>
                <a:rPr lang="en-US" altLang="zh-TW" sz="1000" b="1" dirty="0" smtClean="0">
                  <a:solidFill>
                    <a:srgbClr val="7030A0"/>
                  </a:solidFill>
                </a:rPr>
                <a:t>HTTP</a:t>
              </a:r>
              <a:r>
                <a:rPr lang="zh-TW" altLang="en-US" sz="1000" b="1" dirty="0" smtClean="0">
                  <a:solidFill>
                    <a:srgbClr val="7030A0"/>
                  </a:solidFill>
                </a:rPr>
                <a:t> </a:t>
              </a:r>
              <a:r>
                <a:rPr lang="en-US" altLang="zh-TW" sz="1000" b="1" dirty="0" smtClean="0">
                  <a:solidFill>
                    <a:srgbClr val="7030A0"/>
                  </a:solidFill>
                </a:rPr>
                <a:t>Server</a:t>
              </a:r>
            </a:p>
            <a:p>
              <a:r>
                <a:rPr lang="zh-TW" altLang="en-US" sz="1000" dirty="0" smtClean="0">
                  <a:solidFill>
                    <a:schemeClr val="tx1"/>
                  </a:solidFill>
                </a:rPr>
                <a:t> 菁英網 </a:t>
              </a:r>
              <a:r>
                <a:rPr lang="en-US" altLang="zh-TW" sz="1000" dirty="0" smtClean="0">
                  <a:solidFill>
                    <a:schemeClr val="tx1"/>
                  </a:solidFill>
                </a:rPr>
                <a:t>images</a:t>
              </a:r>
              <a:r>
                <a:rPr lang="zh-TW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sz="1000" dirty="0" smtClean="0">
                  <a:solidFill>
                    <a:schemeClr val="tx1"/>
                  </a:solidFill>
                </a:rPr>
                <a:t>/</a:t>
              </a:r>
              <a:r>
                <a:rPr lang="zh-TW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sz="1000" dirty="0" smtClean="0">
                  <a:solidFill>
                    <a:schemeClr val="tx1"/>
                  </a:solidFill>
                </a:rPr>
                <a:t>CSS</a:t>
              </a:r>
              <a:r>
                <a:rPr lang="zh-TW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sz="1000" dirty="0" smtClean="0">
                  <a:solidFill>
                    <a:schemeClr val="tx1"/>
                  </a:solidFill>
                </a:rPr>
                <a:t>/</a:t>
              </a:r>
              <a:r>
                <a:rPr lang="zh-TW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sz="1000" dirty="0" smtClean="0">
                  <a:solidFill>
                    <a:schemeClr val="tx1"/>
                  </a:solidFill>
                </a:rPr>
                <a:t>JavaScript</a:t>
              </a:r>
              <a:r>
                <a:rPr lang="zh-TW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sz="1000" dirty="0" smtClean="0">
                  <a:solidFill>
                    <a:schemeClr val="tx1"/>
                  </a:solidFill>
                </a:rPr>
                <a:t>/</a:t>
              </a:r>
            </a:p>
            <a:p>
              <a:r>
                <a:rPr lang="en-US" altLang="zh-TW" sz="1000" dirty="0" smtClean="0">
                  <a:solidFill>
                    <a:schemeClr val="tx1"/>
                  </a:solidFill>
                </a:rPr>
                <a:t>HTML</a:t>
              </a:r>
              <a:r>
                <a:rPr lang="zh-TW" altLang="en-US" sz="1000" dirty="0" smtClean="0">
                  <a:solidFill>
                    <a:schemeClr val="tx1"/>
                  </a:solidFill>
                </a:rPr>
                <a:t> 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4644008" y="1628800"/>
              <a:ext cx="9653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/>
                <a:t>Web Server - 1</a:t>
              </a:r>
              <a:endParaRPr lang="zh-TW" altLang="en-US" sz="1000" b="1" dirty="0"/>
            </a:p>
          </p:txBody>
        </p:sp>
      </p:grpSp>
      <p:grpSp>
        <p:nvGrpSpPr>
          <p:cNvPr id="117" name="群組 116"/>
          <p:cNvGrpSpPr/>
          <p:nvPr/>
        </p:nvGrpSpPr>
        <p:grpSpPr>
          <a:xfrm>
            <a:off x="3707904" y="3356992"/>
            <a:ext cx="965329" cy="1008112"/>
            <a:chOff x="4644008" y="1628800"/>
            <a:chExt cx="965329" cy="1008112"/>
          </a:xfrm>
        </p:grpSpPr>
        <p:sp>
          <p:nvSpPr>
            <p:cNvPr id="118" name="矩形 117"/>
            <p:cNvSpPr/>
            <p:nvPr/>
          </p:nvSpPr>
          <p:spPr>
            <a:xfrm>
              <a:off x="4716016" y="1844824"/>
              <a:ext cx="792088" cy="7920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 lnSpcReduction="10000"/>
            </a:bodyPr>
            <a:lstStyle/>
            <a:p>
              <a:pPr algn="ctr"/>
              <a:r>
                <a:rPr lang="en-US" altLang="zh-TW" sz="1000" b="1" dirty="0" smtClean="0">
                  <a:solidFill>
                    <a:srgbClr val="7030A0"/>
                  </a:solidFill>
                </a:rPr>
                <a:t>HTTP</a:t>
              </a:r>
              <a:r>
                <a:rPr lang="zh-TW" altLang="en-US" sz="1000" b="1" dirty="0" smtClean="0">
                  <a:solidFill>
                    <a:srgbClr val="7030A0"/>
                  </a:solidFill>
                </a:rPr>
                <a:t> </a:t>
              </a:r>
              <a:r>
                <a:rPr lang="en-US" altLang="zh-TW" sz="1000" b="1" dirty="0" smtClean="0">
                  <a:solidFill>
                    <a:srgbClr val="7030A0"/>
                  </a:solidFill>
                </a:rPr>
                <a:t>Server</a:t>
              </a:r>
            </a:p>
            <a:p>
              <a:r>
                <a:rPr lang="zh-TW" altLang="en-US" sz="1000" dirty="0" smtClean="0">
                  <a:solidFill>
                    <a:schemeClr val="tx1"/>
                  </a:solidFill>
                </a:rPr>
                <a:t> 菁英網 </a:t>
              </a:r>
              <a:r>
                <a:rPr lang="en-US" altLang="zh-TW" sz="1000" dirty="0" smtClean="0">
                  <a:solidFill>
                    <a:schemeClr val="tx1"/>
                  </a:solidFill>
                </a:rPr>
                <a:t>images</a:t>
              </a:r>
              <a:r>
                <a:rPr lang="zh-TW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sz="1000" dirty="0" smtClean="0">
                  <a:solidFill>
                    <a:schemeClr val="tx1"/>
                  </a:solidFill>
                </a:rPr>
                <a:t>/</a:t>
              </a:r>
              <a:r>
                <a:rPr lang="zh-TW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sz="1000" dirty="0" smtClean="0">
                  <a:solidFill>
                    <a:schemeClr val="tx1"/>
                  </a:solidFill>
                </a:rPr>
                <a:t>CSS</a:t>
              </a:r>
              <a:r>
                <a:rPr lang="zh-TW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sz="1000" dirty="0" smtClean="0">
                  <a:solidFill>
                    <a:schemeClr val="tx1"/>
                  </a:solidFill>
                </a:rPr>
                <a:t>/</a:t>
              </a:r>
              <a:r>
                <a:rPr lang="zh-TW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sz="1000" dirty="0" smtClean="0">
                  <a:solidFill>
                    <a:schemeClr val="tx1"/>
                  </a:solidFill>
                </a:rPr>
                <a:t>JavaScript</a:t>
              </a:r>
              <a:r>
                <a:rPr lang="zh-TW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sz="1000" dirty="0" smtClean="0">
                  <a:solidFill>
                    <a:schemeClr val="tx1"/>
                  </a:solidFill>
                </a:rPr>
                <a:t>/</a:t>
              </a:r>
            </a:p>
            <a:p>
              <a:r>
                <a:rPr lang="en-US" altLang="zh-TW" sz="1000" dirty="0" smtClean="0">
                  <a:solidFill>
                    <a:schemeClr val="tx1"/>
                  </a:solidFill>
                </a:rPr>
                <a:t>HTML</a:t>
              </a:r>
              <a:r>
                <a:rPr lang="zh-TW" altLang="en-US" sz="1000" dirty="0" smtClean="0">
                  <a:solidFill>
                    <a:schemeClr val="tx1"/>
                  </a:solidFill>
                </a:rPr>
                <a:t> 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4644008" y="1628800"/>
              <a:ext cx="9653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/>
                <a:t>Web Server - 2</a:t>
              </a:r>
              <a:endParaRPr lang="zh-TW" altLang="en-US" sz="1000" b="1" dirty="0"/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3635896" y="4869160"/>
            <a:ext cx="1099981" cy="792088"/>
            <a:chOff x="4572000" y="1628800"/>
            <a:chExt cx="1099981" cy="792088"/>
          </a:xfrm>
        </p:grpSpPr>
        <p:sp>
          <p:nvSpPr>
            <p:cNvPr id="121" name="矩形 120"/>
            <p:cNvSpPr/>
            <p:nvPr/>
          </p:nvSpPr>
          <p:spPr>
            <a:xfrm>
              <a:off x="4716016" y="1844824"/>
              <a:ext cx="792088" cy="5760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/>
            </a:bodyPr>
            <a:lstStyle/>
            <a:p>
              <a:pPr algn="ctr"/>
              <a:r>
                <a:rPr lang="en-US" altLang="zh-TW" sz="1000" b="1" dirty="0" smtClean="0">
                  <a:solidFill>
                    <a:srgbClr val="7030A0"/>
                  </a:solidFill>
                </a:rPr>
                <a:t>HTTP</a:t>
              </a:r>
              <a:r>
                <a:rPr lang="zh-TW" altLang="en-US" sz="1000" b="1" dirty="0" smtClean="0">
                  <a:solidFill>
                    <a:srgbClr val="7030A0"/>
                  </a:solidFill>
                </a:rPr>
                <a:t> </a:t>
              </a:r>
              <a:r>
                <a:rPr lang="en-US" altLang="zh-TW" sz="1000" b="1" dirty="0" smtClean="0">
                  <a:solidFill>
                    <a:srgbClr val="7030A0"/>
                  </a:solidFill>
                </a:rPr>
                <a:t>Server</a:t>
              </a:r>
            </a:p>
            <a:p>
              <a:r>
                <a:rPr lang="zh-TW" altLang="en-US" sz="1000" dirty="0" smtClean="0">
                  <a:solidFill>
                    <a:schemeClr val="tx1"/>
                  </a:solidFill>
                </a:rPr>
                <a:t> 菁英網</a:t>
              </a:r>
              <a:endParaRPr lang="en-US" altLang="zh-TW" sz="1000" dirty="0" smtClean="0">
                <a:solidFill>
                  <a:schemeClr val="tx1"/>
                </a:solidFill>
              </a:endParaRPr>
            </a:p>
            <a:p>
              <a:r>
                <a:rPr lang="zh-TW" altLang="en-US" sz="10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TW" sz="1000" dirty="0" smtClean="0">
                  <a:solidFill>
                    <a:schemeClr val="tx1"/>
                  </a:solidFill>
                </a:rPr>
                <a:t>files</a:t>
              </a:r>
              <a:r>
                <a:rPr lang="zh-TW" altLang="en-US" sz="1000" dirty="0" smtClean="0">
                  <a:solidFill>
                    <a:schemeClr val="tx1"/>
                  </a:solidFill>
                </a:rPr>
                <a:t> 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4572000" y="1628800"/>
              <a:ext cx="10999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/>
                <a:t>Download</a:t>
              </a:r>
              <a:r>
                <a:rPr lang="zh-TW" altLang="en-US" sz="1000" b="1" dirty="0" smtClean="0"/>
                <a:t> </a:t>
              </a:r>
              <a:r>
                <a:rPr lang="en-US" altLang="zh-TW" sz="1000" b="1" dirty="0" smtClean="0"/>
                <a:t>Server</a:t>
              </a:r>
              <a:endParaRPr lang="zh-TW" altLang="en-US" sz="1000" b="1" dirty="0"/>
            </a:p>
          </p:txBody>
        </p:sp>
      </p:grpSp>
      <p:sp>
        <p:nvSpPr>
          <p:cNvPr id="124" name="矩形 123"/>
          <p:cNvSpPr/>
          <p:nvPr/>
        </p:nvSpPr>
        <p:spPr>
          <a:xfrm>
            <a:off x="2123728" y="2924944"/>
            <a:ext cx="792088" cy="57606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/>
          <a:p>
            <a:pPr algn="ctr"/>
            <a:r>
              <a:rPr lang="en-US" altLang="zh-TW" sz="1000" b="1" dirty="0" smtClean="0">
                <a:solidFill>
                  <a:schemeClr val="tx1"/>
                </a:solidFill>
              </a:rPr>
              <a:t>f5</a:t>
            </a:r>
            <a:r>
              <a:rPr lang="zh-TW" altLang="en-US" sz="1000" b="1" dirty="0" smtClean="0">
                <a:solidFill>
                  <a:schemeClr val="tx1"/>
                </a:solidFill>
              </a:rPr>
              <a:t>  </a:t>
            </a:r>
            <a:r>
              <a:rPr lang="en-US" altLang="zh-TW" sz="1000" b="1" dirty="0" smtClean="0">
                <a:solidFill>
                  <a:schemeClr val="tx1"/>
                </a:solidFill>
              </a:rPr>
              <a:t>load-balancer</a:t>
            </a:r>
            <a:endParaRPr lang="zh-TW" altLang="en-US" sz="1000" b="1" dirty="0" smtClean="0">
              <a:solidFill>
                <a:schemeClr val="tx1"/>
              </a:solidFill>
            </a:endParaRPr>
          </a:p>
        </p:txBody>
      </p:sp>
      <p:cxnSp>
        <p:nvCxnSpPr>
          <p:cNvPr id="127" name="直線單箭頭接點 126"/>
          <p:cNvCxnSpPr>
            <a:stCxn id="124" idx="3"/>
            <a:endCxn id="118" idx="1"/>
          </p:cNvCxnSpPr>
          <p:nvPr/>
        </p:nvCxnSpPr>
        <p:spPr>
          <a:xfrm>
            <a:off x="2915816" y="3212976"/>
            <a:ext cx="864096" cy="7560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stCxn id="124" idx="3"/>
            <a:endCxn id="112" idx="1"/>
          </p:cNvCxnSpPr>
          <p:nvPr/>
        </p:nvCxnSpPr>
        <p:spPr>
          <a:xfrm flipV="1">
            <a:off x="2915816" y="2456892"/>
            <a:ext cx="864096" cy="7560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124" idx="2"/>
            <a:endCxn id="121" idx="1"/>
          </p:cNvCxnSpPr>
          <p:nvPr/>
        </p:nvCxnSpPr>
        <p:spPr>
          <a:xfrm>
            <a:off x="2519772" y="3501008"/>
            <a:ext cx="1260140" cy="18722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stCxn id="112" idx="3"/>
            <a:endCxn id="71" idx="1"/>
          </p:cNvCxnSpPr>
          <p:nvPr/>
        </p:nvCxnSpPr>
        <p:spPr>
          <a:xfrm>
            <a:off x="4572000" y="2456892"/>
            <a:ext cx="1224136" cy="1476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>
            <a:stCxn id="112" idx="3"/>
            <a:endCxn id="74" idx="1"/>
          </p:cNvCxnSpPr>
          <p:nvPr/>
        </p:nvCxnSpPr>
        <p:spPr>
          <a:xfrm>
            <a:off x="4572000" y="2456892"/>
            <a:ext cx="1224136" cy="36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>
            <a:stCxn id="118" idx="3"/>
            <a:endCxn id="74" idx="1"/>
          </p:cNvCxnSpPr>
          <p:nvPr/>
        </p:nvCxnSpPr>
        <p:spPr>
          <a:xfrm flipV="1">
            <a:off x="4572000" y="2492896"/>
            <a:ext cx="1224136" cy="1476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/>
          <p:cNvCxnSpPr>
            <a:stCxn id="118" idx="3"/>
            <a:endCxn id="71" idx="1"/>
          </p:cNvCxnSpPr>
          <p:nvPr/>
        </p:nvCxnSpPr>
        <p:spPr>
          <a:xfrm flipV="1">
            <a:off x="4572000" y="3933056"/>
            <a:ext cx="1224136" cy="36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>
            <a:stCxn id="74" idx="3"/>
            <a:endCxn id="100" idx="1"/>
          </p:cNvCxnSpPr>
          <p:nvPr/>
        </p:nvCxnSpPr>
        <p:spPr>
          <a:xfrm>
            <a:off x="6588224" y="2492896"/>
            <a:ext cx="720080" cy="7560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/>
          <p:cNvCxnSpPr>
            <a:stCxn id="71" idx="3"/>
            <a:endCxn id="100" idx="1"/>
          </p:cNvCxnSpPr>
          <p:nvPr/>
        </p:nvCxnSpPr>
        <p:spPr>
          <a:xfrm flipV="1">
            <a:off x="6588224" y="3248980"/>
            <a:ext cx="720080" cy="6840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>
            <a:off x="1619672" y="1268760"/>
            <a:ext cx="0" cy="52565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單箭頭接點 165"/>
          <p:cNvCxnSpPr>
            <a:stCxn id="82" idx="0"/>
            <a:endCxn id="124" idx="1"/>
          </p:cNvCxnSpPr>
          <p:nvPr/>
        </p:nvCxnSpPr>
        <p:spPr>
          <a:xfrm>
            <a:off x="1115076" y="3212976"/>
            <a:ext cx="10086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字方塊 169"/>
          <p:cNvSpPr txBox="1"/>
          <p:nvPr/>
        </p:nvSpPr>
        <p:spPr>
          <a:xfrm>
            <a:off x="1835696" y="1340768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>
                <a:solidFill>
                  <a:srgbClr val="FF0000"/>
                </a:solidFill>
              </a:rPr>
              <a:t>DMZ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71" name="文字方塊 170"/>
          <p:cNvSpPr txBox="1"/>
          <p:nvPr/>
        </p:nvSpPr>
        <p:spPr>
          <a:xfrm>
            <a:off x="5436096" y="1340768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>
                <a:solidFill>
                  <a:srgbClr val="0070C0"/>
                </a:solidFill>
              </a:rPr>
              <a:t>Intranet</a:t>
            </a:r>
            <a:endParaRPr lang="zh-TW" altLang="en-US" sz="1000" b="1" dirty="0">
              <a:solidFill>
                <a:srgbClr val="0070C0"/>
              </a:solidFill>
            </a:endParaRPr>
          </a:p>
        </p:txBody>
      </p:sp>
      <p:sp>
        <p:nvSpPr>
          <p:cNvPr id="176" name="文字方塊 175"/>
          <p:cNvSpPr txBox="1"/>
          <p:nvPr/>
        </p:nvSpPr>
        <p:spPr>
          <a:xfrm>
            <a:off x="323528" y="1340768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>
                <a:solidFill>
                  <a:srgbClr val="00B050"/>
                </a:solidFill>
              </a:rPr>
              <a:t>Internet</a:t>
            </a:r>
            <a:endParaRPr lang="zh-TW" altLang="en-US" sz="1000" b="1" dirty="0">
              <a:solidFill>
                <a:srgbClr val="00B050"/>
              </a:solidFill>
            </a:endParaRPr>
          </a:p>
        </p:txBody>
      </p:sp>
      <p:sp>
        <p:nvSpPr>
          <p:cNvPr id="183" name="文字方塊 182"/>
          <p:cNvSpPr txBox="1"/>
          <p:nvPr/>
        </p:nvSpPr>
        <p:spPr>
          <a:xfrm>
            <a:off x="7308304" y="4581128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>
                <a:solidFill>
                  <a:srgbClr val="FF0000"/>
                </a:solidFill>
              </a:rPr>
              <a:t>Batch Server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7236296" y="404664"/>
            <a:ext cx="432048" cy="216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lnSpcReduction="10000"/>
          </a:bodyPr>
          <a:lstStyle/>
          <a:p>
            <a:pPr algn="ctr"/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85" name="文字方塊 184"/>
          <p:cNvSpPr txBox="1"/>
          <p:nvPr/>
        </p:nvSpPr>
        <p:spPr>
          <a:xfrm>
            <a:off x="7740352" y="40466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/>
              <a:t>本案新增</a:t>
            </a:r>
            <a:endParaRPr lang="zh-TW" altLang="en-US" sz="1000" dirty="0"/>
          </a:p>
        </p:txBody>
      </p:sp>
      <p:sp>
        <p:nvSpPr>
          <p:cNvPr id="186" name="文字方塊 185"/>
          <p:cNvSpPr txBox="1"/>
          <p:nvPr/>
        </p:nvSpPr>
        <p:spPr>
          <a:xfrm>
            <a:off x="7740352" y="69269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/>
              <a:t>既有設備</a:t>
            </a:r>
            <a:endParaRPr lang="zh-TW" altLang="en-US" sz="1000" dirty="0"/>
          </a:p>
        </p:txBody>
      </p:sp>
      <p:sp>
        <p:nvSpPr>
          <p:cNvPr id="187" name="矩形 186"/>
          <p:cNvSpPr/>
          <p:nvPr/>
        </p:nvSpPr>
        <p:spPr>
          <a:xfrm>
            <a:off x="7236296" y="692696"/>
            <a:ext cx="432048" cy="21602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lnSpcReduction="10000"/>
          </a:bodyPr>
          <a:lstStyle/>
          <a:p>
            <a:pPr algn="ctr"/>
            <a:endParaRPr lang="zh-TW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肘形接點 124"/>
          <p:cNvCxnSpPr>
            <a:stCxn id="79" idx="2"/>
            <a:endCxn id="116" idx="1"/>
          </p:cNvCxnSpPr>
          <p:nvPr/>
        </p:nvCxnSpPr>
        <p:spPr>
          <a:xfrm rot="5400000" flipH="1" flipV="1">
            <a:off x="4210820" y="1629939"/>
            <a:ext cx="318229" cy="1468078"/>
          </a:xfrm>
          <a:prstGeom prst="bentConnector4">
            <a:avLst>
              <a:gd name="adj1" fmla="val 98565"/>
              <a:gd name="adj2" fmla="val 63764"/>
            </a:avLst>
          </a:prstGeom>
          <a:ln w="12700" cmpd="sng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>
            <a:off x="2771800" y="836712"/>
            <a:ext cx="0" cy="5472608"/>
          </a:xfrm>
          <a:prstGeom prst="line">
            <a:avLst/>
          </a:prstGeom>
          <a:ln w="952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" name="雲朵形 81"/>
          <p:cNvSpPr/>
          <p:nvPr/>
        </p:nvSpPr>
        <p:spPr>
          <a:xfrm>
            <a:off x="279438" y="3428999"/>
            <a:ext cx="648072" cy="4320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b="1" dirty="0" smtClean="0">
                <a:solidFill>
                  <a:schemeClr val="tx1"/>
                </a:solidFill>
              </a:rPr>
              <a:t>Internet</a:t>
            </a:r>
            <a:endParaRPr lang="zh-TW" altLang="en-US" sz="800" b="1" dirty="0">
              <a:solidFill>
                <a:schemeClr val="tx1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395536" y="33265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新菁英行動網  系統關聯圖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430" y="3068959"/>
            <a:ext cx="194335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9478" y="2996951"/>
            <a:ext cx="216024" cy="29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9438" y="2708919"/>
            <a:ext cx="39120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" name="AutoShape 2" descr="「keyin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52" name="AutoShape 4" descr="「admin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53" name="群組 52"/>
          <p:cNvGrpSpPr/>
          <p:nvPr/>
        </p:nvGrpSpPr>
        <p:grpSpPr>
          <a:xfrm>
            <a:off x="3231766" y="2276871"/>
            <a:ext cx="1008112" cy="864096"/>
            <a:chOff x="5292080" y="1772816"/>
            <a:chExt cx="936104" cy="864096"/>
          </a:xfrm>
        </p:grpSpPr>
        <p:sp>
          <p:nvSpPr>
            <p:cNvPr id="71" name="矩形 70"/>
            <p:cNvSpPr/>
            <p:nvPr/>
          </p:nvSpPr>
          <p:spPr>
            <a:xfrm>
              <a:off x="5436096" y="2060848"/>
              <a:ext cx="792088" cy="5760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/>
            </a:bodyPr>
            <a:lstStyle/>
            <a:p>
              <a:pPr algn="ctr"/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5364088" y="1988840"/>
              <a:ext cx="792088" cy="5760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/>
            </a:bodyPr>
            <a:lstStyle/>
            <a:p>
              <a:pPr algn="ctr"/>
              <a:r>
                <a:rPr lang="en-US" altLang="zh-TW" sz="1000" b="1" dirty="0" err="1" smtClean="0">
                  <a:solidFill>
                    <a:srgbClr val="7030A0"/>
                  </a:solidFill>
                </a:rPr>
                <a:t>JBoss</a:t>
              </a:r>
              <a:r>
                <a:rPr lang="zh-TW" altLang="en-US" sz="1000" b="1" dirty="0" smtClean="0">
                  <a:solidFill>
                    <a:srgbClr val="7030A0"/>
                  </a:solidFill>
                </a:rPr>
                <a:t> </a:t>
              </a:r>
              <a:r>
                <a:rPr lang="en-US" altLang="zh-TW" sz="1000" b="1" dirty="0" smtClean="0">
                  <a:solidFill>
                    <a:srgbClr val="7030A0"/>
                  </a:solidFill>
                </a:rPr>
                <a:t>Server</a:t>
              </a:r>
            </a:p>
            <a:p>
              <a:r>
                <a:rPr lang="zh-TW" altLang="en-US" sz="1000" dirty="0" smtClean="0">
                  <a:solidFill>
                    <a:schemeClr val="tx1"/>
                  </a:solidFill>
                </a:rPr>
                <a:t> 菁英網 </a:t>
              </a:r>
              <a:r>
                <a:rPr lang="en-US" altLang="zh-TW" sz="1000" dirty="0" smtClean="0">
                  <a:solidFill>
                    <a:schemeClr val="tx1"/>
                  </a:solidFill>
                </a:rPr>
                <a:t>AP</a:t>
              </a:r>
            </a:p>
            <a:p>
              <a:r>
                <a:rPr lang="zh-TW" altLang="en-US" sz="1000" dirty="0" smtClean="0">
                  <a:solidFill>
                    <a:schemeClr val="tx1"/>
                  </a:solidFill>
                </a:rPr>
                <a:t> 管理後台 </a:t>
              </a:r>
              <a:r>
                <a:rPr lang="en-US" altLang="zh-TW" sz="1000" dirty="0" smtClean="0">
                  <a:solidFill>
                    <a:schemeClr val="tx1"/>
                  </a:solidFill>
                </a:rPr>
                <a:t>AP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5292080" y="1772816"/>
              <a:ext cx="7505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/>
                <a:t>AP Servers</a:t>
              </a:r>
              <a:endParaRPr lang="zh-TW" altLang="en-US" sz="1000" b="1" dirty="0"/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3447790" y="3573015"/>
            <a:ext cx="792088" cy="648072"/>
            <a:chOff x="4211960" y="2996952"/>
            <a:chExt cx="792088" cy="648072"/>
          </a:xfrm>
        </p:grpSpPr>
        <p:sp>
          <p:nvSpPr>
            <p:cNvPr id="88" name="文字方塊 87"/>
            <p:cNvSpPr txBox="1"/>
            <p:nvPr/>
          </p:nvSpPr>
          <p:spPr>
            <a:xfrm>
              <a:off x="4211960" y="2996952"/>
              <a:ext cx="7569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/>
                <a:t>DB Servers</a:t>
              </a:r>
              <a:endParaRPr lang="zh-TW" altLang="en-US" sz="1000" b="1" dirty="0"/>
            </a:p>
          </p:txBody>
        </p:sp>
        <p:sp useBgFill="1">
          <p:nvSpPr>
            <p:cNvPr id="105" name="流程圖: 磁碟 104"/>
            <p:cNvSpPr/>
            <p:nvPr/>
          </p:nvSpPr>
          <p:spPr>
            <a:xfrm>
              <a:off x="4211960" y="3212976"/>
              <a:ext cx="792088" cy="432048"/>
            </a:xfrm>
            <a:prstGeom prst="flowChartMagneticDisk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800" dirty="0" smtClean="0">
                <a:solidFill>
                  <a:schemeClr val="tx1"/>
                </a:solidFill>
              </a:endParaRPr>
            </a:p>
            <a:p>
              <a:endParaRPr lang="en-US" altLang="zh-TW" sz="800" dirty="0" smtClean="0">
                <a:solidFill>
                  <a:schemeClr val="tx1"/>
                </a:solidFill>
              </a:endParaRPr>
            </a:p>
            <a:p>
              <a:r>
                <a:rPr lang="zh-TW" altLang="en-US" sz="800" dirty="0" smtClean="0">
                  <a:solidFill>
                    <a:schemeClr val="tx1"/>
                  </a:solidFill>
                </a:rPr>
                <a:t>菁英網 </a:t>
              </a:r>
              <a:r>
                <a:rPr lang="en-US" altLang="zh-TW" sz="800" dirty="0" smtClean="0">
                  <a:solidFill>
                    <a:schemeClr val="tx1"/>
                  </a:solidFill>
                </a:rPr>
                <a:t>DB</a:t>
              </a:r>
            </a:p>
            <a:p>
              <a:r>
                <a:rPr lang="zh-TW" altLang="en-US" sz="800" dirty="0" smtClean="0">
                  <a:solidFill>
                    <a:schemeClr val="tx1"/>
                  </a:solidFill>
                </a:rPr>
                <a:t> 管理後台 </a:t>
              </a:r>
              <a:r>
                <a:rPr lang="en-US" altLang="zh-TW" sz="800" dirty="0" smtClean="0">
                  <a:solidFill>
                    <a:schemeClr val="tx1"/>
                  </a:solidFill>
                </a:rPr>
                <a:t>DB</a:t>
              </a:r>
              <a:endParaRPr lang="zh-TW" altLang="en-US" sz="800" dirty="0" smtClean="0">
                <a:solidFill>
                  <a:schemeClr val="tx1"/>
                </a:solidFill>
              </a:endParaRPr>
            </a:p>
            <a:p>
              <a:pPr algn="ctr"/>
              <a:endParaRPr lang="zh-TW" altLang="en-US" sz="800" dirty="0"/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1647590" y="2132855"/>
            <a:ext cx="936104" cy="1008112"/>
            <a:chOff x="3275856" y="1628800"/>
            <a:chExt cx="936104" cy="1080120"/>
          </a:xfrm>
        </p:grpSpPr>
        <p:sp>
          <p:nvSpPr>
            <p:cNvPr id="118" name="矩形 117"/>
            <p:cNvSpPr/>
            <p:nvPr/>
          </p:nvSpPr>
          <p:spPr>
            <a:xfrm>
              <a:off x="3419872" y="1916832"/>
              <a:ext cx="792088" cy="7920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/>
            </a:bodyPr>
            <a:lstStyle/>
            <a:p>
              <a:pPr algn="ctr"/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3347864" y="1844824"/>
              <a:ext cx="792088" cy="7920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 fontScale="92500" lnSpcReduction="10000"/>
            </a:bodyPr>
            <a:lstStyle/>
            <a:p>
              <a:pPr algn="ctr"/>
              <a:r>
                <a:rPr lang="en-US" altLang="zh-TW" sz="1000" b="1" dirty="0" smtClean="0">
                  <a:solidFill>
                    <a:srgbClr val="7030A0"/>
                  </a:solidFill>
                </a:rPr>
                <a:t>HTTP</a:t>
              </a:r>
              <a:r>
                <a:rPr lang="zh-TW" altLang="en-US" sz="1000" b="1" dirty="0" smtClean="0">
                  <a:solidFill>
                    <a:srgbClr val="7030A0"/>
                  </a:solidFill>
                </a:rPr>
                <a:t> </a:t>
              </a:r>
              <a:r>
                <a:rPr lang="en-US" altLang="zh-TW" sz="1000" b="1" dirty="0" smtClean="0">
                  <a:solidFill>
                    <a:srgbClr val="7030A0"/>
                  </a:solidFill>
                </a:rPr>
                <a:t>Server</a:t>
              </a:r>
            </a:p>
            <a:p>
              <a:r>
                <a:rPr lang="zh-TW" altLang="en-US" sz="1000" dirty="0" smtClean="0">
                  <a:solidFill>
                    <a:schemeClr val="tx1"/>
                  </a:solidFill>
                </a:rPr>
                <a:t> 菁英網 </a:t>
              </a:r>
              <a:r>
                <a:rPr lang="en-US" altLang="zh-TW" sz="1000" dirty="0" smtClean="0">
                  <a:solidFill>
                    <a:schemeClr val="tx1"/>
                  </a:solidFill>
                </a:rPr>
                <a:t>images</a:t>
              </a:r>
              <a:r>
                <a:rPr lang="zh-TW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sz="1000" dirty="0" smtClean="0">
                  <a:solidFill>
                    <a:schemeClr val="tx1"/>
                  </a:solidFill>
                </a:rPr>
                <a:t>/</a:t>
              </a:r>
              <a:r>
                <a:rPr lang="zh-TW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sz="1000" dirty="0" smtClean="0">
                  <a:solidFill>
                    <a:schemeClr val="tx1"/>
                  </a:solidFill>
                </a:rPr>
                <a:t>CSS</a:t>
              </a:r>
              <a:r>
                <a:rPr lang="zh-TW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sz="1000" dirty="0" smtClean="0">
                  <a:solidFill>
                    <a:schemeClr val="tx1"/>
                  </a:solidFill>
                </a:rPr>
                <a:t>/</a:t>
              </a:r>
              <a:r>
                <a:rPr lang="zh-TW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sz="1000" dirty="0" smtClean="0">
                  <a:solidFill>
                    <a:schemeClr val="tx1"/>
                  </a:solidFill>
                </a:rPr>
                <a:t>JavaScript</a:t>
              </a:r>
              <a:r>
                <a:rPr lang="zh-TW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sz="1000" dirty="0" smtClean="0">
                  <a:solidFill>
                    <a:schemeClr val="tx1"/>
                  </a:solidFill>
                </a:rPr>
                <a:t>/</a:t>
              </a:r>
            </a:p>
            <a:p>
              <a:r>
                <a:rPr lang="en-US" altLang="zh-TW" sz="1000" dirty="0" smtClean="0">
                  <a:solidFill>
                    <a:schemeClr val="tx1"/>
                  </a:solidFill>
                </a:rPr>
                <a:t>HTML</a:t>
              </a:r>
              <a:r>
                <a:rPr lang="zh-TW" altLang="en-US" sz="1000" dirty="0" smtClean="0">
                  <a:solidFill>
                    <a:schemeClr val="tx1"/>
                  </a:solidFill>
                </a:rPr>
                <a:t> 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3275856" y="1628800"/>
              <a:ext cx="8547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/>
                <a:t>Web Servers</a:t>
              </a:r>
              <a:endParaRPr lang="zh-TW" altLang="en-US" sz="1000" b="1" dirty="0"/>
            </a:p>
          </p:txBody>
        </p:sp>
      </p:grpSp>
      <p:grpSp>
        <p:nvGrpSpPr>
          <p:cNvPr id="9" name="群組 119"/>
          <p:cNvGrpSpPr/>
          <p:nvPr/>
        </p:nvGrpSpPr>
        <p:grpSpPr>
          <a:xfrm>
            <a:off x="1331640" y="3933056"/>
            <a:ext cx="1099981" cy="792088"/>
            <a:chOff x="4572000" y="1628800"/>
            <a:chExt cx="1099981" cy="792088"/>
          </a:xfrm>
        </p:grpSpPr>
        <p:sp>
          <p:nvSpPr>
            <p:cNvPr id="121" name="矩形 120"/>
            <p:cNvSpPr/>
            <p:nvPr/>
          </p:nvSpPr>
          <p:spPr>
            <a:xfrm>
              <a:off x="4716016" y="1844824"/>
              <a:ext cx="792088" cy="5760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/>
            </a:bodyPr>
            <a:lstStyle/>
            <a:p>
              <a:pPr algn="ctr"/>
              <a:r>
                <a:rPr lang="en-US" altLang="zh-TW" sz="1000" b="1" dirty="0" smtClean="0">
                  <a:solidFill>
                    <a:srgbClr val="7030A0"/>
                  </a:solidFill>
                </a:rPr>
                <a:t>HTTP</a:t>
              </a:r>
              <a:r>
                <a:rPr lang="zh-TW" altLang="en-US" sz="1000" b="1" dirty="0" smtClean="0">
                  <a:solidFill>
                    <a:srgbClr val="7030A0"/>
                  </a:solidFill>
                </a:rPr>
                <a:t> </a:t>
              </a:r>
              <a:r>
                <a:rPr lang="en-US" altLang="zh-TW" sz="1000" b="1" dirty="0" smtClean="0">
                  <a:solidFill>
                    <a:srgbClr val="7030A0"/>
                  </a:solidFill>
                </a:rPr>
                <a:t>Server</a:t>
              </a:r>
            </a:p>
            <a:p>
              <a:r>
                <a:rPr lang="zh-TW" altLang="en-US" sz="1000" dirty="0" smtClean="0">
                  <a:solidFill>
                    <a:schemeClr val="tx1"/>
                  </a:solidFill>
                </a:rPr>
                <a:t> 菁英網</a:t>
              </a:r>
              <a:endParaRPr lang="en-US" altLang="zh-TW" sz="1000" dirty="0" smtClean="0">
                <a:solidFill>
                  <a:schemeClr val="tx1"/>
                </a:solidFill>
              </a:endParaRPr>
            </a:p>
            <a:p>
              <a:r>
                <a:rPr lang="zh-TW" altLang="en-US" sz="10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TW" sz="1000" dirty="0" smtClean="0">
                  <a:solidFill>
                    <a:schemeClr val="tx1"/>
                  </a:solidFill>
                </a:rPr>
                <a:t>files</a:t>
              </a:r>
              <a:r>
                <a:rPr lang="zh-TW" altLang="en-US" sz="1000" dirty="0" smtClean="0">
                  <a:solidFill>
                    <a:schemeClr val="tx1"/>
                  </a:solidFill>
                </a:rPr>
                <a:t> 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4572000" y="1628800"/>
              <a:ext cx="10999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/>
                <a:t>Download</a:t>
              </a:r>
              <a:r>
                <a:rPr lang="zh-TW" altLang="en-US" sz="1000" b="1" dirty="0" smtClean="0"/>
                <a:t> </a:t>
              </a:r>
              <a:r>
                <a:rPr lang="en-US" altLang="zh-TW" sz="1000" b="1" dirty="0" smtClean="0"/>
                <a:t>Server</a:t>
              </a:r>
              <a:endParaRPr lang="zh-TW" altLang="en-US" sz="1000" b="1" dirty="0"/>
            </a:p>
          </p:txBody>
        </p:sp>
      </p:grpSp>
      <p:cxnSp>
        <p:nvCxnSpPr>
          <p:cNvPr id="165" name="直線接點 164"/>
          <p:cNvCxnSpPr/>
          <p:nvPr/>
        </p:nvCxnSpPr>
        <p:spPr>
          <a:xfrm>
            <a:off x="1331640" y="836712"/>
            <a:ext cx="0" cy="5472608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字方塊 169"/>
          <p:cNvSpPr txBox="1"/>
          <p:nvPr/>
        </p:nvSpPr>
        <p:spPr>
          <a:xfrm>
            <a:off x="1547664" y="764704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>
                <a:solidFill>
                  <a:srgbClr val="FF0000"/>
                </a:solidFill>
              </a:rPr>
              <a:t>DMZ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71" name="文字方塊 170"/>
          <p:cNvSpPr txBox="1"/>
          <p:nvPr/>
        </p:nvSpPr>
        <p:spPr>
          <a:xfrm>
            <a:off x="2915816" y="764704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>
                <a:solidFill>
                  <a:srgbClr val="0070C0"/>
                </a:solidFill>
              </a:rPr>
              <a:t>Intranet</a:t>
            </a:r>
            <a:endParaRPr lang="zh-TW" altLang="en-US" sz="1000" b="1" dirty="0">
              <a:solidFill>
                <a:srgbClr val="0070C0"/>
              </a:solidFill>
            </a:endParaRPr>
          </a:p>
        </p:txBody>
      </p:sp>
      <p:grpSp>
        <p:nvGrpSpPr>
          <p:cNvPr id="52" name="群組 51"/>
          <p:cNvGrpSpPr/>
          <p:nvPr/>
        </p:nvGrpSpPr>
        <p:grpSpPr>
          <a:xfrm>
            <a:off x="3059832" y="4581128"/>
            <a:ext cx="854721" cy="648072"/>
            <a:chOff x="5364088" y="3789040"/>
            <a:chExt cx="854721" cy="648072"/>
          </a:xfrm>
        </p:grpSpPr>
        <p:sp>
          <p:nvSpPr>
            <p:cNvPr id="73" name="矩形 72"/>
            <p:cNvSpPr/>
            <p:nvPr/>
          </p:nvSpPr>
          <p:spPr>
            <a:xfrm>
              <a:off x="5364088" y="4005064"/>
              <a:ext cx="79208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/>
            </a:bodyPr>
            <a:lstStyle/>
            <a:p>
              <a:pPr algn="ctr"/>
              <a:r>
                <a:rPr lang="zh-TW" altLang="en-US" sz="1000" dirty="0" smtClean="0">
                  <a:solidFill>
                    <a:schemeClr val="tx1"/>
                  </a:solidFill>
                </a:rPr>
                <a:t>批次 </a:t>
              </a:r>
              <a:r>
                <a:rPr lang="en-US" altLang="zh-TW" sz="1000" dirty="0" smtClean="0">
                  <a:solidFill>
                    <a:schemeClr val="tx1"/>
                  </a:solidFill>
                </a:rPr>
                <a:t>Jobs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5364088" y="3789040"/>
              <a:ext cx="8547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 smtClean="0"/>
                <a:t>Batch Server</a:t>
              </a:r>
              <a:endParaRPr lang="zh-TW" altLang="en-US" sz="1000" b="1" dirty="0"/>
            </a:p>
          </p:txBody>
        </p:sp>
      </p:grpSp>
      <p:grpSp>
        <p:nvGrpSpPr>
          <p:cNvPr id="295" name="群組 294"/>
          <p:cNvGrpSpPr/>
          <p:nvPr/>
        </p:nvGrpSpPr>
        <p:grpSpPr>
          <a:xfrm>
            <a:off x="3995936" y="5589240"/>
            <a:ext cx="1008112" cy="720080"/>
            <a:chOff x="3779912" y="5589240"/>
            <a:chExt cx="1008112" cy="720080"/>
          </a:xfrm>
        </p:grpSpPr>
        <p:grpSp>
          <p:nvGrpSpPr>
            <p:cNvPr id="56" name="群組 55"/>
            <p:cNvGrpSpPr/>
            <p:nvPr/>
          </p:nvGrpSpPr>
          <p:grpSpPr>
            <a:xfrm>
              <a:off x="3995936" y="5589240"/>
              <a:ext cx="792088" cy="720080"/>
              <a:chOff x="4211960" y="2780928"/>
              <a:chExt cx="792088" cy="720080"/>
            </a:xfrm>
          </p:grpSpPr>
          <p:sp useBgFill="1">
            <p:nvSpPr>
              <p:cNvPr id="57" name="矩形 56"/>
              <p:cNvSpPr/>
              <p:nvPr/>
            </p:nvSpPr>
            <p:spPr>
              <a:xfrm>
                <a:off x="4211960" y="2780928"/>
                <a:ext cx="576064" cy="5760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>
                <a:normAutofit fontScale="85000" lnSpcReduction="20000"/>
              </a:bodyPr>
              <a:lstStyle/>
              <a:p>
                <a:pPr algn="ctr"/>
                <a:r>
                  <a:rPr lang="zh-TW" altLang="en-US" sz="1200" dirty="0" smtClean="0">
                    <a:solidFill>
                      <a:schemeClr val="tx1"/>
                    </a:solidFill>
                  </a:rPr>
                  <a:t>企網</a:t>
                </a:r>
                <a:endParaRPr lang="en-US" altLang="zh-TW" sz="12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TW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WCM</a:t>
                </a:r>
              </a:p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 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 useBgFill="1">
            <p:nvSpPr>
              <p:cNvPr id="58" name="流程圖: 磁碟 57"/>
              <p:cNvSpPr/>
              <p:nvPr/>
            </p:nvSpPr>
            <p:spPr>
              <a:xfrm>
                <a:off x="4644008" y="3068960"/>
                <a:ext cx="360040" cy="432048"/>
              </a:xfrm>
              <a:prstGeom prst="flowChartMagneticDisk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 useBgFill="1">
          <p:nvSpPr>
            <p:cNvPr id="59" name="矩形 58"/>
            <p:cNvSpPr/>
            <p:nvPr/>
          </p:nvSpPr>
          <p:spPr>
            <a:xfrm>
              <a:off x="3779912" y="5589240"/>
              <a:ext cx="216024" cy="57606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36000" bIns="36000" rtlCol="0" anchor="ctr">
              <a:normAutofit fontScale="92500" lnSpcReduction="20000"/>
            </a:bodyPr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API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61" name="Picture 2" descr="「keyin」的圖片搜尋結果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24128" y="5661248"/>
            <a:ext cx="576064" cy="446246"/>
          </a:xfrm>
          <a:prstGeom prst="rect">
            <a:avLst/>
          </a:prstGeom>
          <a:noFill/>
        </p:spPr>
      </p:pic>
      <p:sp>
        <p:nvSpPr>
          <p:cNvPr id="62" name="文字方塊 61"/>
          <p:cNvSpPr txBox="1"/>
          <p:nvPr/>
        </p:nvSpPr>
        <p:spPr>
          <a:xfrm>
            <a:off x="5004048" y="566124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rgbClr val="7030A0"/>
                </a:solidFill>
              </a:rPr>
              <a:t>資料上稿</a:t>
            </a:r>
            <a:endParaRPr lang="zh-TW" altLang="en-US" sz="1000" dirty="0">
              <a:solidFill>
                <a:srgbClr val="7030A0"/>
              </a:solidFill>
            </a:endParaRPr>
          </a:p>
        </p:txBody>
      </p:sp>
      <p:cxnSp>
        <p:nvCxnSpPr>
          <p:cNvPr id="63" name="直線單箭頭接點 62"/>
          <p:cNvCxnSpPr>
            <a:stCxn id="57" idx="3"/>
            <a:endCxn id="61" idx="1"/>
          </p:cNvCxnSpPr>
          <p:nvPr/>
        </p:nvCxnSpPr>
        <p:spPr>
          <a:xfrm>
            <a:off x="4788024" y="5877272"/>
            <a:ext cx="936104" cy="7099"/>
          </a:xfrm>
          <a:prstGeom prst="straightConnector1">
            <a:avLst/>
          </a:prstGeom>
          <a:ln w="15875">
            <a:solidFill>
              <a:srgbClr val="00B050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6" name="矩形 65"/>
          <p:cNvSpPr/>
          <p:nvPr/>
        </p:nvSpPr>
        <p:spPr>
          <a:xfrm>
            <a:off x="5103974" y="2636911"/>
            <a:ext cx="648072" cy="43204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ESB</a:t>
            </a: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Server</a:t>
            </a:r>
          </a:p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 useBgFill="1">
        <p:nvSpPr>
          <p:cNvPr id="67" name="矩形 66"/>
          <p:cNvSpPr/>
          <p:nvPr/>
        </p:nvSpPr>
        <p:spPr>
          <a:xfrm>
            <a:off x="5103974" y="3789039"/>
            <a:ext cx="648072" cy="43204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ETL</a:t>
            </a: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Server</a:t>
            </a:r>
          </a:p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68" name="直線單箭頭接點 67"/>
          <p:cNvCxnSpPr>
            <a:stCxn id="71" idx="3"/>
            <a:endCxn id="66" idx="1"/>
          </p:cNvCxnSpPr>
          <p:nvPr/>
        </p:nvCxnSpPr>
        <p:spPr>
          <a:xfrm>
            <a:off x="4239878" y="2852935"/>
            <a:ext cx="86409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105" idx="4"/>
            <a:endCxn id="67" idx="1"/>
          </p:cNvCxnSpPr>
          <p:nvPr/>
        </p:nvCxnSpPr>
        <p:spPr>
          <a:xfrm>
            <a:off x="4239878" y="4005063"/>
            <a:ext cx="864096" cy="0"/>
          </a:xfrm>
          <a:prstGeom prst="straightConnector1">
            <a:avLst/>
          </a:prstGeom>
          <a:ln w="15875">
            <a:solidFill>
              <a:schemeClr val="accent6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6228184" y="227687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/>
              <a:t>即時查詢</a:t>
            </a:r>
            <a:endParaRPr lang="zh-TW" altLang="en-US" sz="10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4311886" y="400506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/>
              <a:t>排程轉檔</a:t>
            </a:r>
            <a:endParaRPr lang="zh-TW" altLang="en-US" sz="1000" dirty="0"/>
          </a:p>
        </p:txBody>
      </p:sp>
      <p:cxnSp>
        <p:nvCxnSpPr>
          <p:cNvPr id="91" name="直線單箭頭接點 90"/>
          <p:cNvCxnSpPr>
            <a:stCxn id="82" idx="0"/>
            <a:endCxn id="112" idx="1"/>
          </p:cNvCxnSpPr>
          <p:nvPr/>
        </p:nvCxnSpPr>
        <p:spPr>
          <a:xfrm flipV="1">
            <a:off x="926970" y="2704118"/>
            <a:ext cx="792628" cy="94090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82" idx="1"/>
            <a:endCxn id="121" idx="1"/>
          </p:cNvCxnSpPr>
          <p:nvPr/>
        </p:nvCxnSpPr>
        <p:spPr>
          <a:xfrm>
            <a:off x="603474" y="3860587"/>
            <a:ext cx="872182" cy="5765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118" idx="3"/>
            <a:endCxn id="74" idx="1"/>
          </p:cNvCxnSpPr>
          <p:nvPr/>
        </p:nvCxnSpPr>
        <p:spPr>
          <a:xfrm>
            <a:off x="2583694" y="2771326"/>
            <a:ext cx="725619" cy="960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105" idx="1"/>
            <a:endCxn id="71" idx="2"/>
          </p:cNvCxnSpPr>
          <p:nvPr/>
        </p:nvCxnSpPr>
        <p:spPr>
          <a:xfrm flipH="1" flipV="1">
            <a:off x="3813369" y="3140967"/>
            <a:ext cx="30465" cy="64807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6" name="矩形 115"/>
          <p:cNvSpPr/>
          <p:nvPr/>
        </p:nvSpPr>
        <p:spPr>
          <a:xfrm>
            <a:off x="5103974" y="1988839"/>
            <a:ext cx="648072" cy="43204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SSO /</a:t>
            </a: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RBAC</a:t>
            </a:r>
          </a:p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4095862" y="1988839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Single sign-on</a:t>
            </a:r>
            <a:endParaRPr lang="zh-TW" altLang="en-US" sz="1000" dirty="0"/>
          </a:p>
        </p:txBody>
      </p:sp>
      <p:grpSp>
        <p:nvGrpSpPr>
          <p:cNvPr id="138" name="群組 137"/>
          <p:cNvGrpSpPr/>
          <p:nvPr/>
        </p:nvGrpSpPr>
        <p:grpSpPr>
          <a:xfrm>
            <a:off x="8128310" y="1182349"/>
            <a:ext cx="720080" cy="576064"/>
            <a:chOff x="4139952" y="2780928"/>
            <a:chExt cx="864096" cy="720080"/>
          </a:xfrm>
        </p:grpSpPr>
        <p:sp useBgFill="1">
          <p:nvSpPr>
            <p:cNvPr id="139" name="矩形 138"/>
            <p:cNvSpPr/>
            <p:nvPr/>
          </p:nvSpPr>
          <p:spPr>
            <a:xfrm>
              <a:off x="4139952" y="2780928"/>
              <a:ext cx="648072" cy="57606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 fontScale="85000" lnSpcReduction="20000"/>
            </a:bodyPr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AS400</a:t>
              </a:r>
            </a:p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Server</a:t>
              </a:r>
            </a:p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 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 useBgFill="1">
          <p:nvSpPr>
            <p:cNvPr id="141" name="流程圖: 磁碟 140"/>
            <p:cNvSpPr/>
            <p:nvPr/>
          </p:nvSpPr>
          <p:spPr>
            <a:xfrm>
              <a:off x="4644008" y="3068960"/>
              <a:ext cx="360040" cy="432048"/>
            </a:xfrm>
            <a:prstGeom prst="flowChartMagneticDisk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2" name="群組 141"/>
          <p:cNvGrpSpPr/>
          <p:nvPr/>
        </p:nvGrpSpPr>
        <p:grpSpPr>
          <a:xfrm>
            <a:off x="7768270" y="1902429"/>
            <a:ext cx="762085" cy="561662"/>
            <a:chOff x="4139952" y="2780928"/>
            <a:chExt cx="831365" cy="702078"/>
          </a:xfrm>
        </p:grpSpPr>
        <p:sp useBgFill="1">
          <p:nvSpPr>
            <p:cNvPr id="144" name="矩形 143"/>
            <p:cNvSpPr/>
            <p:nvPr/>
          </p:nvSpPr>
          <p:spPr>
            <a:xfrm>
              <a:off x="4139952" y="2780928"/>
              <a:ext cx="648072" cy="57606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 fontScale="85000" lnSpcReduction="20000"/>
            </a:bodyPr>
            <a:lstStyle/>
            <a:p>
              <a:pPr algn="ctr"/>
              <a:r>
                <a:rPr lang="en-US" altLang="zh-TW" sz="1200" dirty="0" err="1" smtClean="0">
                  <a:solidFill>
                    <a:schemeClr val="tx1"/>
                  </a:solidFill>
                </a:rPr>
                <a:t>Amarta</a:t>
              </a:r>
              <a:endParaRPr lang="en-US" altLang="zh-TW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Server</a:t>
              </a:r>
            </a:p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 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 useBgFill="1">
          <p:nvSpPr>
            <p:cNvPr id="145" name="流程圖: 磁碟 144"/>
            <p:cNvSpPr/>
            <p:nvPr/>
          </p:nvSpPr>
          <p:spPr>
            <a:xfrm>
              <a:off x="4611277" y="3050958"/>
              <a:ext cx="360040" cy="432048"/>
            </a:xfrm>
            <a:prstGeom prst="flowChartMagneticDisk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3" name="群組 152"/>
          <p:cNvGrpSpPr/>
          <p:nvPr/>
        </p:nvGrpSpPr>
        <p:grpSpPr>
          <a:xfrm>
            <a:off x="7408230" y="4869159"/>
            <a:ext cx="762085" cy="561662"/>
            <a:chOff x="4139952" y="2780928"/>
            <a:chExt cx="831365" cy="702078"/>
          </a:xfrm>
        </p:grpSpPr>
        <p:sp useBgFill="1">
          <p:nvSpPr>
            <p:cNvPr id="154" name="矩形 153"/>
            <p:cNvSpPr/>
            <p:nvPr/>
          </p:nvSpPr>
          <p:spPr>
            <a:xfrm>
              <a:off x="4139952" y="2780928"/>
              <a:ext cx="648072" cy="57606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 fontScale="85000" lnSpcReduction="20000"/>
            </a:bodyPr>
            <a:lstStyle/>
            <a:p>
              <a:pPr algn="ctr"/>
              <a:r>
                <a:rPr lang="en-US" altLang="zh-TW" sz="1200" b="1" dirty="0" smtClean="0">
                  <a:solidFill>
                    <a:srgbClr val="FF0000"/>
                  </a:solidFill>
                </a:rPr>
                <a:t>Data2</a:t>
              </a:r>
            </a:p>
            <a:p>
              <a:pPr algn="ctr"/>
              <a:r>
                <a:rPr lang="en-US" altLang="zh-TW" sz="1200" b="1" dirty="0" smtClean="0">
                  <a:solidFill>
                    <a:srgbClr val="FF0000"/>
                  </a:solidFill>
                </a:rPr>
                <a:t>Server</a:t>
              </a:r>
            </a:p>
            <a:p>
              <a:pPr algn="ctr"/>
              <a:r>
                <a:rPr lang="en-US" altLang="zh-TW" sz="1200" b="1" dirty="0" smtClean="0">
                  <a:solidFill>
                    <a:srgbClr val="FF0000"/>
                  </a:solidFill>
                </a:rPr>
                <a:t> </a:t>
              </a:r>
              <a:endParaRPr lang="zh-TW" altLang="en-US" sz="1200" b="1" dirty="0">
                <a:solidFill>
                  <a:srgbClr val="FF0000"/>
                </a:solidFill>
              </a:endParaRPr>
            </a:p>
          </p:txBody>
        </p:sp>
        <p:sp useBgFill="1">
          <p:nvSpPr>
            <p:cNvPr id="155" name="流程圖: 磁碟 154"/>
            <p:cNvSpPr/>
            <p:nvPr/>
          </p:nvSpPr>
          <p:spPr>
            <a:xfrm>
              <a:off x="4611277" y="3050958"/>
              <a:ext cx="360040" cy="432048"/>
            </a:xfrm>
            <a:prstGeom prst="flowChartMagneticDisk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56" name="Picture 6" descr="「admin」的圖片搜尋結果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08104" y="4869160"/>
            <a:ext cx="432048" cy="432048"/>
          </a:xfrm>
          <a:prstGeom prst="rect">
            <a:avLst/>
          </a:prstGeom>
          <a:noFill/>
        </p:spPr>
      </p:pic>
      <p:grpSp>
        <p:nvGrpSpPr>
          <p:cNvPr id="157" name="群組 156"/>
          <p:cNvGrpSpPr/>
          <p:nvPr/>
        </p:nvGrpSpPr>
        <p:grpSpPr>
          <a:xfrm>
            <a:off x="7624254" y="4149079"/>
            <a:ext cx="834093" cy="561662"/>
            <a:chOff x="4061398" y="2780928"/>
            <a:chExt cx="909919" cy="702078"/>
          </a:xfrm>
        </p:grpSpPr>
        <p:sp useBgFill="1">
          <p:nvSpPr>
            <p:cNvPr id="158" name="矩形 157"/>
            <p:cNvSpPr/>
            <p:nvPr/>
          </p:nvSpPr>
          <p:spPr>
            <a:xfrm>
              <a:off x="4061398" y="2780928"/>
              <a:ext cx="648072" cy="57606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 fontScale="85000" lnSpcReduction="20000"/>
            </a:bodyPr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AS400</a:t>
              </a:r>
              <a:endParaRPr lang="en-US" altLang="zh-TW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Server</a:t>
              </a:r>
            </a:p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 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 useBgFill="1">
          <p:nvSpPr>
            <p:cNvPr id="159" name="流程圖: 磁碟 158"/>
            <p:cNvSpPr/>
            <p:nvPr/>
          </p:nvSpPr>
          <p:spPr>
            <a:xfrm>
              <a:off x="4611277" y="3050958"/>
              <a:ext cx="360040" cy="432048"/>
            </a:xfrm>
            <a:prstGeom prst="flowChartMagneticDisk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0" name="群組 159"/>
          <p:cNvGrpSpPr/>
          <p:nvPr/>
        </p:nvGrpSpPr>
        <p:grpSpPr>
          <a:xfrm>
            <a:off x="7480238" y="2622509"/>
            <a:ext cx="762085" cy="561662"/>
            <a:chOff x="4139952" y="2780928"/>
            <a:chExt cx="831365" cy="702078"/>
          </a:xfrm>
        </p:grpSpPr>
        <p:sp useBgFill="1">
          <p:nvSpPr>
            <p:cNvPr id="161" name="矩形 160"/>
            <p:cNvSpPr/>
            <p:nvPr/>
          </p:nvSpPr>
          <p:spPr>
            <a:xfrm>
              <a:off x="4139952" y="2780928"/>
              <a:ext cx="648072" cy="57606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 fontScale="77500" lnSpcReduction="20000"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tx1"/>
                  </a:solidFill>
                </a:rPr>
                <a:t>團綜</a:t>
              </a:r>
              <a:r>
                <a:rPr lang="en-US" altLang="zh-TW" sz="1200" dirty="0" smtClean="0">
                  <a:solidFill>
                    <a:schemeClr val="tx1"/>
                  </a:solidFill>
                </a:rPr>
                <a:t>/</a:t>
              </a:r>
              <a:r>
                <a:rPr lang="zh-TW" altLang="en-US" sz="1200" dirty="0" smtClean="0">
                  <a:solidFill>
                    <a:schemeClr val="tx1"/>
                  </a:solidFill>
                </a:rPr>
                <a:t>旅平</a:t>
              </a:r>
              <a:endParaRPr lang="en-US" altLang="zh-TW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Server</a:t>
              </a:r>
            </a:p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 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 useBgFill="1">
          <p:nvSpPr>
            <p:cNvPr id="162" name="流程圖: 磁碟 161"/>
            <p:cNvSpPr/>
            <p:nvPr/>
          </p:nvSpPr>
          <p:spPr>
            <a:xfrm>
              <a:off x="4611277" y="3050958"/>
              <a:ext cx="360040" cy="432048"/>
            </a:xfrm>
            <a:prstGeom prst="flowChartMagneticDisk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3" name="群組 162"/>
          <p:cNvGrpSpPr/>
          <p:nvPr/>
        </p:nvGrpSpPr>
        <p:grpSpPr>
          <a:xfrm>
            <a:off x="7120198" y="3270581"/>
            <a:ext cx="762085" cy="561662"/>
            <a:chOff x="4139952" y="2780928"/>
            <a:chExt cx="831365" cy="702078"/>
          </a:xfrm>
        </p:grpSpPr>
        <p:sp useBgFill="1">
          <p:nvSpPr>
            <p:cNvPr id="164" name="矩形 163"/>
            <p:cNvSpPr/>
            <p:nvPr/>
          </p:nvSpPr>
          <p:spPr>
            <a:xfrm>
              <a:off x="4139952" y="2780928"/>
              <a:ext cx="648072" cy="57606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 fontScale="85000" lnSpcReduction="20000"/>
            </a:bodyPr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Other</a:t>
              </a:r>
              <a:endParaRPr lang="en-US" altLang="zh-TW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Servers</a:t>
              </a:r>
              <a:endParaRPr lang="en-US" altLang="zh-TW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 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 useBgFill="1">
          <p:nvSpPr>
            <p:cNvPr id="167" name="流程圖: 磁碟 166"/>
            <p:cNvSpPr/>
            <p:nvPr/>
          </p:nvSpPr>
          <p:spPr>
            <a:xfrm>
              <a:off x="4611277" y="3050958"/>
              <a:ext cx="360040" cy="432048"/>
            </a:xfrm>
            <a:prstGeom prst="flowChartMagneticDisk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69" name="肘形接點 168"/>
          <p:cNvCxnSpPr>
            <a:stCxn id="66" idx="3"/>
            <a:endCxn id="139" idx="1"/>
          </p:cNvCxnSpPr>
          <p:nvPr/>
        </p:nvCxnSpPr>
        <p:spPr>
          <a:xfrm flipV="1">
            <a:off x="5752046" y="1412775"/>
            <a:ext cx="2376264" cy="1440160"/>
          </a:xfrm>
          <a:prstGeom prst="bentConnector3">
            <a:avLst>
              <a:gd name="adj1" fmla="val 17336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接點 177"/>
          <p:cNvCxnSpPr>
            <a:stCxn id="66" idx="3"/>
            <a:endCxn id="144" idx="1"/>
          </p:cNvCxnSpPr>
          <p:nvPr/>
        </p:nvCxnSpPr>
        <p:spPr>
          <a:xfrm flipV="1">
            <a:off x="5752046" y="2132855"/>
            <a:ext cx="2016224" cy="720080"/>
          </a:xfrm>
          <a:prstGeom prst="bentConnector3">
            <a:avLst>
              <a:gd name="adj1" fmla="val 20468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接點 180"/>
          <p:cNvCxnSpPr>
            <a:stCxn id="66" idx="3"/>
            <a:endCxn id="161" idx="1"/>
          </p:cNvCxnSpPr>
          <p:nvPr/>
        </p:nvCxnSpPr>
        <p:spPr>
          <a:xfrm>
            <a:off x="5752046" y="2852935"/>
            <a:ext cx="1728192" cy="12700"/>
          </a:xfrm>
          <a:prstGeom prst="bentConnector3">
            <a:avLst>
              <a:gd name="adj1" fmla="val 50615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接點 183"/>
          <p:cNvCxnSpPr>
            <a:stCxn id="66" idx="3"/>
            <a:endCxn id="164" idx="1"/>
          </p:cNvCxnSpPr>
          <p:nvPr/>
        </p:nvCxnSpPr>
        <p:spPr>
          <a:xfrm>
            <a:off x="5752046" y="2852935"/>
            <a:ext cx="1368152" cy="648072"/>
          </a:xfrm>
          <a:prstGeom prst="bentConnector3">
            <a:avLst>
              <a:gd name="adj1" fmla="val 30571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圖案 190"/>
          <p:cNvCxnSpPr>
            <a:stCxn id="67" idx="3"/>
            <a:endCxn id="141" idx="3"/>
          </p:cNvCxnSpPr>
          <p:nvPr/>
        </p:nvCxnSpPr>
        <p:spPr>
          <a:xfrm flipV="1">
            <a:off x="5752046" y="1758413"/>
            <a:ext cx="2946328" cy="2246650"/>
          </a:xfrm>
          <a:prstGeom prst="bentConnector2">
            <a:avLst/>
          </a:prstGeom>
          <a:ln w="15875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圖案 192"/>
          <p:cNvCxnSpPr>
            <a:stCxn id="67" idx="3"/>
            <a:endCxn id="145" idx="3"/>
          </p:cNvCxnSpPr>
          <p:nvPr/>
        </p:nvCxnSpPr>
        <p:spPr>
          <a:xfrm flipV="1">
            <a:off x="5752046" y="2464091"/>
            <a:ext cx="2613291" cy="1540972"/>
          </a:xfrm>
          <a:prstGeom prst="bentConnector2">
            <a:avLst/>
          </a:prstGeom>
          <a:ln w="15875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圖案 195"/>
          <p:cNvCxnSpPr>
            <a:stCxn id="67" idx="3"/>
            <a:endCxn id="162" idx="3"/>
          </p:cNvCxnSpPr>
          <p:nvPr/>
        </p:nvCxnSpPr>
        <p:spPr>
          <a:xfrm flipV="1">
            <a:off x="5752046" y="3184171"/>
            <a:ext cx="2325259" cy="820892"/>
          </a:xfrm>
          <a:prstGeom prst="bentConnector2">
            <a:avLst/>
          </a:prstGeom>
          <a:ln w="15875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圖案 198"/>
          <p:cNvCxnSpPr>
            <a:stCxn id="67" idx="3"/>
            <a:endCxn id="167" idx="3"/>
          </p:cNvCxnSpPr>
          <p:nvPr/>
        </p:nvCxnSpPr>
        <p:spPr>
          <a:xfrm flipV="1">
            <a:off x="5752046" y="3832243"/>
            <a:ext cx="1965219" cy="172820"/>
          </a:xfrm>
          <a:prstGeom prst="bentConnector2">
            <a:avLst/>
          </a:prstGeom>
          <a:ln w="15875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圖案 201"/>
          <p:cNvCxnSpPr>
            <a:stCxn id="67" idx="3"/>
            <a:endCxn id="159" idx="4"/>
          </p:cNvCxnSpPr>
          <p:nvPr/>
        </p:nvCxnSpPr>
        <p:spPr>
          <a:xfrm>
            <a:off x="5752046" y="4005063"/>
            <a:ext cx="2706301" cy="532859"/>
          </a:xfrm>
          <a:prstGeom prst="bentConnector3">
            <a:avLst>
              <a:gd name="adj1" fmla="val 108447"/>
            </a:avLst>
          </a:prstGeom>
          <a:ln w="15875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字方塊 205"/>
          <p:cNvSpPr txBox="1"/>
          <p:nvPr/>
        </p:nvSpPr>
        <p:spPr>
          <a:xfrm>
            <a:off x="5896062" y="400506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/>
              <a:t>排程轉檔</a:t>
            </a:r>
            <a:endParaRPr lang="zh-TW" altLang="en-US" sz="1000" dirty="0"/>
          </a:p>
        </p:txBody>
      </p:sp>
      <p:cxnSp>
        <p:nvCxnSpPr>
          <p:cNvPr id="207" name="圖案 201"/>
          <p:cNvCxnSpPr>
            <a:stCxn id="67" idx="3"/>
            <a:endCxn id="155" idx="4"/>
          </p:cNvCxnSpPr>
          <p:nvPr/>
        </p:nvCxnSpPr>
        <p:spPr>
          <a:xfrm>
            <a:off x="5752046" y="4005063"/>
            <a:ext cx="2418269" cy="1252939"/>
          </a:xfrm>
          <a:prstGeom prst="bentConnector3">
            <a:avLst>
              <a:gd name="adj1" fmla="val 121324"/>
            </a:avLst>
          </a:prstGeom>
          <a:ln w="15875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單箭頭接點 210"/>
          <p:cNvCxnSpPr>
            <a:stCxn id="154" idx="1"/>
            <a:endCxn id="156" idx="3"/>
          </p:cNvCxnSpPr>
          <p:nvPr/>
        </p:nvCxnSpPr>
        <p:spPr>
          <a:xfrm flipH="1" flipV="1">
            <a:off x="5940152" y="5085184"/>
            <a:ext cx="1468078" cy="14401"/>
          </a:xfrm>
          <a:prstGeom prst="straightConnector1">
            <a:avLst/>
          </a:prstGeom>
          <a:ln w="15875">
            <a:solidFill>
              <a:srgbClr val="00B050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字方塊 214"/>
          <p:cNvSpPr txBox="1"/>
          <p:nvPr/>
        </p:nvSpPr>
        <p:spPr>
          <a:xfrm>
            <a:off x="5868144" y="4869160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>
                <a:solidFill>
                  <a:srgbClr val="FF0000"/>
                </a:solidFill>
              </a:rPr>
              <a:t>Tableau</a:t>
            </a:r>
            <a:r>
              <a:rPr lang="en-US" altLang="zh-TW" sz="1000" dirty="0" smtClean="0">
                <a:solidFill>
                  <a:srgbClr val="7030A0"/>
                </a:solidFill>
              </a:rPr>
              <a:t> </a:t>
            </a:r>
            <a:r>
              <a:rPr lang="zh-TW" altLang="en-US" sz="1000" dirty="0" smtClean="0">
                <a:solidFill>
                  <a:srgbClr val="7030A0"/>
                </a:solidFill>
              </a:rPr>
              <a:t>查詢</a:t>
            </a:r>
            <a:r>
              <a:rPr lang="en-US" altLang="zh-TW" sz="1000" dirty="0" smtClean="0">
                <a:solidFill>
                  <a:srgbClr val="7030A0"/>
                </a:solidFill>
              </a:rPr>
              <a:t>/</a:t>
            </a:r>
            <a:r>
              <a:rPr lang="zh-TW" altLang="en-US" sz="1000" dirty="0" smtClean="0">
                <a:solidFill>
                  <a:srgbClr val="7030A0"/>
                </a:solidFill>
              </a:rPr>
              <a:t>分析</a:t>
            </a:r>
            <a:endParaRPr lang="zh-TW" altLang="en-US" sz="1000" dirty="0">
              <a:solidFill>
                <a:srgbClr val="7030A0"/>
              </a:solidFill>
            </a:endParaRPr>
          </a:p>
        </p:txBody>
      </p:sp>
      <p:grpSp>
        <p:nvGrpSpPr>
          <p:cNvPr id="248" name="群組 247"/>
          <p:cNvGrpSpPr/>
          <p:nvPr/>
        </p:nvGrpSpPr>
        <p:grpSpPr>
          <a:xfrm>
            <a:off x="6904174" y="5589239"/>
            <a:ext cx="978109" cy="604867"/>
            <a:chOff x="6516216" y="4077072"/>
            <a:chExt cx="978109" cy="604867"/>
          </a:xfrm>
        </p:grpSpPr>
        <p:sp useBgFill="1">
          <p:nvSpPr>
            <p:cNvPr id="247" name="矩形 246"/>
            <p:cNvSpPr/>
            <p:nvPr/>
          </p:nvSpPr>
          <p:spPr>
            <a:xfrm>
              <a:off x="6516216" y="4221088"/>
              <a:ext cx="594066" cy="460851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/>
            </a:bodyPr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 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 useBgFill="1">
          <p:nvSpPr>
            <p:cNvPr id="246" name="矩形 245"/>
            <p:cNvSpPr/>
            <p:nvPr/>
          </p:nvSpPr>
          <p:spPr>
            <a:xfrm>
              <a:off x="6588224" y="4149080"/>
              <a:ext cx="594066" cy="460851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/>
            </a:bodyPr>
            <a:lstStyle/>
            <a:p>
              <a:pPr algn="ctr"/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 useBgFill="1">
          <p:nvSpPr>
            <p:cNvPr id="244" name="矩形 243"/>
            <p:cNvSpPr/>
            <p:nvPr/>
          </p:nvSpPr>
          <p:spPr>
            <a:xfrm>
              <a:off x="6660232" y="4077072"/>
              <a:ext cx="594066" cy="460851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 fontScale="85000" lnSpcReduction="20000"/>
            </a:bodyPr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Other</a:t>
              </a:r>
            </a:p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Servers</a:t>
              </a:r>
            </a:p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 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 useBgFill="1">
          <p:nvSpPr>
            <p:cNvPr id="245" name="流程圖: 磁碟 244"/>
            <p:cNvSpPr/>
            <p:nvPr/>
          </p:nvSpPr>
          <p:spPr>
            <a:xfrm>
              <a:off x="7164288" y="4293096"/>
              <a:ext cx="330037" cy="345638"/>
            </a:xfrm>
            <a:prstGeom prst="flowChartMagneticDisk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52" name="圖案 201"/>
          <p:cNvCxnSpPr>
            <a:stCxn id="67" idx="3"/>
            <a:endCxn id="245" idx="4"/>
          </p:cNvCxnSpPr>
          <p:nvPr/>
        </p:nvCxnSpPr>
        <p:spPr>
          <a:xfrm>
            <a:off x="5752046" y="4005063"/>
            <a:ext cx="2130237" cy="1973019"/>
          </a:xfrm>
          <a:prstGeom prst="bentConnector3">
            <a:avLst>
              <a:gd name="adj1" fmla="val 137684"/>
            </a:avLst>
          </a:prstGeom>
          <a:ln w="15875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9" name="Picture 10" descr="「sales photo」的圖片搜尋結果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9512" y="1988840"/>
            <a:ext cx="665763" cy="659483"/>
          </a:xfrm>
          <a:prstGeom prst="rect">
            <a:avLst/>
          </a:prstGeom>
          <a:noFill/>
        </p:spPr>
      </p:pic>
      <p:cxnSp>
        <p:nvCxnSpPr>
          <p:cNvPr id="261" name="圖案 260"/>
          <p:cNvCxnSpPr>
            <a:stCxn id="73" idx="2"/>
            <a:endCxn id="59" idx="1"/>
          </p:cNvCxnSpPr>
          <p:nvPr/>
        </p:nvCxnSpPr>
        <p:spPr>
          <a:xfrm rot="16200000" flipH="1">
            <a:off x="3401870" y="5283206"/>
            <a:ext cx="648072" cy="540060"/>
          </a:xfrm>
          <a:prstGeom prst="bentConnector2">
            <a:avLst/>
          </a:prstGeom>
          <a:ln w="15875"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圖案 261"/>
          <p:cNvCxnSpPr>
            <a:stCxn id="73" idx="1"/>
            <a:endCxn id="121" idx="2"/>
          </p:cNvCxnSpPr>
          <p:nvPr/>
        </p:nvCxnSpPr>
        <p:spPr>
          <a:xfrm rot="10800000">
            <a:off x="1871700" y="4725144"/>
            <a:ext cx="1188132" cy="288032"/>
          </a:xfrm>
          <a:prstGeom prst="bentConnector2">
            <a:avLst/>
          </a:prstGeom>
          <a:ln w="15875"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圖案 264"/>
          <p:cNvCxnSpPr>
            <a:stCxn id="73" idx="1"/>
          </p:cNvCxnSpPr>
          <p:nvPr/>
        </p:nvCxnSpPr>
        <p:spPr>
          <a:xfrm rot="10800000">
            <a:off x="2483768" y="3140970"/>
            <a:ext cx="576064" cy="1872207"/>
          </a:xfrm>
          <a:prstGeom prst="bentConnector2">
            <a:avLst/>
          </a:prstGeom>
          <a:ln w="15875"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圖案 267"/>
          <p:cNvCxnSpPr>
            <a:stCxn id="73" idx="1"/>
            <a:endCxn id="105" idx="3"/>
          </p:cNvCxnSpPr>
          <p:nvPr/>
        </p:nvCxnSpPr>
        <p:spPr>
          <a:xfrm rot="10800000" flipH="1">
            <a:off x="3059832" y="4221088"/>
            <a:ext cx="784002" cy="792089"/>
          </a:xfrm>
          <a:prstGeom prst="bentConnector4">
            <a:avLst>
              <a:gd name="adj1" fmla="val -18309"/>
              <a:gd name="adj2" fmla="val 63636"/>
            </a:avLst>
          </a:prstGeom>
          <a:ln w="15875"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文字方塊 276"/>
          <p:cNvSpPr txBox="1"/>
          <p:nvPr/>
        </p:nvSpPr>
        <p:spPr>
          <a:xfrm>
            <a:off x="2051720" y="501317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/>
              <a:t>排程發佈</a:t>
            </a:r>
            <a:endParaRPr lang="zh-TW" altLang="en-US" sz="1000" dirty="0"/>
          </a:p>
        </p:txBody>
      </p:sp>
      <p:pic>
        <p:nvPicPr>
          <p:cNvPr id="278" name="Picture 6" descr="「admin」的圖片搜尋結果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48064" y="3212976"/>
            <a:ext cx="432048" cy="432048"/>
          </a:xfrm>
          <a:prstGeom prst="rect">
            <a:avLst/>
          </a:prstGeom>
          <a:noFill/>
        </p:spPr>
      </p:pic>
      <p:sp>
        <p:nvSpPr>
          <p:cNvPr id="280" name="文字方塊 279"/>
          <p:cNvSpPr txBox="1"/>
          <p:nvPr/>
        </p:nvSpPr>
        <p:spPr>
          <a:xfrm>
            <a:off x="4355976" y="263691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/>
              <a:t>即時查詢</a:t>
            </a:r>
            <a:endParaRPr lang="zh-TW" altLang="en-US" sz="1000" dirty="0"/>
          </a:p>
        </p:txBody>
      </p:sp>
      <p:cxnSp>
        <p:nvCxnSpPr>
          <p:cNvPr id="281" name="直線單箭頭接點 280"/>
          <p:cNvCxnSpPr>
            <a:endCxn id="278" idx="1"/>
          </p:cNvCxnSpPr>
          <p:nvPr/>
        </p:nvCxnSpPr>
        <p:spPr>
          <a:xfrm>
            <a:off x="4283968" y="3068960"/>
            <a:ext cx="864096" cy="360040"/>
          </a:xfrm>
          <a:prstGeom prst="straightConnector1">
            <a:avLst/>
          </a:prstGeom>
          <a:ln w="15875">
            <a:solidFill>
              <a:srgbClr val="00B050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文字方塊 284"/>
          <p:cNvSpPr txBox="1"/>
          <p:nvPr/>
        </p:nvSpPr>
        <p:spPr>
          <a:xfrm>
            <a:off x="4355976" y="328498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rgbClr val="7030A0"/>
                </a:solidFill>
              </a:rPr>
              <a:t>後台管理</a:t>
            </a:r>
            <a:endParaRPr lang="zh-TW" altLang="en-US" sz="1000" dirty="0">
              <a:solidFill>
                <a:srgbClr val="7030A0"/>
              </a:solidFill>
            </a:endParaRPr>
          </a:p>
        </p:txBody>
      </p:sp>
      <p:sp>
        <p:nvSpPr>
          <p:cNvPr id="286" name="文字方塊 285"/>
          <p:cNvSpPr txBox="1"/>
          <p:nvPr/>
        </p:nvSpPr>
        <p:spPr>
          <a:xfrm>
            <a:off x="3491880" y="522920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/>
              <a:t>排程讀取</a:t>
            </a:r>
            <a:endParaRPr lang="zh-TW" altLang="en-US" sz="1000" dirty="0"/>
          </a:p>
        </p:txBody>
      </p:sp>
      <p:cxnSp>
        <p:nvCxnSpPr>
          <p:cNvPr id="288" name="直線接點 287"/>
          <p:cNvCxnSpPr/>
          <p:nvPr/>
        </p:nvCxnSpPr>
        <p:spPr>
          <a:xfrm>
            <a:off x="5436096" y="620688"/>
            <a:ext cx="432048" cy="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接點 289"/>
          <p:cNvCxnSpPr/>
          <p:nvPr/>
        </p:nvCxnSpPr>
        <p:spPr>
          <a:xfrm>
            <a:off x="5436096" y="836712"/>
            <a:ext cx="432048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文字方塊 290"/>
          <p:cNvSpPr txBox="1"/>
          <p:nvPr/>
        </p:nvSpPr>
        <p:spPr>
          <a:xfrm>
            <a:off x="5940152" y="476672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On-line </a:t>
            </a:r>
            <a:r>
              <a:rPr lang="zh-TW" altLang="en-US" sz="1000" dirty="0" smtClean="0"/>
              <a:t>作業</a:t>
            </a:r>
            <a:endParaRPr lang="zh-TW" altLang="en-US" sz="1000" dirty="0"/>
          </a:p>
        </p:txBody>
      </p:sp>
      <p:sp>
        <p:nvSpPr>
          <p:cNvPr id="292" name="文字方塊 291"/>
          <p:cNvSpPr txBox="1"/>
          <p:nvPr/>
        </p:nvSpPr>
        <p:spPr>
          <a:xfrm>
            <a:off x="5940152" y="764704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Off-line </a:t>
            </a:r>
            <a:r>
              <a:rPr lang="zh-TW" altLang="en-US" sz="1000" dirty="0" smtClean="0"/>
              <a:t>作業</a:t>
            </a:r>
            <a:endParaRPr lang="zh-TW" altLang="en-US" sz="1000" dirty="0"/>
          </a:p>
        </p:txBody>
      </p:sp>
      <p:sp>
        <p:nvSpPr>
          <p:cNvPr id="298" name="文字方塊 297"/>
          <p:cNvSpPr txBox="1"/>
          <p:nvPr/>
        </p:nvSpPr>
        <p:spPr>
          <a:xfrm>
            <a:off x="323528" y="764704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>
                <a:solidFill>
                  <a:srgbClr val="00B050"/>
                </a:solidFill>
              </a:rPr>
              <a:t>Internet</a:t>
            </a:r>
            <a:endParaRPr lang="zh-TW" altLang="en-US" sz="1000" b="1" dirty="0">
              <a:solidFill>
                <a:srgbClr val="00B050"/>
              </a:solidFill>
            </a:endParaRPr>
          </a:p>
        </p:txBody>
      </p:sp>
      <p:sp useBgFill="1">
        <p:nvSpPr>
          <p:cNvPr id="305" name="矩形 304"/>
          <p:cNvSpPr/>
          <p:nvPr/>
        </p:nvSpPr>
        <p:spPr>
          <a:xfrm>
            <a:off x="3707904" y="1196752"/>
            <a:ext cx="648072" cy="43204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fontScale="77500" lnSpcReduction="20000"/>
          </a:bodyPr>
          <a:lstStyle/>
          <a:p>
            <a:pPr algn="ctr"/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Splunk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Server</a:t>
            </a:r>
          </a:p>
          <a:p>
            <a:pPr algn="ctr"/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307" name="圖案 306"/>
          <p:cNvCxnSpPr>
            <a:stCxn id="113" idx="0"/>
            <a:endCxn id="305" idx="1"/>
          </p:cNvCxnSpPr>
          <p:nvPr/>
        </p:nvCxnSpPr>
        <p:spPr>
          <a:xfrm rot="5400000" flipH="1" flipV="1">
            <a:off x="2531388" y="956340"/>
            <a:ext cx="720079" cy="1632953"/>
          </a:xfrm>
          <a:prstGeom prst="bentConnector2">
            <a:avLst/>
          </a:prstGeom>
          <a:ln w="15875">
            <a:solidFill>
              <a:schemeClr val="accent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文字方塊 308"/>
          <p:cNvSpPr txBox="1"/>
          <p:nvPr/>
        </p:nvSpPr>
        <p:spPr>
          <a:xfrm>
            <a:off x="2915816" y="1412776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Log</a:t>
            </a:r>
            <a:r>
              <a:rPr lang="zh-TW" altLang="en-US" sz="1000" dirty="0" smtClean="0"/>
              <a:t> 搜集</a:t>
            </a:r>
            <a:endParaRPr lang="zh-TW" altLang="en-US" sz="1000" dirty="0"/>
          </a:p>
        </p:txBody>
      </p:sp>
      <p:cxnSp>
        <p:nvCxnSpPr>
          <p:cNvPr id="310" name="圖案 309"/>
          <p:cNvCxnSpPr>
            <a:stCxn id="79" idx="3"/>
            <a:endCxn id="305" idx="2"/>
          </p:cNvCxnSpPr>
          <p:nvPr/>
        </p:nvCxnSpPr>
        <p:spPr>
          <a:xfrm flipH="1" flipV="1">
            <a:off x="4031940" y="1628800"/>
            <a:ext cx="8085" cy="771182"/>
          </a:xfrm>
          <a:prstGeom prst="bentConnector4">
            <a:avLst>
              <a:gd name="adj1" fmla="val 65751"/>
              <a:gd name="adj2" fmla="val 57982"/>
            </a:avLst>
          </a:prstGeom>
          <a:ln w="15875">
            <a:solidFill>
              <a:schemeClr val="accent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6" name="Picture 6" descr="「admin」的圖片搜尋結果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92080" y="1196752"/>
            <a:ext cx="432048" cy="432048"/>
          </a:xfrm>
          <a:prstGeom prst="rect">
            <a:avLst/>
          </a:prstGeom>
          <a:noFill/>
        </p:spPr>
      </p:pic>
      <p:sp>
        <p:nvSpPr>
          <p:cNvPr id="317" name="文字方塊 316"/>
          <p:cNvSpPr txBox="1"/>
          <p:nvPr/>
        </p:nvSpPr>
        <p:spPr>
          <a:xfrm>
            <a:off x="4355976" y="1412776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rgbClr val="7030A0"/>
                </a:solidFill>
              </a:rPr>
              <a:t>系統監控</a:t>
            </a:r>
            <a:r>
              <a:rPr lang="en-US" altLang="zh-TW" sz="1000" dirty="0" smtClean="0">
                <a:solidFill>
                  <a:srgbClr val="7030A0"/>
                </a:solidFill>
              </a:rPr>
              <a:t>/</a:t>
            </a:r>
            <a:r>
              <a:rPr lang="zh-TW" altLang="en-US" sz="1000" dirty="0" smtClean="0">
                <a:solidFill>
                  <a:srgbClr val="7030A0"/>
                </a:solidFill>
              </a:rPr>
              <a:t>分析</a:t>
            </a:r>
            <a:endParaRPr lang="zh-TW" altLang="en-US" sz="1000" dirty="0">
              <a:solidFill>
                <a:srgbClr val="7030A0"/>
              </a:solidFill>
            </a:endParaRPr>
          </a:p>
        </p:txBody>
      </p:sp>
      <p:cxnSp>
        <p:nvCxnSpPr>
          <p:cNvPr id="319" name="直線單箭頭接點 318"/>
          <p:cNvCxnSpPr>
            <a:stCxn id="305" idx="3"/>
            <a:endCxn id="316" idx="1"/>
          </p:cNvCxnSpPr>
          <p:nvPr/>
        </p:nvCxnSpPr>
        <p:spPr>
          <a:xfrm>
            <a:off x="4355976" y="1412776"/>
            <a:ext cx="936104" cy="0"/>
          </a:xfrm>
          <a:prstGeom prst="straightConnector1">
            <a:avLst/>
          </a:prstGeom>
          <a:ln w="15875">
            <a:solidFill>
              <a:srgbClr val="00B050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95536" y="332656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新菁英行動網  軟</a:t>
            </a:r>
            <a:r>
              <a:rPr lang="en-US" altLang="zh-TW" dirty="0" smtClean="0"/>
              <a:t>/</a:t>
            </a:r>
            <a:r>
              <a:rPr lang="zh-TW" altLang="en-US" dirty="0" smtClean="0"/>
              <a:t>硬體新增需求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配置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正式環境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1268760"/>
            <a:ext cx="1296144" cy="1872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Autofit/>
          </a:bodyPr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  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RedHat</a:t>
            </a:r>
            <a:r>
              <a:rPr lang="en-US" altLang="zh-TW" sz="1200" dirty="0" smtClean="0">
                <a:solidFill>
                  <a:schemeClr val="tx1"/>
                </a:solidFill>
              </a:rPr>
              <a:t> Linux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JDK  7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JBoss</a:t>
            </a:r>
            <a:r>
              <a:rPr lang="en-US" altLang="zh-TW" sz="1200" dirty="0" smtClean="0">
                <a:solidFill>
                  <a:schemeClr val="tx1"/>
                </a:solidFill>
              </a:rPr>
              <a:t> EAP 6</a:t>
            </a:r>
          </a:p>
          <a:p>
            <a:r>
              <a:rPr lang="zh-TW" altLang="en-US" sz="1200" dirty="0" smtClean="0">
                <a:solidFill>
                  <a:schemeClr val="tx1"/>
                </a:solidFill>
              </a:rPr>
              <a:t>  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splunk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agent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x86 Server 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4 core CPU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RAM  128G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H/D  256G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RAID-0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11560" y="980728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AP Server * 2</a:t>
            </a:r>
            <a:r>
              <a:rPr lang="zh-TW" altLang="en-US" sz="1100" dirty="0" smtClean="0"/>
              <a:t> 台</a:t>
            </a:r>
            <a:endParaRPr lang="en-US" altLang="zh-TW" sz="1100" dirty="0" smtClean="0"/>
          </a:p>
        </p:txBody>
      </p:sp>
      <p:sp>
        <p:nvSpPr>
          <p:cNvPr id="6" name="矩形 5"/>
          <p:cNvSpPr/>
          <p:nvPr/>
        </p:nvSpPr>
        <p:spPr>
          <a:xfrm>
            <a:off x="2555776" y="1268760"/>
            <a:ext cx="1296144" cy="1872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Autofit/>
          </a:bodyPr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  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RedHat</a:t>
            </a:r>
            <a:r>
              <a:rPr lang="en-US" altLang="zh-TW" sz="1200" dirty="0" smtClean="0">
                <a:solidFill>
                  <a:schemeClr val="tx1"/>
                </a:solidFill>
              </a:rPr>
              <a:t> Linux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Apache HTTP </a:t>
            </a:r>
          </a:p>
          <a:p>
            <a:r>
              <a:rPr lang="zh-TW" altLang="en-US" sz="1200" dirty="0" smtClean="0">
                <a:solidFill>
                  <a:schemeClr val="tx1"/>
                </a:solidFill>
              </a:rPr>
              <a:t>  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splunk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agent</a:t>
            </a: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x86 Server 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2 core CPU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RAM  32G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H/D  256G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RAID-0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555776" y="980728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Web Server * 2</a:t>
            </a:r>
            <a:r>
              <a:rPr lang="zh-TW" altLang="en-US" sz="1100" dirty="0" smtClean="0"/>
              <a:t> 台</a:t>
            </a:r>
            <a:endParaRPr lang="zh-TW" altLang="en-US" sz="1100" dirty="0"/>
          </a:p>
        </p:txBody>
      </p:sp>
      <p:sp>
        <p:nvSpPr>
          <p:cNvPr id="8" name="矩形 7"/>
          <p:cNvSpPr/>
          <p:nvPr/>
        </p:nvSpPr>
        <p:spPr>
          <a:xfrm>
            <a:off x="6588224" y="1268760"/>
            <a:ext cx="1224136" cy="1872208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Autofit/>
          </a:bodyPr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  Oracle DB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</a:t>
            </a: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</a:t>
            </a:r>
            <a:r>
              <a:rPr lang="zh-TW" altLang="en-US" sz="1200" dirty="0" smtClean="0">
                <a:solidFill>
                  <a:schemeClr val="tx1"/>
                </a:solidFill>
              </a:rPr>
              <a:t>共用</a:t>
            </a:r>
            <a:r>
              <a:rPr lang="en-US" altLang="zh-TW" sz="1200" dirty="0" smtClean="0">
                <a:solidFill>
                  <a:schemeClr val="tx1"/>
                </a:solidFill>
              </a:rPr>
              <a:t>Oracle 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1 core CPU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RAM  64G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H/D  512G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588224" y="980728"/>
            <a:ext cx="1080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DB Server </a:t>
            </a:r>
            <a:endParaRPr lang="zh-TW" altLang="en-US" sz="1100" dirty="0"/>
          </a:p>
        </p:txBody>
      </p:sp>
      <p:sp>
        <p:nvSpPr>
          <p:cNvPr id="10" name="矩形 9"/>
          <p:cNvSpPr/>
          <p:nvPr/>
        </p:nvSpPr>
        <p:spPr>
          <a:xfrm>
            <a:off x="4572000" y="1268760"/>
            <a:ext cx="1296144" cy="1872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Autofit/>
          </a:bodyPr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 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RedHat</a:t>
            </a:r>
            <a:r>
              <a:rPr lang="en-US" altLang="zh-TW" sz="1200" dirty="0" smtClean="0">
                <a:solidFill>
                  <a:schemeClr val="tx1"/>
                </a:solidFill>
              </a:rPr>
              <a:t> Linux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Apache HTTP </a:t>
            </a:r>
          </a:p>
          <a:p>
            <a:r>
              <a:rPr lang="zh-TW" altLang="en-US" sz="1200" dirty="0" smtClean="0">
                <a:solidFill>
                  <a:schemeClr val="tx1"/>
                </a:solidFill>
              </a:rPr>
              <a:t>  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splunk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agent</a:t>
            </a: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x86 Server 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2 core CPU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RAM  8G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H/D  1T RAID-0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499992" y="980728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Download Server * 1</a:t>
            </a:r>
            <a:r>
              <a:rPr lang="zh-TW" altLang="en-US" sz="1100" dirty="0" smtClean="0"/>
              <a:t> 台</a:t>
            </a:r>
            <a:endParaRPr lang="zh-TW" altLang="en-US" sz="11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83568" y="3212976"/>
            <a:ext cx="1368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* </a:t>
            </a:r>
            <a:r>
              <a:rPr lang="zh-TW" altLang="en-US" sz="1100" dirty="0" smtClean="0"/>
              <a:t>使用 </a:t>
            </a:r>
            <a:r>
              <a:rPr lang="en-US" altLang="zh-TW" sz="1100" dirty="0" err="1" smtClean="0"/>
              <a:t>JBoss</a:t>
            </a:r>
            <a:r>
              <a:rPr lang="en-US" altLang="zh-TW" sz="1100" dirty="0" smtClean="0"/>
              <a:t> memory cache </a:t>
            </a:r>
            <a:r>
              <a:rPr lang="zh-TW" altLang="en-US" sz="1100" dirty="0" smtClean="0"/>
              <a:t>機制</a:t>
            </a:r>
            <a:endParaRPr lang="en-US" altLang="zh-TW" sz="1100" dirty="0" smtClean="0"/>
          </a:p>
          <a:p>
            <a:r>
              <a:rPr lang="zh-TW" altLang="en-US" sz="1100" dirty="0" smtClean="0"/>
              <a:t>** </a:t>
            </a:r>
            <a:r>
              <a:rPr lang="en-US" altLang="zh-TW" sz="1100" dirty="0" smtClean="0"/>
              <a:t>Batch job </a:t>
            </a:r>
            <a:r>
              <a:rPr lang="zh-TW" altLang="en-US" sz="1100" dirty="0" smtClean="0"/>
              <a:t>列入</a:t>
            </a:r>
            <a:r>
              <a:rPr lang="en-US" altLang="zh-TW" sz="1100" dirty="0" err="1" smtClean="0"/>
              <a:t>autosys</a:t>
            </a:r>
            <a:r>
              <a:rPr lang="en-US" altLang="zh-TW" sz="1100" dirty="0" smtClean="0"/>
              <a:t> </a:t>
            </a:r>
            <a:r>
              <a:rPr lang="zh-TW" altLang="en-US" sz="1100" dirty="0" smtClean="0"/>
              <a:t>排程管理</a:t>
            </a:r>
            <a:endParaRPr lang="zh-TW" altLang="en-US" sz="11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572000" y="3212976"/>
            <a:ext cx="13681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* 未來可與所有系統共用，提供下載分流機制。</a:t>
            </a:r>
            <a:endParaRPr lang="zh-TW" altLang="en-US" sz="11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555776" y="3212976"/>
            <a:ext cx="13681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* </a:t>
            </a:r>
            <a:r>
              <a:rPr lang="zh-TW" altLang="en-US" sz="1100" dirty="0" smtClean="0"/>
              <a:t>靜態</a:t>
            </a:r>
            <a:r>
              <a:rPr lang="en-US" altLang="zh-TW" sz="1100" dirty="0" smtClean="0"/>
              <a:t>HTML</a:t>
            </a:r>
            <a:r>
              <a:rPr lang="zh-TW" altLang="en-US" sz="1100" dirty="0" smtClean="0"/>
              <a:t>、圖檔、</a:t>
            </a:r>
            <a:r>
              <a:rPr lang="en-US" altLang="zh-TW" sz="1100" dirty="0" smtClean="0"/>
              <a:t>CSS</a:t>
            </a:r>
            <a:r>
              <a:rPr lang="zh-TW" altLang="en-US" sz="1100" dirty="0" smtClean="0"/>
              <a:t>、</a:t>
            </a:r>
            <a:r>
              <a:rPr lang="en-US" altLang="zh-TW" sz="1100" dirty="0" smtClean="0"/>
              <a:t>JavaScript</a:t>
            </a:r>
            <a:r>
              <a:rPr lang="zh-TW" altLang="en-US" sz="1100" dirty="0" smtClean="0"/>
              <a:t> 發佈於此</a:t>
            </a:r>
            <a:endParaRPr lang="en-US" altLang="zh-TW" sz="1100" dirty="0" smtClean="0"/>
          </a:p>
        </p:txBody>
      </p:sp>
      <p:sp>
        <p:nvSpPr>
          <p:cNvPr id="15" name="文字方塊 14"/>
          <p:cNvSpPr txBox="1"/>
          <p:nvPr/>
        </p:nvSpPr>
        <p:spPr>
          <a:xfrm>
            <a:off x="6588224" y="3284984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*共用</a:t>
            </a:r>
            <a:r>
              <a:rPr lang="en-US" altLang="zh-TW" sz="1100" dirty="0" smtClean="0"/>
              <a:t>Oracle ODA</a:t>
            </a:r>
          </a:p>
        </p:txBody>
      </p:sp>
      <p:sp>
        <p:nvSpPr>
          <p:cNvPr id="16" name="矩形 15"/>
          <p:cNvSpPr/>
          <p:nvPr/>
        </p:nvSpPr>
        <p:spPr>
          <a:xfrm>
            <a:off x="4283968" y="4509120"/>
            <a:ext cx="432048" cy="216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lnSpcReduction="10000"/>
          </a:bodyPr>
          <a:lstStyle/>
          <a:p>
            <a:pPr algn="ctr"/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88024" y="45091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/>
              <a:t>本案新增</a:t>
            </a:r>
            <a:endParaRPr lang="zh-TW" altLang="en-US" sz="1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788024" y="479715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/>
              <a:t>既有設備</a:t>
            </a:r>
            <a:endParaRPr lang="zh-TW" altLang="en-US" sz="1000" dirty="0"/>
          </a:p>
        </p:txBody>
      </p:sp>
      <p:sp>
        <p:nvSpPr>
          <p:cNvPr id="19" name="矩形 18"/>
          <p:cNvSpPr/>
          <p:nvPr/>
        </p:nvSpPr>
        <p:spPr>
          <a:xfrm>
            <a:off x="4283968" y="4797152"/>
            <a:ext cx="432048" cy="21602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lnSpcReduction="10000"/>
          </a:bodyPr>
          <a:lstStyle/>
          <a:p>
            <a:pPr algn="ctr"/>
            <a:endParaRPr lang="zh-TW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95536" y="332656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新菁英行動網  軟</a:t>
            </a:r>
            <a:r>
              <a:rPr lang="en-US" altLang="zh-TW" dirty="0" smtClean="0"/>
              <a:t>/</a:t>
            </a:r>
            <a:r>
              <a:rPr lang="zh-TW" altLang="en-US" dirty="0" smtClean="0"/>
              <a:t>硬體新增需求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配置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測試環境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1268760"/>
            <a:ext cx="1584176" cy="23762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Autofit/>
          </a:bodyPr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  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RedHat</a:t>
            </a:r>
            <a:r>
              <a:rPr lang="en-US" altLang="zh-TW" sz="1200" dirty="0" smtClean="0">
                <a:solidFill>
                  <a:schemeClr val="tx1"/>
                </a:solidFill>
              </a:rPr>
              <a:t> Linux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Apache HTTP </a:t>
            </a:r>
          </a:p>
          <a:p>
            <a:r>
              <a:rPr lang="zh-TW" altLang="en-US" sz="1200" dirty="0" smtClean="0">
                <a:solidFill>
                  <a:schemeClr val="tx1"/>
                </a:solidFill>
              </a:rPr>
              <a:t>      </a:t>
            </a:r>
            <a:r>
              <a:rPr lang="en-US" altLang="zh-TW" sz="1200" dirty="0" smtClean="0">
                <a:solidFill>
                  <a:schemeClr val="tx1"/>
                </a:solidFill>
              </a:rPr>
              <a:t>(UAT-1, SIT)</a:t>
            </a:r>
          </a:p>
          <a:p>
            <a:r>
              <a:rPr lang="zh-TW" altLang="en-US" sz="1200" dirty="0" smtClean="0">
                <a:solidFill>
                  <a:schemeClr val="tx1"/>
                </a:solidFill>
              </a:rPr>
              <a:t>  </a:t>
            </a:r>
            <a:r>
              <a:rPr lang="en-US" altLang="zh-TW" sz="1200" dirty="0" smtClean="0">
                <a:solidFill>
                  <a:schemeClr val="tx1"/>
                </a:solidFill>
              </a:rPr>
              <a:t>JDK  7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JBoss</a:t>
            </a:r>
            <a:r>
              <a:rPr lang="en-US" altLang="zh-TW" sz="1200" dirty="0" smtClean="0">
                <a:solidFill>
                  <a:schemeClr val="tx1"/>
                </a:solidFill>
              </a:rPr>
              <a:t> EAP 6</a:t>
            </a:r>
          </a:p>
          <a:p>
            <a:r>
              <a:rPr lang="zh-TW" altLang="en-US" sz="1200" dirty="0" smtClean="0">
                <a:solidFill>
                  <a:schemeClr val="tx1"/>
                </a:solidFill>
              </a:rPr>
              <a:t>     </a:t>
            </a:r>
            <a:r>
              <a:rPr lang="en-US" altLang="zh-TW" sz="1200" dirty="0" smtClean="0">
                <a:solidFill>
                  <a:schemeClr val="tx1"/>
                </a:solidFill>
              </a:rPr>
              <a:t>(UAT-1, SIT)</a:t>
            </a:r>
          </a:p>
          <a:p>
            <a:r>
              <a:rPr lang="zh-TW" altLang="en-US" sz="1200" dirty="0" smtClean="0">
                <a:solidFill>
                  <a:schemeClr val="tx1"/>
                </a:solidFill>
              </a:rPr>
              <a:t>  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splunk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agent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x86 Server 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2 core CPU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RAM  32G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H/D  256G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RAID-0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11560" y="980728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AP &amp;Web Server -1</a:t>
            </a:r>
          </a:p>
        </p:txBody>
      </p:sp>
      <p:sp>
        <p:nvSpPr>
          <p:cNvPr id="6" name="矩形 5"/>
          <p:cNvSpPr/>
          <p:nvPr/>
        </p:nvSpPr>
        <p:spPr>
          <a:xfrm>
            <a:off x="2555776" y="1268760"/>
            <a:ext cx="1584176" cy="23762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Autofit/>
          </a:bodyPr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  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RedHat</a:t>
            </a:r>
            <a:r>
              <a:rPr lang="en-US" altLang="zh-TW" sz="1200" dirty="0" smtClean="0">
                <a:solidFill>
                  <a:schemeClr val="tx1"/>
                </a:solidFill>
              </a:rPr>
              <a:t> Linux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Apache HTTP </a:t>
            </a:r>
          </a:p>
          <a:p>
            <a:r>
              <a:rPr lang="zh-TW" altLang="en-US" sz="1200" dirty="0" smtClean="0">
                <a:solidFill>
                  <a:schemeClr val="tx1"/>
                </a:solidFill>
              </a:rPr>
              <a:t>     </a:t>
            </a:r>
            <a:r>
              <a:rPr lang="en-US" altLang="zh-TW" sz="1200" dirty="0" smtClean="0">
                <a:solidFill>
                  <a:schemeClr val="tx1"/>
                </a:solidFill>
              </a:rPr>
              <a:t>(UAT-2, Download)</a:t>
            </a:r>
          </a:p>
          <a:p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 JDK  7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JBoss</a:t>
            </a:r>
            <a:r>
              <a:rPr lang="en-US" altLang="zh-TW" sz="1200" dirty="0" smtClean="0">
                <a:solidFill>
                  <a:schemeClr val="tx1"/>
                </a:solidFill>
              </a:rPr>
              <a:t> EAP 6</a:t>
            </a:r>
          </a:p>
          <a:p>
            <a:r>
              <a:rPr lang="zh-TW" altLang="en-US" sz="1200" dirty="0" smtClean="0">
                <a:solidFill>
                  <a:schemeClr val="tx1"/>
                </a:solidFill>
              </a:rPr>
              <a:t>     </a:t>
            </a:r>
            <a:r>
              <a:rPr lang="en-US" altLang="zh-TW" sz="1200" dirty="0" smtClean="0">
                <a:solidFill>
                  <a:schemeClr val="tx1"/>
                </a:solidFill>
              </a:rPr>
              <a:t>(UAT-2)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splunk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agent</a:t>
            </a: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x86 Server 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2 core CPU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RAM  32G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H/D  256G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RAID-0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555776" y="836712"/>
            <a:ext cx="1296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AP &amp;Web Server-2 </a:t>
            </a:r>
            <a:r>
              <a:rPr lang="zh-TW" altLang="en-US" sz="1100" dirty="0" smtClean="0"/>
              <a:t>兼</a:t>
            </a:r>
            <a:r>
              <a:rPr lang="en-US" altLang="zh-TW" sz="1100" dirty="0" smtClean="0"/>
              <a:t>Download Server </a:t>
            </a:r>
            <a:endParaRPr lang="zh-TW" altLang="en-US" sz="1100" dirty="0"/>
          </a:p>
        </p:txBody>
      </p:sp>
      <p:sp>
        <p:nvSpPr>
          <p:cNvPr id="8" name="矩形 7"/>
          <p:cNvSpPr/>
          <p:nvPr/>
        </p:nvSpPr>
        <p:spPr>
          <a:xfrm>
            <a:off x="4932040" y="1268760"/>
            <a:ext cx="1224136" cy="1872208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Autofit/>
          </a:bodyPr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  Oracle DB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(UAT</a:t>
            </a:r>
            <a:r>
              <a:rPr lang="zh-TW" altLang="en-US" sz="1200" dirty="0" smtClean="0">
                <a:solidFill>
                  <a:schemeClr val="tx1"/>
                </a:solidFill>
              </a:rPr>
              <a:t> *</a:t>
            </a:r>
            <a:r>
              <a:rPr lang="en-US" altLang="zh-TW" sz="1200" dirty="0" smtClean="0">
                <a:solidFill>
                  <a:schemeClr val="tx1"/>
                </a:solidFill>
              </a:rPr>
              <a:t>1, SIT *1)</a:t>
            </a: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 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932040" y="980728"/>
            <a:ext cx="1080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DB Server * 1</a:t>
            </a:r>
            <a:endParaRPr lang="zh-TW" altLang="en-US" sz="11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932040" y="3356992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*共用現有測試</a:t>
            </a:r>
            <a:r>
              <a:rPr lang="en-US" altLang="zh-TW" sz="1100" dirty="0" smtClean="0"/>
              <a:t>DB</a:t>
            </a:r>
            <a:endParaRPr lang="zh-TW" altLang="en-US" sz="1100" dirty="0"/>
          </a:p>
        </p:txBody>
      </p:sp>
      <p:sp>
        <p:nvSpPr>
          <p:cNvPr id="15" name="矩形 14"/>
          <p:cNvSpPr/>
          <p:nvPr/>
        </p:nvSpPr>
        <p:spPr>
          <a:xfrm>
            <a:off x="4283968" y="4509120"/>
            <a:ext cx="432048" cy="216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lnSpcReduction="10000"/>
          </a:bodyPr>
          <a:lstStyle/>
          <a:p>
            <a:pPr algn="ctr"/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788024" y="45091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/>
              <a:t>本案新增</a:t>
            </a:r>
            <a:endParaRPr lang="zh-TW" altLang="en-US" sz="1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788024" y="479715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/>
              <a:t>既有設備</a:t>
            </a:r>
            <a:endParaRPr lang="zh-TW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4283968" y="4797152"/>
            <a:ext cx="432048" cy="21602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lnSpcReduction="10000"/>
          </a:bodyPr>
          <a:lstStyle/>
          <a:p>
            <a:pPr algn="ctr"/>
            <a:endParaRPr lang="zh-TW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95536" y="332656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新菁英行動網  軟</a:t>
            </a:r>
            <a:r>
              <a:rPr lang="en-US" altLang="zh-TW" dirty="0" smtClean="0"/>
              <a:t>/</a:t>
            </a:r>
            <a:r>
              <a:rPr lang="zh-TW" altLang="en-US" dirty="0" smtClean="0"/>
              <a:t>硬體新增需求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配置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DR</a:t>
            </a:r>
            <a:r>
              <a:rPr lang="zh-TW" altLang="en-US" dirty="0" smtClean="0"/>
              <a:t>環境 </a:t>
            </a:r>
            <a:r>
              <a:rPr lang="en-US" altLang="zh-TW" dirty="0" smtClean="0"/>
              <a:t>(Optional)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1268760"/>
            <a:ext cx="1296144" cy="1872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Autofit/>
          </a:bodyPr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  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RedHat</a:t>
            </a:r>
            <a:r>
              <a:rPr lang="en-US" altLang="zh-TW" sz="1200" dirty="0" smtClean="0">
                <a:solidFill>
                  <a:schemeClr val="tx1"/>
                </a:solidFill>
              </a:rPr>
              <a:t> Linux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JDK  7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JBoss</a:t>
            </a:r>
            <a:r>
              <a:rPr lang="en-US" altLang="zh-TW" sz="1200" dirty="0" smtClean="0">
                <a:solidFill>
                  <a:schemeClr val="tx1"/>
                </a:solidFill>
              </a:rPr>
              <a:t> EAP 6</a:t>
            </a:r>
          </a:p>
          <a:p>
            <a:r>
              <a:rPr lang="zh-TW" altLang="en-US" sz="1200" dirty="0" smtClean="0">
                <a:solidFill>
                  <a:schemeClr val="tx1"/>
                </a:solidFill>
              </a:rPr>
              <a:t>  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splunk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agent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endParaRPr lang="en-US" altLang="zh-TW" sz="1200" dirty="0" smtClean="0">
              <a:solidFill>
                <a:schemeClr val="tx1"/>
              </a:solidFill>
            </a:endParaRP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x86 Server 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4 core CPU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RAM  128G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H/D  256G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RAID-0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11560" y="980728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AP Server * 1</a:t>
            </a:r>
            <a:r>
              <a:rPr lang="zh-TW" altLang="en-US" sz="1100" dirty="0" smtClean="0"/>
              <a:t> </a:t>
            </a:r>
            <a:endParaRPr lang="en-US" altLang="zh-TW" sz="1100" dirty="0" smtClean="0"/>
          </a:p>
        </p:txBody>
      </p:sp>
      <p:sp>
        <p:nvSpPr>
          <p:cNvPr id="6" name="矩形 5"/>
          <p:cNvSpPr/>
          <p:nvPr/>
        </p:nvSpPr>
        <p:spPr>
          <a:xfrm>
            <a:off x="2555776" y="1268760"/>
            <a:ext cx="1296144" cy="1872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Autofit/>
          </a:bodyPr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  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RedHat</a:t>
            </a:r>
            <a:r>
              <a:rPr lang="en-US" altLang="zh-TW" sz="1200" dirty="0" smtClean="0">
                <a:solidFill>
                  <a:schemeClr val="tx1"/>
                </a:solidFill>
              </a:rPr>
              <a:t> Linux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Apache HTTP </a:t>
            </a:r>
          </a:p>
          <a:p>
            <a:r>
              <a:rPr lang="zh-TW" altLang="en-US" sz="1200" dirty="0" smtClean="0">
                <a:solidFill>
                  <a:schemeClr val="tx1"/>
                </a:solidFill>
              </a:rPr>
              <a:t>  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splunk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agent</a:t>
            </a: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x86 Server 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2 core CPU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RAM  32G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H/D  256G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RAID-0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555776" y="980728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Web Server * 1</a:t>
            </a:r>
            <a:r>
              <a:rPr lang="zh-TW" altLang="en-US" sz="1100" dirty="0" smtClean="0"/>
              <a:t> 台</a:t>
            </a:r>
            <a:endParaRPr lang="zh-TW" altLang="en-US" sz="1100" dirty="0"/>
          </a:p>
        </p:txBody>
      </p:sp>
      <p:sp>
        <p:nvSpPr>
          <p:cNvPr id="8" name="矩形 7"/>
          <p:cNvSpPr/>
          <p:nvPr/>
        </p:nvSpPr>
        <p:spPr>
          <a:xfrm>
            <a:off x="6588224" y="1268760"/>
            <a:ext cx="1224136" cy="1872208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Autofit/>
          </a:bodyPr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  Oracle DB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</a:t>
            </a: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</a:t>
            </a:r>
            <a:r>
              <a:rPr lang="zh-TW" altLang="en-US" sz="1200" dirty="0" smtClean="0">
                <a:solidFill>
                  <a:schemeClr val="tx1"/>
                </a:solidFill>
              </a:rPr>
              <a:t>共用</a:t>
            </a:r>
            <a:r>
              <a:rPr lang="en-US" altLang="zh-TW" sz="1200" dirty="0" smtClean="0">
                <a:solidFill>
                  <a:schemeClr val="tx1"/>
                </a:solidFill>
              </a:rPr>
              <a:t>Oracle RAC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1 core CPU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RAM  64G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H/D  512G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588224" y="980728"/>
            <a:ext cx="1080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DB Server </a:t>
            </a:r>
            <a:endParaRPr lang="zh-TW" altLang="en-US" sz="1100" dirty="0"/>
          </a:p>
        </p:txBody>
      </p:sp>
      <p:sp>
        <p:nvSpPr>
          <p:cNvPr id="10" name="矩形 9"/>
          <p:cNvSpPr/>
          <p:nvPr/>
        </p:nvSpPr>
        <p:spPr>
          <a:xfrm>
            <a:off x="4572000" y="1268760"/>
            <a:ext cx="1296144" cy="1872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Autofit/>
          </a:bodyPr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 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RedHat</a:t>
            </a:r>
            <a:r>
              <a:rPr lang="en-US" altLang="zh-TW" sz="1200" dirty="0" smtClean="0">
                <a:solidFill>
                  <a:schemeClr val="tx1"/>
                </a:solidFill>
              </a:rPr>
              <a:t> Linux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Apache HTTP </a:t>
            </a:r>
          </a:p>
          <a:p>
            <a:r>
              <a:rPr lang="zh-TW" altLang="en-US" sz="1200" dirty="0" smtClean="0">
                <a:solidFill>
                  <a:schemeClr val="tx1"/>
                </a:solidFill>
              </a:rPr>
              <a:t>  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splunk</a:t>
            </a:r>
            <a:r>
              <a:rPr lang="zh-TW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agent</a:t>
            </a: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x86 Server 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2 core CPU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RAM  8G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  H/D  1T RAID-0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499992" y="980728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Download Server * 1</a:t>
            </a:r>
            <a:r>
              <a:rPr lang="zh-TW" altLang="en-US" sz="1100" dirty="0" smtClean="0"/>
              <a:t> 台</a:t>
            </a:r>
            <a:endParaRPr lang="zh-TW" altLang="en-US" sz="11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83568" y="3212976"/>
            <a:ext cx="1368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* </a:t>
            </a:r>
            <a:r>
              <a:rPr lang="zh-TW" altLang="en-US" sz="1100" dirty="0" smtClean="0"/>
              <a:t>使用 </a:t>
            </a:r>
            <a:r>
              <a:rPr lang="en-US" altLang="zh-TW" sz="1100" dirty="0" err="1" smtClean="0"/>
              <a:t>JBoss</a:t>
            </a:r>
            <a:r>
              <a:rPr lang="en-US" altLang="zh-TW" sz="1100" dirty="0" smtClean="0"/>
              <a:t> memory cache </a:t>
            </a:r>
            <a:r>
              <a:rPr lang="zh-TW" altLang="en-US" sz="1100" dirty="0" smtClean="0"/>
              <a:t>機制</a:t>
            </a:r>
            <a:endParaRPr lang="en-US" altLang="zh-TW" sz="1100" dirty="0" smtClean="0"/>
          </a:p>
          <a:p>
            <a:r>
              <a:rPr lang="zh-TW" altLang="en-US" sz="1100" dirty="0" smtClean="0"/>
              <a:t>** </a:t>
            </a:r>
            <a:r>
              <a:rPr lang="en-US" altLang="zh-TW" sz="1100" dirty="0" smtClean="0"/>
              <a:t>Batch job </a:t>
            </a:r>
            <a:r>
              <a:rPr lang="zh-TW" altLang="en-US" sz="1100" dirty="0" smtClean="0"/>
              <a:t>列入</a:t>
            </a:r>
            <a:r>
              <a:rPr lang="en-US" altLang="zh-TW" sz="1100" dirty="0" err="1" smtClean="0"/>
              <a:t>autosys</a:t>
            </a:r>
            <a:r>
              <a:rPr lang="en-US" altLang="zh-TW" sz="1100" dirty="0" smtClean="0"/>
              <a:t> </a:t>
            </a:r>
            <a:r>
              <a:rPr lang="zh-TW" altLang="en-US" sz="1100" dirty="0" smtClean="0"/>
              <a:t>排程管理</a:t>
            </a:r>
            <a:endParaRPr lang="zh-TW" altLang="en-US" sz="11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572000" y="3212976"/>
            <a:ext cx="13681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* 未來可與所有系統共用，提供下載分流機制。</a:t>
            </a:r>
            <a:endParaRPr lang="zh-TW" altLang="en-US" sz="11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555776" y="3212976"/>
            <a:ext cx="13681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* </a:t>
            </a:r>
            <a:r>
              <a:rPr lang="zh-TW" altLang="en-US" sz="1100" dirty="0" smtClean="0"/>
              <a:t>靜態</a:t>
            </a:r>
            <a:r>
              <a:rPr lang="en-US" altLang="zh-TW" sz="1100" dirty="0" smtClean="0"/>
              <a:t>HTML</a:t>
            </a:r>
            <a:r>
              <a:rPr lang="zh-TW" altLang="en-US" sz="1100" dirty="0" smtClean="0"/>
              <a:t>、圖檔、</a:t>
            </a:r>
            <a:r>
              <a:rPr lang="en-US" altLang="zh-TW" sz="1100" dirty="0" smtClean="0"/>
              <a:t>CSS</a:t>
            </a:r>
            <a:r>
              <a:rPr lang="zh-TW" altLang="en-US" sz="1100" dirty="0" smtClean="0"/>
              <a:t>、</a:t>
            </a:r>
            <a:r>
              <a:rPr lang="en-US" altLang="zh-TW" sz="1100" dirty="0" smtClean="0"/>
              <a:t>JavaScript</a:t>
            </a:r>
            <a:r>
              <a:rPr lang="zh-TW" altLang="en-US" sz="1100" dirty="0" smtClean="0"/>
              <a:t> 發佈於此</a:t>
            </a:r>
            <a:endParaRPr lang="en-US" altLang="zh-TW" sz="1100" dirty="0" smtClean="0"/>
          </a:p>
        </p:txBody>
      </p:sp>
      <p:sp>
        <p:nvSpPr>
          <p:cNvPr id="15" name="文字方塊 14"/>
          <p:cNvSpPr txBox="1"/>
          <p:nvPr/>
        </p:nvSpPr>
        <p:spPr>
          <a:xfrm>
            <a:off x="6588224" y="3284984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*共用</a:t>
            </a:r>
            <a:r>
              <a:rPr lang="en-US" altLang="zh-TW" sz="1100" dirty="0" smtClean="0"/>
              <a:t>Oracle ODA</a:t>
            </a:r>
            <a:endParaRPr lang="zh-TW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4283968" y="4509120"/>
            <a:ext cx="432048" cy="216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lnSpcReduction="10000"/>
          </a:bodyPr>
          <a:lstStyle/>
          <a:p>
            <a:pPr algn="ctr"/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788024" y="45091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/>
              <a:t>本案新增</a:t>
            </a:r>
            <a:endParaRPr lang="zh-TW" altLang="en-US" sz="1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788024" y="479715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/>
              <a:t>既有設備</a:t>
            </a:r>
            <a:endParaRPr lang="zh-TW" altLang="en-US" sz="1000" dirty="0"/>
          </a:p>
        </p:txBody>
      </p:sp>
      <p:sp>
        <p:nvSpPr>
          <p:cNvPr id="23" name="矩形 22"/>
          <p:cNvSpPr/>
          <p:nvPr/>
        </p:nvSpPr>
        <p:spPr>
          <a:xfrm>
            <a:off x="4283968" y="4797152"/>
            <a:ext cx="432048" cy="21602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 lnSpcReduction="10000"/>
          </a:bodyPr>
          <a:lstStyle/>
          <a:p>
            <a:pPr algn="ctr"/>
            <a:endParaRPr lang="zh-TW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8605</TotalTime>
  <Words>750</Words>
  <Application>Microsoft Office PowerPoint</Application>
  <PresentationFormat>如螢幕大小 (4:3)</PresentationFormat>
  <Paragraphs>268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投影片 1</vt:lpstr>
      <vt:lpstr>投影片 2</vt:lpstr>
      <vt:lpstr>投影片 3</vt:lpstr>
      <vt:lpstr>投影片 4</vt:lpstr>
      <vt:lpstr>投影片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江陳輝</dc:creator>
  <cp:lastModifiedBy>frank.chiang</cp:lastModifiedBy>
  <cp:revision>124</cp:revision>
  <dcterms:created xsi:type="dcterms:W3CDTF">2016-09-09T08:43:29Z</dcterms:created>
  <dcterms:modified xsi:type="dcterms:W3CDTF">2016-12-12T01:29:42Z</dcterms:modified>
</cp:coreProperties>
</file>