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A53A9B-AC23-4F7E-BDB8-67C948247F7A}">
  <a:tblStyle styleId="{E1A53A9B-AC23-4F7E-BDB8-67C948247F7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5fa96a3b0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5fa96a3b0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fa96a3b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fa96a3b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5fa96a3b0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5fa96a3b0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d5fa96a3b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d5fa96a3b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5fa96a3b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d5fa96a3b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d5fa96a3b0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d5fa96a3b0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5fa96a3b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5fa96a3b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d5fa96a3b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d5fa96a3b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d60b9df37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d60b9df37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d60b9df373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d60b9df373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d38df54a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d38df54a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Michael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d60b9df373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d60b9df373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d60b9df37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d60b9df37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4b68fe371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4b68fe371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d38df54a7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d38df54a7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Michael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d3b9f94f5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d3b9f94f5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Michael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b68fe37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d4b68fe37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5fa96a3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5fa96a3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d5fa96a3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d5fa96a3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5fa96a3b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5fa96a3b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5fa96a3b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5fa96a3b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1 block">
  <p:cSld name="Main Content - 1 bloc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318259" y="1369219"/>
            <a:ext cx="7509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3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4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rtl="0"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42900" lvl="1" marL="914400" rtl="0">
              <a:spcBef>
                <a:spcPts val="400"/>
              </a:spcBef>
              <a:spcAft>
                <a:spcPts val="0"/>
              </a:spcAft>
              <a:buSzPts val="1800"/>
              <a:buChar char="•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•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2">
  <p:cSld name="SECTION_HEADER_2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7" name="Google Shape;7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1" name="Google Shape;81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400"/>
              </a:spcBef>
              <a:spcAft>
                <a:spcPts val="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2 subhead blocks">
  <p:cSld name="Main Content - 2 subhead block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1" name="Google Shape;21;p3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3" type="body"/>
          </p:nvPr>
        </p:nvSpPr>
        <p:spPr>
          <a:xfrm>
            <a:off x="4176782" y="1260872"/>
            <a:ext cx="36513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23" name="Google Shape;23;p3"/>
          <p:cNvSpPr txBox="1"/>
          <p:nvPr>
            <p:ph idx="4" type="body"/>
          </p:nvPr>
        </p:nvSpPr>
        <p:spPr>
          <a:xfrm>
            <a:off x="4181707" y="1878806"/>
            <a:ext cx="36465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6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2 blocks">
  <p:cSld name="Main Content - 2 block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321992" y="1369219"/>
            <a:ext cx="365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4174738" y="1369219"/>
            <a:ext cx="36534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3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4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5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3 subhead blocks">
  <p:cSld name="Main Content - 3 subhead block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323183" y="1260872"/>
            <a:ext cx="2419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323182" y="1878806"/>
            <a:ext cx="24141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3" type="body"/>
          </p:nvPr>
        </p:nvSpPr>
        <p:spPr>
          <a:xfrm>
            <a:off x="2862871" y="1260872"/>
            <a:ext cx="2419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5"/>
          <p:cNvSpPr txBox="1"/>
          <p:nvPr>
            <p:ph idx="4" type="body"/>
          </p:nvPr>
        </p:nvSpPr>
        <p:spPr>
          <a:xfrm>
            <a:off x="2868652" y="1878806"/>
            <a:ext cx="24141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5" type="body"/>
          </p:nvPr>
        </p:nvSpPr>
        <p:spPr>
          <a:xfrm>
            <a:off x="5408341" y="1260872"/>
            <a:ext cx="24198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5"/>
          <p:cNvSpPr txBox="1"/>
          <p:nvPr>
            <p:ph idx="6" type="body"/>
          </p:nvPr>
        </p:nvSpPr>
        <p:spPr>
          <a:xfrm>
            <a:off x="5408340" y="1878806"/>
            <a:ext cx="24198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7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8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9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Centered">
  <p:cSld name="Main Content - Centered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Impact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Title only">
  <p:cSld name="Main Content - Title 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2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3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Content - Blank">
  <p:cSld name="Main Content - 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idx="1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2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3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700"/>
              <a:buNone/>
              <a:defRPr b="1" sz="700"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2" name="Google Shape;62;p9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9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_1">
  <p:cSld name="SECTION_HEADER_1">
    <p:bg>
      <p:bgPr>
        <a:solidFill>
          <a:schemeClr val="dk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10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10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>
              <a:buNone/>
              <a:defRPr>
                <a:solidFill>
                  <a:schemeClr val="accent1"/>
                </a:solidFill>
              </a:defRPr>
            </a:lvl1pPr>
            <a:lvl2pPr lvl="1" rtl="0">
              <a:buNone/>
              <a:defRPr>
                <a:solidFill>
                  <a:schemeClr val="accent1"/>
                </a:solidFill>
              </a:defRPr>
            </a:lvl2pPr>
            <a:lvl3pPr lvl="2" rtl="0">
              <a:buNone/>
              <a:defRPr>
                <a:solidFill>
                  <a:schemeClr val="accent1"/>
                </a:solidFill>
              </a:defRPr>
            </a:lvl3pPr>
            <a:lvl4pPr lvl="3" rtl="0">
              <a:buNone/>
              <a:defRPr>
                <a:solidFill>
                  <a:schemeClr val="accent1"/>
                </a:solidFill>
              </a:defRPr>
            </a:lvl4pPr>
            <a:lvl5pPr lvl="4" rtl="0">
              <a:buNone/>
              <a:defRPr>
                <a:solidFill>
                  <a:schemeClr val="accent1"/>
                </a:solidFill>
              </a:defRPr>
            </a:lvl5pPr>
            <a:lvl6pPr lvl="5" rtl="0">
              <a:buNone/>
              <a:defRPr>
                <a:solidFill>
                  <a:schemeClr val="accent1"/>
                </a:solidFill>
              </a:defRPr>
            </a:lvl6pPr>
            <a:lvl7pPr lvl="6" rtl="0">
              <a:buNone/>
              <a:defRPr>
                <a:solidFill>
                  <a:schemeClr val="accent1"/>
                </a:solidFill>
              </a:defRPr>
            </a:lvl7pPr>
            <a:lvl8pPr lvl="7" rtl="0">
              <a:buNone/>
              <a:defRPr>
                <a:solidFill>
                  <a:schemeClr val="accent1"/>
                </a:solidFill>
              </a:defRPr>
            </a:lvl8pPr>
            <a:lvl9pPr lvl="8" rtl="0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ight gray abstract background with a red bar along the bottom and the Florida Tech logo in the bottom right corner."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-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Impact"/>
              <a:buNone/>
              <a:defRPr b="0" i="0" sz="3300" u="none" cap="none" strike="noStrike">
                <a:solidFill>
                  <a:schemeClr val="accent1"/>
                </a:solidFill>
                <a:latin typeface="Impact"/>
                <a:ea typeface="Impact"/>
                <a:cs typeface="Impact"/>
                <a:sym typeface="Impac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318260" y="1369219"/>
            <a:ext cx="75099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0" type="dt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1" type="ftr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2" type="sldNum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700" u="none" cap="none" strike="noStrik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S.C.O.R.E</a:t>
            </a:r>
            <a:endParaRPr/>
          </a:p>
        </p:txBody>
      </p:sp>
      <p:sp>
        <p:nvSpPr>
          <p:cNvPr id="91" name="Google Shape;91;p15"/>
          <p:cNvSpPr txBox="1"/>
          <p:nvPr/>
        </p:nvSpPr>
        <p:spPr>
          <a:xfrm>
            <a:off x="512700" y="3840639"/>
            <a:ext cx="8118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AB936C"/>
                </a:solidFill>
                <a:latin typeface="Verdana"/>
                <a:ea typeface="Verdana"/>
                <a:cs typeface="Verdana"/>
                <a:sym typeface="Verdana"/>
              </a:rPr>
              <a:t>Milestone 3</a:t>
            </a:r>
            <a:endParaRPr sz="2400">
              <a:solidFill>
                <a:srgbClr val="AB936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- Completed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Upon calling “submit”, the client transfer all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SFTP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These files are transferred to a temporary directory on the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The submit module on the server will then handle the files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Transfer - TODO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Currently the files are </a:t>
            </a:r>
            <a:r>
              <a:rPr lang="en"/>
              <a:t>transferred</a:t>
            </a:r>
            <a:r>
              <a:rPr lang="en"/>
              <a:t> directly to a directory on the server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Need a way to manage the incoming files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Ensure that no files are overwritten by other files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Auto Testing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Testing - Completed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311700" y="1058225"/>
            <a:ext cx="8520600" cy="36609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Startup and removal of testing environment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Dockerfile is modified according to assignment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Docker image is built from a dockerfile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Container is spun up for test and torn down after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Image is removed after testing concludes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Run file on testing environment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Input files copied onto docker image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Submission is run for every input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File location is currently static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Output log taken from docker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 Testing - TODO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Update file paths on dockerfile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Take in arguments for different submissions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Comparing output to test cases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Scheduling the testing script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 “Verification” Program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System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System - Completed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Based on auto-testing results of an assignment, the feedback that is generated is a printout of the number of test cases passed vs failed.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System - TODO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Add potential wait times for submission feedback.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Add professor guided feedback based upon auto testing results.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Architecture - Completed</a:t>
            </a:r>
            <a:endParaRPr/>
          </a:p>
        </p:txBody>
      </p:sp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Python “Thread Manager”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Manages 3 sub processes programs.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Wakes sub processes when </a:t>
            </a:r>
            <a:r>
              <a:rPr lang="en"/>
              <a:t>n</a:t>
            </a:r>
            <a:r>
              <a:rPr lang="en"/>
              <a:t>ot </a:t>
            </a:r>
            <a:r>
              <a:rPr lang="en"/>
              <a:t>n</a:t>
            </a:r>
            <a:r>
              <a:rPr lang="en"/>
              <a:t>eeded.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Handles all communications between front end and back end.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Auto Test Runner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Receives submissions to test from Thread Manager.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Creates a thread of the autotest.py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Runs X tests against the submission.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/>
              <a:t>Returns test results.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Returns test results to thread manager.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Kills completed child threads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Auto Feedback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Receive submission with test results.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Currently returns test results.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</a:t>
            </a:r>
            <a:endParaRPr/>
          </a:p>
        </p:txBody>
      </p:sp>
      <p:sp>
        <p:nvSpPr>
          <p:cNvPr id="97" name="Google Shape;97;p16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Charlie Collins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Tommy Gingerelli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Logan Klaproth</a:t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Michael Komar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1"/>
                </a:solidFill>
              </a:rPr>
              <a:t>Faculty Advisor/Client</a:t>
            </a:r>
            <a:endParaRPr sz="2800">
              <a:solidFill>
                <a:schemeClr val="dk1"/>
              </a:solidFill>
            </a:endParaRPr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Dr. Mohan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type="title"/>
          </p:nvPr>
        </p:nvSpPr>
        <p:spPr>
          <a:xfrm>
            <a:off x="311700" y="6934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en"/>
              <a:t>System Architecture - Diagram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7075" y="1014025"/>
            <a:ext cx="5850876" cy="3767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</a:t>
            </a:r>
            <a:r>
              <a:rPr lang="en"/>
              <a:t>Architecture</a:t>
            </a:r>
            <a:r>
              <a:rPr lang="en"/>
              <a:t> - TODO</a:t>
            </a:r>
            <a:endParaRPr/>
          </a:p>
        </p:txBody>
      </p:sp>
      <p:sp>
        <p:nvSpPr>
          <p:cNvPr id="212" name="Google Shape;212;p35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Python “Thread Manager”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Management of API Connect thread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API Connect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Create file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Allow for connection between external API and system.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Auto Feedback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Improve user feedback with targeted professor feedback.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Report errors as different than just test case failures. 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Report error types and implement common reasons for certain error types. 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Web UI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Connect with Socket.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6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</a:t>
            </a:r>
            <a:endParaRPr/>
          </a:p>
        </p:txBody>
      </p:sp>
      <p:sp>
        <p:nvSpPr>
          <p:cNvPr id="218" name="Google Shape;218;p36"/>
          <p:cNvSpPr txBox="1"/>
          <p:nvPr>
            <p:ph idx="2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6"/>
          <p:cNvSpPr txBox="1"/>
          <p:nvPr>
            <p:ph idx="3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6"/>
          <p:cNvSpPr txBox="1"/>
          <p:nvPr>
            <p:ph idx="4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1101388" y="1670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{E1A53A9B-AC23-4F7E-BDB8-67C948247F7A}</a:tableStyleId>
              </a:tblPr>
              <a:tblGrid>
                <a:gridCol w="1188725"/>
                <a:gridCol w="1188725"/>
                <a:gridCol w="1188725"/>
                <a:gridCol w="1188725"/>
                <a:gridCol w="11887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Charlie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Tommy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Finish auto testing and feedback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Develop front end of web app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user authentication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Integrate server components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 the client server application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 file transfer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 auto testing</a:t>
            </a:r>
            <a:endParaRPr/>
          </a:p>
          <a:p>
            <a:pPr indent="-3619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Implement feedback system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2 - Completion </a:t>
            </a:r>
            <a:r>
              <a:rPr lang="en"/>
              <a:t>Matrix</a:t>
            </a:r>
            <a:endParaRPr/>
          </a:p>
        </p:txBody>
      </p:sp>
      <p:graphicFrame>
        <p:nvGraphicFramePr>
          <p:cNvPr id="109" name="Google Shape;109;p18"/>
          <p:cNvGraphicFramePr/>
          <p:nvPr/>
        </p:nvGraphicFramePr>
        <p:xfrm>
          <a:off x="311700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{E1A53A9B-AC23-4F7E-BDB8-67C948247F7A}</a:tableStyleId>
              </a:tblPr>
              <a:tblGrid>
                <a:gridCol w="1802525"/>
                <a:gridCol w="896900"/>
                <a:gridCol w="697550"/>
                <a:gridCol w="569025"/>
                <a:gridCol w="645025"/>
                <a:gridCol w="746650"/>
                <a:gridCol w="2169575"/>
              </a:tblGrid>
              <a:tr h="4528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Task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Charlie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Logan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Michael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Tommy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 Do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45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Client Server Interaction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a man page and more robust responses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07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File Transfer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75%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an sftp server to properly handle the file </a:t>
                      </a: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transfers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28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Auto Testing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Auto Test caller, output comparisons, locating files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  <a:tr h="61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Feedback System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0%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 professor-provided feedback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Client Server Interaction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- Completed</a:t>
            </a:r>
            <a:endParaRPr/>
          </a:p>
        </p:txBody>
      </p:sp>
      <p:sp>
        <p:nvSpPr>
          <p:cNvPr id="120" name="Google Shape;120;p20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Previously</a:t>
            </a:r>
            <a:r>
              <a:rPr lang="en"/>
              <a:t> the shell was a </a:t>
            </a:r>
            <a:r>
              <a:rPr lang="en"/>
              <a:t>single</a:t>
            </a:r>
            <a:r>
              <a:rPr lang="en"/>
              <a:t> application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Now is split into a client and server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Communicate through TCP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Server is asynchronous and uses threads to handle multiple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8260" y="273844"/>
            <a:ext cx="7509900" cy="994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</a:t>
            </a:r>
            <a:r>
              <a:rPr lang="en"/>
              <a:t>- Completed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23183" y="1260872"/>
            <a:ext cx="36513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23183" y="1878806"/>
            <a:ext cx="36465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Run locally on the users machine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Ideally on code01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Any SCORE command will be sent to the server</a:t>
            </a:r>
            <a:endParaRPr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•"/>
            </a:pPr>
            <a:r>
              <a:rPr lang="en"/>
              <a:t>If the arguments are not given, they are prompted for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Any non SCORE command is executed locally on bash</a:t>
            </a:r>
            <a:endParaRPr/>
          </a:p>
        </p:txBody>
      </p:sp>
      <p:sp>
        <p:nvSpPr>
          <p:cNvPr id="128" name="Google Shape;128;p21"/>
          <p:cNvSpPr txBox="1"/>
          <p:nvPr>
            <p:ph idx="3" type="body"/>
          </p:nvPr>
        </p:nvSpPr>
        <p:spPr>
          <a:xfrm>
            <a:off x="4176782" y="1260872"/>
            <a:ext cx="3651300" cy="618000"/>
          </a:xfrm>
          <a:prstGeom prst="rect">
            <a:avLst/>
          </a:prstGeom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129" name="Google Shape;129;p21"/>
          <p:cNvSpPr txBox="1"/>
          <p:nvPr>
            <p:ph idx="4" type="body"/>
          </p:nvPr>
        </p:nvSpPr>
        <p:spPr>
          <a:xfrm>
            <a:off x="4181707" y="1878806"/>
            <a:ext cx="3646500" cy="27633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Creates a thread for each client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When a command is </a:t>
            </a:r>
            <a:r>
              <a:rPr lang="en"/>
              <a:t>received</a:t>
            </a:r>
            <a:r>
              <a:rPr lang="en"/>
              <a:t>, calls the associated module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Sends a response back to the client when done</a:t>
            </a:r>
            <a:endParaRPr/>
          </a:p>
        </p:txBody>
      </p:sp>
      <p:sp>
        <p:nvSpPr>
          <p:cNvPr id="130" name="Google Shape;130;p21"/>
          <p:cNvSpPr txBox="1"/>
          <p:nvPr>
            <p:ph idx="5" type="body"/>
          </p:nvPr>
        </p:nvSpPr>
        <p:spPr>
          <a:xfrm>
            <a:off x="318259" y="4767263"/>
            <a:ext cx="1028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6" type="body"/>
          </p:nvPr>
        </p:nvSpPr>
        <p:spPr>
          <a:xfrm>
            <a:off x="1605775" y="4767263"/>
            <a:ext cx="45831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7" type="body"/>
          </p:nvPr>
        </p:nvSpPr>
        <p:spPr>
          <a:xfrm>
            <a:off x="6445405" y="4767263"/>
            <a:ext cx="1028700" cy="2739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Client-Server - TODO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More verbose responses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Currently just responds with a success or failure message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For failures, we want it to provide reasoning as to why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1950" lvl="0" marL="457200" rtl="0" algn="l"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"/>
              <a:t>Create a man page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"/>
              <a:t>Make SCORE </a:t>
            </a:r>
            <a:r>
              <a:rPr lang="en"/>
              <a:t>easier</a:t>
            </a:r>
            <a:r>
              <a:rPr lang="en"/>
              <a:t> to use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 File Transfer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in Content">
  <a:themeElements>
    <a:clrScheme name="FL Tech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0C2C"/>
      </a:accent1>
      <a:accent2>
        <a:srgbClr val="AB936C"/>
      </a:accent2>
      <a:accent3>
        <a:srgbClr val="A5A5A5"/>
      </a:accent3>
      <a:accent4>
        <a:srgbClr val="F39028"/>
      </a:accent4>
      <a:accent5>
        <a:srgbClr val="00556B"/>
      </a:accent5>
      <a:accent6>
        <a:srgbClr val="FBC544"/>
      </a:accent6>
      <a:hlink>
        <a:srgbClr val="084771"/>
      </a:hlink>
      <a:folHlink>
        <a:srgbClr val="5D226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