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4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2325-1A32-4DCA-BB25-64AFA80D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7EDE-23D9-47E7-BDA8-AFBBFAB04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3832-0C95-482E-890E-22903B62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0EF2-EFC0-4427-A297-A34C1072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2707-2B63-4C4B-9403-C7F053AF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8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BC3-E085-4308-BC01-85DA48B6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A710A-F1F3-42BB-A73C-95EF67B74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A13F-CCEC-4026-80A9-55805408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2359-7615-41DC-8691-0C9D9F8E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0FC2-23B3-4774-B279-B650944C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95D75-473D-46CC-A3B5-E170EBCAE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3B5E3-9F15-4C6C-B32F-482402B1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A361-2205-4C2D-9C9E-BE332868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7F0A-27AF-4A49-9B55-6E67EB48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EBE7-899C-4214-8501-369D8C7A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5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1C7B-ED9A-4188-A129-67BBC936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9B27-AB65-4D54-94E7-13335BC4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6802-FAB0-46F4-93CF-5B811C76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8C23-D5DC-4F4C-B2DB-6C11929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D936-788D-4FDD-95F0-B242A923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D680-B5CE-44A9-8E4F-C4500B42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E169-1E4C-46CF-869B-EE71B7B0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055B-3F41-4B9D-97E0-E36EC6E2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FF85-CE60-4106-9429-E19C31E4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66C9-F59E-4957-BC26-A3A7A3F1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3FE3-30F0-4768-BAC8-8BB1A82D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938E-7B90-4CC5-8C2E-BA85F72D1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38B7-DE17-4F52-B637-46322FA5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FE40-8614-440A-A209-A3C63539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C14F-D1CB-4342-A6B5-4A01CD71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2181-9253-469B-B59F-79F340B3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7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6B36-9C8A-4E04-B9E5-421E493D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B576-8BDD-4201-8EC0-BD193C0A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31A49-0346-47B4-989C-A392C689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E35E6-64BF-4FEF-B7B2-9781460CD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9A71E-39C4-4E32-82DE-E49F2C0D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2680D-277F-49DD-AE5D-1B3E6594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4B287-E380-429F-AB01-757FAF4E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21474-C2EB-431B-A83B-81646098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0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1DE8-75E5-467E-837A-AFDAE5DF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5A176-44A1-47D3-8791-9158B884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F82A4-5646-40AA-85D4-42EFE3DE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8F25-171F-4343-A2C5-D73FA1C4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3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28D69-2E17-4FC3-8B13-B503F198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534BB-0A9A-4549-8BE2-02A2AC1E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C1FE5-CEDF-403A-AD93-452C4FF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5EFF-35B9-40C9-8D1B-2E8E0B12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5486-8173-4721-A574-C96374D7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570F-CC6F-4F9C-B210-A3F50DA8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A4609-C22D-4BB3-A446-79AC03B9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9A861-69B0-4A3B-A998-1ADFBA5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56F1-3221-4721-8003-7310A66A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6E6-766B-4C17-BA0F-93ADB75E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AC77A-C10A-47BD-97D5-C0A9415F8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9D14-8380-43AE-9439-50CC67A8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C18B-DBD9-4263-BC8A-9886F57F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717C-0B98-41A6-8601-8B1DFCFC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ED8F6-5E18-4481-B15C-4F1CCE88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FF91F-493B-40DC-A23B-6A079EFA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2E9EA-8131-428C-A613-583C2205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301F-FD40-44F4-B67B-3CBFE12A7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4775-7E4C-4AC0-B59D-30A9B797783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2188-74F1-4CD0-8D90-0E71B4B90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269B-B9AE-4D1E-B287-75F6478FD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581A-D9F7-43C7-B425-0CF3D308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8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ocs.conda.io/en/latest/minicond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s.mbed.com/users/matteorisso/code/time_wav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s.mbed.com/users/matteorisso/code/time_wa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s.mbed.com/users/matteorisso/code/time_wa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s.mbed.com/users/matteorisso/code/time_wav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s.mbed.com/users/matteorisso/code/time_wa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A10E-993A-4231-BF2E-8C0977133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Jumper Virtual Lab</a:t>
            </a:r>
            <a:endParaRPr lang="en-GB" b="1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BF747-C0D0-4050-BB74-CC3494442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Installation and first steps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61715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B2B-7435-4F8C-AF88-61574C6E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Simulation Python Script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6D9FE-2DD3-4516-BD25-C25C1BF4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" y="1690688"/>
            <a:ext cx="4162425" cy="7334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11513D-C93B-4E57-B904-EBA732BAFA06}"/>
              </a:ext>
            </a:extLst>
          </p:cNvPr>
          <p:cNvCxnSpPr>
            <a:cxnSpLocks/>
          </p:cNvCxnSpPr>
          <p:nvPr/>
        </p:nvCxnSpPr>
        <p:spPr>
          <a:xfrm flipH="1">
            <a:off x="4328160" y="1808480"/>
            <a:ext cx="1381760" cy="218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7C7246-D882-41E7-A916-54B8054C3494}"/>
              </a:ext>
            </a:extLst>
          </p:cNvPr>
          <p:cNvSpPr txBox="1"/>
          <p:nvPr/>
        </p:nvSpPr>
        <p:spPr>
          <a:xfrm>
            <a:off x="5709920" y="1566625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Simulation library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9AEA66-78F9-429B-A112-6C601759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19" y="2724150"/>
            <a:ext cx="4857750" cy="1409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4979B3-76E4-4EC7-BB1A-0F616184CB74}"/>
              </a:ext>
            </a:extLst>
          </p:cNvPr>
          <p:cNvCxnSpPr>
            <a:cxnSpLocks/>
          </p:cNvCxnSpPr>
          <p:nvPr/>
        </p:nvCxnSpPr>
        <p:spPr>
          <a:xfrm flipH="1">
            <a:off x="7112000" y="3267075"/>
            <a:ext cx="1381760" cy="218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E05438-A00D-45AD-BFCD-EEECB2B46006}"/>
              </a:ext>
            </a:extLst>
          </p:cNvPr>
          <p:cNvSpPr txBox="1"/>
          <p:nvPr/>
        </p:nvSpPr>
        <p:spPr>
          <a:xfrm>
            <a:off x="8493760" y="3070463"/>
            <a:ext cx="247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simulation object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9C1AA-912E-4E7D-A4F9-A6CF6AE16EC7}"/>
              </a:ext>
            </a:extLst>
          </p:cNvPr>
          <p:cNvCxnSpPr>
            <a:cxnSpLocks/>
          </p:cNvCxnSpPr>
          <p:nvPr/>
        </p:nvCxnSpPr>
        <p:spPr>
          <a:xfrm flipH="1">
            <a:off x="6918960" y="3960177"/>
            <a:ext cx="14325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DE4CF9-AA6B-4B50-9201-A4086D908F80}"/>
              </a:ext>
            </a:extLst>
          </p:cNvPr>
          <p:cNvSpPr txBox="1"/>
          <p:nvPr/>
        </p:nvSpPr>
        <p:spPr>
          <a:xfrm>
            <a:off x="8351520" y="3764518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Hex file</a:t>
            </a:r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256AB4-4211-4F8A-BA18-E6BC9C316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77" y="4592955"/>
            <a:ext cx="6276975" cy="476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5533B3-D971-45A3-BC26-04AC816A8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43" y="5528310"/>
            <a:ext cx="4440238" cy="7784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AA4ECB1-DE58-42B3-B350-8A20902456E2}"/>
              </a:ext>
            </a:extLst>
          </p:cNvPr>
          <p:cNvSpPr/>
          <p:nvPr/>
        </p:nvSpPr>
        <p:spPr>
          <a:xfrm>
            <a:off x="3777468" y="4806871"/>
            <a:ext cx="1160292" cy="2623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30743E-556A-4D01-8159-DAA58ACE7800}"/>
              </a:ext>
            </a:extLst>
          </p:cNvPr>
          <p:cNvSpPr/>
          <p:nvPr/>
        </p:nvSpPr>
        <p:spPr>
          <a:xfrm>
            <a:off x="1938508" y="5528310"/>
            <a:ext cx="3771412" cy="7743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3CBA5-D18D-4A6E-9F2D-D7EDD45EAEC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3824214" y="5069205"/>
            <a:ext cx="533400" cy="4591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F250D6-E618-40B6-952C-AAAEDC1750FA}"/>
              </a:ext>
            </a:extLst>
          </p:cNvPr>
          <p:cNvSpPr txBox="1"/>
          <p:nvPr/>
        </p:nvSpPr>
        <p:spPr>
          <a:xfrm>
            <a:off x="6155277" y="4951690"/>
            <a:ext cx="426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 </a:t>
            </a:r>
            <a:r>
              <a:rPr lang="en-US" b="1"/>
              <a:t>every GPIO event</a:t>
            </a:r>
            <a:r>
              <a:rPr lang="en-US"/>
              <a:t> a callback function is called and a </a:t>
            </a:r>
            <a:r>
              <a:rPr lang="en-US" b="1"/>
              <a:t>timestamp </a:t>
            </a:r>
            <a:r>
              <a:rPr lang="en-US"/>
              <a:t>saved.</a:t>
            </a:r>
          </a:p>
          <a:p>
            <a:r>
              <a:rPr lang="en-US"/>
              <a:t>This is used to keep track of the activity waveform in the </a:t>
            </a:r>
            <a:r>
              <a:rPr lang="en-US" spc="300"/>
              <a:t>time_stamp</a:t>
            </a:r>
            <a:r>
              <a:rPr lang="en-US"/>
              <a:t> list.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6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B2B-7435-4F8C-AF88-61574C6E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Simulation Python Script (cont’d)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DD8DE-C534-486D-855D-C49485B5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679"/>
            <a:ext cx="5238750" cy="1676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2641D-D5D6-42ED-A184-A64E54047C3F}"/>
              </a:ext>
            </a:extLst>
          </p:cNvPr>
          <p:cNvCxnSpPr>
            <a:cxnSpLocks/>
          </p:cNvCxnSpPr>
          <p:nvPr/>
        </p:nvCxnSpPr>
        <p:spPr>
          <a:xfrm flipH="1">
            <a:off x="5989061" y="1766887"/>
            <a:ext cx="742256" cy="229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A9F4F9-945C-4D50-A38D-A22D82BA23C6}"/>
              </a:ext>
            </a:extLst>
          </p:cNvPr>
          <p:cNvSpPr txBox="1"/>
          <p:nvPr/>
        </p:nvSpPr>
        <p:spPr>
          <a:xfrm>
            <a:off x="6731317" y="1542217"/>
            <a:ext cx="42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 simulation for 4000ms</a:t>
            </a:r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95C4D7-124D-40DE-8199-E71194EE5E70}"/>
              </a:ext>
            </a:extLst>
          </p:cNvPr>
          <p:cNvCxnSpPr>
            <a:cxnSpLocks/>
          </p:cNvCxnSpPr>
          <p:nvPr/>
        </p:nvCxnSpPr>
        <p:spPr>
          <a:xfrm flipH="1">
            <a:off x="5115877" y="2798921"/>
            <a:ext cx="1442720" cy="114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F3C219-ADDE-452B-BEF5-F1B5903E7221}"/>
              </a:ext>
            </a:extLst>
          </p:cNvPr>
          <p:cNvSpPr txBox="1"/>
          <p:nvPr/>
        </p:nvSpPr>
        <p:spPr>
          <a:xfrm>
            <a:off x="6569599" y="2544365"/>
            <a:ext cx="42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Stop simulation.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12877B-D179-410B-AD96-2FFB5901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0" y="3446146"/>
            <a:ext cx="5238750" cy="309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80C06C-419E-41FC-9BCA-CB25368C5BA9}"/>
              </a:ext>
            </a:extLst>
          </p:cNvPr>
          <p:cNvCxnSpPr>
            <a:cxnSpLocks/>
          </p:cNvCxnSpPr>
          <p:nvPr/>
        </p:nvCxnSpPr>
        <p:spPr>
          <a:xfrm flipH="1">
            <a:off x="5848239" y="3546513"/>
            <a:ext cx="1314561" cy="610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D2BA1C-42F5-49CF-8C1A-F8E7B6957E9F}"/>
              </a:ext>
            </a:extLst>
          </p:cNvPr>
          <p:cNvSpPr txBox="1"/>
          <p:nvPr/>
        </p:nvSpPr>
        <p:spPr>
          <a:xfrm>
            <a:off x="7311279" y="3311487"/>
            <a:ext cx="259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Plot activity wave.</a:t>
            </a:r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C54A6-0A34-496D-9D43-1DC27CCEC522}"/>
              </a:ext>
            </a:extLst>
          </p:cNvPr>
          <p:cNvSpPr/>
          <p:nvPr/>
        </p:nvSpPr>
        <p:spPr>
          <a:xfrm>
            <a:off x="1887708" y="6309360"/>
            <a:ext cx="1160292" cy="2269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5313589F-A3C3-449E-863E-F0969B3337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0375" r="8171" b="5739"/>
          <a:stretch/>
        </p:blipFill>
        <p:spPr>
          <a:xfrm>
            <a:off x="7660529" y="4078609"/>
            <a:ext cx="3355584" cy="24964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B088050-CA4D-49D2-AD49-43E1832717C0}"/>
              </a:ext>
            </a:extLst>
          </p:cNvPr>
          <p:cNvSpPr/>
          <p:nvPr/>
        </p:nvSpPr>
        <p:spPr>
          <a:xfrm>
            <a:off x="7627753" y="4043456"/>
            <a:ext cx="3388360" cy="25316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B2CE9C-A6D3-41F0-8A56-C4769C4831A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048000" y="5309263"/>
            <a:ext cx="4579753" cy="11135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9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26B1-62C0-4EC0-8654-A7891C36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board.json and scenario.json files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3EA35-02F1-427D-8D1D-BBABA123F33E}"/>
              </a:ext>
            </a:extLst>
          </p:cNvPr>
          <p:cNvGrpSpPr/>
          <p:nvPr/>
        </p:nvGrpSpPr>
        <p:grpSpPr>
          <a:xfrm>
            <a:off x="631284" y="1863408"/>
            <a:ext cx="3016156" cy="4348480"/>
            <a:chOff x="1210404" y="1690688"/>
            <a:chExt cx="3016156" cy="43484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D27B17-835C-42FB-A7FD-43B71C68D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74"/>
            <a:stretch/>
          </p:blipFill>
          <p:spPr>
            <a:xfrm>
              <a:off x="1210404" y="1690688"/>
              <a:ext cx="3016156" cy="434848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49238D-FCBE-4BFE-A871-ABFB4541B2C1}"/>
                </a:ext>
              </a:extLst>
            </p:cNvPr>
            <p:cNvSpPr/>
            <p:nvPr/>
          </p:nvSpPr>
          <p:spPr>
            <a:xfrm>
              <a:off x="1210404" y="1690688"/>
              <a:ext cx="3016156" cy="43484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993F054-5D9C-4161-8837-AFF82A76C0CC}"/>
              </a:ext>
            </a:extLst>
          </p:cNvPr>
          <p:cNvSpPr/>
          <p:nvPr/>
        </p:nvSpPr>
        <p:spPr>
          <a:xfrm>
            <a:off x="3129280" y="2306320"/>
            <a:ext cx="375920" cy="822960"/>
          </a:xfrm>
          <a:prstGeom prst="rightBrace">
            <a:avLst>
              <a:gd name="adj1" fmla="val 434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83C83-6BC6-439D-AE81-36C4FAD93CB1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>
            <a:off x="3505199" y="2060020"/>
            <a:ext cx="680721" cy="657780"/>
          </a:xfrm>
          <a:prstGeom prst="bentConnector3">
            <a:avLst>
              <a:gd name="adj1" fmla="val 48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4BA80F-2E7D-4BB0-9142-5699F769DF81}"/>
              </a:ext>
            </a:extLst>
          </p:cNvPr>
          <p:cNvSpPr txBox="1"/>
          <p:nvPr/>
        </p:nvSpPr>
        <p:spPr>
          <a:xfrm>
            <a:off x="4185921" y="18753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Board.</a:t>
            </a:r>
            <a:endParaRPr lang="en-GB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2D20B1-2D88-4292-8A65-AB35422EFC4F}"/>
              </a:ext>
            </a:extLst>
          </p:cNvPr>
          <p:cNvSpPr/>
          <p:nvPr/>
        </p:nvSpPr>
        <p:spPr>
          <a:xfrm>
            <a:off x="3129280" y="3429000"/>
            <a:ext cx="375920" cy="822960"/>
          </a:xfrm>
          <a:prstGeom prst="rightBrace">
            <a:avLst>
              <a:gd name="adj1" fmla="val 434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7174B6-E18E-498C-8866-044F479A413A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>
            <a:off x="3505200" y="3236914"/>
            <a:ext cx="528320" cy="603567"/>
          </a:xfrm>
          <a:prstGeom prst="bentConnector3">
            <a:avLst>
              <a:gd name="adj1" fmla="val -1144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DEB7E2-AC11-4E53-BD6B-46F027341FE9}"/>
              </a:ext>
            </a:extLst>
          </p:cNvPr>
          <p:cNvSpPr txBox="1"/>
          <p:nvPr/>
        </p:nvSpPr>
        <p:spPr>
          <a:xfrm>
            <a:off x="4033520" y="2775248"/>
            <a:ext cx="173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Temperature and humidity sensor.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F2BF8B-FB1F-450B-B912-E5D74B37701A}"/>
              </a:ext>
            </a:extLst>
          </p:cNvPr>
          <p:cNvSpPr txBox="1"/>
          <p:nvPr/>
        </p:nvSpPr>
        <p:spPr>
          <a:xfrm>
            <a:off x="508000" y="1506022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board.json</a:t>
            </a:r>
            <a:endParaRPr lang="en-GB" b="1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6AAAAE3-4F00-4B5F-942B-E160E40F4BC6}"/>
              </a:ext>
            </a:extLst>
          </p:cNvPr>
          <p:cNvSpPr/>
          <p:nvPr/>
        </p:nvSpPr>
        <p:spPr>
          <a:xfrm>
            <a:off x="3048000" y="4445000"/>
            <a:ext cx="243840" cy="353815"/>
          </a:xfrm>
          <a:prstGeom prst="rightBrace">
            <a:avLst>
              <a:gd name="adj1" fmla="val 434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7D7966-7C40-4F37-9FEA-F65A5203B2D2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 rot="10800000" flipH="1">
            <a:off x="3291840" y="4337150"/>
            <a:ext cx="741680" cy="284758"/>
          </a:xfrm>
          <a:prstGeom prst="bentConnector3">
            <a:avLst>
              <a:gd name="adj1" fmla="val 6643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4F3D1C-C0B6-4847-A28B-DB3483BD2788}"/>
              </a:ext>
            </a:extLst>
          </p:cNvPr>
          <p:cNvSpPr txBox="1"/>
          <p:nvPr/>
        </p:nvSpPr>
        <p:spPr>
          <a:xfrm>
            <a:off x="4033520" y="3875485"/>
            <a:ext cx="18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Board to sensor connection with I2C.</a:t>
            </a:r>
            <a:endParaRPr lang="en-GB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4081F26-53CE-4736-9CF0-857D6759E830}"/>
              </a:ext>
            </a:extLst>
          </p:cNvPr>
          <p:cNvSpPr/>
          <p:nvPr/>
        </p:nvSpPr>
        <p:spPr>
          <a:xfrm>
            <a:off x="3550920" y="5128122"/>
            <a:ext cx="243840" cy="353815"/>
          </a:xfrm>
          <a:prstGeom prst="rightBrace">
            <a:avLst>
              <a:gd name="adj1" fmla="val 434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DC46C33-248A-4D60-8A05-39F88EBD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268" y="2925654"/>
            <a:ext cx="2580154" cy="28229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5F3C98-D661-406D-A49A-083A6B3545B7}"/>
              </a:ext>
            </a:extLst>
          </p:cNvPr>
          <p:cNvSpPr txBox="1"/>
          <p:nvPr/>
        </p:nvSpPr>
        <p:spPr>
          <a:xfrm>
            <a:off x="8271511" y="259058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scenario.json</a:t>
            </a:r>
            <a:endParaRPr lang="en-GB" b="1"/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4688226E-0FF8-42D0-B944-B585ADC5121B}"/>
              </a:ext>
            </a:extLst>
          </p:cNvPr>
          <p:cNvCxnSpPr>
            <a:cxnSpLocks/>
          </p:cNvCxnSpPr>
          <p:nvPr/>
        </p:nvCxnSpPr>
        <p:spPr>
          <a:xfrm>
            <a:off x="3794760" y="5305030"/>
            <a:ext cx="736600" cy="4436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22F3F2-38F6-451F-9200-F714DBB60EE5}"/>
              </a:ext>
            </a:extLst>
          </p:cNvPr>
          <p:cNvSpPr txBox="1"/>
          <p:nvPr/>
        </p:nvSpPr>
        <p:spPr>
          <a:xfrm>
            <a:off x="4531360" y="4881772"/>
            <a:ext cx="168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Humidity and temperature syntethic data generators</a:t>
            </a:r>
            <a:endParaRPr lang="en-GB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CFF2A59B-6D98-4A43-A4D9-72719A86BC4B}"/>
              </a:ext>
            </a:extLst>
          </p:cNvPr>
          <p:cNvSpPr/>
          <p:nvPr/>
        </p:nvSpPr>
        <p:spPr>
          <a:xfrm rot="10800000">
            <a:off x="7900895" y="3294986"/>
            <a:ext cx="403225" cy="2300407"/>
          </a:xfrm>
          <a:prstGeom prst="rightBrace">
            <a:avLst>
              <a:gd name="adj1" fmla="val 434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32A12A74-2DA1-4018-896E-497BF24E7787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6217829" y="4445189"/>
            <a:ext cx="1683066" cy="1036748"/>
          </a:xfrm>
          <a:prstGeom prst="bentConnector5">
            <a:avLst>
              <a:gd name="adj1" fmla="val 34305"/>
              <a:gd name="adj2" fmla="val 98735"/>
              <a:gd name="adj3" fmla="val 345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701-A633-4ED9-BF0C-E1ABB25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What is Jumper Virtual Lab?</a:t>
            </a:r>
            <a:endParaRPr lang="en-GB" b="1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4840-A93E-408A-803C-3CB76BBB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Jumper Virtual Lab is a simulation </a:t>
            </a:r>
            <a:r>
              <a:rPr lang="en-US" dirty="0" err="1"/>
              <a:t>enviroment</a:t>
            </a:r>
            <a:r>
              <a:rPr lang="en-US" dirty="0"/>
              <a:t> for </a:t>
            </a:r>
            <a:r>
              <a:rPr lang="en-US" dirty="0" err="1"/>
              <a:t>MicroController</a:t>
            </a:r>
            <a:r>
              <a:rPr lang="en-US" dirty="0"/>
              <a:t> Units (MCUs).</a:t>
            </a:r>
          </a:p>
          <a:p>
            <a:endParaRPr lang="en-US" dirty="0"/>
          </a:p>
          <a:p>
            <a:r>
              <a:rPr lang="en-US" dirty="0"/>
              <a:t>It currently support two different MCU platforms:</a:t>
            </a:r>
          </a:p>
          <a:p>
            <a:pPr lvl="1"/>
            <a:r>
              <a:rPr lang="en-US" dirty="0"/>
              <a:t>NUCLEO-F411RE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Nordic nRF52 DK</a:t>
            </a:r>
            <a:endParaRPr lang="en-GB" b="1" dirty="0"/>
          </a:p>
        </p:txBody>
      </p:sp>
      <p:pic>
        <p:nvPicPr>
          <p:cNvPr id="4" name="Picture 2" descr="Jumper Labs Company Profile: Valuation &amp;amp; Investors | PitchBook">
            <a:extLst>
              <a:ext uri="{FF2B5EF4-FFF2-40B4-BE49-F238E27FC236}">
                <a16:creationId xmlns:a16="http://schemas.microsoft.com/office/drawing/2014/main" id="{7918C714-D04A-417B-B64A-19A3884F5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8" b="35859"/>
          <a:stretch/>
        </p:blipFill>
        <p:spPr bwMode="auto">
          <a:xfrm>
            <a:off x="8565125" y="637279"/>
            <a:ext cx="2604320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circuit board">
            <a:extLst>
              <a:ext uri="{FF2B5EF4-FFF2-40B4-BE49-F238E27FC236}">
                <a16:creationId xmlns:a16="http://schemas.microsoft.com/office/drawing/2014/main" id="{8F8A4EC2-1895-4669-97BB-F434E405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98519" y="4083803"/>
            <a:ext cx="1731041" cy="27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0A8E78-DB3C-44A7-970A-2C43E7E1D2EE}"/>
              </a:ext>
            </a:extLst>
          </p:cNvPr>
          <p:cNvSpPr/>
          <p:nvPr/>
        </p:nvSpPr>
        <p:spPr>
          <a:xfrm>
            <a:off x="1553497" y="4434348"/>
            <a:ext cx="2220782" cy="432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1C212-8831-4B05-AA5D-3C7213F862D0}"/>
              </a:ext>
            </a:extLst>
          </p:cNvPr>
          <p:cNvSpPr/>
          <p:nvPr/>
        </p:nvSpPr>
        <p:spPr>
          <a:xfrm>
            <a:off x="6096000" y="4470502"/>
            <a:ext cx="2900516" cy="1940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07B8CD-FEF9-44A6-A996-2D6C920970EF}"/>
              </a:ext>
            </a:extLst>
          </p:cNvPr>
          <p:cNvSpPr/>
          <p:nvPr/>
        </p:nvSpPr>
        <p:spPr>
          <a:xfrm>
            <a:off x="4041058" y="4580858"/>
            <a:ext cx="1848465" cy="187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1B27A-D98D-4971-A60C-8F6CC9F474CE}"/>
              </a:ext>
            </a:extLst>
          </p:cNvPr>
          <p:cNvSpPr txBox="1"/>
          <p:nvPr/>
        </p:nvSpPr>
        <p:spPr>
          <a:xfrm>
            <a:off x="8990371" y="4997936"/>
            <a:ext cx="236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Target platform for this lab!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322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DB1D-2D77-46DC-A30E-4FEF773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Installation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87613-29C1-483C-8B33-252CBE8D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will you need:</a:t>
            </a:r>
            <a:endParaRPr lang="en-GB"/>
          </a:p>
        </p:txBody>
      </p:sp>
      <p:pic>
        <p:nvPicPr>
          <p:cNvPr id="3074" name="Picture 2" descr="Python Logo transparent PNG - StickPNG">
            <a:extLst>
              <a:ext uri="{FF2B5EF4-FFF2-40B4-BE49-F238E27FC236}">
                <a16:creationId xmlns:a16="http://schemas.microsoft.com/office/drawing/2014/main" id="{BEB12541-988B-4438-B981-CF1D3924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3" y="2526828"/>
            <a:ext cx="747703" cy="74479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B22F9-5093-4624-97E1-A4CF92EAE727}"/>
              </a:ext>
            </a:extLst>
          </p:cNvPr>
          <p:cNvSpPr txBox="1"/>
          <p:nvPr/>
        </p:nvSpPr>
        <p:spPr>
          <a:xfrm>
            <a:off x="1349534" y="2576059"/>
            <a:ext cx="493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/>
              <a:t>Python 2.7.13: </a:t>
            </a:r>
            <a:r>
              <a:rPr lang="en-US"/>
              <a:t>(unfortunately the simulator only support the old python version).</a:t>
            </a:r>
          </a:p>
        </p:txBody>
      </p:sp>
      <p:pic>
        <p:nvPicPr>
          <p:cNvPr id="3076" name="Picture 4" descr="Anaconda.org">
            <a:extLst>
              <a:ext uri="{FF2B5EF4-FFF2-40B4-BE49-F238E27FC236}">
                <a16:creationId xmlns:a16="http://schemas.microsoft.com/office/drawing/2014/main" id="{0F077283-B482-45F7-B3D0-06409BDC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3" y="3985977"/>
            <a:ext cx="734808" cy="73480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38379-82BF-436C-B8C1-3869935691B2}"/>
              </a:ext>
            </a:extLst>
          </p:cNvPr>
          <p:cNvSpPr txBox="1"/>
          <p:nvPr/>
        </p:nvSpPr>
        <p:spPr>
          <a:xfrm>
            <a:off x="1366407" y="3772250"/>
            <a:ext cx="5673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/>
              <a:t>Conda: </a:t>
            </a:r>
            <a:r>
              <a:rPr lang="en-US"/>
              <a:t>We suggest to create a virtual enviroment with such intepreter using conda.</a:t>
            </a:r>
            <a:br>
              <a:rPr lang="en-US"/>
            </a:br>
            <a:r>
              <a:rPr lang="en-US"/>
              <a:t>Conda installers and documentation can be found at </a:t>
            </a:r>
            <a:r>
              <a:rPr lang="en-US">
                <a:hlinkClick r:id="rId4"/>
              </a:rPr>
              <a:t>conda_doc</a:t>
            </a:r>
            <a:r>
              <a:rPr lang="en-US"/>
              <a:t>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5F1A9F-1DCC-4731-945E-53FC9FD15FB5}"/>
              </a:ext>
            </a:extLst>
          </p:cNvPr>
          <p:cNvGrpSpPr/>
          <p:nvPr/>
        </p:nvGrpSpPr>
        <p:grpSpPr>
          <a:xfrm>
            <a:off x="6017342" y="3610154"/>
            <a:ext cx="6096000" cy="1486453"/>
            <a:chOff x="6096000" y="3235896"/>
            <a:chExt cx="6096000" cy="14864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7FDBCB-2C46-4279-A4A6-55BBBD7179A4}"/>
                </a:ext>
              </a:extLst>
            </p:cNvPr>
            <p:cNvSpPr txBox="1"/>
            <p:nvPr/>
          </p:nvSpPr>
          <p:spPr>
            <a:xfrm>
              <a:off x="6753392" y="3799019"/>
              <a:ext cx="493390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2"/>
              <a:r>
                <a:rPr lang="en-GB" spc="300"/>
                <a:t>$ conda create --name jumper-vlab python=2.7.13</a:t>
              </a:r>
            </a:p>
            <a:p>
              <a:pPr lvl="2"/>
              <a:r>
                <a:rPr lang="en-GB" spc="300"/>
                <a:t>$ conda activate jumper-vlab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0C3C70-D90C-45F4-9106-4DB1A88FDA25}"/>
                </a:ext>
              </a:extLst>
            </p:cNvPr>
            <p:cNvSpPr txBox="1"/>
            <p:nvPr/>
          </p:nvSpPr>
          <p:spPr>
            <a:xfrm>
              <a:off x="6096000" y="3235897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2"/>
              <a:r>
                <a:rPr lang="en-GB"/>
                <a:t>To create a </a:t>
              </a:r>
              <a:r>
                <a:rPr lang="en-GB" b="1"/>
                <a:t>new enviroment</a:t>
              </a:r>
              <a:r>
                <a:rPr lang="en-GB"/>
                <a:t> with conda simply run in a terminal instance the following commands: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C88A46-77E6-46AB-A5DE-7E71D81A1CED}"/>
                </a:ext>
              </a:extLst>
            </p:cNvPr>
            <p:cNvSpPr/>
            <p:nvPr/>
          </p:nvSpPr>
          <p:spPr>
            <a:xfrm>
              <a:off x="7050211" y="3235896"/>
              <a:ext cx="5079573" cy="14864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8" name="Picture 6" descr="Jumper Labs · GitHub">
            <a:extLst>
              <a:ext uri="{FF2B5EF4-FFF2-40B4-BE49-F238E27FC236}">
                <a16:creationId xmlns:a16="http://schemas.microsoft.com/office/drawing/2014/main" id="{DB884587-E4F1-40F4-A5DD-A31D6487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3" y="5440098"/>
            <a:ext cx="734808" cy="73480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E3C0AB-A250-4FC4-8DCB-C908C36648C3}"/>
              </a:ext>
            </a:extLst>
          </p:cNvPr>
          <p:cNvSpPr txBox="1"/>
          <p:nvPr/>
        </p:nvSpPr>
        <p:spPr>
          <a:xfrm>
            <a:off x="1349534" y="5568605"/>
            <a:ext cx="198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/>
              <a:t>Jumper vlab</a:t>
            </a:r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3512D0-6316-4429-AD32-123D4A37C995}"/>
              </a:ext>
            </a:extLst>
          </p:cNvPr>
          <p:cNvGrpSpPr/>
          <p:nvPr/>
        </p:nvGrpSpPr>
        <p:grpSpPr>
          <a:xfrm>
            <a:off x="2969342" y="5614772"/>
            <a:ext cx="7369474" cy="656214"/>
            <a:chOff x="3234416" y="5271047"/>
            <a:chExt cx="6540418" cy="6562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DB4DD9-D051-4F74-8830-EEFD26F312A8}"/>
                </a:ext>
              </a:extLst>
            </p:cNvPr>
            <p:cNvSpPr txBox="1"/>
            <p:nvPr/>
          </p:nvSpPr>
          <p:spPr>
            <a:xfrm>
              <a:off x="3234416" y="5271047"/>
              <a:ext cx="65404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GB" dirty="0"/>
                <a:t>Within the </a:t>
              </a:r>
              <a:r>
                <a:rPr lang="en-GB" dirty="0" err="1"/>
                <a:t>conda</a:t>
              </a:r>
              <a:r>
                <a:rPr lang="en-GB" dirty="0"/>
                <a:t> already created </a:t>
              </a:r>
              <a:r>
                <a:rPr lang="en-GB" dirty="0" err="1"/>
                <a:t>enviroment</a:t>
              </a:r>
              <a:r>
                <a:rPr lang="en-GB" dirty="0"/>
                <a:t> simply run:</a:t>
              </a:r>
            </a:p>
            <a:p>
              <a:pPr lvl="2"/>
              <a:r>
                <a:rPr lang="en-GB" spc="300" dirty="0"/>
                <a:t>$ pip install jumper matplotlib --upgrade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7B7A51-D848-4417-920D-DEAC72E7790C}"/>
                </a:ext>
              </a:extLst>
            </p:cNvPr>
            <p:cNvSpPr/>
            <p:nvPr/>
          </p:nvSpPr>
          <p:spPr>
            <a:xfrm>
              <a:off x="3742629" y="5280929"/>
              <a:ext cx="5430868" cy="646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05DAB2-1785-294E-9809-B04F92DC7415}"/>
              </a:ext>
            </a:extLst>
          </p:cNvPr>
          <p:cNvSpPr txBox="1"/>
          <p:nvPr/>
        </p:nvSpPr>
        <p:spPr>
          <a:xfrm>
            <a:off x="-156911" y="6375525"/>
            <a:ext cx="1287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Solve Macos backend: </a:t>
            </a:r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/questions/34977388/matplotlib-</a:t>
            </a:r>
            <a:r>
              <a:rPr lang="en-GB" dirty="0" err="1"/>
              <a:t>runtimeerror</a:t>
            </a:r>
            <a:r>
              <a:rPr lang="en-GB" dirty="0"/>
              <a:t>-python-is-not-installed-as-a-framework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776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654C0-AD85-413F-8FBC-0BCD2213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What you need to run simulations</a:t>
            </a:r>
            <a:endParaRPr lang="en-GB"/>
          </a:p>
        </p:txBody>
      </p:sp>
      <p:pic>
        <p:nvPicPr>
          <p:cNvPr id="6" name="Picture 6" descr="Jumper Labs · GitHub">
            <a:extLst>
              <a:ext uri="{FF2B5EF4-FFF2-40B4-BE49-F238E27FC236}">
                <a16:creationId xmlns:a16="http://schemas.microsoft.com/office/drawing/2014/main" id="{C4AABFD2-E743-4D8F-A7FC-7B6A042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57" y="3110085"/>
            <a:ext cx="1366685" cy="1366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circuit board">
            <a:extLst>
              <a:ext uri="{FF2B5EF4-FFF2-40B4-BE49-F238E27FC236}">
                <a16:creationId xmlns:a16="http://schemas.microsoft.com/office/drawing/2014/main" id="{02F426FE-FEF3-4F0C-982C-28BB1022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56048" y="5074027"/>
            <a:ext cx="761012" cy="11980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nary File Icon #381811 - Free Icons Library">
            <a:extLst>
              <a:ext uri="{FF2B5EF4-FFF2-40B4-BE49-F238E27FC236}">
                <a16:creationId xmlns:a16="http://schemas.microsoft.com/office/drawing/2014/main" id="{3028A181-84E6-4FA3-9722-614E56DA4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82" y="1813415"/>
            <a:ext cx="719243" cy="74244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0D648-AB2B-469C-AD69-934887AB5DE9}"/>
              </a:ext>
            </a:extLst>
          </p:cNvPr>
          <p:cNvSpPr txBox="1"/>
          <p:nvPr/>
        </p:nvSpPr>
        <p:spPr>
          <a:xfrm>
            <a:off x="270188" y="1722972"/>
            <a:ext cx="3732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An </a:t>
            </a:r>
            <a:r>
              <a:rPr lang="en-US" b="1"/>
              <a:t>hex </a:t>
            </a:r>
            <a:r>
              <a:rPr lang="en-US"/>
              <a:t>or </a:t>
            </a:r>
            <a:r>
              <a:rPr lang="en-US" b="1"/>
              <a:t>bin</a:t>
            </a:r>
            <a:r>
              <a:rPr lang="en-US"/>
              <a:t> file containing the binaries associated to the code that we want to simulate.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FB719B3-B627-4C80-B8B3-DD0F4A62F33A}"/>
              </a:ext>
            </a:extLst>
          </p:cNvPr>
          <p:cNvCxnSpPr>
            <a:stCxn id="4098" idx="3"/>
            <a:endCxn id="6" idx="0"/>
          </p:cNvCxnSpPr>
          <p:nvPr/>
        </p:nvCxnSpPr>
        <p:spPr>
          <a:xfrm>
            <a:off x="4501125" y="2184637"/>
            <a:ext cx="1594875" cy="9254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Python Logo transparent PNG - StickPNG">
            <a:extLst>
              <a:ext uri="{FF2B5EF4-FFF2-40B4-BE49-F238E27FC236}">
                <a16:creationId xmlns:a16="http://schemas.microsoft.com/office/drawing/2014/main" id="{69A0009B-818D-4474-B2DA-BDACA997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22" y="3421030"/>
            <a:ext cx="747703" cy="74479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1F0E69-3EA8-4D48-B5A9-CE3C1EEABC4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4501125" y="3793427"/>
            <a:ext cx="9115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BFF046-67C9-4673-B159-27635896F0D5}"/>
              </a:ext>
            </a:extLst>
          </p:cNvPr>
          <p:cNvSpPr txBox="1"/>
          <p:nvPr/>
        </p:nvSpPr>
        <p:spPr>
          <a:xfrm>
            <a:off x="752902" y="3511473"/>
            <a:ext cx="3249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 </a:t>
            </a:r>
            <a:r>
              <a:rPr lang="en-US" b="1"/>
              <a:t>python script </a:t>
            </a:r>
            <a:r>
              <a:rPr lang="en-US"/>
              <a:t>used to guide the simulation.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5F1F23C-1C77-402F-928D-5543C51E54B5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10800000">
            <a:off x="6096001" y="4476770"/>
            <a:ext cx="841529" cy="11962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D16A95-153B-4F41-AD6B-A1A72B04365D}"/>
              </a:ext>
            </a:extLst>
          </p:cNvPr>
          <p:cNvSpPr txBox="1"/>
          <p:nvPr/>
        </p:nvSpPr>
        <p:spPr>
          <a:xfrm>
            <a:off x="8232495" y="4738549"/>
            <a:ext cx="3851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A </a:t>
            </a:r>
            <a:r>
              <a:rPr lang="en-GB" b="1"/>
              <a:t>board.json</a:t>
            </a:r>
            <a:r>
              <a:rPr lang="en-GB"/>
              <a:t> file containing informations about the board used and eventual external pheriperals or sensors. The file also states the connections between the different elements.</a:t>
            </a:r>
          </a:p>
        </p:txBody>
      </p:sp>
      <p:pic>
        <p:nvPicPr>
          <p:cNvPr id="4106" name="Picture 10" descr="Transparent Earth Png Image - Earth Icon Png, Png Download , Transparent Png  Image - PNGitem">
            <a:extLst>
              <a:ext uri="{FF2B5EF4-FFF2-40B4-BE49-F238E27FC236}">
                <a16:creationId xmlns:a16="http://schemas.microsoft.com/office/drawing/2014/main" id="{55DAF13C-870F-41EB-9351-E78E69EF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4" y="1799694"/>
            <a:ext cx="1064542" cy="111405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5C7736F-5F4F-4E79-9673-CBED523723F9}"/>
              </a:ext>
            </a:extLst>
          </p:cNvPr>
          <p:cNvSpPr txBox="1"/>
          <p:nvPr/>
        </p:nvSpPr>
        <p:spPr>
          <a:xfrm>
            <a:off x="8797474" y="1799694"/>
            <a:ext cx="3353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A </a:t>
            </a:r>
            <a:r>
              <a:rPr lang="en-GB" b="1"/>
              <a:t>scenario.json </a:t>
            </a:r>
            <a:r>
              <a:rPr lang="en-GB"/>
              <a:t>file containing data generators that emulates the external environment.</a:t>
            </a:r>
            <a:endParaRPr lang="en-GB" b="1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148AB2-8239-46EE-84EB-8B92393739E7}"/>
              </a:ext>
            </a:extLst>
          </p:cNvPr>
          <p:cNvCxnSpPr>
            <a:cxnSpLocks/>
            <a:stCxn id="4106" idx="1"/>
            <a:endCxn id="6" idx="3"/>
          </p:cNvCxnSpPr>
          <p:nvPr/>
        </p:nvCxnSpPr>
        <p:spPr>
          <a:xfrm rot="10800000" flipV="1">
            <a:off x="6779342" y="2356722"/>
            <a:ext cx="920882" cy="143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2239-306B-49AE-A864-1286CE9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based upon the </a:t>
            </a:r>
            <a:r>
              <a:rPr lang="en-US" b="1" dirty="0" err="1"/>
              <a:t>Mbed</a:t>
            </a:r>
            <a:r>
              <a:rPr lang="en-US" b="1" dirty="0"/>
              <a:t> OS </a:t>
            </a:r>
            <a:r>
              <a:rPr lang="en-US" dirty="0"/>
              <a:t>by ARM.</a:t>
            </a:r>
          </a:p>
          <a:p>
            <a:r>
              <a:rPr lang="en-US" dirty="0"/>
              <a:t>A basic example of source code can be found at </a:t>
            </a:r>
            <a:r>
              <a:rPr lang="en-US" dirty="0">
                <a:hlinkClick r:id="rId2"/>
              </a:rPr>
              <a:t>https://os.mbed.com/users/matteorisso/code/time_wave/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not the same code used to generate the 2 Lab workloads, it’s just an example…</a:t>
            </a:r>
          </a:p>
          <a:p>
            <a:r>
              <a:rPr lang="en-US" b="1" dirty="0"/>
              <a:t>IMPORTANT</a:t>
            </a:r>
            <a:r>
              <a:rPr lang="en-US" dirty="0"/>
              <a:t>: the Jumper simulator does not allow to monitor if the CPU is active or inactive: </a:t>
            </a:r>
          </a:p>
          <a:p>
            <a:pPr lvl="1"/>
            <a:r>
              <a:rPr lang="en-US" dirty="0"/>
              <a:t>Inactive =  waiting due to a sleep() system call, waiting for an interrupt, etc.</a:t>
            </a:r>
          </a:p>
          <a:p>
            <a:pPr lvl="1"/>
            <a:r>
              <a:rPr lang="en-US" dirty="0"/>
              <a:t>So, the example </a:t>
            </a:r>
            <a:r>
              <a:rPr lang="en-US" b="1" dirty="0">
                <a:solidFill>
                  <a:srgbClr val="C00000"/>
                </a:solidFill>
              </a:rPr>
              <a:t>code toggles a GPIO pin </a:t>
            </a:r>
            <a:r>
              <a:rPr lang="en-US" dirty="0"/>
              <a:t>(LED) before/after each inactive period, to “notify” the simulator of the state change.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B9DB9-524E-41B0-A562-218E827B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Hex file generation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0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2239-306B-49AE-A864-1286CE9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based upon the </a:t>
            </a:r>
            <a:r>
              <a:rPr lang="en-US" b="1" dirty="0" err="1"/>
              <a:t>Mbed</a:t>
            </a:r>
            <a:r>
              <a:rPr lang="en-US" b="1" dirty="0"/>
              <a:t> OS </a:t>
            </a:r>
            <a:r>
              <a:rPr lang="en-US" dirty="0"/>
              <a:t>by ARM</a:t>
            </a:r>
          </a:p>
          <a:p>
            <a:r>
              <a:rPr lang="en-US" dirty="0"/>
              <a:t>A basic example of source code can be found at </a:t>
            </a:r>
            <a:r>
              <a:rPr lang="en-US" dirty="0">
                <a:hlinkClick r:id="rId2"/>
              </a:rPr>
              <a:t>https://os.mbed.com/users/matteorisso/code/time_wave/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B9DB9-524E-41B0-A562-218E827B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Hex file generation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3C75-5801-4CA6-A4DE-306EE6E6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32" y="3285932"/>
            <a:ext cx="5470028" cy="331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DBE36B-69AE-4944-9F2A-8135EBAB860F}"/>
              </a:ext>
            </a:extLst>
          </p:cNvPr>
          <p:cNvSpPr/>
          <p:nvPr/>
        </p:nvSpPr>
        <p:spPr>
          <a:xfrm>
            <a:off x="2718932" y="5618480"/>
            <a:ext cx="1212988" cy="10566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C3E264-CAF6-4F32-BE3A-4EFBFC15CCE8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032000" y="5374640"/>
            <a:ext cx="686932" cy="772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DDD0C8-C1B8-4630-89FF-07113BA679DF}"/>
              </a:ext>
            </a:extLst>
          </p:cNvPr>
          <p:cNvSpPr txBox="1"/>
          <p:nvPr/>
        </p:nvSpPr>
        <p:spPr>
          <a:xfrm>
            <a:off x="1112615" y="4975145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code</a:t>
            </a:r>
            <a:endParaRPr lang="en-GB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67C47-1E8D-486B-8F78-C7295C4A69AC}"/>
              </a:ext>
            </a:extLst>
          </p:cNvPr>
          <p:cNvSpPr/>
          <p:nvPr/>
        </p:nvSpPr>
        <p:spPr>
          <a:xfrm>
            <a:off x="6975972" y="3556000"/>
            <a:ext cx="1143900" cy="325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CF1E38-D8EE-4384-B9D7-6B1331AC1C7F}"/>
              </a:ext>
            </a:extLst>
          </p:cNvPr>
          <p:cNvCxnSpPr/>
          <p:nvPr/>
        </p:nvCxnSpPr>
        <p:spPr>
          <a:xfrm flipH="1" flipV="1">
            <a:off x="8119872" y="3870801"/>
            <a:ext cx="686932" cy="772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43C01D-2BAE-4155-A60A-356F22F98316}"/>
              </a:ext>
            </a:extLst>
          </p:cNvPr>
          <p:cNvSpPr txBox="1"/>
          <p:nvPr/>
        </p:nvSpPr>
        <p:spPr>
          <a:xfrm>
            <a:off x="8875892" y="4537268"/>
            <a:ext cx="220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on the </a:t>
            </a:r>
            <a:r>
              <a:rPr lang="en-US" b="1"/>
              <a:t>black triangle</a:t>
            </a:r>
            <a:r>
              <a:rPr lang="en-US"/>
              <a:t> on the </a:t>
            </a:r>
            <a:r>
              <a:rPr lang="en-US" b="1"/>
              <a:t>right</a:t>
            </a:r>
            <a:r>
              <a:rPr lang="en-US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4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2239-306B-49AE-A864-1286CE9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based upon the </a:t>
            </a:r>
            <a:r>
              <a:rPr lang="en-US" b="1" dirty="0" err="1"/>
              <a:t>Mbed</a:t>
            </a:r>
            <a:r>
              <a:rPr lang="en-US" b="1" dirty="0"/>
              <a:t> OS </a:t>
            </a:r>
            <a:r>
              <a:rPr lang="en-US" dirty="0"/>
              <a:t>by ARM</a:t>
            </a:r>
          </a:p>
          <a:p>
            <a:r>
              <a:rPr lang="en-US" dirty="0"/>
              <a:t>A basic example of source code can be found at </a:t>
            </a:r>
            <a:r>
              <a:rPr lang="en-US" dirty="0">
                <a:hlinkClick r:id="rId2"/>
              </a:rPr>
              <a:t>https://os.mbed.com/users/matteorisso/code/time_wave/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B9DB9-524E-41B0-A562-218E827B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Hex file generation (cont’d)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3C75-5801-4CA6-A4DE-306EE6E6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32" y="3285932"/>
            <a:ext cx="5470028" cy="331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DBE36B-69AE-4944-9F2A-8135EBAB860F}"/>
              </a:ext>
            </a:extLst>
          </p:cNvPr>
          <p:cNvSpPr/>
          <p:nvPr/>
        </p:nvSpPr>
        <p:spPr>
          <a:xfrm>
            <a:off x="2718932" y="5618480"/>
            <a:ext cx="1212988" cy="10566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C3E264-CAF6-4F32-BE3A-4EFBFC15CCE8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032000" y="5374640"/>
            <a:ext cx="686932" cy="772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DDD0C8-C1B8-4630-89FF-07113BA679DF}"/>
              </a:ext>
            </a:extLst>
          </p:cNvPr>
          <p:cNvSpPr txBox="1"/>
          <p:nvPr/>
        </p:nvSpPr>
        <p:spPr>
          <a:xfrm>
            <a:off x="1112615" y="4975145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code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96B1D-C139-4444-A2D5-B6C45CFB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074" y="3402575"/>
            <a:ext cx="3408518" cy="18732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3588F-073E-4230-9354-B5D20E0E76D2}"/>
              </a:ext>
            </a:extLst>
          </p:cNvPr>
          <p:cNvSpPr/>
          <p:nvPr/>
        </p:nvSpPr>
        <p:spPr>
          <a:xfrm>
            <a:off x="7172616" y="4834691"/>
            <a:ext cx="1509267" cy="325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C0B46-4CA2-47CF-AB61-E50935DD5BD0}"/>
              </a:ext>
            </a:extLst>
          </p:cNvPr>
          <p:cNvCxnSpPr>
            <a:cxnSpLocks/>
          </p:cNvCxnSpPr>
          <p:nvPr/>
        </p:nvCxnSpPr>
        <p:spPr>
          <a:xfrm flipH="1" flipV="1">
            <a:off x="8749079" y="5028744"/>
            <a:ext cx="231346" cy="3820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5BCC81-9F90-4562-82D2-2C8AA113B4E7}"/>
              </a:ext>
            </a:extLst>
          </p:cNvPr>
          <p:cNvSpPr txBox="1"/>
          <p:nvPr/>
        </p:nvSpPr>
        <p:spPr>
          <a:xfrm>
            <a:off x="8875892" y="5378234"/>
            <a:ext cx="2203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on </a:t>
            </a:r>
            <a:r>
              <a:rPr lang="en-US" b="1"/>
              <a:t>Import into Compiler</a:t>
            </a:r>
            <a:r>
              <a:rPr lang="en-US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NB: you have to create an account</a:t>
            </a:r>
            <a:endParaRPr lang="en-GB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1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2239-306B-49AE-A864-1286CE9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based upon the </a:t>
            </a:r>
            <a:r>
              <a:rPr lang="en-US" b="1" dirty="0" err="1"/>
              <a:t>Mbed</a:t>
            </a:r>
            <a:r>
              <a:rPr lang="en-US" b="1" dirty="0"/>
              <a:t> OS </a:t>
            </a:r>
            <a:r>
              <a:rPr lang="en-US" dirty="0"/>
              <a:t>by ARM</a:t>
            </a:r>
          </a:p>
          <a:p>
            <a:r>
              <a:rPr lang="en-US" dirty="0"/>
              <a:t>A basic example of source code can be found at </a:t>
            </a:r>
            <a:r>
              <a:rPr lang="en-US" dirty="0">
                <a:hlinkClick r:id="rId2"/>
              </a:rPr>
              <a:t>https://os.mbed.com/users/matteorisso/code/time_wave/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B9DB9-524E-41B0-A562-218E827B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Hex file generation (cont’d)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80326-E6BB-4F1D-B0AA-E86E22D3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40" y="3429000"/>
            <a:ext cx="4368277" cy="27689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5983F0-6B9A-4EDA-9857-F08994E5285D}"/>
              </a:ext>
            </a:extLst>
          </p:cNvPr>
          <p:cNvSpPr/>
          <p:nvPr/>
        </p:nvSpPr>
        <p:spPr>
          <a:xfrm>
            <a:off x="2387156" y="5068073"/>
            <a:ext cx="1509267" cy="310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72E652-D419-4B36-BD8A-DD220F2F5E4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896424" y="4190910"/>
            <a:ext cx="3602952" cy="10322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E0D099-3F91-4021-84D4-72A707E6DD00}"/>
              </a:ext>
            </a:extLst>
          </p:cNvPr>
          <p:cNvSpPr txBox="1"/>
          <p:nvPr/>
        </p:nvSpPr>
        <p:spPr>
          <a:xfrm>
            <a:off x="7499376" y="3867744"/>
            <a:ext cx="220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Give a sensible name to the program.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34DFDF-0749-43FE-9885-9CA941C7FA95}"/>
              </a:ext>
            </a:extLst>
          </p:cNvPr>
          <p:cNvSpPr/>
          <p:nvPr/>
        </p:nvSpPr>
        <p:spPr>
          <a:xfrm>
            <a:off x="3316304" y="5642686"/>
            <a:ext cx="1049219" cy="310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36FA11-35B6-4E04-AC79-2C98FF10EE4B}"/>
              </a:ext>
            </a:extLst>
          </p:cNvPr>
          <p:cNvCxnSpPr>
            <a:cxnSpLocks/>
          </p:cNvCxnSpPr>
          <p:nvPr/>
        </p:nvCxnSpPr>
        <p:spPr>
          <a:xfrm flipH="1">
            <a:off x="4365523" y="5447233"/>
            <a:ext cx="2920180" cy="340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200FB9-9284-4748-83FD-57E3EF8DA752}"/>
              </a:ext>
            </a:extLst>
          </p:cNvPr>
          <p:cNvSpPr txBox="1"/>
          <p:nvPr/>
        </p:nvSpPr>
        <p:spPr>
          <a:xfrm>
            <a:off x="7329931" y="5094771"/>
            <a:ext cx="220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Import</a:t>
            </a:r>
            <a:endParaRPr lang="en-GB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2239-306B-49AE-A864-1286CE9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based upon the </a:t>
            </a:r>
            <a:r>
              <a:rPr lang="en-US" b="1" dirty="0" err="1"/>
              <a:t>Mbed</a:t>
            </a:r>
            <a:r>
              <a:rPr lang="en-US" b="1" dirty="0"/>
              <a:t> OS </a:t>
            </a:r>
            <a:r>
              <a:rPr lang="en-US" dirty="0"/>
              <a:t>by ARM</a:t>
            </a:r>
          </a:p>
          <a:p>
            <a:r>
              <a:rPr lang="en-US" dirty="0"/>
              <a:t>A basic example of source code can be found at </a:t>
            </a:r>
            <a:r>
              <a:rPr lang="en-US" dirty="0">
                <a:hlinkClick r:id="rId2"/>
              </a:rPr>
              <a:t>https://os.mbed.com/users/matteorisso/code/time_wave/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B9DB9-524E-41B0-A562-218E827B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Hex file generation (cont’d)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590D-300F-448A-9B0D-521B6283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35" y="4074207"/>
            <a:ext cx="9183329" cy="228742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334DFDF-0749-43FE-9885-9CA941C7FA95}"/>
              </a:ext>
            </a:extLst>
          </p:cNvPr>
          <p:cNvSpPr/>
          <p:nvPr/>
        </p:nvSpPr>
        <p:spPr>
          <a:xfrm>
            <a:off x="2709138" y="4920848"/>
            <a:ext cx="1049219" cy="9617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36FA11-35B6-4E04-AC79-2C98FF10EE4B}"/>
              </a:ext>
            </a:extLst>
          </p:cNvPr>
          <p:cNvCxnSpPr>
            <a:cxnSpLocks/>
          </p:cNvCxnSpPr>
          <p:nvPr/>
        </p:nvCxnSpPr>
        <p:spPr>
          <a:xfrm flipV="1">
            <a:off x="1371600" y="4978068"/>
            <a:ext cx="1337538" cy="3946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200FB9-9284-4748-83FD-57E3EF8DA752}"/>
              </a:ext>
            </a:extLst>
          </p:cNvPr>
          <p:cNvSpPr txBox="1"/>
          <p:nvPr/>
        </p:nvSpPr>
        <p:spPr>
          <a:xfrm>
            <a:off x="214914" y="4514970"/>
            <a:ext cx="1223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this panel you can edit and navigate files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5983F0-6B9A-4EDA-9857-F08994E5285D}"/>
              </a:ext>
            </a:extLst>
          </p:cNvPr>
          <p:cNvSpPr/>
          <p:nvPr/>
        </p:nvSpPr>
        <p:spPr>
          <a:xfrm>
            <a:off x="9511465" y="4204798"/>
            <a:ext cx="1242567" cy="310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72E652-D419-4B36-BD8A-DD220F2F5E4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0132749" y="3558467"/>
            <a:ext cx="554915" cy="6463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E0D099-3F91-4021-84D4-72A707E6DD00}"/>
              </a:ext>
            </a:extLst>
          </p:cNvPr>
          <p:cNvSpPr txBox="1"/>
          <p:nvPr/>
        </p:nvSpPr>
        <p:spPr>
          <a:xfrm>
            <a:off x="10113982" y="2635137"/>
            <a:ext cx="2203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platform.</a:t>
            </a:r>
          </a:p>
          <a:p>
            <a:r>
              <a:rPr lang="en-US" b="1">
                <a:solidFill>
                  <a:srgbClr val="C00000"/>
                </a:solidFill>
              </a:rPr>
              <a:t>Always check that is Nordic nRF51-DK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703D8-76F3-4D64-AE5C-7133C0B589B9}"/>
              </a:ext>
            </a:extLst>
          </p:cNvPr>
          <p:cNvSpPr/>
          <p:nvPr/>
        </p:nvSpPr>
        <p:spPr>
          <a:xfrm>
            <a:off x="3119120" y="4204798"/>
            <a:ext cx="528319" cy="310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898191-0E63-4C1C-84C1-D7D858F8E76C}"/>
              </a:ext>
            </a:extLst>
          </p:cNvPr>
          <p:cNvCxnSpPr>
            <a:cxnSpLocks/>
          </p:cNvCxnSpPr>
          <p:nvPr/>
        </p:nvCxnSpPr>
        <p:spPr>
          <a:xfrm flipH="1" flipV="1">
            <a:off x="3647439" y="4204798"/>
            <a:ext cx="2259915" cy="773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8464D4-74AE-403E-AE51-11A9A519500F}"/>
              </a:ext>
            </a:extLst>
          </p:cNvPr>
          <p:cNvSpPr txBox="1"/>
          <p:nvPr/>
        </p:nvSpPr>
        <p:spPr>
          <a:xfrm>
            <a:off x="5907354" y="4884301"/>
            <a:ext cx="252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Run Compile to generate the Hex file.</a:t>
            </a:r>
            <a:endParaRPr lang="en-GB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687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Jumper Virtual Lab</vt:lpstr>
      <vt:lpstr>What is Jumper Virtual Lab?</vt:lpstr>
      <vt:lpstr>Installation</vt:lpstr>
      <vt:lpstr>What you need to run simulations</vt:lpstr>
      <vt:lpstr>Hex file generation</vt:lpstr>
      <vt:lpstr>Hex file generation</vt:lpstr>
      <vt:lpstr>Hex file generation (cont’d)</vt:lpstr>
      <vt:lpstr>Hex file generation (cont’d)</vt:lpstr>
      <vt:lpstr>Hex file generation (cont’d)</vt:lpstr>
      <vt:lpstr>Simulation Python Script</vt:lpstr>
      <vt:lpstr>Simulation Python Script (cont’d)</vt:lpstr>
      <vt:lpstr>board.json and scenario.json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Jumper Virtual Lab</dc:title>
  <dc:creator>Risso  Matteo</dc:creator>
  <cp:lastModifiedBy>Jahier Pagliari  Daniele</cp:lastModifiedBy>
  <cp:revision>22</cp:revision>
  <dcterms:created xsi:type="dcterms:W3CDTF">2021-10-12T07:36:07Z</dcterms:created>
  <dcterms:modified xsi:type="dcterms:W3CDTF">2021-10-27T16:21:34Z</dcterms:modified>
</cp:coreProperties>
</file>