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6877-469F-57B5-B4EE-7DC320B4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526B-B493-F85E-43E2-8222E2B9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F8F6-F791-8C63-B9D2-47409A2F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E7F9-8079-7DAE-D93C-B276CE46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5FA1-1430-094A-A632-3018738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32FB-C4F7-E111-B5BC-CFAFAF09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43B1F-7918-645E-D72E-A9751071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9B8E-507D-6183-1D5A-A9D5A70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D371-8ED5-79ED-2324-B8E14711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9254-E814-B7B5-5569-1C02A062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5BE5-805D-96EE-B238-B4DAA50C8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CD43-E1BA-17B2-0D09-40FDC33B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E680-9CDA-5F27-CE0E-B1EDB854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51F0-D29A-F026-70B6-6F6EB22C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90AC-1BD8-ED7E-1884-482B59C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C6BA-2C10-7989-E3B3-874F7A5E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684A-CB23-0C33-6712-77520735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F2CF-5A53-2C13-234D-06FADCE7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B96D-E0D9-BCBF-8D75-A0DE6227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663F-DBCF-9721-1A17-93FFB038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049B-120F-034C-3F0C-36F0C48B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8E2E-0286-0671-CD9A-8B74E92C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6AE55-36BC-C2EF-D3B0-BB0B1F38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9EDF-0BAA-7C83-9F80-B7E23F5B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525C-790D-49DE-7D60-97295870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903B-7048-B9CF-7F4A-1F6BE598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20D3-BB5B-1910-4B93-CE422134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62ED-4DB8-A714-17D7-7A646FBD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69FB-9ACB-019B-E939-58B0D7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43D1E-2DFF-3D53-E656-131A8373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67EF7-74AE-4DE3-30A8-B59941AE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5C23-F96A-95B1-BB23-CBC3A56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A70F1-73E7-008B-6BC1-589771D4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FF47-9F7B-CEA6-3276-1776E1A7F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19D99-D746-E22F-FAA5-52A4A547D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C103E-6DDE-DE19-6066-131657F8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8E932-CB4A-589A-9242-937302C3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5F1CC-AB26-F7BC-6B00-A0686DB4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94DAF-14BC-4148-ACA8-053F2243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972-2583-CD8A-B156-485DB52F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5816-BE42-6ECE-58FD-92E6AC57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9327-D616-E951-94FB-8043664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0535F-78F0-7626-4A44-52C9484B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E18C-1E5B-1EFB-9CB8-3E929A83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40B9D-1B2B-7362-51FB-4D9B1A3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5B0BF-0ECC-A709-E238-3433F96D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5092-E01E-709E-6498-4503C0D4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06AD-7B11-8349-934E-00BDF06B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F78AB-5DF7-6193-A2A1-DEDF7475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BF8CF-B18B-384C-5FEB-8A754F90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9C461-3173-042C-D0B6-05F6ADAC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61CCB-87E5-0931-B28A-5FE6A2C1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949A-6A2B-9DB2-8F0E-0ADD46B3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977BA-5EB3-7EA6-B77E-D03DA6BC9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2ECD2-913A-E471-846D-2175A5C8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A8789-349D-2AB2-FBDA-88C7ADCE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51D0-6568-7A17-8067-70F49B7C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559B-3414-93B4-A25A-C4A57B24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8D327-1A35-82E5-24DE-5BB13344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8FD5-5790-C34A-F1DF-38BB2EE2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07CC-8F83-50F2-B9C6-FD9E33998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5C01-4C6D-455C-B755-1E6F94DF8B4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7353-1E6C-AF2C-D932-9D3359D9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A9D7-54B5-684D-B964-0A7514383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ECFA-64CB-4D77-9D30-E3896F82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4BD7-3381-5124-FEDF-41F8CE5CF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Modeling of Uncertainty for Glacier Runoff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A05A-E3DA-AE75-9C94-3AD078CCB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Tang 9-25-23</a:t>
            </a:r>
          </a:p>
        </p:txBody>
      </p:sp>
    </p:spTree>
    <p:extLst>
      <p:ext uri="{BB962C8B-B14F-4D97-AF65-F5344CB8AC3E}">
        <p14:creationId xmlns:p14="http://schemas.microsoft.com/office/powerpoint/2010/main" val="5001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EEE1-E03A-E389-163C-E54F46E6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(variable definition)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E3C85-9DD4-2EF8-2A48-E1C27055F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denote the predicted value projected by model j, for region I, for the current and future periods, respectively,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 the value projected by “real data” (ERA-Interim) for region I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 the precisions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for each region.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Strategy: Bayesian model with regional and regional-model interactive terms for mean offsets and variances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E3C85-9DD4-2EF8-2A48-E1C27055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19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9D3B-F2CC-6F48-5354-ABC4A653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(Full Bayesian Hierarchy)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A9803-5B49-BBCA-62BD-8BB40AAB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58" y="2009611"/>
            <a:ext cx="5172827" cy="272052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D1B8A96-F92E-9C85-7FDA-2F654BD9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9611"/>
            <a:ext cx="5037676" cy="110663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CA0F3-7DC1-82BC-26BE-4B45E9DD5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47689"/>
            <a:ext cx="3864971" cy="743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BF683-BBF9-4DF8-ADCB-A6D11B6F2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46" y="3753893"/>
            <a:ext cx="3286879" cy="7267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16944F-D190-A958-B566-77ED0EBF5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311" y="4341987"/>
            <a:ext cx="2295860" cy="7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5554-59FE-E895-3847-647AB6FB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(validation, simplified)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7702C-4A46-CB53-1C26-47BBF3D6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475" y="2053349"/>
            <a:ext cx="7869012" cy="1909051"/>
          </a:xfrm>
        </p:spPr>
      </p:pic>
    </p:spTree>
    <p:extLst>
      <p:ext uri="{BB962C8B-B14F-4D97-AF65-F5344CB8AC3E}">
        <p14:creationId xmlns:p14="http://schemas.microsoft.com/office/powerpoint/2010/main" val="356051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A768-16FC-18F6-179C-E026BF4A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EE22-65BA-7E25-C5F1-974DAC3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0" i="0" dirty="0" err="1">
                <a:solidFill>
                  <a:srgbClr val="051729"/>
                </a:solidFill>
                <a:effectLst/>
                <a:latin typeface="Roboto" panose="02000000000000000000" pitchFamily="2" charset="0"/>
              </a:rPr>
              <a:t>Prusevich</a:t>
            </a:r>
            <a:r>
              <a:rPr lang="en-US" sz="1200" b="0" i="0" dirty="0">
                <a:solidFill>
                  <a:srgbClr val="051729"/>
                </a:solidFill>
                <a:effectLst/>
                <a:latin typeface="Roboto" panose="02000000000000000000" pitchFamily="2" charset="0"/>
              </a:rPr>
              <a:t>, A. A., D. S. Grogan, R. B. Lammers, and D. R. </a:t>
            </a:r>
            <a:r>
              <a:rPr lang="en-US" sz="1200" b="0" i="0" dirty="0" err="1">
                <a:solidFill>
                  <a:srgbClr val="051729"/>
                </a:solidFill>
                <a:effectLst/>
                <a:latin typeface="Roboto" panose="02000000000000000000" pitchFamily="2" charset="0"/>
              </a:rPr>
              <a:t>Rounce</a:t>
            </a:r>
            <a:r>
              <a:rPr lang="en-US" sz="1200" b="0" i="0" dirty="0">
                <a:solidFill>
                  <a:srgbClr val="051729"/>
                </a:solidFill>
                <a:effectLst/>
                <a:latin typeface="Roboto" panose="02000000000000000000" pitchFamily="2" charset="0"/>
              </a:rPr>
              <a:t>. (2021). High Mountain Asia Rasterized </a:t>
            </a:r>
            <a:r>
              <a:rPr lang="en-US" sz="1200" b="0" i="0" dirty="0" err="1">
                <a:solidFill>
                  <a:srgbClr val="051729"/>
                </a:solidFill>
                <a:effectLst/>
                <a:latin typeface="Roboto" panose="02000000000000000000" pitchFamily="2" charset="0"/>
              </a:rPr>
              <a:t>PyGEM</a:t>
            </a:r>
            <a:r>
              <a:rPr lang="en-US" sz="1200" b="0" i="0" dirty="0">
                <a:solidFill>
                  <a:srgbClr val="051729"/>
                </a:solidFill>
                <a:effectLst/>
                <a:latin typeface="Roboto" panose="02000000000000000000" pitchFamily="2" charset="0"/>
              </a:rPr>
              <a:t> Glacier Projections with RCP Scenarios, Version 1 [Data Set]. . . https://doi.org/10.5067/H118TCMSUH3Q. Date Accessed 09-25-2023.</a:t>
            </a:r>
            <a:endParaRPr lang="en-US" sz="1200" dirty="0"/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Smith, Richard L., et al. "Bayesian modeling of uncertainty in ensembles of climate models."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the American Statistical Association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104.485 (2009): 97-116.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Rounce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David R., Regine Hock, and David E.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Shean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"Glacier mass change in High Mountain Asia through 2100 using the open-source python glacier evolution model (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PyGEM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Frontiers in Earth Science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 (2020): 331.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8066-20EB-88EE-1357-11853A54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78FB-CAE5-34AE-EA61-92B53798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frameworks for weighting individual models in complex climate ensemble models with regionally-varying uncertainty</a:t>
            </a:r>
          </a:p>
          <a:p>
            <a:endParaRPr lang="en-US" dirty="0"/>
          </a:p>
          <a:p>
            <a:r>
              <a:rPr lang="en-US" dirty="0"/>
              <a:t>Accurate climate projections with sophisticated uncertainty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341517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705C-1D3D-55FB-B07C-B396FCF7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56C2-3DBA-A50A-30B5-08394150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soil (or other land content) is saturated with water, any excess water cannot be absorbed and must “run off” into nearby areas</a:t>
            </a:r>
          </a:p>
          <a:p>
            <a:endParaRPr lang="en-US" dirty="0"/>
          </a:p>
          <a:p>
            <a:r>
              <a:rPr lang="en-US" dirty="0"/>
              <a:t>Patterns of surface runoff is expected</a:t>
            </a:r>
            <a:br>
              <a:rPr lang="en-US" dirty="0"/>
            </a:br>
            <a:r>
              <a:rPr lang="en-US" dirty="0"/>
              <a:t> to change in the next century</a:t>
            </a:r>
          </a:p>
          <a:p>
            <a:endParaRPr lang="en-US" dirty="0"/>
          </a:p>
          <a:p>
            <a:r>
              <a:rPr lang="en-US" dirty="0"/>
              <a:t>Interested in contribution of glacial </a:t>
            </a:r>
            <a:br>
              <a:rPr lang="en-US" dirty="0"/>
            </a:br>
            <a:r>
              <a:rPr lang="en-US" dirty="0"/>
              <a:t>melt to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0A454-8113-4718-176D-F123911B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42" y="2733675"/>
            <a:ext cx="4839208" cy="32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09CB-4223-26A1-A56E-88A4454B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3CB-C4E8-A36A-9CBF-4483A0F3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 has profound impacts on growing hydropower sector, food production, public safety </a:t>
            </a:r>
          </a:p>
          <a:p>
            <a:endParaRPr lang="en-US" dirty="0"/>
          </a:p>
          <a:p>
            <a:r>
              <a:rPr lang="en-US" dirty="0"/>
              <a:t>Increased temperatures are</a:t>
            </a:r>
            <a:br>
              <a:rPr lang="en-US" dirty="0"/>
            </a:br>
            <a:r>
              <a:rPr lang="en-US" dirty="0"/>
              <a:t>expected to lead to massive </a:t>
            </a:r>
            <a:br>
              <a:rPr lang="en-US" dirty="0"/>
            </a:br>
            <a:r>
              <a:rPr lang="en-US" dirty="0"/>
              <a:t>pattern changes, whose</a:t>
            </a:r>
            <a:br>
              <a:rPr lang="en-US" dirty="0"/>
            </a:br>
            <a:r>
              <a:rPr lang="en-US" dirty="0"/>
              <a:t>impacts must be understood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E6132-2D00-DD50-E537-9421A441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62" y="2385644"/>
            <a:ext cx="5564238" cy="37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C512-8344-A26E-A5FD-BCB928D0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D97F-4C1F-D95F-DB03-81015049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GCMs from Coupled Model Intercomparison Project Phase 5 (CMIP 5) are calibrated against ERA-Interim over period 2000-2018</a:t>
            </a:r>
          </a:p>
          <a:p>
            <a:r>
              <a:rPr lang="en-US" dirty="0"/>
              <a:t>GCM temperature and precipitation are adjusted for each glacial region, and projections are calculated for glacier-related forcings:</a:t>
            </a:r>
          </a:p>
          <a:p>
            <a:pPr lvl="1"/>
            <a:r>
              <a:rPr lang="en-US" dirty="0"/>
              <a:t>Rain</a:t>
            </a:r>
          </a:p>
          <a:p>
            <a:pPr lvl="1"/>
            <a:r>
              <a:rPr lang="en-US" dirty="0"/>
              <a:t>Snow</a:t>
            </a:r>
          </a:p>
          <a:p>
            <a:pPr lvl="1"/>
            <a:r>
              <a:rPr lang="en-US" dirty="0"/>
              <a:t>Melt </a:t>
            </a:r>
          </a:p>
          <a:p>
            <a:pPr lvl="1"/>
            <a:r>
              <a:rPr lang="en-US" dirty="0"/>
              <a:t>Refreezing</a:t>
            </a:r>
          </a:p>
          <a:p>
            <a:pPr lvl="1"/>
            <a:r>
              <a:rPr lang="en-US" dirty="0"/>
              <a:t>Ablation</a:t>
            </a:r>
          </a:p>
          <a:p>
            <a:r>
              <a:rPr lang="en-US" dirty="0"/>
              <a:t>Runoff calculated via: runoff = precipitation + melt - refreezing</a:t>
            </a:r>
          </a:p>
        </p:txBody>
      </p:sp>
    </p:spTree>
    <p:extLst>
      <p:ext uri="{BB962C8B-B14F-4D97-AF65-F5344CB8AC3E}">
        <p14:creationId xmlns:p14="http://schemas.microsoft.com/office/powerpoint/2010/main" val="11825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D75D-8156-6CC9-FEFB-C1FBC822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(notes)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A434-E07D-BEBD-2C04-6E1651F7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Melt, refreezing, and ablation are all calculated via physical models as a function of precipitation, temperature, and elevation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6CFF3-F2B7-6359-0705-854F2635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56" y="2658691"/>
            <a:ext cx="5576372" cy="38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8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165B-B19A-4C2D-3EA3-58F3EB8C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(exploration)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11B37-AADE-4279-5280-AD2B621F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1349746"/>
            <a:ext cx="6572060" cy="4827217"/>
          </a:xfrm>
        </p:spPr>
      </p:pic>
    </p:spTree>
    <p:extLst>
      <p:ext uri="{BB962C8B-B14F-4D97-AF65-F5344CB8AC3E}">
        <p14:creationId xmlns:p14="http://schemas.microsoft.com/office/powerpoint/2010/main" val="45625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B207-76E0-6DA8-3733-BD9E0B3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(exploration)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EB4FF-F8BF-37CA-A7F6-5A0CBC3CA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1439189"/>
            <a:ext cx="7274321" cy="4737774"/>
          </a:xfrm>
        </p:spPr>
      </p:pic>
    </p:spTree>
    <p:extLst>
      <p:ext uri="{BB962C8B-B14F-4D97-AF65-F5344CB8AC3E}">
        <p14:creationId xmlns:p14="http://schemas.microsoft.com/office/powerpoint/2010/main" val="39227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B989-02DC-E54A-24ED-693CBC21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(setting and strategy)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CAF1-14AB-B56A-0982-E407433C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regionally varying uncertainty</a:t>
            </a:r>
          </a:p>
          <a:p>
            <a:r>
              <a:rPr lang="en-US" dirty="0"/>
              <a:t>Propagate Uncertainty Quantification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“current period”: 2000-2018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period: 2040-2060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have M models and k regions</a:t>
            </a:r>
          </a:p>
        </p:txBody>
      </p:sp>
    </p:spTree>
    <p:extLst>
      <p:ext uri="{BB962C8B-B14F-4D97-AF65-F5344CB8AC3E}">
        <p14:creationId xmlns:p14="http://schemas.microsoft.com/office/powerpoint/2010/main" val="1139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477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Roboto</vt:lpstr>
      <vt:lpstr>Office Theme</vt:lpstr>
      <vt:lpstr>Bayesian Modeling of Uncertainty for Glacier Runoff Models</vt:lpstr>
      <vt:lpstr>Motivation</vt:lpstr>
      <vt:lpstr>Background</vt:lpstr>
      <vt:lpstr>Background (cont’d)</vt:lpstr>
      <vt:lpstr>Data</vt:lpstr>
      <vt:lpstr>Data (notes)</vt:lpstr>
      <vt:lpstr>Data (exploration)</vt:lpstr>
      <vt:lpstr>Data (exploration)</vt:lpstr>
      <vt:lpstr>Modeling (setting and strategy)</vt:lpstr>
      <vt:lpstr>Modeling (variable definition)</vt:lpstr>
      <vt:lpstr>Modeling (Full Bayesian Hierarchy)</vt:lpstr>
      <vt:lpstr>Modeling (validation, simplified)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Modeling of Uncertainty for Glacier Runoff Models</dc:title>
  <dc:creator>Tommy Tang</dc:creator>
  <cp:lastModifiedBy>Tommy Tang</cp:lastModifiedBy>
  <cp:revision>2</cp:revision>
  <dcterms:created xsi:type="dcterms:W3CDTF">2023-09-25T15:06:59Z</dcterms:created>
  <dcterms:modified xsi:type="dcterms:W3CDTF">2023-09-25T19:53:22Z</dcterms:modified>
</cp:coreProperties>
</file>