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8" r:id="rId4"/>
    <p:sldId id="259" r:id="rId5"/>
    <p:sldId id="257" r:id="rId6"/>
    <p:sldId id="260" r:id="rId7"/>
    <p:sldId id="262" r:id="rId8"/>
    <p:sldId id="286" r:id="rId9"/>
    <p:sldId id="264" r:id="rId10"/>
    <p:sldId id="266" r:id="rId11"/>
    <p:sldId id="293" r:id="rId12"/>
    <p:sldId id="294" r:id="rId13"/>
    <p:sldId id="292" r:id="rId14"/>
    <p:sldId id="299" r:id="rId15"/>
    <p:sldId id="295" r:id="rId16"/>
    <p:sldId id="296" r:id="rId17"/>
    <p:sldId id="297" r:id="rId18"/>
    <p:sldId id="288" r:id="rId19"/>
    <p:sldId id="275" r:id="rId20"/>
    <p:sldId id="290" r:id="rId21"/>
    <p:sldId id="274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288" y="-90"/>
      </p:cViewPr>
      <p:guideLst>
        <p:guide orient="horz" pos="2160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63561" y="6126207"/>
            <a:ext cx="6859232" cy="398780"/>
            <a:chOff x="7687816" y="5787540"/>
            <a:chExt cx="4709610" cy="402044"/>
          </a:xfrm>
        </p:grpSpPr>
        <p:sp>
          <p:nvSpPr>
            <p:cNvPr id="42" name="文本框 41"/>
            <p:cNvSpPr txBox="1"/>
            <p:nvPr/>
          </p:nvSpPr>
          <p:spPr>
            <a:xfrm>
              <a:off x="7687816" y="5787540"/>
              <a:ext cx="1706491" cy="402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      答辩</a:t>
              </a:r>
              <a:r>
                <a:rPr lang="zh-CN" altLang="en-US" sz="20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人</a:t>
              </a:r>
              <a:r>
                <a:rPr lang="zh-CN" altLang="en-US" sz="20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：彭敦亮 </a:t>
              </a:r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184660" y="5787540"/>
              <a:ext cx="212766" cy="402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endPara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783116" y="3840029"/>
            <a:ext cx="830492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b="1" spc="600" dirty="0" smtClean="0">
                <a:solidFill>
                  <a:schemeClr val="accent1">
                    <a:lumMod val="50000"/>
                    <a:alpha val="78000"/>
                  </a:schemeClr>
                </a:solidFill>
                <a:latin typeface="Georgia" panose="02040502050405020303" pitchFamily="18" charset="0"/>
                <a:cs typeface="Segoe UI Semilight" panose="020B0402040204020203" pitchFamily="34" charset="0"/>
              </a:rPr>
              <a:t>                 Multimedia   platform</a:t>
            </a:r>
            <a:endParaRPr lang="zh-CN" altLang="en-US" sz="2400" b="1" spc="600" dirty="0">
              <a:solidFill>
                <a:schemeClr val="accent1">
                  <a:lumMod val="50000"/>
                  <a:alpha val="78000"/>
                </a:schemeClr>
              </a:solidFill>
              <a:latin typeface="Georgia" panose="02040502050405020303" pitchFamily="18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8472" y="2072966"/>
            <a:ext cx="9084534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多媒体交流平台</a:t>
            </a:r>
            <a:endParaRPr lang="zh-CN" altLang="en-US" sz="8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06411" y="2072966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20462" y="5064864"/>
            <a:ext cx="8740439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深圳职业技术学院           </a:t>
            </a:r>
            <a:r>
              <a:rPr lang="en-US" altLang="zh-CN" sz="3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Shenzhen Polytechnic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33882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97" y="1057202"/>
            <a:ext cx="6875144" cy="553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36474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75497" y="3264361"/>
              <a:ext cx="387015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FRAMWORKS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4269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6" y="1128645"/>
            <a:ext cx="11264664" cy="5297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0" y="1128645"/>
            <a:ext cx="11730189" cy="5516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5" y="1128645"/>
            <a:ext cx="11730189" cy="55168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1" y="1041713"/>
            <a:ext cx="11634341" cy="5471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" y="961220"/>
            <a:ext cx="11805492" cy="5552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1" y="961220"/>
            <a:ext cx="11620651" cy="54653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6" y="853927"/>
            <a:ext cx="11949256" cy="56198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1" y="853927"/>
            <a:ext cx="11949256" cy="5619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4269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9" y="1262130"/>
            <a:ext cx="3163143" cy="493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4" y="1262130"/>
            <a:ext cx="3120408" cy="4848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4269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12" y="1262637"/>
            <a:ext cx="3458280" cy="54027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1262637"/>
            <a:ext cx="3435835" cy="5402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4269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61" y="1035946"/>
            <a:ext cx="3615453" cy="5551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54" y="1035946"/>
            <a:ext cx="3445442" cy="5375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42698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" y="1056065"/>
            <a:ext cx="3502522" cy="54799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54" y="1056066"/>
            <a:ext cx="3502342" cy="5402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68" y="1056066"/>
            <a:ext cx="3499991" cy="552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分析与讨论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72790" y="3264361"/>
              <a:ext cx="439773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AND DISCUSSION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3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8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5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3" y="3640516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5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9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7" y="2073533"/>
            <a:ext cx="178926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2"/>
            <a:ext cx="2397219" cy="15327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结合移动互联网发展现状以及我国经济社会未来的发展趋势，可以预测移动互联网未来的发展趋势主要体现在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娱乐化成为主流。娱乐服务，包括音乐、视频以及游戏等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7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1" y="2149827"/>
            <a:ext cx="2137504" cy="8525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9"/>
            <a:ext cx="2397219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、电池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待机是瓶颈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、书写操作不便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;3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流量成本高；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2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4" y="4150182"/>
            <a:ext cx="200727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6" y="45195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4"/>
            <a:ext cx="2397219" cy="174938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一方面移动互联网提升了大数据的质量，能准确更快的手机移动信息。另一方面移动网丰富了大数据的类型，大量的用户生成内容、音频、文本、视频、图片等非结构化的数据，应该说无所不包。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8"/>
            <a:ext cx="159985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1" y="460238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2"/>
            <a:ext cx="2397220" cy="174938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在移动互联网时代，每个用户都渴望更佳的移动性、更稳定且高速的数据接入、更丰富的应用和服务，以及更低廉的费用。运营商不单要满足终端用户的上述需求，还要面对用户数量暴增的压力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 65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7" name="组 6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87506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296787" y="3264361"/>
              <a:ext cx="241604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BIBLIOGRAPHY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4" y="170594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3" y="231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5" y="297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3" y="358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244677" y="156494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3"/>
            <a:ext cx="158888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48529" y="283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设计研究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211757" y="4196491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202139" y="2153781"/>
            <a:ext cx="204093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39380" y="3485867"/>
            <a:ext cx="1792469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95273" y="2786208"/>
            <a:ext cx="840287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en-US" altLang="zh-CN" sz="11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618919" y="4842818"/>
            <a:ext cx="1207374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圆角矩形 41"/>
          <p:cNvSpPr/>
          <p:nvPr/>
        </p:nvSpPr>
        <p:spPr>
          <a:xfrm rot="10800000" flipV="1">
            <a:off x="5825545" y="427409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3" name="文本框 91"/>
          <p:cNvSpPr txBox="1"/>
          <p:nvPr/>
        </p:nvSpPr>
        <p:spPr>
          <a:xfrm>
            <a:off x="7676173" y="3409306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68642" y="4012491"/>
            <a:ext cx="1051883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21807" y="4065688"/>
            <a:ext cx="1779646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334135" y="2065437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29555" y="1876965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6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6257" y="2190119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国内文献</a:t>
            </a:r>
            <a:endParaRPr lang="zh-CN" altLang="en-US" sz="67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04563" y="2569307"/>
            <a:ext cx="878542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1 ]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闵璐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浅谈我国移动互联网发展现状与趋势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中国科技信息，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33-34.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[ 2 ]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马敏，王旗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中国移动互联网现状与发展趋势分析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互联网天地，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29-32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[ 3 ]《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5827232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488634" y="3897045"/>
            <a:ext cx="4513557" cy="410269"/>
            <a:chOff x="7367665" y="5767512"/>
            <a:chExt cx="4513558" cy="413627"/>
          </a:xfrm>
        </p:grpSpPr>
        <p:sp>
          <p:nvSpPr>
            <p:cNvPr id="51" name="文本框 50"/>
            <p:cNvSpPr txBox="1"/>
            <p:nvPr/>
          </p:nvSpPr>
          <p:spPr>
            <a:xfrm>
              <a:off x="7367665" y="5779095"/>
              <a:ext cx="2185670" cy="402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彭敦亮 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571343" y="5767512"/>
              <a:ext cx="309880" cy="402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805484" y="3264361"/>
              <a:ext cx="4210186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015676" y="193553"/>
            <a:ext cx="3092163" cy="543594"/>
            <a:chOff x="9099834" y="193550"/>
            <a:chExt cx="3092163" cy="543594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099834" y="193550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13880" y="3397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4" y="2065437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5" y="1876965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80270" y="2173349"/>
            <a:ext cx="8842553" cy="89255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主题研究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12263" y="3197474"/>
            <a:ext cx="10767476" cy="185896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移动通信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与互联网的结合，造就了一种全新的网络环境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移动互联网。在这种环境下，手机的用途除了通话，还能用来阅读、上网，这意味着，互联网丰富的资源不再被固定在电脑桌前访问，而是可以通过手机、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、手提电脑等移动终端来随时随地进行访问。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20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79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5" y="21113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/>
          <p:cNvSpPr txBox="1"/>
          <p:nvPr/>
        </p:nvSpPr>
        <p:spPr>
          <a:xfrm>
            <a:off x="540291" y="3962683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美国现状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1" name="直接连接符 380"/>
          <p:cNvCxnSpPr/>
          <p:nvPr/>
        </p:nvCxnSpPr>
        <p:spPr>
          <a:xfrm>
            <a:off x="620875" y="445469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91"/>
            <a:ext cx="4732189" cy="16616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互联网与桌面互联网最大的区别，是给用户提供了各种丰富多彩、方便快捷的移动应用，我国移动互联网近年来高速发展，移动互联网应用的市场规模在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年达到约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23134.3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亿元，同比增长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72.2%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463728" y="4454927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美国移动设备用户最常见的活动是发送短信息、发送邮件、登录社交网站或博客、使用即时通讯服务、查看天气、浏览新闻、搜索。美国人平均每天在移动设备上投入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小时，大约是每天吃东西时间的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倍，每天睡觉时间的三分之一以上。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8" name="组 397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99" name="组 3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01" name="组 4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5" name="圆角矩形 4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圆角矩形 4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圆角矩形 4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圆角矩形 4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3" name="圆角矩形 4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00" name="文本框 399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2785" y="2594956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8017" y="3023612"/>
            <a:ext cx="1527435" cy="169276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9270" y="1874039"/>
            <a:ext cx="1475080" cy="43543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移动手机端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97641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13765" y="2320651"/>
            <a:ext cx="3532695" cy="6632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在全球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亿部正在使用的手机中，有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10.8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亿部为智能手机，占比达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784903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9268" y="4012907"/>
            <a:ext cx="915631" cy="43543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97637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13760" y="4459517"/>
            <a:ext cx="3532696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人们用移动设备做什么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?61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％玩游戏、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％查看天气信息、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％查看地图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搜索、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％浏览社交网络、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％听音乐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79933" y="1874039"/>
            <a:ext cx="1231423" cy="43543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所花时间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627392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77499" y="2320651"/>
            <a:ext cx="3532695" cy="99257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平均每天在移动设备上投入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小时，大约是每天吃东西时间的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倍，每天睡觉时间的三分之一以上。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11083920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76303" y="4012907"/>
            <a:ext cx="1249056" cy="43543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趋势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627392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7499" y="4459517"/>
            <a:ext cx="3532695" cy="99257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用户愿意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进行在线购买、与好友家人分享潜在购买商品图片及视频、移动支付等。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60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75497" y="3264361"/>
              <a:ext cx="387015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FRAMWORKS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23200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81809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8816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830607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531309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232007" y="5095653"/>
            <a:ext cx="221170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用户需求分析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54241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3115" y="5104845"/>
            <a:ext cx="221170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4945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95268" y="5128197"/>
            <a:ext cx="221170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测试与优化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4467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29458" y="2097111"/>
            <a:ext cx="221170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系统方案设计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3891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03191" y="2082087"/>
            <a:ext cx="221170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9109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9284091" y="252859"/>
            <a:ext cx="2907908" cy="484288"/>
            <a:chOff x="9284089" y="252856"/>
            <a:chExt cx="2907908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267579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设计框架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深圳职业技术学院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30" y="802507"/>
            <a:ext cx="3791343" cy="605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演示</Application>
  <PresentationFormat>自定义</PresentationFormat>
  <Paragraphs>346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华文行楷</vt:lpstr>
      <vt:lpstr>Georgia</vt:lpstr>
      <vt:lpstr>Segoe UI Semilight</vt:lpstr>
      <vt:lpstr>微软雅黑</vt:lpstr>
      <vt:lpstr>Eras Light ITC</vt:lpstr>
      <vt:lpstr>Century Gothic</vt:lpstr>
      <vt:lpstr>Segoe Print</vt:lpstr>
      <vt:lpstr>Segoe UI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iris</cp:lastModifiedBy>
  <cp:revision>244</cp:revision>
  <dcterms:created xsi:type="dcterms:W3CDTF">2015-04-07T16:28:00Z</dcterms:created>
  <dcterms:modified xsi:type="dcterms:W3CDTF">2018-03-13T11:38:46Z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