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66" r:id="rId6"/>
    <p:sldId id="262" r:id="rId7"/>
    <p:sldId id="260" r:id="rId8"/>
    <p:sldId id="263" r:id="rId9"/>
    <p:sldId id="264" r:id="rId10"/>
    <p:sldId id="271" r:id="rId11"/>
    <p:sldId id="272" r:id="rId12"/>
    <p:sldId id="273" r:id="rId13"/>
    <p:sldId id="274" r:id="rId14"/>
    <p:sldId id="267" r:id="rId15"/>
    <p:sldId id="268" r:id="rId16"/>
    <p:sldId id="269" r:id="rId17"/>
    <p:sldId id="275" r:id="rId18"/>
    <p:sldId id="270" r:id="rId19"/>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187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D0ACFA-215D-46D2-B251-CBC4D3BEB2E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151708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0ACFA-215D-46D2-B251-CBC4D3BEB2E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208064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0ACFA-215D-46D2-B251-CBC4D3BEB2E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180810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0ACFA-215D-46D2-B251-CBC4D3BEB2E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182559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0ACFA-215D-46D2-B251-CBC4D3BEB2E9}"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146953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0ACFA-215D-46D2-B251-CBC4D3BEB2E9}"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252761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D0ACFA-215D-46D2-B251-CBC4D3BEB2E9}"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364279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D0ACFA-215D-46D2-B251-CBC4D3BEB2E9}"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119696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0ACFA-215D-46D2-B251-CBC4D3BEB2E9}"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55326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2FD0ACFA-215D-46D2-B251-CBC4D3BEB2E9}"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285892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2FD0ACFA-215D-46D2-B251-CBC4D3BEB2E9}"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64578-D96F-468A-A7C3-E25372B4AC33}" type="slidenum">
              <a:rPr lang="en-US" smtClean="0"/>
              <a:t>‹#›</a:t>
            </a:fld>
            <a:endParaRPr lang="en-US"/>
          </a:p>
        </p:txBody>
      </p:sp>
    </p:spTree>
    <p:extLst>
      <p:ext uri="{BB962C8B-B14F-4D97-AF65-F5344CB8AC3E}">
        <p14:creationId xmlns:p14="http://schemas.microsoft.com/office/powerpoint/2010/main" val="62930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2FD0ACFA-215D-46D2-B251-CBC4D3BEB2E9}" type="datetimeFigureOut">
              <a:rPr lang="en-US" smtClean="0"/>
              <a:t>10/27/2022</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26564578-D96F-468A-A7C3-E25372B4AC33}" type="slidenum">
              <a:rPr lang="en-US" smtClean="0"/>
              <a:t>‹#›</a:t>
            </a:fld>
            <a:endParaRPr lang="en-US"/>
          </a:p>
        </p:txBody>
      </p:sp>
    </p:spTree>
    <p:extLst>
      <p:ext uri="{BB962C8B-B14F-4D97-AF65-F5344CB8AC3E}">
        <p14:creationId xmlns:p14="http://schemas.microsoft.com/office/powerpoint/2010/main" val="2432325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ratch.mit.edu/" TargetMode="External"/><Relationship Id="rId2" Type="http://schemas.openxmlformats.org/officeDocument/2006/relationships/hyperlink" Target="https://en.scratch-wiki.info/wiki/Blocks" TargetMode="External"/><Relationship Id="rId1" Type="http://schemas.openxmlformats.org/officeDocument/2006/relationships/slideLayout" Target="../slideLayouts/slideLayout2.xml"/><Relationship Id="rId6" Type="http://schemas.openxmlformats.org/officeDocument/2006/relationships/hyperlink" Target="https://www.youtube.com/watch?v=hf3wWPJ3ttc" TargetMode="External"/><Relationship Id="rId5" Type="http://schemas.openxmlformats.org/officeDocument/2006/relationships/hyperlink" Target="https://www.youtube.com/watch?v=IRFsSUON4KQ" TargetMode="External"/><Relationship Id="rId4" Type="http://schemas.openxmlformats.org/officeDocument/2006/relationships/hyperlink" Target="https://www.youtube.com/watch?v=lexzguOQCS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ommyrohmann/Coding-Club"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mailto:Thomasroh.20@sunymaritime.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ommyrohmann/Coding-Club"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tommyrohmann/Coding-Club" TargetMode="External"/><Relationship Id="rId1" Type="http://schemas.openxmlformats.org/officeDocument/2006/relationships/slideLayout" Target="../slideLayouts/slideLayout1.xml"/><Relationship Id="rId4" Type="http://schemas.openxmlformats.org/officeDocument/2006/relationships/hyperlink" Target="https://forms.office.com/Pages/ResponsePage.aspx?id=VGZw_NSNrUO32IhD8WGXXigPwIXu8JZHuKz_ckepTQJUNVJNQko2TjJHSlBNSVJZNUxJSDFOVklENS4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cratch.mit.edu/download"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p:txBody>
          <a:bodyPr/>
          <a:lstStyle/>
          <a:p>
            <a:r>
              <a:rPr lang="en-US" dirty="0"/>
              <a:t>Coding Club Meeting 1</a:t>
            </a:r>
          </a:p>
        </p:txBody>
      </p:sp>
    </p:spTree>
    <p:extLst>
      <p:ext uri="{BB962C8B-B14F-4D97-AF65-F5344CB8AC3E}">
        <p14:creationId xmlns:p14="http://schemas.microsoft.com/office/powerpoint/2010/main" val="106659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FF73-9FF9-EFB8-B1E4-068614917C5E}"/>
              </a:ext>
            </a:extLst>
          </p:cNvPr>
          <p:cNvSpPr>
            <a:spLocks noGrp="1"/>
          </p:cNvSpPr>
          <p:nvPr>
            <p:ph type="title"/>
          </p:nvPr>
        </p:nvSpPr>
        <p:spPr>
          <a:xfrm>
            <a:off x="534353" y="383120"/>
            <a:ext cx="6703695" cy="769406"/>
          </a:xfrm>
        </p:spPr>
        <p:txBody>
          <a:bodyPr/>
          <a:lstStyle/>
          <a:p>
            <a:r>
              <a:rPr lang="en-US" dirty="0"/>
              <a:t>What the Code Blocks Do</a:t>
            </a:r>
          </a:p>
        </p:txBody>
      </p:sp>
      <p:sp>
        <p:nvSpPr>
          <p:cNvPr id="3" name="Content Placeholder 2">
            <a:extLst>
              <a:ext uri="{FF2B5EF4-FFF2-40B4-BE49-F238E27FC236}">
                <a16:creationId xmlns:a16="http://schemas.microsoft.com/office/drawing/2014/main" id="{DC712622-7675-99A9-3D97-49ADF9BC3DD6}"/>
              </a:ext>
            </a:extLst>
          </p:cNvPr>
          <p:cNvSpPr>
            <a:spLocks noGrp="1"/>
          </p:cNvSpPr>
          <p:nvPr>
            <p:ph idx="1"/>
          </p:nvPr>
        </p:nvSpPr>
        <p:spPr>
          <a:xfrm>
            <a:off x="486728" y="2963328"/>
            <a:ext cx="6923721" cy="6381962"/>
          </a:xfrm>
        </p:spPr>
        <p:txBody>
          <a:bodyPr>
            <a:normAutofit lnSpcReduction="10000"/>
          </a:bodyPr>
          <a:lstStyle/>
          <a:p>
            <a:pPr marL="0" indent="0">
              <a:buNone/>
            </a:pPr>
            <a:r>
              <a:rPr lang="en-US" sz="1800" dirty="0"/>
              <a:t>There are 4 types of blocks in scratch:</a:t>
            </a:r>
          </a:p>
          <a:p>
            <a:pPr marL="0" indent="0">
              <a:buNone/>
            </a:pPr>
            <a:r>
              <a:rPr lang="en-US" sz="1800" dirty="0"/>
              <a:t>1) Stack Blocks:</a:t>
            </a:r>
          </a:p>
          <a:p>
            <a:pPr marL="0" indent="0">
              <a:buNone/>
            </a:pPr>
            <a:r>
              <a:rPr lang="en-US" sz="1800" dirty="0"/>
              <a:t>     Parts of the code that do something. They may have inputs which can be typed or taken from a sensing value/variable</a:t>
            </a:r>
          </a:p>
          <a:p>
            <a:pPr marL="0" indent="0">
              <a:buNone/>
            </a:pPr>
            <a:endParaRPr lang="en-US" sz="1800" dirty="0"/>
          </a:p>
          <a:p>
            <a:pPr marL="0" indent="0">
              <a:buNone/>
            </a:pPr>
            <a:r>
              <a:rPr lang="en-US" sz="1800" dirty="0"/>
              <a:t>2) Hat Blocks:</a:t>
            </a:r>
          </a:p>
          <a:p>
            <a:pPr marL="0" indent="0">
              <a:buNone/>
            </a:pPr>
            <a:r>
              <a:rPr lang="en-US" sz="1800" dirty="0"/>
              <a:t>     Initiate a code starting, triggered by an event</a:t>
            </a:r>
          </a:p>
          <a:p>
            <a:pPr marL="0" indent="0">
              <a:buNone/>
            </a:pPr>
            <a:endParaRPr lang="en-US" sz="1800" dirty="0"/>
          </a:p>
          <a:p>
            <a:pPr marL="0" indent="0">
              <a:buNone/>
            </a:pPr>
            <a:r>
              <a:rPr lang="en-US" sz="1800" dirty="0"/>
              <a:t>3) C Blocks:</a:t>
            </a:r>
          </a:p>
          <a:p>
            <a:pPr marL="0" indent="0">
              <a:buNone/>
            </a:pPr>
            <a:r>
              <a:rPr lang="en-US" sz="1800" dirty="0"/>
              <a:t>    Either loops or if statements, these blocks control a code repeating or not being </a:t>
            </a:r>
          </a:p>
          <a:p>
            <a:pPr marL="0" indent="0">
              <a:buNone/>
            </a:pPr>
            <a:endParaRPr lang="en-US" sz="1800" dirty="0"/>
          </a:p>
          <a:p>
            <a:pPr marL="0" indent="0">
              <a:buNone/>
            </a:pPr>
            <a:r>
              <a:rPr lang="en-US" sz="1800" dirty="0"/>
              <a:t>4) Reporter Blocks:</a:t>
            </a:r>
          </a:p>
          <a:p>
            <a:pPr marL="0" indent="0">
              <a:buNone/>
            </a:pPr>
            <a:r>
              <a:rPr lang="en-US" sz="1800" dirty="0"/>
              <a:t>     Read off a value, they can be on a sensor or a stored variable. They fit into other blocks to control functionality</a:t>
            </a:r>
          </a:p>
          <a:p>
            <a:pPr marL="0" indent="0">
              <a:buNone/>
            </a:pPr>
            <a:endParaRPr lang="en-US" sz="1800" dirty="0"/>
          </a:p>
          <a:p>
            <a:pPr marL="0" indent="0">
              <a:buNone/>
            </a:pPr>
            <a:r>
              <a:rPr lang="en-US" sz="1800" dirty="0"/>
              <a:t>Other) Cap blocks:</a:t>
            </a:r>
          </a:p>
          <a:p>
            <a:pPr marL="0" indent="0">
              <a:buNone/>
            </a:pPr>
            <a:r>
              <a:rPr lang="en-US" sz="1800" dirty="0"/>
              <a:t>    These blocks will end a code, but are not used very often Since a code will end once it reaches the end of a stack, but can be used in some situations such as to end loops</a:t>
            </a:r>
          </a:p>
        </p:txBody>
      </p:sp>
      <p:pic>
        <p:nvPicPr>
          <p:cNvPr id="1026" name="Picture 2">
            <a:extLst>
              <a:ext uri="{FF2B5EF4-FFF2-40B4-BE49-F238E27FC236}">
                <a16:creationId xmlns:a16="http://schemas.microsoft.com/office/drawing/2014/main" id="{4E57C3AD-89F6-1CEB-1C12-415523B37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52526"/>
            <a:ext cx="5219700" cy="168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05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FF73-9FF9-EFB8-B1E4-068614917C5E}"/>
              </a:ext>
            </a:extLst>
          </p:cNvPr>
          <p:cNvSpPr>
            <a:spLocks noGrp="1"/>
          </p:cNvSpPr>
          <p:nvPr>
            <p:ph type="title"/>
          </p:nvPr>
        </p:nvSpPr>
        <p:spPr>
          <a:xfrm>
            <a:off x="534353" y="383120"/>
            <a:ext cx="6703695" cy="769406"/>
          </a:xfrm>
        </p:spPr>
        <p:txBody>
          <a:bodyPr/>
          <a:lstStyle/>
          <a:p>
            <a:r>
              <a:rPr lang="en-US" dirty="0"/>
              <a:t>What the Code Blocks Do</a:t>
            </a:r>
          </a:p>
        </p:txBody>
      </p:sp>
      <p:sp>
        <p:nvSpPr>
          <p:cNvPr id="5" name="Content Placeholder 4">
            <a:extLst>
              <a:ext uri="{FF2B5EF4-FFF2-40B4-BE49-F238E27FC236}">
                <a16:creationId xmlns:a16="http://schemas.microsoft.com/office/drawing/2014/main" id="{D7E3E928-4880-70E4-6485-894BED34B146}"/>
              </a:ext>
            </a:extLst>
          </p:cNvPr>
          <p:cNvSpPr>
            <a:spLocks noGrp="1"/>
          </p:cNvSpPr>
          <p:nvPr>
            <p:ph idx="1"/>
          </p:nvPr>
        </p:nvSpPr>
        <p:spPr>
          <a:xfrm>
            <a:off x="534352" y="1191684"/>
            <a:ext cx="6703695" cy="994304"/>
          </a:xfrm>
        </p:spPr>
        <p:txBody>
          <a:bodyPr>
            <a:normAutofit/>
          </a:bodyPr>
          <a:lstStyle/>
          <a:p>
            <a:pPr marL="0" indent="0">
              <a:buNone/>
            </a:pPr>
            <a:r>
              <a:rPr lang="en-US" sz="1800" dirty="0"/>
              <a:t>These blocks are categorized by what they do, so navigating the menu to find the blocks you need is rather easy. Following the selection menu, generally the functionality of the blocks is as follows:</a:t>
            </a:r>
          </a:p>
          <a:p>
            <a:pPr marL="0" indent="0">
              <a:buNone/>
            </a:pPr>
            <a:endParaRPr lang="en-US" sz="1800" dirty="0"/>
          </a:p>
        </p:txBody>
      </p:sp>
      <p:pic>
        <p:nvPicPr>
          <p:cNvPr id="2050" name="Picture 2">
            <a:extLst>
              <a:ext uri="{FF2B5EF4-FFF2-40B4-BE49-F238E27FC236}">
                <a16:creationId xmlns:a16="http://schemas.microsoft.com/office/drawing/2014/main" id="{760DF84D-0033-F428-F8BE-AF3A2B5720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245"/>
          <a:stretch/>
        </p:blipFill>
        <p:spPr bwMode="auto">
          <a:xfrm>
            <a:off x="442913" y="2225146"/>
            <a:ext cx="904876" cy="617458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698C5735-6B7D-042F-0B36-315778B1B076}"/>
              </a:ext>
            </a:extLst>
          </p:cNvPr>
          <p:cNvSpPr txBox="1">
            <a:spLocks/>
          </p:cNvSpPr>
          <p:nvPr/>
        </p:nvSpPr>
        <p:spPr>
          <a:xfrm>
            <a:off x="1258252" y="2338385"/>
            <a:ext cx="6428423" cy="6643690"/>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Font typeface="Arial" panose="020B0604020202020204" pitchFamily="34" charset="0"/>
              <a:buNone/>
            </a:pPr>
            <a:r>
              <a:rPr lang="en-US" sz="1600" dirty="0"/>
              <a:t>Control and handle the movement of a sprite on the stage</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Controls the appearance/visual attributes of a sprite</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Sound blocks if desired for a project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Events that might trigger and initiate a given code</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 blocks that manipulate the order which code is executed</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Sensing blocks that output values or Boolean (True/False) to be read and used by other blocks</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Math for reporting blocks</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Stores values to be used later, also includes lists</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Custom blocks that perform a function that you define by scratch code</a:t>
            </a:r>
          </a:p>
        </p:txBody>
      </p:sp>
    </p:spTree>
    <p:extLst>
      <p:ext uri="{BB962C8B-B14F-4D97-AF65-F5344CB8AC3E}">
        <p14:creationId xmlns:p14="http://schemas.microsoft.com/office/powerpoint/2010/main" val="3277000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7EB2-EDBB-3954-CB2A-8B7280561CD4}"/>
              </a:ext>
            </a:extLst>
          </p:cNvPr>
          <p:cNvSpPr>
            <a:spLocks noGrp="1"/>
          </p:cNvSpPr>
          <p:nvPr>
            <p:ph type="title"/>
          </p:nvPr>
        </p:nvSpPr>
        <p:spPr/>
        <p:txBody>
          <a:bodyPr/>
          <a:lstStyle/>
          <a:p>
            <a:r>
              <a:rPr lang="en-US" dirty="0"/>
              <a:t>What Code Blocks Do</a:t>
            </a:r>
          </a:p>
        </p:txBody>
      </p:sp>
      <p:sp>
        <p:nvSpPr>
          <p:cNvPr id="3" name="Content Placeholder 2">
            <a:extLst>
              <a:ext uri="{FF2B5EF4-FFF2-40B4-BE49-F238E27FC236}">
                <a16:creationId xmlns:a16="http://schemas.microsoft.com/office/drawing/2014/main" id="{FCFD534A-4865-72E1-B9F4-DD48D05798E9}"/>
              </a:ext>
            </a:extLst>
          </p:cNvPr>
          <p:cNvSpPr>
            <a:spLocks noGrp="1"/>
          </p:cNvSpPr>
          <p:nvPr>
            <p:ph idx="1"/>
          </p:nvPr>
        </p:nvSpPr>
        <p:spPr/>
        <p:txBody>
          <a:bodyPr/>
          <a:lstStyle/>
          <a:p>
            <a:pPr marL="0" indent="0">
              <a:buNone/>
            </a:pPr>
            <a:r>
              <a:rPr lang="en-US" dirty="0"/>
              <a:t>For more info on how these blocks work, follow the link to the wiki:</a:t>
            </a:r>
          </a:p>
          <a:p>
            <a:pPr marL="0" indent="0">
              <a:buNone/>
            </a:pPr>
            <a:r>
              <a:rPr lang="en-US" dirty="0">
                <a:hlinkClick r:id="rId2"/>
              </a:rPr>
              <a:t>https://en.scratch-wiki.info/wiki/Blocks</a:t>
            </a:r>
            <a:endParaRPr lang="en-US" dirty="0"/>
          </a:p>
          <a:p>
            <a:pPr marL="0" indent="0">
              <a:buNone/>
            </a:pPr>
            <a:endParaRPr lang="en-US" dirty="0"/>
          </a:p>
          <a:p>
            <a:pPr marL="0" indent="0">
              <a:buNone/>
            </a:pPr>
            <a:r>
              <a:rPr lang="en-US" dirty="0"/>
              <a:t>For ideas of what can be done with scratch, check out some projects posted on the website:</a:t>
            </a:r>
          </a:p>
          <a:p>
            <a:pPr marL="0" indent="0">
              <a:buNone/>
            </a:pPr>
            <a:r>
              <a:rPr lang="en-US" dirty="0">
                <a:hlinkClick r:id="rId3"/>
              </a:rPr>
              <a:t>https://scratch.mit.edu/</a:t>
            </a:r>
            <a:endParaRPr lang="en-US" dirty="0"/>
          </a:p>
          <a:p>
            <a:pPr marL="0" indent="0">
              <a:buNone/>
            </a:pPr>
            <a:endParaRPr lang="en-US" dirty="0"/>
          </a:p>
          <a:p>
            <a:pPr marL="0" indent="0">
              <a:buNone/>
            </a:pPr>
            <a:r>
              <a:rPr lang="en-US" dirty="0"/>
              <a:t>Or look up some YouTube videos, some cool projects posted on YouTube might include:</a:t>
            </a:r>
          </a:p>
          <a:p>
            <a:pPr marL="0" indent="0">
              <a:buNone/>
            </a:pPr>
            <a:r>
              <a:rPr lang="en-US" dirty="0">
                <a:hlinkClick r:id="rId4"/>
              </a:rPr>
              <a:t>https://www.youtube.com/watch?v=lexzguOQCS0</a:t>
            </a:r>
            <a:endParaRPr lang="en-US" dirty="0"/>
          </a:p>
          <a:p>
            <a:pPr marL="0" indent="0">
              <a:buNone/>
            </a:pPr>
            <a:r>
              <a:rPr lang="en-US" dirty="0">
                <a:hlinkClick r:id="rId5"/>
              </a:rPr>
              <a:t>https://www.youtube.com/watch?v=IRFsSUON4KQ</a:t>
            </a:r>
            <a:endParaRPr lang="en-US" dirty="0"/>
          </a:p>
          <a:p>
            <a:pPr marL="0" indent="0">
              <a:buNone/>
            </a:pPr>
            <a:r>
              <a:rPr lang="en-US" dirty="0">
                <a:hlinkClick r:id="rId6"/>
              </a:rPr>
              <a:t>https://www.youtube.com/watch?v=hf3wWPJ3ttc</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185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30"/>
            <a:ext cx="6606540" cy="920334"/>
          </a:xfrm>
        </p:spPr>
        <p:txBody>
          <a:bodyPr/>
          <a:lstStyle/>
          <a:p>
            <a:r>
              <a:rPr lang="en-US" dirty="0"/>
              <a:t>First Scratch Project</a:t>
            </a:r>
          </a:p>
        </p:txBody>
      </p:sp>
      <p:sp>
        <p:nvSpPr>
          <p:cNvPr id="5" name="TextBox 4">
            <a:extLst>
              <a:ext uri="{FF2B5EF4-FFF2-40B4-BE49-F238E27FC236}">
                <a16:creationId xmlns:a16="http://schemas.microsoft.com/office/drawing/2014/main" id="{8B7E20EC-FAD0-785B-D1BE-7AEC01970432}"/>
              </a:ext>
            </a:extLst>
          </p:cNvPr>
          <p:cNvSpPr txBox="1"/>
          <p:nvPr/>
        </p:nvSpPr>
        <p:spPr>
          <a:xfrm>
            <a:off x="544828" y="1599720"/>
            <a:ext cx="6727508" cy="2862322"/>
          </a:xfrm>
          <a:prstGeom prst="rect">
            <a:avLst/>
          </a:prstGeom>
          <a:noFill/>
        </p:spPr>
        <p:txBody>
          <a:bodyPr wrap="square">
            <a:spAutoFit/>
          </a:bodyPr>
          <a:lstStyle/>
          <a:p>
            <a:r>
              <a:rPr lang="en-US" dirty="0"/>
              <a:t>Alright, so we have Scratch now, we have a GitHub Account, and are collaborators on the Coding Club Repository, lets start a project.</a:t>
            </a:r>
          </a:p>
          <a:p>
            <a:r>
              <a:rPr lang="en-US" dirty="0"/>
              <a:t>(Note: You do NOT need to be a collaborator to download the base file and use scratch, you can do this activity up until you would add a file to the repository without being a collaborator)</a:t>
            </a:r>
          </a:p>
          <a:p>
            <a:endParaRPr lang="en-US" dirty="0"/>
          </a:p>
          <a:p>
            <a:endParaRPr lang="en-US" dirty="0"/>
          </a:p>
          <a:p>
            <a:r>
              <a:rPr lang="en-US" dirty="0"/>
              <a:t>For todays meeting you can access a scratch (SB3 File) called “Meeting 1” in the Coding Club Repository: </a:t>
            </a:r>
            <a:r>
              <a:rPr lang="en-US" dirty="0">
                <a:hlinkClick r:id="rId2"/>
              </a:rPr>
              <a:t>https://github.com/tommyrohmann/Coding-Club</a:t>
            </a:r>
            <a:endParaRPr lang="en-US" dirty="0"/>
          </a:p>
        </p:txBody>
      </p:sp>
      <p:pic>
        <p:nvPicPr>
          <p:cNvPr id="6" name="Picture 5">
            <a:extLst>
              <a:ext uri="{FF2B5EF4-FFF2-40B4-BE49-F238E27FC236}">
                <a16:creationId xmlns:a16="http://schemas.microsoft.com/office/drawing/2014/main" id="{064471CB-7F22-3954-CE17-4DD580EA8A60}"/>
              </a:ext>
            </a:extLst>
          </p:cNvPr>
          <p:cNvPicPr>
            <a:picLocks noChangeAspect="1"/>
          </p:cNvPicPr>
          <p:nvPr/>
        </p:nvPicPr>
        <p:blipFill>
          <a:blip r:embed="rId3"/>
          <a:stretch>
            <a:fillRect/>
          </a:stretch>
        </p:blipFill>
        <p:spPr>
          <a:xfrm>
            <a:off x="582930" y="4693998"/>
            <a:ext cx="6491589" cy="2798620"/>
          </a:xfrm>
          <a:prstGeom prst="rect">
            <a:avLst/>
          </a:prstGeom>
        </p:spPr>
      </p:pic>
      <p:sp>
        <p:nvSpPr>
          <p:cNvPr id="7" name="TextBox 6">
            <a:extLst>
              <a:ext uri="{FF2B5EF4-FFF2-40B4-BE49-F238E27FC236}">
                <a16:creationId xmlns:a16="http://schemas.microsoft.com/office/drawing/2014/main" id="{C794D4D1-9779-E1AF-DD17-D3EFA4268295}"/>
              </a:ext>
            </a:extLst>
          </p:cNvPr>
          <p:cNvSpPr txBox="1"/>
          <p:nvPr/>
        </p:nvSpPr>
        <p:spPr>
          <a:xfrm>
            <a:off x="621028" y="7595707"/>
            <a:ext cx="6727508" cy="1200329"/>
          </a:xfrm>
          <a:prstGeom prst="rect">
            <a:avLst/>
          </a:prstGeom>
          <a:noFill/>
        </p:spPr>
        <p:txBody>
          <a:bodyPr wrap="square">
            <a:spAutoFit/>
          </a:bodyPr>
          <a:lstStyle/>
          <a:p>
            <a:r>
              <a:rPr lang="en-US" dirty="0"/>
              <a:t>Download the file and note the files location</a:t>
            </a:r>
          </a:p>
          <a:p>
            <a:endParaRPr lang="en-US" dirty="0"/>
          </a:p>
          <a:p>
            <a:r>
              <a:rPr lang="en-US" dirty="0"/>
              <a:t>Note: do not download the entire repository, this may cause some problems</a:t>
            </a:r>
          </a:p>
        </p:txBody>
      </p:sp>
    </p:spTree>
    <p:extLst>
      <p:ext uri="{BB962C8B-B14F-4D97-AF65-F5344CB8AC3E}">
        <p14:creationId xmlns:p14="http://schemas.microsoft.com/office/powerpoint/2010/main" val="178223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30"/>
            <a:ext cx="6606540" cy="920334"/>
          </a:xfrm>
        </p:spPr>
        <p:txBody>
          <a:bodyPr/>
          <a:lstStyle/>
          <a:p>
            <a:r>
              <a:rPr lang="en-US" dirty="0"/>
              <a:t>First Scratch Project</a:t>
            </a:r>
          </a:p>
        </p:txBody>
      </p:sp>
      <p:sp>
        <p:nvSpPr>
          <p:cNvPr id="4" name="TextBox 3">
            <a:extLst>
              <a:ext uri="{FF2B5EF4-FFF2-40B4-BE49-F238E27FC236}">
                <a16:creationId xmlns:a16="http://schemas.microsoft.com/office/drawing/2014/main" id="{25C1CFFE-8D78-BF30-A338-A665D9D3A635}"/>
              </a:ext>
            </a:extLst>
          </p:cNvPr>
          <p:cNvSpPr txBox="1"/>
          <p:nvPr/>
        </p:nvSpPr>
        <p:spPr>
          <a:xfrm>
            <a:off x="200026" y="1367764"/>
            <a:ext cx="7085997" cy="923330"/>
          </a:xfrm>
          <a:prstGeom prst="rect">
            <a:avLst/>
          </a:prstGeom>
          <a:noFill/>
        </p:spPr>
        <p:txBody>
          <a:bodyPr wrap="square" rtlCol="0">
            <a:spAutoFit/>
          </a:bodyPr>
          <a:lstStyle/>
          <a:p>
            <a:r>
              <a:rPr lang="en-US" dirty="0"/>
              <a:t>Lets start by opening the file we just downloaded in scratch. Lets Start by opening Scratch and then going to FILE -&gt; Load from your computer</a:t>
            </a:r>
          </a:p>
          <a:p>
            <a:endParaRPr lang="en-US" dirty="0"/>
          </a:p>
        </p:txBody>
      </p:sp>
      <p:pic>
        <p:nvPicPr>
          <p:cNvPr id="9" name="Picture 8">
            <a:extLst>
              <a:ext uri="{FF2B5EF4-FFF2-40B4-BE49-F238E27FC236}">
                <a16:creationId xmlns:a16="http://schemas.microsoft.com/office/drawing/2014/main" id="{F03F4CB2-A9D3-34BC-D1F5-50293E3862EA}"/>
              </a:ext>
            </a:extLst>
          </p:cNvPr>
          <p:cNvPicPr>
            <a:picLocks noChangeAspect="1"/>
          </p:cNvPicPr>
          <p:nvPr/>
        </p:nvPicPr>
        <p:blipFill>
          <a:blip r:embed="rId2"/>
          <a:stretch>
            <a:fillRect/>
          </a:stretch>
        </p:blipFill>
        <p:spPr>
          <a:xfrm>
            <a:off x="582930" y="2166925"/>
            <a:ext cx="4524375" cy="3067063"/>
          </a:xfrm>
          <a:prstGeom prst="rect">
            <a:avLst/>
          </a:prstGeom>
        </p:spPr>
      </p:pic>
      <p:sp>
        <p:nvSpPr>
          <p:cNvPr id="10" name="TextBox 9">
            <a:extLst>
              <a:ext uri="{FF2B5EF4-FFF2-40B4-BE49-F238E27FC236}">
                <a16:creationId xmlns:a16="http://schemas.microsoft.com/office/drawing/2014/main" id="{96406559-A652-C2EF-64E4-013099DD0518}"/>
              </a:ext>
            </a:extLst>
          </p:cNvPr>
          <p:cNvSpPr txBox="1"/>
          <p:nvPr/>
        </p:nvSpPr>
        <p:spPr>
          <a:xfrm>
            <a:off x="343201" y="5424785"/>
            <a:ext cx="7085997" cy="923330"/>
          </a:xfrm>
          <a:prstGeom prst="rect">
            <a:avLst/>
          </a:prstGeom>
          <a:noFill/>
        </p:spPr>
        <p:txBody>
          <a:bodyPr wrap="square" rtlCol="0">
            <a:spAutoFit/>
          </a:bodyPr>
          <a:lstStyle/>
          <a:p>
            <a:r>
              <a:rPr lang="en-US" dirty="0"/>
              <a:t>Navigate to where the file “Meeting 1” was downloaded to, select the file, and open it.</a:t>
            </a:r>
          </a:p>
          <a:p>
            <a:endParaRPr lang="en-US" dirty="0"/>
          </a:p>
        </p:txBody>
      </p:sp>
      <p:pic>
        <p:nvPicPr>
          <p:cNvPr id="12" name="Picture 11">
            <a:extLst>
              <a:ext uri="{FF2B5EF4-FFF2-40B4-BE49-F238E27FC236}">
                <a16:creationId xmlns:a16="http://schemas.microsoft.com/office/drawing/2014/main" id="{A68BAA5A-80FC-80B5-CC9D-BCA32B36E8B2}"/>
              </a:ext>
            </a:extLst>
          </p:cNvPr>
          <p:cNvPicPr>
            <a:picLocks noChangeAspect="1"/>
          </p:cNvPicPr>
          <p:nvPr/>
        </p:nvPicPr>
        <p:blipFill>
          <a:blip r:embed="rId3"/>
          <a:stretch>
            <a:fillRect/>
          </a:stretch>
        </p:blipFill>
        <p:spPr>
          <a:xfrm>
            <a:off x="1406507" y="6199062"/>
            <a:ext cx="4203718" cy="3067063"/>
          </a:xfrm>
          <a:prstGeom prst="rect">
            <a:avLst/>
          </a:prstGeom>
        </p:spPr>
      </p:pic>
      <p:cxnSp>
        <p:nvCxnSpPr>
          <p:cNvPr id="13" name="Straight Arrow Connector 12">
            <a:extLst>
              <a:ext uri="{FF2B5EF4-FFF2-40B4-BE49-F238E27FC236}">
                <a16:creationId xmlns:a16="http://schemas.microsoft.com/office/drawing/2014/main" id="{970DC946-1D57-EC72-129B-50251801B20F}"/>
              </a:ext>
            </a:extLst>
          </p:cNvPr>
          <p:cNvCxnSpPr>
            <a:cxnSpLocks/>
          </p:cNvCxnSpPr>
          <p:nvPr/>
        </p:nvCxnSpPr>
        <p:spPr>
          <a:xfrm flipV="1">
            <a:off x="1096696" y="3700456"/>
            <a:ext cx="1252497" cy="706931"/>
          </a:xfrm>
          <a:prstGeom prst="straightConnector1">
            <a:avLst/>
          </a:prstGeom>
          <a:ln w="666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47B95CC-6B16-9760-3F99-83704E76ABC0}"/>
              </a:ext>
            </a:extLst>
          </p:cNvPr>
          <p:cNvCxnSpPr>
            <a:cxnSpLocks/>
          </p:cNvCxnSpPr>
          <p:nvPr/>
        </p:nvCxnSpPr>
        <p:spPr>
          <a:xfrm flipH="1" flipV="1">
            <a:off x="2915930" y="7453654"/>
            <a:ext cx="970269" cy="604496"/>
          </a:xfrm>
          <a:prstGeom prst="straightConnector1">
            <a:avLst/>
          </a:prstGeom>
          <a:ln w="666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64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218824"/>
            <a:ext cx="6606540" cy="920334"/>
          </a:xfrm>
        </p:spPr>
        <p:txBody>
          <a:bodyPr/>
          <a:lstStyle/>
          <a:p>
            <a:r>
              <a:rPr lang="en-US" dirty="0"/>
              <a:t>First Scratch Project</a:t>
            </a:r>
          </a:p>
        </p:txBody>
      </p:sp>
      <p:sp>
        <p:nvSpPr>
          <p:cNvPr id="10" name="TextBox 9">
            <a:extLst>
              <a:ext uri="{FF2B5EF4-FFF2-40B4-BE49-F238E27FC236}">
                <a16:creationId xmlns:a16="http://schemas.microsoft.com/office/drawing/2014/main" id="{96406559-A652-C2EF-64E4-013099DD0518}"/>
              </a:ext>
            </a:extLst>
          </p:cNvPr>
          <p:cNvSpPr txBox="1"/>
          <p:nvPr/>
        </p:nvSpPr>
        <p:spPr>
          <a:xfrm>
            <a:off x="343201" y="1229004"/>
            <a:ext cx="7085997" cy="1754326"/>
          </a:xfrm>
          <a:prstGeom prst="rect">
            <a:avLst/>
          </a:prstGeom>
          <a:noFill/>
        </p:spPr>
        <p:txBody>
          <a:bodyPr wrap="square" rtlCol="0">
            <a:spAutoFit/>
          </a:bodyPr>
          <a:lstStyle/>
          <a:p>
            <a:r>
              <a:rPr lang="en-US" dirty="0"/>
              <a:t>With the code open, lets look at what it does. It has 2 sprites, Ball 1 and Ball 2. These sprites each have a code initiated when the green flag is pressed. While ball 1 will go to a fixed location and stop, Ball 2 will point towards the other ball, and move in that direction until the two balls are touching.</a:t>
            </a:r>
          </a:p>
          <a:p>
            <a:endParaRPr lang="en-US" dirty="0"/>
          </a:p>
        </p:txBody>
      </p:sp>
      <p:pic>
        <p:nvPicPr>
          <p:cNvPr id="5" name="Picture 4">
            <a:extLst>
              <a:ext uri="{FF2B5EF4-FFF2-40B4-BE49-F238E27FC236}">
                <a16:creationId xmlns:a16="http://schemas.microsoft.com/office/drawing/2014/main" id="{0FD4190C-E192-70B0-A268-E25A2BB6ECCD}"/>
              </a:ext>
            </a:extLst>
          </p:cNvPr>
          <p:cNvPicPr>
            <a:picLocks noChangeAspect="1"/>
          </p:cNvPicPr>
          <p:nvPr/>
        </p:nvPicPr>
        <p:blipFill>
          <a:blip r:embed="rId2"/>
          <a:stretch>
            <a:fillRect/>
          </a:stretch>
        </p:blipFill>
        <p:spPr>
          <a:xfrm>
            <a:off x="947737" y="2841121"/>
            <a:ext cx="3433763" cy="2264916"/>
          </a:xfrm>
          <a:prstGeom prst="rect">
            <a:avLst/>
          </a:prstGeom>
        </p:spPr>
      </p:pic>
      <p:sp>
        <p:nvSpPr>
          <p:cNvPr id="6" name="TextBox 5">
            <a:extLst>
              <a:ext uri="{FF2B5EF4-FFF2-40B4-BE49-F238E27FC236}">
                <a16:creationId xmlns:a16="http://schemas.microsoft.com/office/drawing/2014/main" id="{BCBDD2DE-CF23-4F9A-8361-4B9886E06549}"/>
              </a:ext>
            </a:extLst>
          </p:cNvPr>
          <p:cNvSpPr txBox="1"/>
          <p:nvPr/>
        </p:nvSpPr>
        <p:spPr>
          <a:xfrm>
            <a:off x="409876" y="5086622"/>
            <a:ext cx="7085997" cy="3139321"/>
          </a:xfrm>
          <a:prstGeom prst="rect">
            <a:avLst/>
          </a:prstGeom>
          <a:noFill/>
        </p:spPr>
        <p:txBody>
          <a:bodyPr wrap="square" rtlCol="0">
            <a:spAutoFit/>
          </a:bodyPr>
          <a:lstStyle/>
          <a:p>
            <a:r>
              <a:rPr lang="en-US" dirty="0"/>
              <a:t>For this project, try to edit the code so that the way Ball 2 meets up with Ball 1 is different.</a:t>
            </a:r>
          </a:p>
          <a:p>
            <a:endParaRPr lang="en-US" dirty="0"/>
          </a:p>
          <a:p>
            <a:r>
              <a:rPr lang="en-US" dirty="0"/>
              <a:t>Once you have this new code, we will try to export the sprite Ball 2. To do this, right click the sprite, to reveal the sprite options menu, click export sprite, choose a location to save the sprite, and then name it whatever your username is</a:t>
            </a:r>
          </a:p>
          <a:p>
            <a:endParaRPr lang="en-US" dirty="0"/>
          </a:p>
          <a:p>
            <a:r>
              <a:rPr lang="en-US" dirty="0"/>
              <a:t>Example: My GitHub is </a:t>
            </a:r>
            <a:r>
              <a:rPr lang="en-US" dirty="0" err="1"/>
              <a:t>tommyrohmann</a:t>
            </a:r>
            <a:r>
              <a:rPr lang="en-US" dirty="0"/>
              <a:t>,</a:t>
            </a:r>
          </a:p>
          <a:p>
            <a:r>
              <a:rPr lang="en-US" dirty="0"/>
              <a:t>So I named my sprite </a:t>
            </a:r>
            <a:r>
              <a:rPr lang="en-US" dirty="0" err="1"/>
              <a:t>tommyrohmann</a:t>
            </a:r>
            <a:endParaRPr lang="en-US" dirty="0"/>
          </a:p>
          <a:p>
            <a:r>
              <a:rPr lang="en-US" dirty="0"/>
              <a:t>When I exported it</a:t>
            </a:r>
          </a:p>
        </p:txBody>
      </p:sp>
      <p:pic>
        <p:nvPicPr>
          <p:cNvPr id="8" name="Picture 7">
            <a:extLst>
              <a:ext uri="{FF2B5EF4-FFF2-40B4-BE49-F238E27FC236}">
                <a16:creationId xmlns:a16="http://schemas.microsoft.com/office/drawing/2014/main" id="{8DCB4573-7C5D-F440-1D58-9996782E1CB8}"/>
              </a:ext>
            </a:extLst>
          </p:cNvPr>
          <p:cNvPicPr>
            <a:picLocks noChangeAspect="1"/>
          </p:cNvPicPr>
          <p:nvPr/>
        </p:nvPicPr>
        <p:blipFill>
          <a:blip r:embed="rId3"/>
          <a:stretch>
            <a:fillRect/>
          </a:stretch>
        </p:blipFill>
        <p:spPr>
          <a:xfrm>
            <a:off x="4351020" y="6948475"/>
            <a:ext cx="2838450" cy="2493364"/>
          </a:xfrm>
          <a:prstGeom prst="rect">
            <a:avLst/>
          </a:prstGeom>
        </p:spPr>
      </p:pic>
    </p:spTree>
    <p:extLst>
      <p:ext uri="{BB962C8B-B14F-4D97-AF65-F5344CB8AC3E}">
        <p14:creationId xmlns:p14="http://schemas.microsoft.com/office/powerpoint/2010/main" val="93803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29"/>
            <a:ext cx="6606540" cy="1200395"/>
          </a:xfrm>
        </p:spPr>
        <p:txBody>
          <a:bodyPr>
            <a:normAutofit fontScale="90000"/>
          </a:bodyPr>
          <a:lstStyle/>
          <a:p>
            <a:r>
              <a:rPr lang="en-US" dirty="0"/>
              <a:t>Uploading your Sprite to GitHub</a:t>
            </a:r>
          </a:p>
        </p:txBody>
      </p:sp>
      <p:sp>
        <p:nvSpPr>
          <p:cNvPr id="10" name="TextBox 9">
            <a:extLst>
              <a:ext uri="{FF2B5EF4-FFF2-40B4-BE49-F238E27FC236}">
                <a16:creationId xmlns:a16="http://schemas.microsoft.com/office/drawing/2014/main" id="{96406559-A652-C2EF-64E4-013099DD0518}"/>
              </a:ext>
            </a:extLst>
          </p:cNvPr>
          <p:cNvSpPr txBox="1"/>
          <p:nvPr/>
        </p:nvSpPr>
        <p:spPr>
          <a:xfrm>
            <a:off x="343201" y="1929050"/>
            <a:ext cx="7085997" cy="1200329"/>
          </a:xfrm>
          <a:prstGeom prst="rect">
            <a:avLst/>
          </a:prstGeom>
          <a:noFill/>
        </p:spPr>
        <p:txBody>
          <a:bodyPr wrap="square" rtlCol="0">
            <a:spAutoFit/>
          </a:bodyPr>
          <a:lstStyle/>
          <a:p>
            <a:r>
              <a:rPr lang="en-US" dirty="0"/>
              <a:t>With the file saved to your computer, lets put it on the Coding Club Repository To do this, make sure you are a collaborator on GitHub, and then navigate to the “Meeting 1” Folder. Navigate into there, and then select Add File to add a new file.</a:t>
            </a:r>
          </a:p>
        </p:txBody>
      </p:sp>
      <p:pic>
        <p:nvPicPr>
          <p:cNvPr id="4" name="Picture 3">
            <a:extLst>
              <a:ext uri="{FF2B5EF4-FFF2-40B4-BE49-F238E27FC236}">
                <a16:creationId xmlns:a16="http://schemas.microsoft.com/office/drawing/2014/main" id="{679A2B73-F8F4-2887-00BA-9C334D9CCEE1}"/>
              </a:ext>
            </a:extLst>
          </p:cNvPr>
          <p:cNvPicPr>
            <a:picLocks noChangeAspect="1"/>
          </p:cNvPicPr>
          <p:nvPr/>
        </p:nvPicPr>
        <p:blipFill>
          <a:blip r:embed="rId2"/>
          <a:stretch>
            <a:fillRect/>
          </a:stretch>
        </p:blipFill>
        <p:spPr>
          <a:xfrm>
            <a:off x="542925" y="3129379"/>
            <a:ext cx="6572250" cy="2480627"/>
          </a:xfrm>
          <a:prstGeom prst="rect">
            <a:avLst/>
          </a:prstGeom>
        </p:spPr>
      </p:pic>
      <p:pic>
        <p:nvPicPr>
          <p:cNvPr id="9" name="Picture 8">
            <a:extLst>
              <a:ext uri="{FF2B5EF4-FFF2-40B4-BE49-F238E27FC236}">
                <a16:creationId xmlns:a16="http://schemas.microsoft.com/office/drawing/2014/main" id="{A3DA395A-2FA8-0786-8F4D-0D1B8676E138}"/>
              </a:ext>
            </a:extLst>
          </p:cNvPr>
          <p:cNvPicPr>
            <a:picLocks noChangeAspect="1"/>
          </p:cNvPicPr>
          <p:nvPr/>
        </p:nvPicPr>
        <p:blipFill>
          <a:blip r:embed="rId3"/>
          <a:stretch>
            <a:fillRect/>
          </a:stretch>
        </p:blipFill>
        <p:spPr>
          <a:xfrm>
            <a:off x="1300162" y="6293558"/>
            <a:ext cx="5057775" cy="2727311"/>
          </a:xfrm>
          <a:prstGeom prst="rect">
            <a:avLst/>
          </a:prstGeom>
        </p:spPr>
      </p:pic>
      <p:sp>
        <p:nvSpPr>
          <p:cNvPr id="11" name="TextBox 10">
            <a:extLst>
              <a:ext uri="{FF2B5EF4-FFF2-40B4-BE49-F238E27FC236}">
                <a16:creationId xmlns:a16="http://schemas.microsoft.com/office/drawing/2014/main" id="{024A37AF-49B3-47CE-78FF-C7505A8557A3}"/>
              </a:ext>
            </a:extLst>
          </p:cNvPr>
          <p:cNvSpPr txBox="1"/>
          <p:nvPr/>
        </p:nvSpPr>
        <p:spPr>
          <a:xfrm>
            <a:off x="481010" y="5767116"/>
            <a:ext cx="7085997" cy="369332"/>
          </a:xfrm>
          <a:prstGeom prst="rect">
            <a:avLst/>
          </a:prstGeom>
          <a:noFill/>
        </p:spPr>
        <p:txBody>
          <a:bodyPr wrap="square" rtlCol="0">
            <a:spAutoFit/>
          </a:bodyPr>
          <a:lstStyle/>
          <a:p>
            <a:r>
              <a:rPr lang="en-US" dirty="0"/>
              <a:t>From here, drag the sprite file into GitHub, and then click commit changes</a:t>
            </a:r>
          </a:p>
        </p:txBody>
      </p:sp>
      <p:sp>
        <p:nvSpPr>
          <p:cNvPr id="12" name="TextBox 11">
            <a:extLst>
              <a:ext uri="{FF2B5EF4-FFF2-40B4-BE49-F238E27FC236}">
                <a16:creationId xmlns:a16="http://schemas.microsoft.com/office/drawing/2014/main" id="{1BE58207-0B00-3EA5-2DC9-1ED7F4E4F256}"/>
              </a:ext>
            </a:extLst>
          </p:cNvPr>
          <p:cNvSpPr txBox="1"/>
          <p:nvPr/>
        </p:nvSpPr>
        <p:spPr>
          <a:xfrm>
            <a:off x="309408" y="1551184"/>
            <a:ext cx="7429199" cy="369332"/>
          </a:xfrm>
          <a:prstGeom prst="rect">
            <a:avLst/>
          </a:prstGeom>
          <a:noFill/>
        </p:spPr>
        <p:txBody>
          <a:bodyPr wrap="square" rtlCol="0">
            <a:spAutoFit/>
          </a:bodyPr>
          <a:lstStyle/>
          <a:p>
            <a:r>
              <a:rPr lang="en-US" i="1" dirty="0">
                <a:solidFill>
                  <a:srgbClr val="FF0000"/>
                </a:solidFill>
              </a:rPr>
              <a:t>Note: To do this, you must be a collaborator on the Coding Club Repository</a:t>
            </a:r>
          </a:p>
        </p:txBody>
      </p:sp>
    </p:spTree>
    <p:extLst>
      <p:ext uri="{BB962C8B-B14F-4D97-AF65-F5344CB8AC3E}">
        <p14:creationId xmlns:p14="http://schemas.microsoft.com/office/powerpoint/2010/main" val="1125840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29"/>
            <a:ext cx="6606540" cy="1200395"/>
          </a:xfrm>
        </p:spPr>
        <p:txBody>
          <a:bodyPr>
            <a:normAutofit fontScale="90000"/>
          </a:bodyPr>
          <a:lstStyle/>
          <a:p>
            <a:r>
              <a:rPr lang="en-US" dirty="0"/>
              <a:t>Uploading your Sprite to GitHub</a:t>
            </a:r>
          </a:p>
        </p:txBody>
      </p:sp>
      <p:sp>
        <p:nvSpPr>
          <p:cNvPr id="3" name="TextBox 2">
            <a:extLst>
              <a:ext uri="{FF2B5EF4-FFF2-40B4-BE49-F238E27FC236}">
                <a16:creationId xmlns:a16="http://schemas.microsoft.com/office/drawing/2014/main" id="{9C707447-8D17-A2D3-B2F7-67C51928105D}"/>
              </a:ext>
            </a:extLst>
          </p:cNvPr>
          <p:cNvSpPr txBox="1"/>
          <p:nvPr/>
        </p:nvSpPr>
        <p:spPr>
          <a:xfrm>
            <a:off x="652463" y="1776413"/>
            <a:ext cx="6267450" cy="923330"/>
          </a:xfrm>
          <a:prstGeom prst="rect">
            <a:avLst/>
          </a:prstGeom>
          <a:noFill/>
        </p:spPr>
        <p:txBody>
          <a:bodyPr wrap="square" rtlCol="0">
            <a:spAutoFit/>
          </a:bodyPr>
          <a:lstStyle/>
          <a:p>
            <a:r>
              <a:rPr lang="en-US" dirty="0"/>
              <a:t>With that, your sprite should now be in the repository. Good job!</a:t>
            </a:r>
          </a:p>
          <a:p>
            <a:endParaRPr lang="en-US" dirty="0"/>
          </a:p>
          <a:p>
            <a:r>
              <a:rPr lang="en-US" dirty="0"/>
              <a:t>You should see your sprite in the folder now</a:t>
            </a:r>
          </a:p>
        </p:txBody>
      </p:sp>
      <p:pic>
        <p:nvPicPr>
          <p:cNvPr id="6" name="Picture 5">
            <a:extLst>
              <a:ext uri="{FF2B5EF4-FFF2-40B4-BE49-F238E27FC236}">
                <a16:creationId xmlns:a16="http://schemas.microsoft.com/office/drawing/2014/main" id="{E8672581-6AEE-8ADB-6DDD-C7F015988CC8}"/>
              </a:ext>
            </a:extLst>
          </p:cNvPr>
          <p:cNvPicPr>
            <a:picLocks noChangeAspect="1"/>
          </p:cNvPicPr>
          <p:nvPr/>
        </p:nvPicPr>
        <p:blipFill>
          <a:blip r:embed="rId2"/>
          <a:stretch>
            <a:fillRect/>
          </a:stretch>
        </p:blipFill>
        <p:spPr>
          <a:xfrm>
            <a:off x="510234" y="3057525"/>
            <a:ext cx="6751932" cy="3265279"/>
          </a:xfrm>
          <a:prstGeom prst="rect">
            <a:avLst/>
          </a:prstGeom>
        </p:spPr>
      </p:pic>
    </p:spTree>
    <p:extLst>
      <p:ext uri="{BB962C8B-B14F-4D97-AF65-F5344CB8AC3E}">
        <p14:creationId xmlns:p14="http://schemas.microsoft.com/office/powerpoint/2010/main" val="299929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29"/>
            <a:ext cx="6606540" cy="1200395"/>
          </a:xfrm>
        </p:spPr>
        <p:txBody>
          <a:bodyPr>
            <a:normAutofit/>
          </a:bodyPr>
          <a:lstStyle/>
          <a:p>
            <a:r>
              <a:rPr lang="en-US" dirty="0"/>
              <a:t>That’s All!</a:t>
            </a:r>
          </a:p>
        </p:txBody>
      </p:sp>
      <p:sp>
        <p:nvSpPr>
          <p:cNvPr id="10" name="TextBox 9">
            <a:extLst>
              <a:ext uri="{FF2B5EF4-FFF2-40B4-BE49-F238E27FC236}">
                <a16:creationId xmlns:a16="http://schemas.microsoft.com/office/drawing/2014/main" id="{96406559-A652-C2EF-64E4-013099DD0518}"/>
              </a:ext>
            </a:extLst>
          </p:cNvPr>
          <p:cNvSpPr txBox="1"/>
          <p:nvPr/>
        </p:nvSpPr>
        <p:spPr>
          <a:xfrm>
            <a:off x="343201" y="2077521"/>
            <a:ext cx="7085997" cy="1477328"/>
          </a:xfrm>
          <a:prstGeom prst="rect">
            <a:avLst/>
          </a:prstGeom>
          <a:noFill/>
        </p:spPr>
        <p:txBody>
          <a:bodyPr wrap="square" rtlCol="0">
            <a:spAutoFit/>
          </a:bodyPr>
          <a:lstStyle/>
          <a:p>
            <a:r>
              <a:rPr lang="en-US" dirty="0"/>
              <a:t>Thank you for coming! Any questions?</a:t>
            </a:r>
          </a:p>
          <a:p>
            <a:endParaRPr lang="en-US" dirty="0"/>
          </a:p>
          <a:p>
            <a:r>
              <a:rPr lang="en-US" dirty="0"/>
              <a:t>If you have any outside the club meeting feel free to send me an email:</a:t>
            </a:r>
          </a:p>
          <a:p>
            <a:r>
              <a:rPr lang="en-US" dirty="0">
                <a:hlinkClick r:id="rId2"/>
              </a:rPr>
              <a:t>Thomasroh.20@sunymaritime.edu</a:t>
            </a:r>
            <a:endParaRPr lang="en-US" dirty="0"/>
          </a:p>
          <a:p>
            <a:endParaRPr lang="en-US" dirty="0"/>
          </a:p>
        </p:txBody>
      </p:sp>
    </p:spTree>
    <p:extLst>
      <p:ext uri="{BB962C8B-B14F-4D97-AF65-F5344CB8AC3E}">
        <p14:creationId xmlns:p14="http://schemas.microsoft.com/office/powerpoint/2010/main" val="3569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30"/>
            <a:ext cx="6606540" cy="920334"/>
          </a:xfrm>
        </p:spPr>
        <p:txBody>
          <a:bodyPr/>
          <a:lstStyle/>
          <a:p>
            <a:r>
              <a:rPr lang="en-US" dirty="0"/>
              <a:t>Goals for this meeting</a:t>
            </a:r>
          </a:p>
        </p:txBody>
      </p:sp>
      <p:sp>
        <p:nvSpPr>
          <p:cNvPr id="3" name="TextBox 2">
            <a:extLst>
              <a:ext uri="{FF2B5EF4-FFF2-40B4-BE49-F238E27FC236}">
                <a16:creationId xmlns:a16="http://schemas.microsoft.com/office/drawing/2014/main" id="{1122EA67-887E-8143-0D84-2D4C5FCC6C83}"/>
              </a:ext>
            </a:extLst>
          </p:cNvPr>
          <p:cNvSpPr txBox="1"/>
          <p:nvPr/>
        </p:nvSpPr>
        <p:spPr>
          <a:xfrm>
            <a:off x="806824" y="1713539"/>
            <a:ext cx="6231751" cy="1477328"/>
          </a:xfrm>
          <a:prstGeom prst="rect">
            <a:avLst/>
          </a:prstGeom>
          <a:noFill/>
        </p:spPr>
        <p:txBody>
          <a:bodyPr wrap="square" rtlCol="0">
            <a:spAutoFit/>
          </a:bodyPr>
          <a:lstStyle/>
          <a:p>
            <a:pPr marL="285750" indent="-285750">
              <a:buFontTx/>
              <a:buChar char="-"/>
            </a:pPr>
            <a:r>
              <a:rPr lang="en-US" dirty="0"/>
              <a:t>Create a GitHub account and gain access to the Coding Club Repository</a:t>
            </a:r>
          </a:p>
          <a:p>
            <a:pPr marL="285750" indent="-285750">
              <a:buFontTx/>
              <a:buChar char="-"/>
            </a:pPr>
            <a:r>
              <a:rPr lang="en-US" dirty="0"/>
              <a:t>Install Scratch and become familiar with the program</a:t>
            </a:r>
          </a:p>
          <a:p>
            <a:pPr marL="285750" indent="-285750">
              <a:buFontTx/>
              <a:buChar char="-"/>
            </a:pPr>
            <a:r>
              <a:rPr lang="en-US" dirty="0"/>
              <a:t>Push a sprite from your own project to the Coding Club Repository</a:t>
            </a:r>
          </a:p>
        </p:txBody>
      </p:sp>
    </p:spTree>
    <p:extLst>
      <p:ext uri="{BB962C8B-B14F-4D97-AF65-F5344CB8AC3E}">
        <p14:creationId xmlns:p14="http://schemas.microsoft.com/office/powerpoint/2010/main" val="314176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30"/>
            <a:ext cx="6606540" cy="920334"/>
          </a:xfrm>
        </p:spPr>
        <p:txBody>
          <a:bodyPr/>
          <a:lstStyle/>
          <a:p>
            <a:r>
              <a:rPr lang="en-US" dirty="0"/>
              <a:t>Basics of GitHub</a:t>
            </a:r>
          </a:p>
        </p:txBody>
      </p:sp>
      <p:sp>
        <p:nvSpPr>
          <p:cNvPr id="3" name="TextBox 2">
            <a:extLst>
              <a:ext uri="{FF2B5EF4-FFF2-40B4-BE49-F238E27FC236}">
                <a16:creationId xmlns:a16="http://schemas.microsoft.com/office/drawing/2014/main" id="{1122EA67-887E-8143-0D84-2D4C5FCC6C83}"/>
              </a:ext>
            </a:extLst>
          </p:cNvPr>
          <p:cNvSpPr txBox="1"/>
          <p:nvPr/>
        </p:nvSpPr>
        <p:spPr>
          <a:xfrm>
            <a:off x="770324" y="1646889"/>
            <a:ext cx="6231751" cy="7294305"/>
          </a:xfrm>
          <a:prstGeom prst="rect">
            <a:avLst/>
          </a:prstGeom>
          <a:noFill/>
        </p:spPr>
        <p:txBody>
          <a:bodyPr wrap="square" rtlCol="0">
            <a:spAutoFit/>
          </a:bodyPr>
          <a:lstStyle/>
          <a:p>
            <a:r>
              <a:rPr lang="en-US" dirty="0">
                <a:latin typeface="+mj-lt"/>
              </a:rPr>
              <a:t>Before we start our first project, lets go over where we are going to save and share our code to. Here’s some background on the website GitHub, which we will be using as a club to work on projects together</a:t>
            </a:r>
          </a:p>
          <a:p>
            <a:endParaRPr lang="en-US" dirty="0">
              <a:latin typeface="+mj-lt"/>
            </a:endParaRPr>
          </a:p>
          <a:p>
            <a:r>
              <a:rPr lang="en-US" b="0" i="0" dirty="0">
                <a:effectLst/>
                <a:latin typeface="+mj-lt"/>
              </a:rPr>
              <a:t>Git is an open source software used for tracking changes in any set of files. This is particularly useful for making and editing code, and is usually used for coordinating work among programmers collaboratively.</a:t>
            </a:r>
          </a:p>
          <a:p>
            <a:endParaRPr lang="en-US" dirty="0">
              <a:latin typeface="+mj-lt"/>
            </a:endParaRPr>
          </a:p>
          <a:p>
            <a:r>
              <a:rPr lang="en-US" dirty="0">
                <a:latin typeface="+mj-lt"/>
              </a:rPr>
              <a:t>GitHub is a service that uses git, and stores saved files on a cloud server.</a:t>
            </a:r>
          </a:p>
          <a:p>
            <a:endParaRPr lang="en-US" dirty="0">
              <a:latin typeface="+mj-lt"/>
            </a:endParaRPr>
          </a:p>
          <a:p>
            <a:r>
              <a:rPr lang="en-US" dirty="0">
                <a:latin typeface="+mj-lt"/>
              </a:rPr>
              <a:t>Best used from the command line, GitHub allows a user to easily store data and every iteration of a code or other file. This works by having a user upload, or “Push” files to their storage locations, or repositories. Additionally, users can “Pull” files from the repository to update files on the computer</a:t>
            </a:r>
          </a:p>
          <a:p>
            <a:endParaRPr lang="en-US" dirty="0">
              <a:latin typeface="+mj-lt"/>
            </a:endParaRPr>
          </a:p>
          <a:p>
            <a:r>
              <a:rPr lang="en-US" dirty="0">
                <a:latin typeface="+mj-lt"/>
              </a:rPr>
              <a:t>What makes this so useful is that Git will recognize files of the same name and know that these files are the same file. The program will overwrite the old one but save the past iteration in a “tree” or file history.</a:t>
            </a:r>
          </a:p>
          <a:p>
            <a:endParaRPr lang="en-US" dirty="0">
              <a:latin typeface="+mj-lt"/>
            </a:endParaRPr>
          </a:p>
          <a:p>
            <a:r>
              <a:rPr lang="en-US" dirty="0">
                <a:latin typeface="+mj-lt"/>
              </a:rPr>
              <a:t>Though this functionality is very useful, for now we will just be using GitHub through the website and manually uploading files.</a:t>
            </a:r>
          </a:p>
        </p:txBody>
      </p:sp>
    </p:spTree>
    <p:extLst>
      <p:ext uri="{BB962C8B-B14F-4D97-AF65-F5344CB8AC3E}">
        <p14:creationId xmlns:p14="http://schemas.microsoft.com/office/powerpoint/2010/main" val="323596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30"/>
            <a:ext cx="6606540" cy="920334"/>
          </a:xfrm>
        </p:spPr>
        <p:txBody>
          <a:bodyPr/>
          <a:lstStyle/>
          <a:p>
            <a:r>
              <a:rPr lang="en-US" dirty="0"/>
              <a:t>Signing Up for GitHub</a:t>
            </a:r>
          </a:p>
        </p:txBody>
      </p:sp>
      <p:sp>
        <p:nvSpPr>
          <p:cNvPr id="3" name="TextBox 2">
            <a:extLst>
              <a:ext uri="{FF2B5EF4-FFF2-40B4-BE49-F238E27FC236}">
                <a16:creationId xmlns:a16="http://schemas.microsoft.com/office/drawing/2014/main" id="{1122EA67-887E-8143-0D84-2D4C5FCC6C83}"/>
              </a:ext>
            </a:extLst>
          </p:cNvPr>
          <p:cNvSpPr txBox="1"/>
          <p:nvPr/>
        </p:nvSpPr>
        <p:spPr>
          <a:xfrm>
            <a:off x="806824" y="1713539"/>
            <a:ext cx="6231751" cy="1754326"/>
          </a:xfrm>
          <a:prstGeom prst="rect">
            <a:avLst/>
          </a:prstGeom>
          <a:noFill/>
        </p:spPr>
        <p:txBody>
          <a:bodyPr wrap="square" rtlCol="0">
            <a:spAutoFit/>
          </a:bodyPr>
          <a:lstStyle/>
          <a:p>
            <a:r>
              <a:rPr lang="en-US" dirty="0">
                <a:latin typeface="+mj-lt"/>
              </a:rPr>
              <a:t>GitHub is a service that uses git, and stores saved files on a cloud server.</a:t>
            </a:r>
          </a:p>
          <a:p>
            <a:endParaRPr lang="en-US" dirty="0">
              <a:latin typeface="+mj-lt"/>
            </a:endParaRPr>
          </a:p>
          <a:p>
            <a:r>
              <a:rPr lang="en-US" dirty="0">
                <a:latin typeface="+mj-lt"/>
              </a:rPr>
              <a:t>To get GitHub, first go to </a:t>
            </a:r>
            <a:r>
              <a:rPr lang="en-US" dirty="0">
                <a:latin typeface="+mj-lt"/>
                <a:hlinkClick r:id="rId2"/>
              </a:rPr>
              <a:t>https://github.com/</a:t>
            </a:r>
            <a:endParaRPr lang="en-US" dirty="0">
              <a:latin typeface="+mj-lt"/>
            </a:endParaRPr>
          </a:p>
          <a:p>
            <a:endParaRPr lang="en-US" dirty="0">
              <a:latin typeface="+mj-lt"/>
            </a:endParaRPr>
          </a:p>
          <a:p>
            <a:r>
              <a:rPr lang="en-US" dirty="0">
                <a:latin typeface="+mj-lt"/>
              </a:rPr>
              <a:t>Click “Sign Up” at the top right corner</a:t>
            </a:r>
          </a:p>
        </p:txBody>
      </p:sp>
      <p:pic>
        <p:nvPicPr>
          <p:cNvPr id="5" name="Picture 4">
            <a:extLst>
              <a:ext uri="{FF2B5EF4-FFF2-40B4-BE49-F238E27FC236}">
                <a16:creationId xmlns:a16="http://schemas.microsoft.com/office/drawing/2014/main" id="{811EFC7B-9F93-1724-5178-5C0377683F8B}"/>
              </a:ext>
            </a:extLst>
          </p:cNvPr>
          <p:cNvPicPr>
            <a:picLocks noChangeAspect="1"/>
          </p:cNvPicPr>
          <p:nvPr/>
        </p:nvPicPr>
        <p:blipFill>
          <a:blip r:embed="rId3"/>
          <a:stretch>
            <a:fillRect/>
          </a:stretch>
        </p:blipFill>
        <p:spPr>
          <a:xfrm>
            <a:off x="863974" y="3661063"/>
            <a:ext cx="4356848" cy="2736273"/>
          </a:xfrm>
          <a:prstGeom prst="rect">
            <a:avLst/>
          </a:prstGeom>
        </p:spPr>
      </p:pic>
      <p:cxnSp>
        <p:nvCxnSpPr>
          <p:cNvPr id="7" name="Straight Arrow Connector 6">
            <a:extLst>
              <a:ext uri="{FF2B5EF4-FFF2-40B4-BE49-F238E27FC236}">
                <a16:creationId xmlns:a16="http://schemas.microsoft.com/office/drawing/2014/main" id="{DC9CDE00-020F-1A28-FDAB-629B0FEC24AF}"/>
              </a:ext>
            </a:extLst>
          </p:cNvPr>
          <p:cNvCxnSpPr>
            <a:cxnSpLocks/>
          </p:cNvCxnSpPr>
          <p:nvPr/>
        </p:nvCxnSpPr>
        <p:spPr>
          <a:xfrm flipV="1">
            <a:off x="3544621" y="4111181"/>
            <a:ext cx="1252497" cy="706931"/>
          </a:xfrm>
          <a:prstGeom prst="straightConnector1">
            <a:avLst/>
          </a:prstGeom>
          <a:ln w="666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8FBF9D-6492-D6FA-D3C0-0199BB185FBE}"/>
              </a:ext>
            </a:extLst>
          </p:cNvPr>
          <p:cNvSpPr txBox="1"/>
          <p:nvPr/>
        </p:nvSpPr>
        <p:spPr>
          <a:xfrm>
            <a:off x="770324" y="6847454"/>
            <a:ext cx="6231751" cy="1200329"/>
          </a:xfrm>
          <a:prstGeom prst="rect">
            <a:avLst/>
          </a:prstGeom>
          <a:noFill/>
        </p:spPr>
        <p:txBody>
          <a:bodyPr wrap="square" rtlCol="0">
            <a:spAutoFit/>
          </a:bodyPr>
          <a:lstStyle/>
          <a:p>
            <a:r>
              <a:rPr lang="en-US" b="0" i="0" dirty="0">
                <a:effectLst/>
                <a:latin typeface="+mj-lt"/>
              </a:rPr>
              <a:t>Follow the Prompt and input your relevant information to create your account</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351586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30"/>
            <a:ext cx="6606540" cy="920334"/>
          </a:xfrm>
        </p:spPr>
        <p:txBody>
          <a:bodyPr/>
          <a:lstStyle/>
          <a:p>
            <a:r>
              <a:rPr lang="en-US" dirty="0"/>
              <a:t>Using GitHub</a:t>
            </a:r>
          </a:p>
        </p:txBody>
      </p:sp>
      <p:pic>
        <p:nvPicPr>
          <p:cNvPr id="6" name="Picture 5">
            <a:extLst>
              <a:ext uri="{FF2B5EF4-FFF2-40B4-BE49-F238E27FC236}">
                <a16:creationId xmlns:a16="http://schemas.microsoft.com/office/drawing/2014/main" id="{D4DA9687-CC45-87D4-F00E-E4CCB8BEA441}"/>
              </a:ext>
            </a:extLst>
          </p:cNvPr>
          <p:cNvPicPr>
            <a:picLocks noChangeAspect="1"/>
          </p:cNvPicPr>
          <p:nvPr/>
        </p:nvPicPr>
        <p:blipFill>
          <a:blip r:embed="rId2"/>
          <a:stretch>
            <a:fillRect/>
          </a:stretch>
        </p:blipFill>
        <p:spPr>
          <a:xfrm>
            <a:off x="448277" y="1472539"/>
            <a:ext cx="3337911" cy="2159736"/>
          </a:xfrm>
          <a:prstGeom prst="rect">
            <a:avLst/>
          </a:prstGeom>
        </p:spPr>
      </p:pic>
      <p:sp>
        <p:nvSpPr>
          <p:cNvPr id="3" name="TextBox 2">
            <a:extLst>
              <a:ext uri="{FF2B5EF4-FFF2-40B4-BE49-F238E27FC236}">
                <a16:creationId xmlns:a16="http://schemas.microsoft.com/office/drawing/2014/main" id="{FD81342E-50AF-67C5-1C8A-8B34E525D0C9}"/>
              </a:ext>
            </a:extLst>
          </p:cNvPr>
          <p:cNvSpPr txBox="1"/>
          <p:nvPr/>
        </p:nvSpPr>
        <p:spPr>
          <a:xfrm>
            <a:off x="3886200" y="1472539"/>
            <a:ext cx="3561748" cy="1754326"/>
          </a:xfrm>
          <a:prstGeom prst="rect">
            <a:avLst/>
          </a:prstGeom>
          <a:noFill/>
        </p:spPr>
        <p:txBody>
          <a:bodyPr wrap="square" rtlCol="0">
            <a:spAutoFit/>
          </a:bodyPr>
          <a:lstStyle/>
          <a:p>
            <a:r>
              <a:rPr lang="en-US" dirty="0"/>
              <a:t>GitHub is best used through a computers terminal, but for now we will just be navigating the website. From the home page you can see all of your saved repositories and options to make new repositories.</a:t>
            </a:r>
          </a:p>
        </p:txBody>
      </p:sp>
      <p:sp>
        <p:nvSpPr>
          <p:cNvPr id="8" name="TextBox 7">
            <a:extLst>
              <a:ext uri="{FF2B5EF4-FFF2-40B4-BE49-F238E27FC236}">
                <a16:creationId xmlns:a16="http://schemas.microsoft.com/office/drawing/2014/main" id="{7195265B-4653-1385-C9C6-5C7E9D04D158}"/>
              </a:ext>
            </a:extLst>
          </p:cNvPr>
          <p:cNvSpPr txBox="1"/>
          <p:nvPr/>
        </p:nvSpPr>
        <p:spPr>
          <a:xfrm>
            <a:off x="361951" y="4047946"/>
            <a:ext cx="7085997" cy="646331"/>
          </a:xfrm>
          <a:prstGeom prst="rect">
            <a:avLst/>
          </a:prstGeom>
          <a:noFill/>
        </p:spPr>
        <p:txBody>
          <a:bodyPr wrap="square" rtlCol="0">
            <a:spAutoFit/>
          </a:bodyPr>
          <a:lstStyle/>
          <a:p>
            <a:r>
              <a:rPr lang="en-US" dirty="0"/>
              <a:t>You can also access other repositories through GitHub. Example being the Coding Club Repository: </a:t>
            </a:r>
            <a:r>
              <a:rPr lang="en-US" dirty="0">
                <a:hlinkClick r:id="rId3"/>
              </a:rPr>
              <a:t>https://github.com/tommyrohmann/Coding-Club</a:t>
            </a:r>
            <a:endParaRPr lang="en-US" dirty="0"/>
          </a:p>
        </p:txBody>
      </p:sp>
      <p:pic>
        <p:nvPicPr>
          <p:cNvPr id="5" name="Picture 4">
            <a:extLst>
              <a:ext uri="{FF2B5EF4-FFF2-40B4-BE49-F238E27FC236}">
                <a16:creationId xmlns:a16="http://schemas.microsoft.com/office/drawing/2014/main" id="{97189818-1F48-D7B9-360E-C4D531365525}"/>
              </a:ext>
            </a:extLst>
          </p:cNvPr>
          <p:cNvPicPr>
            <a:picLocks noChangeAspect="1"/>
          </p:cNvPicPr>
          <p:nvPr/>
        </p:nvPicPr>
        <p:blipFill>
          <a:blip r:embed="rId4"/>
          <a:stretch>
            <a:fillRect/>
          </a:stretch>
        </p:blipFill>
        <p:spPr>
          <a:xfrm>
            <a:off x="361951" y="5364233"/>
            <a:ext cx="6491589" cy="2798620"/>
          </a:xfrm>
          <a:prstGeom prst="rect">
            <a:avLst/>
          </a:prstGeom>
        </p:spPr>
      </p:pic>
    </p:spTree>
    <p:extLst>
      <p:ext uri="{BB962C8B-B14F-4D97-AF65-F5344CB8AC3E}">
        <p14:creationId xmlns:p14="http://schemas.microsoft.com/office/powerpoint/2010/main" val="358677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789881"/>
            <a:ext cx="6606540" cy="920334"/>
          </a:xfrm>
        </p:spPr>
        <p:txBody>
          <a:bodyPr/>
          <a:lstStyle/>
          <a:p>
            <a:r>
              <a:rPr lang="en-US" dirty="0"/>
              <a:t>Using GitHub</a:t>
            </a:r>
          </a:p>
        </p:txBody>
      </p:sp>
      <p:sp>
        <p:nvSpPr>
          <p:cNvPr id="4" name="TextBox 3">
            <a:extLst>
              <a:ext uri="{FF2B5EF4-FFF2-40B4-BE49-F238E27FC236}">
                <a16:creationId xmlns:a16="http://schemas.microsoft.com/office/drawing/2014/main" id="{D7808516-02C2-A43E-BE92-2687D71F5412}"/>
              </a:ext>
            </a:extLst>
          </p:cNvPr>
          <p:cNvSpPr txBox="1"/>
          <p:nvPr/>
        </p:nvSpPr>
        <p:spPr>
          <a:xfrm>
            <a:off x="448276" y="1929720"/>
            <a:ext cx="6957411" cy="2031325"/>
          </a:xfrm>
          <a:prstGeom prst="rect">
            <a:avLst/>
          </a:prstGeom>
          <a:noFill/>
        </p:spPr>
        <p:txBody>
          <a:bodyPr wrap="square" rtlCol="0">
            <a:spAutoFit/>
          </a:bodyPr>
          <a:lstStyle/>
          <a:p>
            <a:r>
              <a:rPr lang="en-US" dirty="0"/>
              <a:t>In the coding club, we will be working collaboratively on one repository. To become a collaborator on the Coding Club Repository, send your GitHub Username to this form.</a:t>
            </a:r>
          </a:p>
          <a:p>
            <a:endParaRPr lang="en-US" dirty="0"/>
          </a:p>
          <a:p>
            <a:r>
              <a:rPr lang="en-US" dirty="0"/>
              <a:t>Coding Club Repository: </a:t>
            </a:r>
            <a:r>
              <a:rPr lang="en-US" dirty="0">
                <a:hlinkClick r:id="rId2"/>
              </a:rPr>
              <a:t>https://github.com/tommyrohmann/Coding-Club</a:t>
            </a:r>
            <a:endParaRPr lang="en-US" dirty="0"/>
          </a:p>
          <a:p>
            <a:endParaRPr lang="en-US" dirty="0"/>
          </a:p>
        </p:txBody>
      </p:sp>
      <p:pic>
        <p:nvPicPr>
          <p:cNvPr id="7" name="Picture 6" descr="Qr code&#10;&#10;Description automatically generated">
            <a:extLst>
              <a:ext uri="{FF2B5EF4-FFF2-40B4-BE49-F238E27FC236}">
                <a16:creationId xmlns:a16="http://schemas.microsoft.com/office/drawing/2014/main" id="{997BE42C-66CD-4634-20AA-D045EBAAD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87" y="3553138"/>
            <a:ext cx="3473276" cy="3473276"/>
          </a:xfrm>
          <a:prstGeom prst="rect">
            <a:avLst/>
          </a:prstGeom>
        </p:spPr>
      </p:pic>
      <p:sp>
        <p:nvSpPr>
          <p:cNvPr id="8" name="TextBox 7">
            <a:extLst>
              <a:ext uri="{FF2B5EF4-FFF2-40B4-BE49-F238E27FC236}">
                <a16:creationId xmlns:a16="http://schemas.microsoft.com/office/drawing/2014/main" id="{96C5FE71-5056-CD14-D190-BE41591C9B7F}"/>
              </a:ext>
            </a:extLst>
          </p:cNvPr>
          <p:cNvSpPr txBox="1"/>
          <p:nvPr/>
        </p:nvSpPr>
        <p:spPr>
          <a:xfrm>
            <a:off x="336056" y="7178814"/>
            <a:ext cx="7181849" cy="1985159"/>
          </a:xfrm>
          <a:prstGeom prst="rect">
            <a:avLst/>
          </a:prstGeom>
          <a:noFill/>
        </p:spPr>
        <p:txBody>
          <a:bodyPr wrap="square">
            <a:spAutoFit/>
          </a:bodyPr>
          <a:lstStyle/>
          <a:p>
            <a:r>
              <a:rPr lang="en-US" sz="1100" dirty="0"/>
              <a:t>Or follow the link:</a:t>
            </a:r>
          </a:p>
          <a:p>
            <a:r>
              <a:rPr lang="en-US" sz="1100" dirty="0">
                <a:hlinkClick r:id="rId4"/>
              </a:rPr>
              <a:t>https://forms.office.com/Pages/ResponsePage.aspx?id=VGZw_NSNrUO32IhD8WGXXigPwIXu8JZHuKz_ckepTQJUNVJNQko2TjJHSlBNSVJZNUxJSDFOVklENS4u</a:t>
            </a:r>
            <a:endParaRPr lang="en-US" sz="1100" dirty="0"/>
          </a:p>
          <a:p>
            <a:endParaRPr lang="en-US" dirty="0"/>
          </a:p>
          <a:p>
            <a:r>
              <a:rPr lang="en-US" dirty="0"/>
              <a:t>From here you will have to be invited by the Repository Owner (The club President). Once Invited and accepted you can access the Coding Club Repository from GitHub as a collaborator. Without this, uploading files will not be possible.</a:t>
            </a:r>
          </a:p>
        </p:txBody>
      </p:sp>
    </p:spTree>
    <p:extLst>
      <p:ext uri="{BB962C8B-B14F-4D97-AF65-F5344CB8AC3E}">
        <p14:creationId xmlns:p14="http://schemas.microsoft.com/office/powerpoint/2010/main" val="186994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547322"/>
            <a:ext cx="6606540" cy="920334"/>
          </a:xfrm>
        </p:spPr>
        <p:txBody>
          <a:bodyPr>
            <a:normAutofit fontScale="90000"/>
          </a:bodyPr>
          <a:lstStyle/>
          <a:p>
            <a:r>
              <a:rPr lang="en-US" dirty="0"/>
              <a:t>Joining and Downloading Scratch</a:t>
            </a:r>
          </a:p>
        </p:txBody>
      </p:sp>
      <p:sp>
        <p:nvSpPr>
          <p:cNvPr id="6" name="TextBox 5">
            <a:extLst>
              <a:ext uri="{FF2B5EF4-FFF2-40B4-BE49-F238E27FC236}">
                <a16:creationId xmlns:a16="http://schemas.microsoft.com/office/drawing/2014/main" id="{D4872982-317B-8DD1-CA81-29FCDCD5ABB3}"/>
              </a:ext>
            </a:extLst>
          </p:cNvPr>
          <p:cNvSpPr txBox="1"/>
          <p:nvPr/>
        </p:nvSpPr>
        <p:spPr>
          <a:xfrm>
            <a:off x="895350" y="1652588"/>
            <a:ext cx="6467475" cy="2031325"/>
          </a:xfrm>
          <a:prstGeom prst="rect">
            <a:avLst/>
          </a:prstGeom>
          <a:noFill/>
        </p:spPr>
        <p:txBody>
          <a:bodyPr wrap="square" rtlCol="0">
            <a:spAutoFit/>
          </a:bodyPr>
          <a:lstStyle/>
          <a:p>
            <a:r>
              <a:rPr lang="en-US" dirty="0"/>
              <a:t>Scratch is a “Block Coding” program used to educate on the basic principles of programming. The program has in online editor, but since we will be working outside of the Scratch website, we will be installing the program. To do this, navigate to </a:t>
            </a:r>
            <a:r>
              <a:rPr lang="en-US" dirty="0">
                <a:hlinkClick r:id="rId2"/>
              </a:rPr>
              <a:t>https://scratch.mit.edu/download</a:t>
            </a:r>
            <a:endParaRPr lang="en-US" dirty="0"/>
          </a:p>
          <a:p>
            <a:endParaRPr lang="en-US" dirty="0"/>
          </a:p>
          <a:p>
            <a:endParaRPr lang="en-US" dirty="0"/>
          </a:p>
        </p:txBody>
      </p:sp>
      <p:pic>
        <p:nvPicPr>
          <p:cNvPr id="9" name="Picture 8">
            <a:extLst>
              <a:ext uri="{FF2B5EF4-FFF2-40B4-BE49-F238E27FC236}">
                <a16:creationId xmlns:a16="http://schemas.microsoft.com/office/drawing/2014/main" id="{FDE33F26-4316-0374-4453-CC770A175347}"/>
              </a:ext>
            </a:extLst>
          </p:cNvPr>
          <p:cNvPicPr>
            <a:picLocks noChangeAspect="1"/>
          </p:cNvPicPr>
          <p:nvPr/>
        </p:nvPicPr>
        <p:blipFill>
          <a:blip r:embed="rId3"/>
          <a:stretch>
            <a:fillRect/>
          </a:stretch>
        </p:blipFill>
        <p:spPr>
          <a:xfrm>
            <a:off x="1466850" y="3279222"/>
            <a:ext cx="4924187" cy="3095266"/>
          </a:xfrm>
          <a:prstGeom prst="rect">
            <a:avLst/>
          </a:prstGeom>
        </p:spPr>
      </p:pic>
      <p:sp>
        <p:nvSpPr>
          <p:cNvPr id="10" name="TextBox 9">
            <a:extLst>
              <a:ext uri="{FF2B5EF4-FFF2-40B4-BE49-F238E27FC236}">
                <a16:creationId xmlns:a16="http://schemas.microsoft.com/office/drawing/2014/main" id="{704B7F1D-9346-C4A1-B0BE-C5E2BA25D01B}"/>
              </a:ext>
            </a:extLst>
          </p:cNvPr>
          <p:cNvSpPr txBox="1"/>
          <p:nvPr/>
        </p:nvSpPr>
        <p:spPr>
          <a:xfrm>
            <a:off x="523874" y="6496051"/>
            <a:ext cx="6467475" cy="923330"/>
          </a:xfrm>
          <a:prstGeom prst="rect">
            <a:avLst/>
          </a:prstGeom>
          <a:noFill/>
        </p:spPr>
        <p:txBody>
          <a:bodyPr wrap="square" rtlCol="0">
            <a:spAutoFit/>
          </a:bodyPr>
          <a:lstStyle/>
          <a:p>
            <a:r>
              <a:rPr lang="en-US" dirty="0"/>
              <a:t>From here select your operating system and download the installer. When downloaded, run the installer and open scratch.</a:t>
            </a:r>
          </a:p>
          <a:p>
            <a:endParaRPr lang="en-US" dirty="0"/>
          </a:p>
        </p:txBody>
      </p:sp>
    </p:spTree>
    <p:extLst>
      <p:ext uri="{BB962C8B-B14F-4D97-AF65-F5344CB8AC3E}">
        <p14:creationId xmlns:p14="http://schemas.microsoft.com/office/powerpoint/2010/main" val="29200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30"/>
            <a:ext cx="6606540" cy="920334"/>
          </a:xfrm>
        </p:spPr>
        <p:txBody>
          <a:bodyPr/>
          <a:lstStyle/>
          <a:p>
            <a:r>
              <a:rPr lang="en-US" dirty="0"/>
              <a:t>Scratch Basics</a:t>
            </a:r>
          </a:p>
        </p:txBody>
      </p:sp>
      <p:sp>
        <p:nvSpPr>
          <p:cNvPr id="3" name="TextBox 2">
            <a:extLst>
              <a:ext uri="{FF2B5EF4-FFF2-40B4-BE49-F238E27FC236}">
                <a16:creationId xmlns:a16="http://schemas.microsoft.com/office/drawing/2014/main" id="{1122EA67-887E-8143-0D84-2D4C5FCC6C83}"/>
              </a:ext>
            </a:extLst>
          </p:cNvPr>
          <p:cNvSpPr txBox="1"/>
          <p:nvPr/>
        </p:nvSpPr>
        <p:spPr>
          <a:xfrm>
            <a:off x="806824" y="1713539"/>
            <a:ext cx="6231751" cy="369332"/>
          </a:xfrm>
          <a:prstGeom prst="rect">
            <a:avLst/>
          </a:prstGeom>
          <a:noFill/>
        </p:spPr>
        <p:txBody>
          <a:bodyPr wrap="square" rtlCol="0">
            <a:spAutoFit/>
          </a:bodyPr>
          <a:lstStyle/>
          <a:p>
            <a:r>
              <a:rPr lang="en-US" dirty="0"/>
              <a:t>With Scratch open, you can see the program layout.</a:t>
            </a:r>
          </a:p>
        </p:txBody>
      </p:sp>
      <p:pic>
        <p:nvPicPr>
          <p:cNvPr id="5" name="Picture 4">
            <a:extLst>
              <a:ext uri="{FF2B5EF4-FFF2-40B4-BE49-F238E27FC236}">
                <a16:creationId xmlns:a16="http://schemas.microsoft.com/office/drawing/2014/main" id="{B2CB3151-9448-5E2E-63E5-AA7CFD4D919D}"/>
              </a:ext>
            </a:extLst>
          </p:cNvPr>
          <p:cNvPicPr>
            <a:picLocks noChangeAspect="1"/>
          </p:cNvPicPr>
          <p:nvPr/>
        </p:nvPicPr>
        <p:blipFill>
          <a:blip r:embed="rId2"/>
          <a:stretch>
            <a:fillRect/>
          </a:stretch>
        </p:blipFill>
        <p:spPr>
          <a:xfrm>
            <a:off x="512749" y="2131011"/>
            <a:ext cx="6819900" cy="4342202"/>
          </a:xfrm>
          <a:prstGeom prst="rect">
            <a:avLst/>
          </a:prstGeom>
        </p:spPr>
      </p:pic>
      <p:sp>
        <p:nvSpPr>
          <p:cNvPr id="6" name="TextBox 5">
            <a:extLst>
              <a:ext uri="{FF2B5EF4-FFF2-40B4-BE49-F238E27FC236}">
                <a16:creationId xmlns:a16="http://schemas.microsoft.com/office/drawing/2014/main" id="{F4E408F4-D231-B759-3FA4-AC41AC58A249}"/>
              </a:ext>
            </a:extLst>
          </p:cNvPr>
          <p:cNvSpPr txBox="1"/>
          <p:nvPr/>
        </p:nvSpPr>
        <p:spPr>
          <a:xfrm>
            <a:off x="995363" y="2000250"/>
            <a:ext cx="428625" cy="461665"/>
          </a:xfrm>
          <a:prstGeom prst="rect">
            <a:avLst/>
          </a:prstGeom>
          <a:noFill/>
        </p:spPr>
        <p:txBody>
          <a:bodyPr wrap="square" rtlCol="0">
            <a:spAutoFit/>
          </a:bodyPr>
          <a:lstStyle/>
          <a:p>
            <a:r>
              <a:rPr lang="en-US" sz="2400" b="1" dirty="0">
                <a:solidFill>
                  <a:srgbClr val="FF0000"/>
                </a:solidFill>
              </a:rPr>
              <a:t>A</a:t>
            </a:r>
          </a:p>
        </p:txBody>
      </p:sp>
      <p:sp>
        <p:nvSpPr>
          <p:cNvPr id="7" name="TextBox 6">
            <a:extLst>
              <a:ext uri="{FF2B5EF4-FFF2-40B4-BE49-F238E27FC236}">
                <a16:creationId xmlns:a16="http://schemas.microsoft.com/office/drawing/2014/main" id="{ADCA28C7-8ED4-3E23-7B3D-B67DA114DEE8}"/>
              </a:ext>
            </a:extLst>
          </p:cNvPr>
          <p:cNvSpPr txBox="1"/>
          <p:nvPr/>
        </p:nvSpPr>
        <p:spPr>
          <a:xfrm>
            <a:off x="1423988" y="2846118"/>
            <a:ext cx="428625" cy="461665"/>
          </a:xfrm>
          <a:prstGeom prst="rect">
            <a:avLst/>
          </a:prstGeom>
          <a:noFill/>
        </p:spPr>
        <p:txBody>
          <a:bodyPr wrap="square" rtlCol="0">
            <a:spAutoFit/>
          </a:bodyPr>
          <a:lstStyle/>
          <a:p>
            <a:r>
              <a:rPr lang="en-US" sz="2400" b="1" dirty="0">
                <a:solidFill>
                  <a:srgbClr val="FF0000"/>
                </a:solidFill>
              </a:rPr>
              <a:t>B</a:t>
            </a:r>
          </a:p>
        </p:txBody>
      </p:sp>
      <p:sp>
        <p:nvSpPr>
          <p:cNvPr id="8" name="TextBox 7">
            <a:extLst>
              <a:ext uri="{FF2B5EF4-FFF2-40B4-BE49-F238E27FC236}">
                <a16:creationId xmlns:a16="http://schemas.microsoft.com/office/drawing/2014/main" id="{B7A21E4E-F246-2F57-BC53-B1485C373B55}"/>
              </a:ext>
            </a:extLst>
          </p:cNvPr>
          <p:cNvSpPr txBox="1"/>
          <p:nvPr/>
        </p:nvSpPr>
        <p:spPr>
          <a:xfrm>
            <a:off x="5286375" y="5050194"/>
            <a:ext cx="428625" cy="461665"/>
          </a:xfrm>
          <a:prstGeom prst="rect">
            <a:avLst/>
          </a:prstGeom>
          <a:noFill/>
        </p:spPr>
        <p:txBody>
          <a:bodyPr wrap="square" rtlCol="0">
            <a:spAutoFit/>
          </a:bodyPr>
          <a:lstStyle/>
          <a:p>
            <a:r>
              <a:rPr lang="en-US" sz="2400" b="1" dirty="0">
                <a:solidFill>
                  <a:srgbClr val="FF0000"/>
                </a:solidFill>
              </a:rPr>
              <a:t>F</a:t>
            </a:r>
          </a:p>
        </p:txBody>
      </p:sp>
      <p:sp>
        <p:nvSpPr>
          <p:cNvPr id="9" name="TextBox 8">
            <a:extLst>
              <a:ext uri="{FF2B5EF4-FFF2-40B4-BE49-F238E27FC236}">
                <a16:creationId xmlns:a16="http://schemas.microsoft.com/office/drawing/2014/main" id="{2511F060-A9CB-252F-D8A9-B9AAC96F5425}"/>
              </a:ext>
            </a:extLst>
          </p:cNvPr>
          <p:cNvSpPr txBox="1"/>
          <p:nvPr/>
        </p:nvSpPr>
        <p:spPr>
          <a:xfrm>
            <a:off x="5472112" y="3259494"/>
            <a:ext cx="428625" cy="461665"/>
          </a:xfrm>
          <a:prstGeom prst="rect">
            <a:avLst/>
          </a:prstGeom>
          <a:noFill/>
        </p:spPr>
        <p:txBody>
          <a:bodyPr wrap="square" rtlCol="0">
            <a:spAutoFit/>
          </a:bodyPr>
          <a:lstStyle/>
          <a:p>
            <a:r>
              <a:rPr lang="en-US" sz="2400" b="1" dirty="0">
                <a:solidFill>
                  <a:srgbClr val="FF0000"/>
                </a:solidFill>
              </a:rPr>
              <a:t>D</a:t>
            </a:r>
          </a:p>
        </p:txBody>
      </p:sp>
      <p:sp>
        <p:nvSpPr>
          <p:cNvPr id="10" name="TextBox 9">
            <a:extLst>
              <a:ext uri="{FF2B5EF4-FFF2-40B4-BE49-F238E27FC236}">
                <a16:creationId xmlns:a16="http://schemas.microsoft.com/office/drawing/2014/main" id="{735DD780-42CB-884D-142F-30EB9CD5C973}"/>
              </a:ext>
            </a:extLst>
          </p:cNvPr>
          <p:cNvSpPr txBox="1"/>
          <p:nvPr/>
        </p:nvSpPr>
        <p:spPr>
          <a:xfrm>
            <a:off x="4857750" y="4302112"/>
            <a:ext cx="428625" cy="461665"/>
          </a:xfrm>
          <a:prstGeom prst="rect">
            <a:avLst/>
          </a:prstGeom>
          <a:noFill/>
        </p:spPr>
        <p:txBody>
          <a:bodyPr wrap="square" rtlCol="0">
            <a:spAutoFit/>
          </a:bodyPr>
          <a:lstStyle/>
          <a:p>
            <a:r>
              <a:rPr lang="en-US" sz="2400" b="1" dirty="0">
                <a:solidFill>
                  <a:srgbClr val="FF0000"/>
                </a:solidFill>
              </a:rPr>
              <a:t>E</a:t>
            </a:r>
          </a:p>
        </p:txBody>
      </p:sp>
      <p:sp>
        <p:nvSpPr>
          <p:cNvPr id="11" name="TextBox 10">
            <a:extLst>
              <a:ext uri="{FF2B5EF4-FFF2-40B4-BE49-F238E27FC236}">
                <a16:creationId xmlns:a16="http://schemas.microsoft.com/office/drawing/2014/main" id="{9BD57171-AAE4-8D88-144F-E4F392620D62}"/>
              </a:ext>
            </a:extLst>
          </p:cNvPr>
          <p:cNvSpPr txBox="1"/>
          <p:nvPr/>
        </p:nvSpPr>
        <p:spPr>
          <a:xfrm>
            <a:off x="2256624" y="4117446"/>
            <a:ext cx="428625" cy="461665"/>
          </a:xfrm>
          <a:prstGeom prst="rect">
            <a:avLst/>
          </a:prstGeom>
          <a:noFill/>
        </p:spPr>
        <p:txBody>
          <a:bodyPr wrap="square" rtlCol="0">
            <a:spAutoFit/>
          </a:bodyPr>
          <a:lstStyle/>
          <a:p>
            <a:r>
              <a:rPr lang="en-US" sz="2400" b="1" dirty="0">
                <a:solidFill>
                  <a:srgbClr val="FF0000"/>
                </a:solidFill>
              </a:rPr>
              <a:t>C</a:t>
            </a:r>
          </a:p>
        </p:txBody>
      </p:sp>
      <p:sp>
        <p:nvSpPr>
          <p:cNvPr id="12" name="TextBox 11">
            <a:extLst>
              <a:ext uri="{FF2B5EF4-FFF2-40B4-BE49-F238E27FC236}">
                <a16:creationId xmlns:a16="http://schemas.microsoft.com/office/drawing/2014/main" id="{08400AB6-7B16-3D18-E23C-47357CB00545}"/>
              </a:ext>
            </a:extLst>
          </p:cNvPr>
          <p:cNvSpPr txBox="1"/>
          <p:nvPr/>
        </p:nvSpPr>
        <p:spPr>
          <a:xfrm>
            <a:off x="512749" y="5812194"/>
            <a:ext cx="428625" cy="461665"/>
          </a:xfrm>
          <a:prstGeom prst="rect">
            <a:avLst/>
          </a:prstGeom>
          <a:noFill/>
        </p:spPr>
        <p:txBody>
          <a:bodyPr wrap="square" rtlCol="0">
            <a:spAutoFit/>
          </a:bodyPr>
          <a:lstStyle/>
          <a:p>
            <a:r>
              <a:rPr lang="en-US" sz="2400" b="1" dirty="0">
                <a:solidFill>
                  <a:srgbClr val="FF0000"/>
                </a:solidFill>
              </a:rPr>
              <a:t>G</a:t>
            </a:r>
          </a:p>
        </p:txBody>
      </p:sp>
      <p:sp>
        <p:nvSpPr>
          <p:cNvPr id="13" name="TextBox 12">
            <a:extLst>
              <a:ext uri="{FF2B5EF4-FFF2-40B4-BE49-F238E27FC236}">
                <a16:creationId xmlns:a16="http://schemas.microsoft.com/office/drawing/2014/main" id="{BD55C68B-159B-5A8B-7989-6DE8ED438996}"/>
              </a:ext>
            </a:extLst>
          </p:cNvPr>
          <p:cNvSpPr txBox="1"/>
          <p:nvPr/>
        </p:nvSpPr>
        <p:spPr>
          <a:xfrm>
            <a:off x="385763" y="6577013"/>
            <a:ext cx="7072312" cy="2308324"/>
          </a:xfrm>
          <a:prstGeom prst="rect">
            <a:avLst/>
          </a:prstGeom>
          <a:noFill/>
        </p:spPr>
        <p:txBody>
          <a:bodyPr wrap="square" rtlCol="0">
            <a:spAutoFit/>
          </a:bodyPr>
          <a:lstStyle/>
          <a:p>
            <a:r>
              <a:rPr lang="en-US" dirty="0"/>
              <a:t>A: Options and File Management (View the tabs “Code”, “Costumes”, and “Sounds”</a:t>
            </a:r>
          </a:p>
          <a:p>
            <a:r>
              <a:rPr lang="en-US" dirty="0"/>
              <a:t>B: Scripts, Costumes, and Sounds Pages</a:t>
            </a:r>
          </a:p>
          <a:p>
            <a:r>
              <a:rPr lang="en-US" dirty="0"/>
              <a:t>C: Sprite Code (Where the code you make will be)</a:t>
            </a:r>
          </a:p>
          <a:p>
            <a:r>
              <a:rPr lang="en-US" dirty="0"/>
              <a:t>D: Stage (Where sprites exist and carry out your code)</a:t>
            </a:r>
          </a:p>
          <a:p>
            <a:r>
              <a:rPr lang="en-US" dirty="0"/>
              <a:t>E: Sprite Info Sheet</a:t>
            </a:r>
          </a:p>
          <a:p>
            <a:r>
              <a:rPr lang="en-US" dirty="0"/>
              <a:t>F: Sprites and Stage Menu</a:t>
            </a:r>
          </a:p>
          <a:p>
            <a:r>
              <a:rPr lang="en-US" dirty="0"/>
              <a:t>G: Add libraries (Additional functionality for your code)</a:t>
            </a:r>
          </a:p>
        </p:txBody>
      </p:sp>
    </p:spTree>
    <p:extLst>
      <p:ext uri="{BB962C8B-B14F-4D97-AF65-F5344CB8AC3E}">
        <p14:creationId xmlns:p14="http://schemas.microsoft.com/office/powerpoint/2010/main" val="307145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BD-127E-27EA-7FC5-CB7279137378}"/>
              </a:ext>
            </a:extLst>
          </p:cNvPr>
          <p:cNvSpPr>
            <a:spLocks noGrp="1"/>
          </p:cNvSpPr>
          <p:nvPr>
            <p:ph type="ctrTitle"/>
          </p:nvPr>
        </p:nvSpPr>
        <p:spPr>
          <a:xfrm>
            <a:off x="582930" y="447430"/>
            <a:ext cx="6606540" cy="920334"/>
          </a:xfrm>
        </p:spPr>
        <p:txBody>
          <a:bodyPr/>
          <a:lstStyle/>
          <a:p>
            <a:r>
              <a:rPr lang="en-US" dirty="0"/>
              <a:t>Scratch Basics</a:t>
            </a:r>
          </a:p>
        </p:txBody>
      </p:sp>
      <p:sp>
        <p:nvSpPr>
          <p:cNvPr id="3" name="TextBox 2">
            <a:extLst>
              <a:ext uri="{FF2B5EF4-FFF2-40B4-BE49-F238E27FC236}">
                <a16:creationId xmlns:a16="http://schemas.microsoft.com/office/drawing/2014/main" id="{1122EA67-887E-8143-0D84-2D4C5FCC6C83}"/>
              </a:ext>
            </a:extLst>
          </p:cNvPr>
          <p:cNvSpPr txBox="1"/>
          <p:nvPr/>
        </p:nvSpPr>
        <p:spPr>
          <a:xfrm>
            <a:off x="806824" y="1713539"/>
            <a:ext cx="6231751" cy="4801314"/>
          </a:xfrm>
          <a:prstGeom prst="rect">
            <a:avLst/>
          </a:prstGeom>
          <a:noFill/>
        </p:spPr>
        <p:txBody>
          <a:bodyPr wrap="square" rtlCol="0">
            <a:spAutoFit/>
          </a:bodyPr>
          <a:lstStyle/>
          <a:p>
            <a:r>
              <a:rPr lang="en-US" dirty="0"/>
              <a:t>In Scratch, objects, called sprites, have certain attributes and relationships to other sprites which you can control through the code you make (Object Oriented Coding)</a:t>
            </a:r>
          </a:p>
          <a:p>
            <a:endParaRPr lang="en-US" dirty="0"/>
          </a:p>
          <a:p>
            <a:r>
              <a:rPr lang="en-US" dirty="0"/>
              <a:t>Through the use of the available blocks, you can make video games, user interfaces, animations, and much more.</a:t>
            </a:r>
          </a:p>
          <a:p>
            <a:endParaRPr lang="en-US" dirty="0"/>
          </a:p>
          <a:p>
            <a:r>
              <a:rPr lang="en-US" dirty="0"/>
              <a:t>Coding in Scratch:</a:t>
            </a:r>
          </a:p>
          <a:p>
            <a:r>
              <a:rPr lang="en-US" dirty="0"/>
              <a:t>Much like any other code, the code a sprite follows is a set of instructions which the sprite will carry out in a certain order. In scratch, a code is initiated, and the computer will execute the code from the top down.</a:t>
            </a:r>
          </a:p>
          <a:p>
            <a:endParaRPr lang="en-US" dirty="0"/>
          </a:p>
          <a:p>
            <a:r>
              <a:rPr lang="en-US" dirty="0"/>
              <a:t>Shown below is a code for making the sprite “Move 50 Steps” and then turn 90 degrees. The code is </a:t>
            </a:r>
            <a:r>
              <a:rPr lang="en-US" dirty="0" err="1"/>
              <a:t>inially</a:t>
            </a:r>
            <a:r>
              <a:rPr lang="en-US" dirty="0"/>
              <a:t> started through an event which in this case is the user clicking on the “Green Flag” or start button.</a:t>
            </a:r>
          </a:p>
        </p:txBody>
      </p:sp>
      <p:grpSp>
        <p:nvGrpSpPr>
          <p:cNvPr id="19" name="Group 18">
            <a:extLst>
              <a:ext uri="{FF2B5EF4-FFF2-40B4-BE49-F238E27FC236}">
                <a16:creationId xmlns:a16="http://schemas.microsoft.com/office/drawing/2014/main" id="{CE60A2FF-603E-BF23-A8F0-5111FFE8D658}"/>
              </a:ext>
            </a:extLst>
          </p:cNvPr>
          <p:cNvGrpSpPr/>
          <p:nvPr/>
        </p:nvGrpSpPr>
        <p:grpSpPr>
          <a:xfrm>
            <a:off x="941375" y="6685486"/>
            <a:ext cx="5962647" cy="2416320"/>
            <a:chOff x="947739" y="6933136"/>
            <a:chExt cx="5962647" cy="2416320"/>
          </a:xfrm>
        </p:grpSpPr>
        <p:pic>
          <p:nvPicPr>
            <p:cNvPr id="14" name="Picture 13">
              <a:extLst>
                <a:ext uri="{FF2B5EF4-FFF2-40B4-BE49-F238E27FC236}">
                  <a16:creationId xmlns:a16="http://schemas.microsoft.com/office/drawing/2014/main" id="{8AB88EF2-4D65-1911-1C0D-C44CC2999D4D}"/>
                </a:ext>
              </a:extLst>
            </p:cNvPr>
            <p:cNvPicPr>
              <a:picLocks noChangeAspect="1"/>
            </p:cNvPicPr>
            <p:nvPr/>
          </p:nvPicPr>
          <p:blipFill>
            <a:blip r:embed="rId2"/>
            <a:stretch>
              <a:fillRect/>
            </a:stretch>
          </p:blipFill>
          <p:spPr>
            <a:xfrm>
              <a:off x="1738311" y="6933136"/>
              <a:ext cx="5172075" cy="2416320"/>
            </a:xfrm>
            <a:prstGeom prst="rect">
              <a:avLst/>
            </a:prstGeom>
          </p:spPr>
        </p:pic>
        <p:cxnSp>
          <p:nvCxnSpPr>
            <p:cNvPr id="16" name="Straight Arrow Connector 15">
              <a:extLst>
                <a:ext uri="{FF2B5EF4-FFF2-40B4-BE49-F238E27FC236}">
                  <a16:creationId xmlns:a16="http://schemas.microsoft.com/office/drawing/2014/main" id="{A81F07CE-79D1-A9F0-6F38-6756E26A3230}"/>
                </a:ext>
              </a:extLst>
            </p:cNvPr>
            <p:cNvCxnSpPr/>
            <p:nvPr/>
          </p:nvCxnSpPr>
          <p:spPr>
            <a:xfrm>
              <a:off x="2305050" y="7415213"/>
              <a:ext cx="0" cy="121920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5D9741-4D76-C622-19D6-35CEABA6FD33}"/>
                </a:ext>
              </a:extLst>
            </p:cNvPr>
            <p:cNvSpPr txBox="1"/>
            <p:nvPr/>
          </p:nvSpPr>
          <p:spPr>
            <a:xfrm>
              <a:off x="947739" y="7689005"/>
              <a:ext cx="1357311" cy="646331"/>
            </a:xfrm>
            <a:prstGeom prst="rect">
              <a:avLst/>
            </a:prstGeom>
            <a:noFill/>
          </p:spPr>
          <p:txBody>
            <a:bodyPr wrap="square" rtlCol="0">
              <a:spAutoFit/>
            </a:bodyPr>
            <a:lstStyle/>
            <a:p>
              <a:r>
                <a:rPr lang="en-US" dirty="0"/>
                <a:t>Order code is executed</a:t>
              </a:r>
            </a:p>
          </p:txBody>
        </p:sp>
        <p:sp>
          <p:nvSpPr>
            <p:cNvPr id="18" name="TextBox 17">
              <a:extLst>
                <a:ext uri="{FF2B5EF4-FFF2-40B4-BE49-F238E27FC236}">
                  <a16:creationId xmlns:a16="http://schemas.microsoft.com/office/drawing/2014/main" id="{67C1E8C2-27BA-0825-4E56-E151F5B790A2}"/>
                </a:ext>
              </a:extLst>
            </p:cNvPr>
            <p:cNvSpPr txBox="1"/>
            <p:nvPr/>
          </p:nvSpPr>
          <p:spPr>
            <a:xfrm>
              <a:off x="2338389" y="6993075"/>
              <a:ext cx="2352674" cy="369332"/>
            </a:xfrm>
            <a:prstGeom prst="rect">
              <a:avLst/>
            </a:prstGeom>
            <a:noFill/>
          </p:spPr>
          <p:txBody>
            <a:bodyPr wrap="square" rtlCol="0">
              <a:spAutoFit/>
            </a:bodyPr>
            <a:lstStyle/>
            <a:p>
              <a:r>
                <a:rPr lang="en-US" dirty="0"/>
                <a:t>Green Flag starts code</a:t>
              </a:r>
            </a:p>
          </p:txBody>
        </p:sp>
      </p:grpSp>
    </p:spTree>
    <p:extLst>
      <p:ext uri="{BB962C8B-B14F-4D97-AF65-F5344CB8AC3E}">
        <p14:creationId xmlns:p14="http://schemas.microsoft.com/office/powerpoint/2010/main" val="34084217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7773</TotalTime>
  <Words>1751</Words>
  <Application>Microsoft Office PowerPoint</Application>
  <PresentationFormat>Custom</PresentationFormat>
  <Paragraphs>146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Coding Club Meeting 1</vt:lpstr>
      <vt:lpstr>Goals for this meeting</vt:lpstr>
      <vt:lpstr>Basics of GitHub</vt:lpstr>
      <vt:lpstr>Signing Up for GitHub</vt:lpstr>
      <vt:lpstr>Using GitHub</vt:lpstr>
      <vt:lpstr>Using GitHub</vt:lpstr>
      <vt:lpstr>Joining and Downloading Scratch</vt:lpstr>
      <vt:lpstr>Scratch Basics</vt:lpstr>
      <vt:lpstr>Scratch Basics</vt:lpstr>
      <vt:lpstr>What the Code Blocks Do</vt:lpstr>
      <vt:lpstr>What the Code Blocks Do</vt:lpstr>
      <vt:lpstr>What Code Blocks Do</vt:lpstr>
      <vt:lpstr>First Scratch Project</vt:lpstr>
      <vt:lpstr>First Scratch Project</vt:lpstr>
      <vt:lpstr>First Scratch Project</vt:lpstr>
      <vt:lpstr>Uploading your Sprite to GitHub</vt:lpstr>
      <vt:lpstr>Uploading your Sprite to GitHub</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Club Meeting 2</dc:title>
  <dc:creator>Tommy Rohmann</dc:creator>
  <cp:lastModifiedBy>Tommy Rohmann</cp:lastModifiedBy>
  <cp:revision>4</cp:revision>
  <dcterms:created xsi:type="dcterms:W3CDTF">2022-10-22T00:19:40Z</dcterms:created>
  <dcterms:modified xsi:type="dcterms:W3CDTF">2022-10-28T01:08:48Z</dcterms:modified>
</cp:coreProperties>
</file>