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1" r:id="rId15"/>
    <p:sldId id="269" r:id="rId16"/>
    <p:sldId id="270" r:id="rId17"/>
    <p:sldId id="272" r:id="rId1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2" d="100"/>
          <a:sy n="62" d="100"/>
        </p:scale>
        <p:origin x="183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63790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2468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404079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83178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77257-3848-400A-89CA-909C24A68DB8}"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225705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4734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77257-3848-400A-89CA-909C24A68DB8}"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25211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77257-3848-400A-89CA-909C24A68DB8}"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8277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77257-3848-400A-89CA-909C24A68DB8}"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19974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194293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F877257-3848-400A-89CA-909C24A68DB8}"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CC896-556A-4E48-B664-CAC4F7FCF242}" type="slidenum">
              <a:rPr lang="en-US" smtClean="0"/>
              <a:t>‹#›</a:t>
            </a:fld>
            <a:endParaRPr lang="en-US"/>
          </a:p>
        </p:txBody>
      </p:sp>
    </p:spTree>
    <p:extLst>
      <p:ext uri="{BB962C8B-B14F-4D97-AF65-F5344CB8AC3E}">
        <p14:creationId xmlns:p14="http://schemas.microsoft.com/office/powerpoint/2010/main" val="359688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F877257-3848-400A-89CA-909C24A68DB8}" type="datetimeFigureOut">
              <a:rPr lang="en-US" smtClean="0"/>
              <a:t>10/31/2022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B9CC896-556A-4E48-B664-CAC4F7FCF242}" type="slidenum">
              <a:rPr lang="en-US" smtClean="0"/>
              <a:t>‹#›</a:t>
            </a:fld>
            <a:endParaRPr lang="en-US"/>
          </a:p>
        </p:txBody>
      </p:sp>
    </p:spTree>
    <p:extLst>
      <p:ext uri="{BB962C8B-B14F-4D97-AF65-F5344CB8AC3E}">
        <p14:creationId xmlns:p14="http://schemas.microsoft.com/office/powerpoint/2010/main" val="1157533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mmyrohmann/Coding-Club"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p:txBody>
          <a:bodyPr/>
          <a:lstStyle/>
          <a:p>
            <a:r>
              <a:rPr lang="en-US" dirty="0"/>
              <a:t>Coding Club Meeting 2</a:t>
            </a:r>
          </a:p>
        </p:txBody>
      </p:sp>
    </p:spTree>
    <p:extLst>
      <p:ext uri="{BB962C8B-B14F-4D97-AF65-F5344CB8AC3E}">
        <p14:creationId xmlns:p14="http://schemas.microsoft.com/office/powerpoint/2010/main" val="47649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losing screen</a:t>
            </a:r>
          </a:p>
        </p:txBody>
      </p:sp>
      <p:sp>
        <p:nvSpPr>
          <p:cNvPr id="14" name="TextBox 13">
            <a:extLst>
              <a:ext uri="{FF2B5EF4-FFF2-40B4-BE49-F238E27FC236}">
                <a16:creationId xmlns:a16="http://schemas.microsoft.com/office/drawing/2014/main" id="{5A1CA070-AEB0-4BE0-1786-A69294E05CF6}"/>
              </a:ext>
            </a:extLst>
          </p:cNvPr>
          <p:cNvSpPr txBox="1"/>
          <p:nvPr/>
        </p:nvSpPr>
        <p:spPr>
          <a:xfrm>
            <a:off x="4026434" y="1397996"/>
            <a:ext cx="3350238" cy="369332"/>
          </a:xfrm>
          <a:prstGeom prst="rect">
            <a:avLst/>
          </a:prstGeom>
          <a:noFill/>
        </p:spPr>
        <p:txBody>
          <a:bodyPr wrap="square" rtlCol="0">
            <a:spAutoFit/>
          </a:bodyPr>
          <a:lstStyle/>
          <a:p>
            <a:r>
              <a:rPr lang="en-US" dirty="0"/>
              <a:t>Player Code</a:t>
            </a:r>
          </a:p>
        </p:txBody>
      </p:sp>
      <p:sp>
        <p:nvSpPr>
          <p:cNvPr id="15" name="TextBox 14">
            <a:extLst>
              <a:ext uri="{FF2B5EF4-FFF2-40B4-BE49-F238E27FC236}">
                <a16:creationId xmlns:a16="http://schemas.microsoft.com/office/drawing/2014/main" id="{24B4348E-2C47-3CA7-DC6B-06FBCC6E9276}"/>
              </a:ext>
            </a:extLst>
          </p:cNvPr>
          <p:cNvSpPr txBox="1"/>
          <p:nvPr/>
        </p:nvSpPr>
        <p:spPr>
          <a:xfrm>
            <a:off x="1058300" y="1397996"/>
            <a:ext cx="1399774" cy="369332"/>
          </a:xfrm>
          <a:prstGeom prst="rect">
            <a:avLst/>
          </a:prstGeom>
          <a:noFill/>
        </p:spPr>
        <p:txBody>
          <a:bodyPr wrap="square" rtlCol="0">
            <a:spAutoFit/>
          </a:bodyPr>
          <a:lstStyle/>
          <a:p>
            <a:r>
              <a:rPr lang="en-US" dirty="0"/>
              <a:t>Enemy Code</a:t>
            </a:r>
          </a:p>
        </p:txBody>
      </p:sp>
      <p:pic>
        <p:nvPicPr>
          <p:cNvPr id="17" name="Picture 16">
            <a:extLst>
              <a:ext uri="{FF2B5EF4-FFF2-40B4-BE49-F238E27FC236}">
                <a16:creationId xmlns:a16="http://schemas.microsoft.com/office/drawing/2014/main" id="{611EAECE-85EE-A661-4FA8-DE074D46100D}"/>
              </a:ext>
            </a:extLst>
          </p:cNvPr>
          <p:cNvPicPr>
            <a:picLocks noChangeAspect="1"/>
          </p:cNvPicPr>
          <p:nvPr/>
        </p:nvPicPr>
        <p:blipFill>
          <a:blip r:embed="rId2"/>
          <a:stretch>
            <a:fillRect/>
          </a:stretch>
        </p:blipFill>
        <p:spPr>
          <a:xfrm>
            <a:off x="3530869" y="1997349"/>
            <a:ext cx="4241531" cy="3806502"/>
          </a:xfrm>
          <a:prstGeom prst="rect">
            <a:avLst/>
          </a:prstGeom>
        </p:spPr>
      </p:pic>
      <p:pic>
        <p:nvPicPr>
          <p:cNvPr id="19" name="Picture 18">
            <a:extLst>
              <a:ext uri="{FF2B5EF4-FFF2-40B4-BE49-F238E27FC236}">
                <a16:creationId xmlns:a16="http://schemas.microsoft.com/office/drawing/2014/main" id="{28BA376F-C812-0B96-ED2A-7106CBF648F7}"/>
              </a:ext>
            </a:extLst>
          </p:cNvPr>
          <p:cNvPicPr>
            <a:picLocks noChangeAspect="1"/>
          </p:cNvPicPr>
          <p:nvPr/>
        </p:nvPicPr>
        <p:blipFill>
          <a:blip r:embed="rId3"/>
          <a:stretch>
            <a:fillRect/>
          </a:stretch>
        </p:blipFill>
        <p:spPr>
          <a:xfrm>
            <a:off x="847805" y="1997349"/>
            <a:ext cx="2087496" cy="3745709"/>
          </a:xfrm>
          <a:prstGeom prst="rect">
            <a:avLst/>
          </a:prstGeom>
        </p:spPr>
      </p:pic>
      <p:sp>
        <p:nvSpPr>
          <p:cNvPr id="20" name="TextBox 19">
            <a:extLst>
              <a:ext uri="{FF2B5EF4-FFF2-40B4-BE49-F238E27FC236}">
                <a16:creationId xmlns:a16="http://schemas.microsoft.com/office/drawing/2014/main" id="{D4DF1708-623C-B375-313F-3638AC535AAC}"/>
              </a:ext>
            </a:extLst>
          </p:cNvPr>
          <p:cNvSpPr txBox="1"/>
          <p:nvPr/>
        </p:nvSpPr>
        <p:spPr>
          <a:xfrm>
            <a:off x="582930" y="5978178"/>
            <a:ext cx="6606540" cy="923330"/>
          </a:xfrm>
          <a:prstGeom prst="rect">
            <a:avLst/>
          </a:prstGeom>
          <a:noFill/>
        </p:spPr>
        <p:txBody>
          <a:bodyPr wrap="square" rtlCol="0">
            <a:spAutoFit/>
          </a:bodyPr>
          <a:lstStyle/>
          <a:p>
            <a:r>
              <a:rPr lang="en-US" dirty="0"/>
              <a:t>Here, we use if else statements so that this condition can also be used for the reverse, say if health were to be restored after losing the game.</a:t>
            </a:r>
          </a:p>
        </p:txBody>
      </p:sp>
    </p:spTree>
    <p:extLst>
      <p:ext uri="{BB962C8B-B14F-4D97-AF65-F5344CB8AC3E}">
        <p14:creationId xmlns:p14="http://schemas.microsoft.com/office/powerpoint/2010/main" val="316753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Restarting the game</a:t>
            </a:r>
          </a:p>
        </p:txBody>
      </p:sp>
      <p:sp>
        <p:nvSpPr>
          <p:cNvPr id="14" name="TextBox 13">
            <a:extLst>
              <a:ext uri="{FF2B5EF4-FFF2-40B4-BE49-F238E27FC236}">
                <a16:creationId xmlns:a16="http://schemas.microsoft.com/office/drawing/2014/main" id="{5A1CA070-AEB0-4BE0-1786-A69294E05CF6}"/>
              </a:ext>
            </a:extLst>
          </p:cNvPr>
          <p:cNvSpPr txBox="1"/>
          <p:nvPr/>
        </p:nvSpPr>
        <p:spPr>
          <a:xfrm>
            <a:off x="582930" y="1483022"/>
            <a:ext cx="6793742" cy="3139321"/>
          </a:xfrm>
          <a:prstGeom prst="rect">
            <a:avLst/>
          </a:prstGeom>
          <a:noFill/>
        </p:spPr>
        <p:txBody>
          <a:bodyPr wrap="square" rtlCol="0">
            <a:spAutoFit/>
          </a:bodyPr>
          <a:lstStyle/>
          <a:p>
            <a:r>
              <a:rPr lang="en-US" dirty="0"/>
              <a:t>With this done, we now have a way for the player to lose, but our game loop is not too much of a loop right now. Lets make a way for the game to start again if the player wants to play again. To do this, lets make a button also appear on the losing screen.</a:t>
            </a:r>
          </a:p>
          <a:p>
            <a:endParaRPr lang="en-US" dirty="0"/>
          </a:p>
          <a:p>
            <a:r>
              <a:rPr lang="en-US" dirty="0"/>
              <a:t>So far, the base code we want is the same as the losing screen button, so lets just copy the losing message sprite and edit its costume.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473142C-8F61-68BE-EC97-96D559C768D3}"/>
              </a:ext>
            </a:extLst>
          </p:cNvPr>
          <p:cNvPicPr>
            <a:picLocks noChangeAspect="1"/>
          </p:cNvPicPr>
          <p:nvPr/>
        </p:nvPicPr>
        <p:blipFill>
          <a:blip r:embed="rId2"/>
          <a:stretch>
            <a:fillRect/>
          </a:stretch>
        </p:blipFill>
        <p:spPr>
          <a:xfrm>
            <a:off x="1666907" y="3689341"/>
            <a:ext cx="4625788" cy="1746717"/>
          </a:xfrm>
          <a:prstGeom prst="rect">
            <a:avLst/>
          </a:prstGeom>
        </p:spPr>
      </p:pic>
      <p:sp>
        <p:nvSpPr>
          <p:cNvPr id="5" name="TextBox 4">
            <a:extLst>
              <a:ext uri="{FF2B5EF4-FFF2-40B4-BE49-F238E27FC236}">
                <a16:creationId xmlns:a16="http://schemas.microsoft.com/office/drawing/2014/main" id="{C3A356D2-25E7-713C-86D2-69FC409F4080}"/>
              </a:ext>
            </a:extLst>
          </p:cNvPr>
          <p:cNvSpPr txBox="1"/>
          <p:nvPr/>
        </p:nvSpPr>
        <p:spPr>
          <a:xfrm>
            <a:off x="582930" y="5585015"/>
            <a:ext cx="6793742" cy="2585323"/>
          </a:xfrm>
          <a:prstGeom prst="rect">
            <a:avLst/>
          </a:prstGeom>
          <a:noFill/>
        </p:spPr>
        <p:txBody>
          <a:bodyPr wrap="square" rtlCol="0">
            <a:spAutoFit/>
          </a:bodyPr>
          <a:lstStyle/>
          <a:p>
            <a:r>
              <a:rPr lang="en-US" dirty="0"/>
              <a:t>From here lets edit the code. We want for the player to click the “play again” button, for this, we need to detect when the mouse is touching the button, and when the mouse is down. We can use an “and” Boolean to detect when both conditions are true, but we might also want additional functionality, such as for the button to enlarge when touching the mouse to indicate that the user can interact with it. Taking what we learned from making the other sprites, lets make a code for this and make some adjustments to make the button look nice on the screen.</a:t>
            </a:r>
          </a:p>
        </p:txBody>
      </p:sp>
    </p:spTree>
    <p:extLst>
      <p:ext uri="{BB962C8B-B14F-4D97-AF65-F5344CB8AC3E}">
        <p14:creationId xmlns:p14="http://schemas.microsoft.com/office/powerpoint/2010/main" val="239784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Restarting the game</a:t>
            </a:r>
          </a:p>
        </p:txBody>
      </p:sp>
      <p:sp>
        <p:nvSpPr>
          <p:cNvPr id="5" name="TextBox 4">
            <a:extLst>
              <a:ext uri="{FF2B5EF4-FFF2-40B4-BE49-F238E27FC236}">
                <a16:creationId xmlns:a16="http://schemas.microsoft.com/office/drawing/2014/main" id="{C3A356D2-25E7-713C-86D2-69FC409F4080}"/>
              </a:ext>
            </a:extLst>
          </p:cNvPr>
          <p:cNvSpPr txBox="1"/>
          <p:nvPr/>
        </p:nvSpPr>
        <p:spPr>
          <a:xfrm>
            <a:off x="3004456" y="1597020"/>
            <a:ext cx="4372215" cy="2585323"/>
          </a:xfrm>
          <a:prstGeom prst="rect">
            <a:avLst/>
          </a:prstGeom>
          <a:noFill/>
        </p:spPr>
        <p:txBody>
          <a:bodyPr wrap="square" rtlCol="0">
            <a:spAutoFit/>
          </a:bodyPr>
          <a:lstStyle/>
          <a:p>
            <a:r>
              <a:rPr lang="en-US" dirty="0"/>
              <a:t>Lets have the code look like this for now. From here, we need for this button to trigger the game to restart when clicked. For this functionality, lets try using a signal block. The signal block works by announcing an event. This event will trigger something happening. Lets put an announcement block and have the button announce “New Game”.</a:t>
            </a:r>
          </a:p>
          <a:p>
            <a:endParaRPr lang="en-US" dirty="0"/>
          </a:p>
        </p:txBody>
      </p:sp>
      <p:pic>
        <p:nvPicPr>
          <p:cNvPr id="8" name="Picture 7">
            <a:extLst>
              <a:ext uri="{FF2B5EF4-FFF2-40B4-BE49-F238E27FC236}">
                <a16:creationId xmlns:a16="http://schemas.microsoft.com/office/drawing/2014/main" id="{9BC486C5-8F39-181C-216D-C442491D629D}"/>
              </a:ext>
            </a:extLst>
          </p:cNvPr>
          <p:cNvPicPr>
            <a:picLocks noChangeAspect="1"/>
          </p:cNvPicPr>
          <p:nvPr/>
        </p:nvPicPr>
        <p:blipFill>
          <a:blip r:embed="rId2"/>
          <a:stretch>
            <a:fillRect/>
          </a:stretch>
        </p:blipFill>
        <p:spPr>
          <a:xfrm>
            <a:off x="810299" y="1315473"/>
            <a:ext cx="1976292" cy="3713727"/>
          </a:xfrm>
          <a:prstGeom prst="rect">
            <a:avLst/>
          </a:prstGeom>
        </p:spPr>
      </p:pic>
      <p:pic>
        <p:nvPicPr>
          <p:cNvPr id="10" name="Picture 9">
            <a:extLst>
              <a:ext uri="{FF2B5EF4-FFF2-40B4-BE49-F238E27FC236}">
                <a16:creationId xmlns:a16="http://schemas.microsoft.com/office/drawing/2014/main" id="{C0BC6685-4D62-3A00-E20D-3F48C5941839}"/>
              </a:ext>
            </a:extLst>
          </p:cNvPr>
          <p:cNvPicPr>
            <a:picLocks noChangeAspect="1"/>
          </p:cNvPicPr>
          <p:nvPr/>
        </p:nvPicPr>
        <p:blipFill>
          <a:blip r:embed="rId3"/>
          <a:stretch>
            <a:fillRect/>
          </a:stretch>
        </p:blipFill>
        <p:spPr>
          <a:xfrm>
            <a:off x="1121869" y="6550380"/>
            <a:ext cx="5125250" cy="2968788"/>
          </a:xfrm>
          <a:prstGeom prst="rect">
            <a:avLst/>
          </a:prstGeom>
        </p:spPr>
      </p:pic>
      <p:sp>
        <p:nvSpPr>
          <p:cNvPr id="11" name="TextBox 10">
            <a:extLst>
              <a:ext uri="{FF2B5EF4-FFF2-40B4-BE49-F238E27FC236}">
                <a16:creationId xmlns:a16="http://schemas.microsoft.com/office/drawing/2014/main" id="{A03F24BF-813F-86E0-F3C8-6B9BA52A8193}"/>
              </a:ext>
            </a:extLst>
          </p:cNvPr>
          <p:cNvSpPr txBox="1"/>
          <p:nvPr/>
        </p:nvSpPr>
        <p:spPr>
          <a:xfrm>
            <a:off x="499462" y="5190564"/>
            <a:ext cx="6690008" cy="1200329"/>
          </a:xfrm>
          <a:prstGeom prst="rect">
            <a:avLst/>
          </a:prstGeom>
          <a:noFill/>
        </p:spPr>
        <p:txBody>
          <a:bodyPr wrap="square" rtlCol="0">
            <a:spAutoFit/>
          </a:bodyPr>
          <a:lstStyle/>
          <a:p>
            <a:r>
              <a:rPr lang="en-US" dirty="0"/>
              <a:t>Now, just like everything else, we need to edit our code to have the announcement do something. Lets just change all of the game pieces so that instead of having their code start when the green flag is pressed, lets make them start when they receive this announcement.</a:t>
            </a:r>
          </a:p>
        </p:txBody>
      </p:sp>
    </p:spTree>
    <p:extLst>
      <p:ext uri="{BB962C8B-B14F-4D97-AF65-F5344CB8AC3E}">
        <p14:creationId xmlns:p14="http://schemas.microsoft.com/office/powerpoint/2010/main" val="298732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Starting the game</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4801314"/>
          </a:xfrm>
          <a:prstGeom prst="rect">
            <a:avLst/>
          </a:prstGeom>
          <a:noFill/>
        </p:spPr>
        <p:txBody>
          <a:bodyPr wrap="square" rtlCol="0">
            <a:spAutoFit/>
          </a:bodyPr>
          <a:lstStyle/>
          <a:p>
            <a:r>
              <a:rPr lang="en-US" dirty="0"/>
              <a:t>What we just did created an issue however. Now, the game has no way of starting when the green flag is clicked, which is usually how a code would initially be started. Lets just make a code that just announces new game when the green flag is clicked. Lets make a new sprite for this. </a:t>
            </a:r>
          </a:p>
          <a:p>
            <a:endParaRPr lang="en-US" dirty="0"/>
          </a:p>
          <a:p>
            <a:endParaRPr lang="en-US" dirty="0"/>
          </a:p>
          <a:p>
            <a:endParaRPr lang="en-US" dirty="0"/>
          </a:p>
          <a:p>
            <a:endParaRPr lang="en-US" dirty="0"/>
          </a:p>
          <a:p>
            <a:endParaRPr lang="en-US" dirty="0"/>
          </a:p>
          <a:p>
            <a:r>
              <a:rPr lang="en-US" dirty="0"/>
              <a:t>For now this will work, but if you want to, try and apply what we have learned so far, try making this sprite a button that starts the game initially, like adding a start menu to our game loop.</a:t>
            </a:r>
          </a:p>
          <a:p>
            <a:endParaRPr lang="en-US" dirty="0"/>
          </a:p>
          <a:p>
            <a:r>
              <a:rPr lang="en-US" dirty="0"/>
              <a:t>Now, we should be able to run our game with a losing screen, restart button, and maybe even a start button, but there are a few issues we need to iron out first…</a:t>
            </a:r>
          </a:p>
        </p:txBody>
      </p:sp>
      <p:pic>
        <p:nvPicPr>
          <p:cNvPr id="4" name="Picture 3">
            <a:extLst>
              <a:ext uri="{FF2B5EF4-FFF2-40B4-BE49-F238E27FC236}">
                <a16:creationId xmlns:a16="http://schemas.microsoft.com/office/drawing/2014/main" id="{78FDAF78-70AC-9B47-D8CC-6BA56394B2A2}"/>
              </a:ext>
            </a:extLst>
          </p:cNvPr>
          <p:cNvPicPr>
            <a:picLocks noChangeAspect="1"/>
          </p:cNvPicPr>
          <p:nvPr/>
        </p:nvPicPr>
        <p:blipFill>
          <a:blip r:embed="rId2"/>
          <a:stretch>
            <a:fillRect/>
          </a:stretch>
        </p:blipFill>
        <p:spPr>
          <a:xfrm>
            <a:off x="2451206" y="2777818"/>
            <a:ext cx="2420551" cy="1585005"/>
          </a:xfrm>
          <a:prstGeom prst="rect">
            <a:avLst/>
          </a:prstGeom>
        </p:spPr>
      </p:pic>
    </p:spTree>
    <p:extLst>
      <p:ext uri="{BB962C8B-B14F-4D97-AF65-F5344CB8AC3E}">
        <p14:creationId xmlns:p14="http://schemas.microsoft.com/office/powerpoint/2010/main" val="186520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Start Screen</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5632311"/>
          </a:xfrm>
          <a:prstGeom prst="rect">
            <a:avLst/>
          </a:prstGeom>
          <a:noFill/>
        </p:spPr>
        <p:txBody>
          <a:bodyPr wrap="square" rtlCol="0">
            <a:spAutoFit/>
          </a:bodyPr>
          <a:lstStyle/>
          <a:p>
            <a:r>
              <a:rPr lang="en-US" dirty="0"/>
              <a:t>Trying to make a start button, you may have come up with a code that looks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not, it is ok. If your button code did not work, the one above will work just fine.</a:t>
            </a:r>
          </a:p>
          <a:p>
            <a:endParaRPr lang="en-US" dirty="0"/>
          </a:p>
          <a:p>
            <a:r>
              <a:rPr lang="en-US" dirty="0"/>
              <a:t>Since we are making a start menu, we do not want our sprites to be showing when the game is first starting. While they can be in a hidden state, this is not always going </a:t>
            </a:r>
            <a:r>
              <a:rPr lang="en-US" dirty="0" err="1"/>
              <a:t>ot</a:t>
            </a:r>
            <a:r>
              <a:rPr lang="en-US" dirty="0"/>
              <a:t> be true, so lets add a quick little code to all our game pieces saying to hide when the green flag is pressed.</a:t>
            </a:r>
          </a:p>
        </p:txBody>
      </p:sp>
      <p:pic>
        <p:nvPicPr>
          <p:cNvPr id="5" name="Picture 4">
            <a:extLst>
              <a:ext uri="{FF2B5EF4-FFF2-40B4-BE49-F238E27FC236}">
                <a16:creationId xmlns:a16="http://schemas.microsoft.com/office/drawing/2014/main" id="{3DFBD70C-B4B6-3415-BB9C-A2EBC5EE1F02}"/>
              </a:ext>
            </a:extLst>
          </p:cNvPr>
          <p:cNvPicPr>
            <a:picLocks noChangeAspect="1"/>
          </p:cNvPicPr>
          <p:nvPr/>
        </p:nvPicPr>
        <p:blipFill>
          <a:blip r:embed="rId2"/>
          <a:stretch>
            <a:fillRect/>
          </a:stretch>
        </p:blipFill>
        <p:spPr>
          <a:xfrm>
            <a:off x="3388659" y="1971617"/>
            <a:ext cx="1846928" cy="2907744"/>
          </a:xfrm>
          <a:prstGeom prst="rect">
            <a:avLst/>
          </a:prstGeom>
        </p:spPr>
      </p:pic>
      <p:pic>
        <p:nvPicPr>
          <p:cNvPr id="7" name="Picture 6">
            <a:extLst>
              <a:ext uri="{FF2B5EF4-FFF2-40B4-BE49-F238E27FC236}">
                <a16:creationId xmlns:a16="http://schemas.microsoft.com/office/drawing/2014/main" id="{491B3210-BE26-BD69-3975-A2067CAF7160}"/>
              </a:ext>
            </a:extLst>
          </p:cNvPr>
          <p:cNvPicPr>
            <a:picLocks noChangeAspect="1"/>
          </p:cNvPicPr>
          <p:nvPr/>
        </p:nvPicPr>
        <p:blipFill>
          <a:blip r:embed="rId3"/>
          <a:stretch>
            <a:fillRect/>
          </a:stretch>
        </p:blipFill>
        <p:spPr>
          <a:xfrm>
            <a:off x="2491916" y="7205837"/>
            <a:ext cx="2705100" cy="2343150"/>
          </a:xfrm>
          <a:prstGeom prst="rect">
            <a:avLst/>
          </a:prstGeom>
        </p:spPr>
      </p:pic>
    </p:spTree>
    <p:extLst>
      <p:ext uri="{BB962C8B-B14F-4D97-AF65-F5344CB8AC3E}">
        <p14:creationId xmlns:p14="http://schemas.microsoft.com/office/powerpoint/2010/main" val="259987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Good Buttons</a:t>
            </a:r>
          </a:p>
        </p:txBody>
      </p:sp>
      <p:sp>
        <p:nvSpPr>
          <p:cNvPr id="11" name="TextBox 10">
            <a:extLst>
              <a:ext uri="{FF2B5EF4-FFF2-40B4-BE49-F238E27FC236}">
                <a16:creationId xmlns:a16="http://schemas.microsoft.com/office/drawing/2014/main" id="{A03F24BF-813F-86E0-F3C8-6B9BA52A8193}"/>
              </a:ext>
            </a:extLst>
          </p:cNvPr>
          <p:cNvSpPr txBox="1"/>
          <p:nvPr/>
        </p:nvSpPr>
        <p:spPr>
          <a:xfrm>
            <a:off x="499462" y="1579084"/>
            <a:ext cx="6690008" cy="6740307"/>
          </a:xfrm>
          <a:prstGeom prst="rect">
            <a:avLst/>
          </a:prstGeom>
          <a:noFill/>
        </p:spPr>
        <p:txBody>
          <a:bodyPr wrap="square" rtlCol="0">
            <a:spAutoFit/>
          </a:bodyPr>
          <a:lstStyle/>
          <a:p>
            <a:r>
              <a:rPr lang="en-US" dirty="0"/>
              <a:t>When clicking these buttons, you might realize its rather challenging to do, and the indicator we made may be constantly toggling. This is because of how sprites work. Since the costume created has transparent parts on it, those locations on the sprite are not considerer apart of the sprite, meaning if the mouse is touching a space in between letters, the mouse is not touching the button. We could edit the sprite to have a white box behind it, but if we wanted to use a background, this would cover it.</a:t>
            </a:r>
          </a:p>
          <a:p>
            <a:endParaRPr lang="en-US" dirty="0"/>
          </a:p>
          <a:p>
            <a:endParaRPr lang="en-US" dirty="0"/>
          </a:p>
          <a:p>
            <a:endParaRPr lang="en-US" dirty="0"/>
          </a:p>
          <a:p>
            <a:r>
              <a:rPr lang="en-US" dirty="0"/>
              <a:t>One solution is to make a new sprite that follows the mouse around, and instead of having the buttons detect if touching the mouse, they can detect the sprite, which we can make as large or small as we want. Another solution is to create an additional sprite for each button that will act as a collider for the mouse, but then a 2</a:t>
            </a:r>
            <a:r>
              <a:rPr lang="en-US" baseline="30000" dirty="0"/>
              <a:t>nd</a:t>
            </a:r>
            <a:r>
              <a:rPr lang="en-US" dirty="0"/>
              <a:t> sprite has to be made for each button we add.</a:t>
            </a:r>
          </a:p>
          <a:p>
            <a:endParaRPr lang="en-US" dirty="0"/>
          </a:p>
          <a:p>
            <a:r>
              <a:rPr lang="en-US" dirty="0"/>
              <a:t>Lets just make this new sprite a small circle that follows the mouse around. We want this function to carry out independently from the game loop, so lets just put this in a forever loop that starts when the green flag is clicked.</a:t>
            </a:r>
          </a:p>
          <a:p>
            <a:endParaRPr lang="en-US" dirty="0"/>
          </a:p>
          <a:p>
            <a:endParaRPr lang="en-US" dirty="0"/>
          </a:p>
        </p:txBody>
      </p:sp>
      <p:pic>
        <p:nvPicPr>
          <p:cNvPr id="5" name="Picture 4">
            <a:extLst>
              <a:ext uri="{FF2B5EF4-FFF2-40B4-BE49-F238E27FC236}">
                <a16:creationId xmlns:a16="http://schemas.microsoft.com/office/drawing/2014/main" id="{7FA5D20F-16A0-1395-D838-8321E00EE207}"/>
              </a:ext>
            </a:extLst>
          </p:cNvPr>
          <p:cNvPicPr>
            <a:picLocks noChangeAspect="1"/>
          </p:cNvPicPr>
          <p:nvPr/>
        </p:nvPicPr>
        <p:blipFill>
          <a:blip r:embed="rId2"/>
          <a:stretch>
            <a:fillRect/>
          </a:stretch>
        </p:blipFill>
        <p:spPr>
          <a:xfrm>
            <a:off x="668511" y="3774262"/>
            <a:ext cx="2604887" cy="887530"/>
          </a:xfrm>
          <a:prstGeom prst="rect">
            <a:avLst/>
          </a:prstGeom>
        </p:spPr>
      </p:pic>
      <p:cxnSp>
        <p:nvCxnSpPr>
          <p:cNvPr id="7" name="Straight Arrow Connector 6">
            <a:extLst>
              <a:ext uri="{FF2B5EF4-FFF2-40B4-BE49-F238E27FC236}">
                <a16:creationId xmlns:a16="http://schemas.microsoft.com/office/drawing/2014/main" id="{011F6BD5-BBA2-23AA-7406-C2B8F9075CD3}"/>
              </a:ext>
            </a:extLst>
          </p:cNvPr>
          <p:cNvCxnSpPr>
            <a:cxnSpLocks/>
          </p:cNvCxnSpPr>
          <p:nvPr/>
        </p:nvCxnSpPr>
        <p:spPr>
          <a:xfrm flipH="1">
            <a:off x="2812356" y="4118642"/>
            <a:ext cx="1073844" cy="1690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786989-B24A-3C56-4923-CC3C98DA2C96}"/>
              </a:ext>
            </a:extLst>
          </p:cNvPr>
          <p:cNvSpPr txBox="1"/>
          <p:nvPr/>
        </p:nvSpPr>
        <p:spPr>
          <a:xfrm>
            <a:off x="3949593" y="3894861"/>
            <a:ext cx="2305210" cy="646331"/>
          </a:xfrm>
          <a:prstGeom prst="rect">
            <a:avLst/>
          </a:prstGeom>
          <a:noFill/>
        </p:spPr>
        <p:txBody>
          <a:bodyPr wrap="square" rtlCol="0">
            <a:spAutoFit/>
          </a:bodyPr>
          <a:lstStyle/>
          <a:p>
            <a:r>
              <a:rPr lang="en-US" dirty="0"/>
              <a:t>Empty space not apart of sprite</a:t>
            </a:r>
          </a:p>
        </p:txBody>
      </p:sp>
      <p:pic>
        <p:nvPicPr>
          <p:cNvPr id="14" name="Picture 13">
            <a:extLst>
              <a:ext uri="{FF2B5EF4-FFF2-40B4-BE49-F238E27FC236}">
                <a16:creationId xmlns:a16="http://schemas.microsoft.com/office/drawing/2014/main" id="{4EE1E2CE-1B3B-671F-C170-9A57D82D87BD}"/>
              </a:ext>
            </a:extLst>
          </p:cNvPr>
          <p:cNvPicPr>
            <a:picLocks noChangeAspect="1"/>
          </p:cNvPicPr>
          <p:nvPr/>
        </p:nvPicPr>
        <p:blipFill>
          <a:blip r:embed="rId3"/>
          <a:stretch>
            <a:fillRect/>
          </a:stretch>
        </p:blipFill>
        <p:spPr>
          <a:xfrm>
            <a:off x="926966" y="7796412"/>
            <a:ext cx="2346432" cy="2026464"/>
          </a:xfrm>
          <a:prstGeom prst="rect">
            <a:avLst/>
          </a:prstGeom>
        </p:spPr>
      </p:pic>
      <p:pic>
        <p:nvPicPr>
          <p:cNvPr id="16" name="Picture 15">
            <a:extLst>
              <a:ext uri="{FF2B5EF4-FFF2-40B4-BE49-F238E27FC236}">
                <a16:creationId xmlns:a16="http://schemas.microsoft.com/office/drawing/2014/main" id="{295B0176-3C1F-5ECA-DCD2-058DAD723D42}"/>
              </a:ext>
            </a:extLst>
          </p:cNvPr>
          <p:cNvPicPr>
            <a:picLocks noChangeAspect="1"/>
          </p:cNvPicPr>
          <p:nvPr/>
        </p:nvPicPr>
        <p:blipFill>
          <a:blip r:embed="rId4"/>
          <a:stretch>
            <a:fillRect/>
          </a:stretch>
        </p:blipFill>
        <p:spPr>
          <a:xfrm>
            <a:off x="4077533" y="7717268"/>
            <a:ext cx="2049330" cy="2026464"/>
          </a:xfrm>
          <a:prstGeom prst="rect">
            <a:avLst/>
          </a:prstGeom>
        </p:spPr>
      </p:pic>
    </p:spTree>
    <p:extLst>
      <p:ext uri="{BB962C8B-B14F-4D97-AF65-F5344CB8AC3E}">
        <p14:creationId xmlns:p14="http://schemas.microsoft.com/office/powerpoint/2010/main" val="317223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Good Buttons</a:t>
            </a:r>
          </a:p>
        </p:txBody>
      </p:sp>
      <p:sp>
        <p:nvSpPr>
          <p:cNvPr id="3" name="TextBox 2">
            <a:extLst>
              <a:ext uri="{FF2B5EF4-FFF2-40B4-BE49-F238E27FC236}">
                <a16:creationId xmlns:a16="http://schemas.microsoft.com/office/drawing/2014/main" id="{B2B519A1-7282-BFA4-1DC0-1C3DF4AC339D}"/>
              </a:ext>
            </a:extLst>
          </p:cNvPr>
          <p:cNvSpPr txBox="1"/>
          <p:nvPr/>
        </p:nvSpPr>
        <p:spPr>
          <a:xfrm>
            <a:off x="753035" y="1167975"/>
            <a:ext cx="6216383" cy="646331"/>
          </a:xfrm>
          <a:prstGeom prst="rect">
            <a:avLst/>
          </a:prstGeom>
          <a:noFill/>
        </p:spPr>
        <p:txBody>
          <a:bodyPr wrap="square" rtlCol="0">
            <a:spAutoFit/>
          </a:bodyPr>
          <a:lstStyle/>
          <a:p>
            <a:r>
              <a:rPr lang="en-US" dirty="0"/>
              <a:t>And of course now we need to update the code on our buttons to reflect this change:</a:t>
            </a:r>
          </a:p>
        </p:txBody>
      </p:sp>
      <p:pic>
        <p:nvPicPr>
          <p:cNvPr id="6" name="Picture 5">
            <a:extLst>
              <a:ext uri="{FF2B5EF4-FFF2-40B4-BE49-F238E27FC236}">
                <a16:creationId xmlns:a16="http://schemas.microsoft.com/office/drawing/2014/main" id="{36A4EF47-1893-6825-9425-C70E0E66F133}"/>
              </a:ext>
            </a:extLst>
          </p:cNvPr>
          <p:cNvPicPr>
            <a:picLocks noChangeAspect="1"/>
          </p:cNvPicPr>
          <p:nvPr/>
        </p:nvPicPr>
        <p:blipFill>
          <a:blip r:embed="rId2"/>
          <a:stretch>
            <a:fillRect/>
          </a:stretch>
        </p:blipFill>
        <p:spPr>
          <a:xfrm>
            <a:off x="753035" y="1918604"/>
            <a:ext cx="2772240" cy="1896796"/>
          </a:xfrm>
          <a:prstGeom prst="rect">
            <a:avLst/>
          </a:prstGeom>
        </p:spPr>
      </p:pic>
      <p:sp>
        <p:nvSpPr>
          <p:cNvPr id="8" name="TextBox 7">
            <a:extLst>
              <a:ext uri="{FF2B5EF4-FFF2-40B4-BE49-F238E27FC236}">
                <a16:creationId xmlns:a16="http://schemas.microsoft.com/office/drawing/2014/main" id="{9362D47A-7C56-3097-BB38-612958331D9B}"/>
              </a:ext>
            </a:extLst>
          </p:cNvPr>
          <p:cNvSpPr txBox="1"/>
          <p:nvPr/>
        </p:nvSpPr>
        <p:spPr>
          <a:xfrm>
            <a:off x="582930" y="3919698"/>
            <a:ext cx="6216383" cy="4247317"/>
          </a:xfrm>
          <a:prstGeom prst="rect">
            <a:avLst/>
          </a:prstGeom>
          <a:noFill/>
        </p:spPr>
        <p:txBody>
          <a:bodyPr wrap="square" rtlCol="0">
            <a:spAutoFit/>
          </a:bodyPr>
          <a:lstStyle/>
          <a:p>
            <a:r>
              <a:rPr lang="en-US" dirty="0"/>
              <a:t>This solution works great, but now we have a black dot on the screen all the time, so lets talk about how to hide it and keep the functionality. We could use the hide command, but this function actually also turns off sensing from the given sprite, making this block very useful for other applications, but not here. Also in the looks tab, you can find this block:</a:t>
            </a:r>
          </a:p>
          <a:p>
            <a:endParaRPr lang="en-US" dirty="0"/>
          </a:p>
          <a:p>
            <a:endParaRPr lang="en-US" dirty="0"/>
          </a:p>
          <a:p>
            <a:endParaRPr lang="en-US" dirty="0"/>
          </a:p>
          <a:p>
            <a:endParaRPr lang="en-US" dirty="0"/>
          </a:p>
          <a:p>
            <a:r>
              <a:rPr lang="en-US" dirty="0"/>
              <a:t>While we can set the color effect, there are also additional options that can be selected by clicking on the dropdown menu. By changing transparency (Called the Ghost Effect), we can make our mouse sensor completely transparent but still detectable by other blocks</a:t>
            </a:r>
          </a:p>
        </p:txBody>
      </p:sp>
      <p:pic>
        <p:nvPicPr>
          <p:cNvPr id="10" name="Picture 9">
            <a:extLst>
              <a:ext uri="{FF2B5EF4-FFF2-40B4-BE49-F238E27FC236}">
                <a16:creationId xmlns:a16="http://schemas.microsoft.com/office/drawing/2014/main" id="{8E13F447-0A69-AD31-E9E3-F2FD6B70FE0A}"/>
              </a:ext>
            </a:extLst>
          </p:cNvPr>
          <p:cNvPicPr>
            <a:picLocks noChangeAspect="1"/>
          </p:cNvPicPr>
          <p:nvPr/>
        </p:nvPicPr>
        <p:blipFill>
          <a:blip r:embed="rId3"/>
          <a:stretch>
            <a:fillRect/>
          </a:stretch>
        </p:blipFill>
        <p:spPr>
          <a:xfrm>
            <a:off x="582930" y="5624148"/>
            <a:ext cx="3409950" cy="942975"/>
          </a:xfrm>
          <a:prstGeom prst="rect">
            <a:avLst/>
          </a:prstGeom>
        </p:spPr>
      </p:pic>
      <p:pic>
        <p:nvPicPr>
          <p:cNvPr id="15" name="Picture 14">
            <a:extLst>
              <a:ext uri="{FF2B5EF4-FFF2-40B4-BE49-F238E27FC236}">
                <a16:creationId xmlns:a16="http://schemas.microsoft.com/office/drawing/2014/main" id="{3C49E4FE-419F-2EAB-9480-A6BC5765C025}"/>
              </a:ext>
            </a:extLst>
          </p:cNvPr>
          <p:cNvPicPr>
            <a:picLocks noChangeAspect="1"/>
          </p:cNvPicPr>
          <p:nvPr/>
        </p:nvPicPr>
        <p:blipFill>
          <a:blip r:embed="rId4"/>
          <a:stretch>
            <a:fillRect/>
          </a:stretch>
        </p:blipFill>
        <p:spPr>
          <a:xfrm>
            <a:off x="2382050" y="7980576"/>
            <a:ext cx="2005653" cy="1819698"/>
          </a:xfrm>
          <a:prstGeom prst="rect">
            <a:avLst/>
          </a:prstGeom>
        </p:spPr>
      </p:pic>
    </p:spTree>
    <p:extLst>
      <p:ext uri="{BB962C8B-B14F-4D97-AF65-F5344CB8AC3E}">
        <p14:creationId xmlns:p14="http://schemas.microsoft.com/office/powerpoint/2010/main" val="280882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What We Have So Far</a:t>
            </a:r>
          </a:p>
        </p:txBody>
      </p:sp>
      <p:sp>
        <p:nvSpPr>
          <p:cNvPr id="3" name="TextBox 2">
            <a:extLst>
              <a:ext uri="{FF2B5EF4-FFF2-40B4-BE49-F238E27FC236}">
                <a16:creationId xmlns:a16="http://schemas.microsoft.com/office/drawing/2014/main" id="{B2B519A1-7282-BFA4-1DC0-1C3DF4AC339D}"/>
              </a:ext>
            </a:extLst>
          </p:cNvPr>
          <p:cNvSpPr txBox="1"/>
          <p:nvPr/>
        </p:nvSpPr>
        <p:spPr>
          <a:xfrm>
            <a:off x="753035" y="1167975"/>
            <a:ext cx="6216383" cy="923330"/>
          </a:xfrm>
          <a:prstGeom prst="rect">
            <a:avLst/>
          </a:prstGeom>
          <a:noFill/>
        </p:spPr>
        <p:txBody>
          <a:bodyPr wrap="square" rtlCol="0">
            <a:spAutoFit/>
          </a:bodyPr>
          <a:lstStyle/>
          <a:p>
            <a:r>
              <a:rPr lang="en-US" dirty="0"/>
              <a:t>Up until now, we have just structured our game to fit into a planned game loop, which if we mapped it out visually would look something like this:</a:t>
            </a:r>
          </a:p>
        </p:txBody>
      </p:sp>
      <p:sp>
        <p:nvSpPr>
          <p:cNvPr id="4" name="Rectangle 3">
            <a:extLst>
              <a:ext uri="{FF2B5EF4-FFF2-40B4-BE49-F238E27FC236}">
                <a16:creationId xmlns:a16="http://schemas.microsoft.com/office/drawing/2014/main" id="{CDA3E2F2-8F78-D65A-DDC6-FD776B1C5BD1}"/>
              </a:ext>
            </a:extLst>
          </p:cNvPr>
          <p:cNvSpPr/>
          <p:nvPr/>
        </p:nvSpPr>
        <p:spPr>
          <a:xfrm>
            <a:off x="3008298" y="2650989"/>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Game</a:t>
            </a:r>
          </a:p>
          <a:p>
            <a:pPr algn="ctr"/>
            <a:r>
              <a:rPr lang="en-US" sz="1400" dirty="0">
                <a:solidFill>
                  <a:schemeClr val="tx1"/>
                </a:solidFill>
              </a:rPr>
              <a:t>(Starting Condition)</a:t>
            </a:r>
          </a:p>
        </p:txBody>
      </p:sp>
      <p:sp>
        <p:nvSpPr>
          <p:cNvPr id="5" name="Rectangle 4">
            <a:extLst>
              <a:ext uri="{FF2B5EF4-FFF2-40B4-BE49-F238E27FC236}">
                <a16:creationId xmlns:a16="http://schemas.microsoft.com/office/drawing/2014/main" id="{1445B329-EE53-C51E-962B-B15178F80117}"/>
              </a:ext>
            </a:extLst>
          </p:cNvPr>
          <p:cNvSpPr/>
          <p:nvPr/>
        </p:nvSpPr>
        <p:spPr>
          <a:xfrm>
            <a:off x="5263562" y="2650990"/>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Losing</a:t>
            </a:r>
          </a:p>
        </p:txBody>
      </p:sp>
      <p:cxnSp>
        <p:nvCxnSpPr>
          <p:cNvPr id="7" name="Straight Arrow Connector 6">
            <a:extLst>
              <a:ext uri="{FF2B5EF4-FFF2-40B4-BE49-F238E27FC236}">
                <a16:creationId xmlns:a16="http://schemas.microsoft.com/office/drawing/2014/main" id="{39569CD5-3A4E-8CE0-A7FF-97CDAFAC8411}"/>
              </a:ext>
            </a:extLst>
          </p:cNvPr>
          <p:cNvCxnSpPr>
            <a:cxnSpLocks/>
            <a:stCxn id="4" idx="3"/>
          </p:cNvCxnSpPr>
          <p:nvPr/>
        </p:nvCxnSpPr>
        <p:spPr>
          <a:xfrm>
            <a:off x="4714154" y="2996771"/>
            <a:ext cx="549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CF39D26-5E80-C7FB-7D71-00BF1CE14D6B}"/>
              </a:ext>
            </a:extLst>
          </p:cNvPr>
          <p:cNvSpPr/>
          <p:nvPr/>
        </p:nvSpPr>
        <p:spPr>
          <a:xfrm>
            <a:off x="753035" y="2650988"/>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Menu</a:t>
            </a:r>
          </a:p>
        </p:txBody>
      </p:sp>
      <p:cxnSp>
        <p:nvCxnSpPr>
          <p:cNvPr id="12" name="Straight Arrow Connector 11">
            <a:extLst>
              <a:ext uri="{FF2B5EF4-FFF2-40B4-BE49-F238E27FC236}">
                <a16:creationId xmlns:a16="http://schemas.microsoft.com/office/drawing/2014/main" id="{E1941F6B-6A9F-8C19-C7F0-3B1B44C3E076}"/>
              </a:ext>
            </a:extLst>
          </p:cNvPr>
          <p:cNvCxnSpPr>
            <a:cxnSpLocks/>
          </p:cNvCxnSpPr>
          <p:nvPr/>
        </p:nvCxnSpPr>
        <p:spPr>
          <a:xfrm>
            <a:off x="2458890" y="2996770"/>
            <a:ext cx="549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lstStyle/>
          <a:p>
            <a:r>
              <a:rPr lang="en-US" dirty="0"/>
              <a:t>Goals for Meeting</a:t>
            </a:r>
          </a:p>
        </p:txBody>
      </p:sp>
      <p:sp>
        <p:nvSpPr>
          <p:cNvPr id="3" name="TextBox 2">
            <a:extLst>
              <a:ext uri="{FF2B5EF4-FFF2-40B4-BE49-F238E27FC236}">
                <a16:creationId xmlns:a16="http://schemas.microsoft.com/office/drawing/2014/main" id="{54191E9F-9530-88C8-3F08-B9ADCB56AB98}"/>
              </a:ext>
            </a:extLst>
          </p:cNvPr>
          <p:cNvSpPr txBox="1"/>
          <p:nvPr/>
        </p:nvSpPr>
        <p:spPr>
          <a:xfrm>
            <a:off x="322729" y="1652067"/>
            <a:ext cx="7115416" cy="1754326"/>
          </a:xfrm>
          <a:prstGeom prst="rect">
            <a:avLst/>
          </a:prstGeom>
          <a:noFill/>
        </p:spPr>
        <p:txBody>
          <a:bodyPr wrap="square" rtlCol="0">
            <a:spAutoFit/>
          </a:bodyPr>
          <a:lstStyle/>
          <a:p>
            <a:pPr marL="285750" indent="-285750">
              <a:buFontTx/>
              <a:buChar char="-"/>
            </a:pPr>
            <a:r>
              <a:rPr lang="en-US" dirty="0"/>
              <a:t>Get more familiar with some of the functions in scratch, including if and while statements,  sprite cloning, variables and lists, custom blocks, and sensing and operator blocks by creating a basic game</a:t>
            </a:r>
          </a:p>
          <a:p>
            <a:endParaRPr lang="en-US" dirty="0"/>
          </a:p>
          <a:p>
            <a:pPr marL="285750" indent="-285750">
              <a:buFontTx/>
              <a:buChar char="-"/>
            </a:pPr>
            <a:r>
              <a:rPr lang="en-US" dirty="0"/>
              <a:t>Learn some techniques for code structure to keep coding and structure for editing the code organized</a:t>
            </a:r>
          </a:p>
        </p:txBody>
      </p:sp>
    </p:spTree>
    <p:extLst>
      <p:ext uri="{BB962C8B-B14F-4D97-AF65-F5344CB8AC3E}">
        <p14:creationId xmlns:p14="http://schemas.microsoft.com/office/powerpoint/2010/main" val="125583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lstStyle/>
          <a:p>
            <a:r>
              <a:rPr lang="en-US" dirty="0"/>
              <a:t>Getting Started</a:t>
            </a:r>
          </a:p>
        </p:txBody>
      </p:sp>
      <p:sp>
        <p:nvSpPr>
          <p:cNvPr id="3" name="TextBox 2">
            <a:extLst>
              <a:ext uri="{FF2B5EF4-FFF2-40B4-BE49-F238E27FC236}">
                <a16:creationId xmlns:a16="http://schemas.microsoft.com/office/drawing/2014/main" id="{54191E9F-9530-88C8-3F08-B9ADCB56AB98}"/>
              </a:ext>
            </a:extLst>
          </p:cNvPr>
          <p:cNvSpPr txBox="1"/>
          <p:nvPr/>
        </p:nvSpPr>
        <p:spPr>
          <a:xfrm>
            <a:off x="322729" y="1652067"/>
            <a:ext cx="7115416" cy="1754326"/>
          </a:xfrm>
          <a:prstGeom prst="rect">
            <a:avLst/>
          </a:prstGeom>
          <a:noFill/>
        </p:spPr>
        <p:txBody>
          <a:bodyPr wrap="square" rtlCol="0">
            <a:spAutoFit/>
          </a:bodyPr>
          <a:lstStyle/>
          <a:p>
            <a:r>
              <a:rPr lang="en-US" dirty="0"/>
              <a:t>Lets start by getting the meeting 2 project from the coding club GitHub Page</a:t>
            </a:r>
          </a:p>
          <a:p>
            <a:endParaRPr lang="en-US" dirty="0"/>
          </a:p>
          <a:p>
            <a:r>
              <a:rPr lang="en-US" dirty="0">
                <a:hlinkClick r:id="rId2"/>
              </a:rPr>
              <a:t>https://github.com/tommyrohmann/Coding-Club</a:t>
            </a:r>
            <a:endParaRPr lang="en-US" dirty="0"/>
          </a:p>
          <a:p>
            <a:endParaRPr lang="en-US" dirty="0"/>
          </a:p>
          <a:p>
            <a:endParaRPr lang="en-US" dirty="0"/>
          </a:p>
        </p:txBody>
      </p:sp>
    </p:spTree>
    <p:extLst>
      <p:ext uri="{BB962C8B-B14F-4D97-AF65-F5344CB8AC3E}">
        <p14:creationId xmlns:p14="http://schemas.microsoft.com/office/powerpoint/2010/main" val="304560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829519"/>
          </a:xfrm>
        </p:spPr>
        <p:txBody>
          <a:bodyPr>
            <a:normAutofit fontScale="90000"/>
          </a:bodyPr>
          <a:lstStyle/>
          <a:p>
            <a:r>
              <a:rPr lang="en-US" dirty="0"/>
              <a:t>What We’re Starting With </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529123"/>
            <a:ext cx="6477640" cy="2585323"/>
          </a:xfrm>
          <a:prstGeom prst="rect">
            <a:avLst/>
          </a:prstGeom>
          <a:noFill/>
        </p:spPr>
        <p:txBody>
          <a:bodyPr wrap="square" rtlCol="0">
            <a:spAutoFit/>
          </a:bodyPr>
          <a:lstStyle/>
          <a:p>
            <a:r>
              <a:rPr lang="en-US" dirty="0"/>
              <a:t>Looking at the project we jus downloaded, it has 2 sprites, a smiley faced “Player”, and a black dot for an “enemy”. The black dot has a code that says when the green flag is clicked, it will go to an initial position, and then move in a circle by rotating, and then moving a small number of steps in a loop forever. The player is a little more complex, with a loop that uses “if statements” to check if a player is pressing one of four arrow keys on their keyboard. If an arrow key is pressed, the code will detect which one, and move the player in a corresponding direction.</a:t>
            </a:r>
          </a:p>
        </p:txBody>
      </p:sp>
      <p:pic>
        <p:nvPicPr>
          <p:cNvPr id="12" name="Picture 11">
            <a:extLst>
              <a:ext uri="{FF2B5EF4-FFF2-40B4-BE49-F238E27FC236}">
                <a16:creationId xmlns:a16="http://schemas.microsoft.com/office/drawing/2014/main" id="{5C9B4C69-5125-8633-2F54-2672DE7B3585}"/>
              </a:ext>
            </a:extLst>
          </p:cNvPr>
          <p:cNvPicPr>
            <a:picLocks noChangeAspect="1"/>
          </p:cNvPicPr>
          <p:nvPr/>
        </p:nvPicPr>
        <p:blipFill>
          <a:blip r:embed="rId2"/>
          <a:stretch>
            <a:fillRect/>
          </a:stretch>
        </p:blipFill>
        <p:spPr>
          <a:xfrm>
            <a:off x="491778" y="4198895"/>
            <a:ext cx="3632580" cy="3136656"/>
          </a:xfrm>
          <a:prstGeom prst="rect">
            <a:avLst/>
          </a:prstGeom>
        </p:spPr>
      </p:pic>
      <p:sp>
        <p:nvSpPr>
          <p:cNvPr id="13" name="TextBox 12">
            <a:extLst>
              <a:ext uri="{FF2B5EF4-FFF2-40B4-BE49-F238E27FC236}">
                <a16:creationId xmlns:a16="http://schemas.microsoft.com/office/drawing/2014/main" id="{6160F22E-F24C-721A-B66E-E1A412094FE7}"/>
              </a:ext>
            </a:extLst>
          </p:cNvPr>
          <p:cNvSpPr txBox="1"/>
          <p:nvPr/>
        </p:nvSpPr>
        <p:spPr>
          <a:xfrm>
            <a:off x="4457676" y="4783311"/>
            <a:ext cx="914400" cy="369332"/>
          </a:xfrm>
          <a:prstGeom prst="rect">
            <a:avLst/>
          </a:prstGeom>
          <a:noFill/>
        </p:spPr>
        <p:txBody>
          <a:bodyPr wrap="square" rtlCol="0">
            <a:spAutoFit/>
          </a:bodyPr>
          <a:lstStyle/>
          <a:p>
            <a:r>
              <a:rPr lang="en-US" dirty="0"/>
              <a:t>Enemy</a:t>
            </a:r>
          </a:p>
        </p:txBody>
      </p:sp>
      <p:sp>
        <p:nvSpPr>
          <p:cNvPr id="14" name="TextBox 13">
            <a:extLst>
              <a:ext uri="{FF2B5EF4-FFF2-40B4-BE49-F238E27FC236}">
                <a16:creationId xmlns:a16="http://schemas.microsoft.com/office/drawing/2014/main" id="{3CB2E1C1-B21B-E88B-9149-7F9AA9EBD985}"/>
              </a:ext>
            </a:extLst>
          </p:cNvPr>
          <p:cNvSpPr txBox="1"/>
          <p:nvPr/>
        </p:nvSpPr>
        <p:spPr>
          <a:xfrm>
            <a:off x="2458891" y="8298637"/>
            <a:ext cx="991240" cy="369332"/>
          </a:xfrm>
          <a:prstGeom prst="rect">
            <a:avLst/>
          </a:prstGeom>
          <a:noFill/>
        </p:spPr>
        <p:txBody>
          <a:bodyPr wrap="square" rtlCol="0">
            <a:spAutoFit/>
          </a:bodyPr>
          <a:lstStyle/>
          <a:p>
            <a:r>
              <a:rPr lang="en-US" dirty="0"/>
              <a:t>Player</a:t>
            </a:r>
          </a:p>
        </p:txBody>
      </p:sp>
      <p:pic>
        <p:nvPicPr>
          <p:cNvPr id="16" name="Picture 15">
            <a:extLst>
              <a:ext uri="{FF2B5EF4-FFF2-40B4-BE49-F238E27FC236}">
                <a16:creationId xmlns:a16="http://schemas.microsoft.com/office/drawing/2014/main" id="{FBA63FA4-55B9-D31B-8E6D-F26B1348EDE6}"/>
              </a:ext>
            </a:extLst>
          </p:cNvPr>
          <p:cNvPicPr>
            <a:picLocks noChangeAspect="1"/>
          </p:cNvPicPr>
          <p:nvPr/>
        </p:nvPicPr>
        <p:blipFill>
          <a:blip r:embed="rId3"/>
          <a:stretch>
            <a:fillRect/>
          </a:stretch>
        </p:blipFill>
        <p:spPr>
          <a:xfrm>
            <a:off x="3285860" y="6157455"/>
            <a:ext cx="4172431" cy="3193156"/>
          </a:xfrm>
          <a:prstGeom prst="rect">
            <a:avLst/>
          </a:prstGeom>
        </p:spPr>
      </p:pic>
    </p:spTree>
    <p:extLst>
      <p:ext uri="{BB962C8B-B14F-4D97-AF65-F5344CB8AC3E}">
        <p14:creationId xmlns:p14="http://schemas.microsoft.com/office/powerpoint/2010/main" val="284347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1052696"/>
          </a:xfrm>
        </p:spPr>
        <p:txBody>
          <a:bodyPr>
            <a:normAutofit fontScale="90000"/>
          </a:bodyPr>
          <a:lstStyle/>
          <a:p>
            <a:r>
              <a:rPr lang="en-US" dirty="0"/>
              <a:t>Improving Movement with Variables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4801314"/>
          </a:xfrm>
          <a:prstGeom prst="rect">
            <a:avLst/>
          </a:prstGeom>
          <a:noFill/>
        </p:spPr>
        <p:txBody>
          <a:bodyPr wrap="square" rtlCol="0">
            <a:spAutoFit/>
          </a:bodyPr>
          <a:lstStyle/>
          <a:p>
            <a:r>
              <a:rPr lang="en-US" dirty="0"/>
              <a:t>Lets see what everything is doing by running the code. Click the green flag, you might notice that while you can move around, the player moves too fast. While we can go ahead and change the numbers manually in the script, we can also use a variable to store how fast we want the player to move. This way we can change all four numbers at once, or even change how fast the player moves in code while the game is running.</a:t>
            </a:r>
          </a:p>
          <a:p>
            <a:endParaRPr lang="en-US" dirty="0"/>
          </a:p>
          <a:p>
            <a:r>
              <a:rPr lang="en-US" dirty="0"/>
              <a:t>To get the player to move in the negative direction, the multiplication operator block can be used to multiply the velocity by -1, making it so the same variable can be used to move the player in the opposite direction.</a:t>
            </a:r>
          </a:p>
          <a:p>
            <a:endParaRPr lang="en-US" dirty="0"/>
          </a:p>
          <a:p>
            <a:r>
              <a:rPr lang="en-US" dirty="0"/>
              <a:t>Create a new variable and call it “Player Speed”. Lets add some code to set the variable when the green flag is first pressed, and then update the code as follows:</a:t>
            </a:r>
          </a:p>
          <a:p>
            <a:endParaRPr lang="en-US" dirty="0"/>
          </a:p>
        </p:txBody>
      </p:sp>
      <p:pic>
        <p:nvPicPr>
          <p:cNvPr id="4" name="Picture 3">
            <a:extLst>
              <a:ext uri="{FF2B5EF4-FFF2-40B4-BE49-F238E27FC236}">
                <a16:creationId xmlns:a16="http://schemas.microsoft.com/office/drawing/2014/main" id="{A5120F56-6DCC-597C-9DCE-3CB8205866F7}"/>
              </a:ext>
            </a:extLst>
          </p:cNvPr>
          <p:cNvPicPr>
            <a:picLocks noChangeAspect="1"/>
          </p:cNvPicPr>
          <p:nvPr/>
        </p:nvPicPr>
        <p:blipFill>
          <a:blip r:embed="rId2"/>
          <a:stretch>
            <a:fillRect/>
          </a:stretch>
        </p:blipFill>
        <p:spPr>
          <a:xfrm>
            <a:off x="-369915" y="6285540"/>
            <a:ext cx="3339794" cy="2418811"/>
          </a:xfrm>
          <a:prstGeom prst="rect">
            <a:avLst/>
          </a:prstGeom>
        </p:spPr>
      </p:pic>
      <p:pic>
        <p:nvPicPr>
          <p:cNvPr id="7" name="Picture 6">
            <a:extLst>
              <a:ext uri="{FF2B5EF4-FFF2-40B4-BE49-F238E27FC236}">
                <a16:creationId xmlns:a16="http://schemas.microsoft.com/office/drawing/2014/main" id="{8517CB27-1053-8AEF-1CE0-8D6A0BB68115}"/>
              </a:ext>
            </a:extLst>
          </p:cNvPr>
          <p:cNvPicPr>
            <a:picLocks noChangeAspect="1"/>
          </p:cNvPicPr>
          <p:nvPr/>
        </p:nvPicPr>
        <p:blipFill>
          <a:blip r:embed="rId3"/>
          <a:stretch>
            <a:fillRect/>
          </a:stretch>
        </p:blipFill>
        <p:spPr>
          <a:xfrm>
            <a:off x="2812100" y="6181794"/>
            <a:ext cx="1804965" cy="3265699"/>
          </a:xfrm>
          <a:prstGeom prst="rect">
            <a:avLst/>
          </a:prstGeom>
        </p:spPr>
      </p:pic>
      <p:sp>
        <p:nvSpPr>
          <p:cNvPr id="8" name="TextBox 7">
            <a:extLst>
              <a:ext uri="{FF2B5EF4-FFF2-40B4-BE49-F238E27FC236}">
                <a16:creationId xmlns:a16="http://schemas.microsoft.com/office/drawing/2014/main" id="{61C22136-421D-3693-6CF9-ADEF25F3C708}"/>
              </a:ext>
            </a:extLst>
          </p:cNvPr>
          <p:cNvSpPr txBox="1"/>
          <p:nvPr/>
        </p:nvSpPr>
        <p:spPr>
          <a:xfrm>
            <a:off x="4617065" y="6937480"/>
            <a:ext cx="2563682" cy="1754326"/>
          </a:xfrm>
          <a:prstGeom prst="rect">
            <a:avLst/>
          </a:prstGeom>
          <a:noFill/>
        </p:spPr>
        <p:txBody>
          <a:bodyPr wrap="square" rtlCol="0">
            <a:spAutoFit/>
          </a:bodyPr>
          <a:lstStyle/>
          <a:p>
            <a:r>
              <a:rPr lang="en-US" dirty="0"/>
              <a:t>Shown below, changing the speed to 20 is still too fast, but fortunately, changing the speed again is as simple as changing 1 number in the code</a:t>
            </a:r>
          </a:p>
        </p:txBody>
      </p:sp>
    </p:spTree>
    <p:extLst>
      <p:ext uri="{BB962C8B-B14F-4D97-AF65-F5344CB8AC3E}">
        <p14:creationId xmlns:p14="http://schemas.microsoft.com/office/powerpoint/2010/main" val="284862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425240"/>
            <a:ext cx="6606540" cy="1052696"/>
          </a:xfrm>
        </p:spPr>
        <p:txBody>
          <a:bodyPr>
            <a:normAutofit fontScale="90000"/>
          </a:bodyPr>
          <a:lstStyle/>
          <a:p>
            <a:r>
              <a:rPr lang="en-US" dirty="0"/>
              <a:t>Detecting Enemy Collisions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3693319"/>
          </a:xfrm>
          <a:prstGeom prst="rect">
            <a:avLst/>
          </a:prstGeom>
          <a:noFill/>
        </p:spPr>
        <p:txBody>
          <a:bodyPr wrap="square" rtlCol="0">
            <a:spAutoFit/>
          </a:bodyPr>
          <a:lstStyle/>
          <a:p>
            <a:r>
              <a:rPr lang="en-US" dirty="0"/>
              <a:t>Now we have some movement in our game, but there really isn’t much to do in it. Lets just try making it so the player gets hurt when they run into the enemy.</a:t>
            </a:r>
          </a:p>
          <a:p>
            <a:endParaRPr lang="en-US" dirty="0"/>
          </a:p>
          <a:p>
            <a:r>
              <a:rPr lang="en-US" dirty="0"/>
              <a:t>We can do this by making another script. Using a sensing block, lets detect when the player is touching the enemy and have this code trigger some sort of indication that there was a collision. Using the “Looks” Blocks, the sprite color and costume, which is the picture displayed by the sprite, can be adjusted. Lets make a code to have the player look hurt, and then change back to being happy after not touching the enemy anymore.</a:t>
            </a:r>
          </a:p>
          <a:p>
            <a:endParaRPr lang="en-US" dirty="0"/>
          </a:p>
          <a:p>
            <a:endParaRPr lang="en-US" dirty="0"/>
          </a:p>
        </p:txBody>
      </p:sp>
      <p:pic>
        <p:nvPicPr>
          <p:cNvPr id="5" name="Picture 4">
            <a:extLst>
              <a:ext uri="{FF2B5EF4-FFF2-40B4-BE49-F238E27FC236}">
                <a16:creationId xmlns:a16="http://schemas.microsoft.com/office/drawing/2014/main" id="{58C7F43F-0078-C614-4F4F-74D62772E97D}"/>
              </a:ext>
            </a:extLst>
          </p:cNvPr>
          <p:cNvPicPr>
            <a:picLocks noChangeAspect="1"/>
          </p:cNvPicPr>
          <p:nvPr/>
        </p:nvPicPr>
        <p:blipFill>
          <a:blip r:embed="rId2"/>
          <a:stretch>
            <a:fillRect/>
          </a:stretch>
        </p:blipFill>
        <p:spPr>
          <a:xfrm>
            <a:off x="1131962" y="4989639"/>
            <a:ext cx="2348905" cy="2763892"/>
          </a:xfrm>
          <a:prstGeom prst="rect">
            <a:avLst/>
          </a:prstGeom>
        </p:spPr>
      </p:pic>
      <p:pic>
        <p:nvPicPr>
          <p:cNvPr id="10" name="Picture 9">
            <a:extLst>
              <a:ext uri="{FF2B5EF4-FFF2-40B4-BE49-F238E27FC236}">
                <a16:creationId xmlns:a16="http://schemas.microsoft.com/office/drawing/2014/main" id="{1AE93CD5-F436-D783-0B8B-DCA6BB226BF0}"/>
              </a:ext>
            </a:extLst>
          </p:cNvPr>
          <p:cNvPicPr>
            <a:picLocks noChangeAspect="1"/>
          </p:cNvPicPr>
          <p:nvPr/>
        </p:nvPicPr>
        <p:blipFill>
          <a:blip r:embed="rId3"/>
          <a:stretch>
            <a:fillRect/>
          </a:stretch>
        </p:blipFill>
        <p:spPr>
          <a:xfrm>
            <a:off x="3942437" y="5438135"/>
            <a:ext cx="2095500" cy="1866900"/>
          </a:xfrm>
          <a:prstGeom prst="rect">
            <a:avLst/>
          </a:prstGeom>
        </p:spPr>
      </p:pic>
      <p:sp>
        <p:nvSpPr>
          <p:cNvPr id="11" name="TextBox 10">
            <a:extLst>
              <a:ext uri="{FF2B5EF4-FFF2-40B4-BE49-F238E27FC236}">
                <a16:creationId xmlns:a16="http://schemas.microsoft.com/office/drawing/2014/main" id="{747540CB-A73C-C4E4-6F17-2E8D78A5F6B0}"/>
              </a:ext>
            </a:extLst>
          </p:cNvPr>
          <p:cNvSpPr txBox="1"/>
          <p:nvPr/>
        </p:nvSpPr>
        <p:spPr>
          <a:xfrm>
            <a:off x="695405" y="7760874"/>
            <a:ext cx="6494065" cy="2031325"/>
          </a:xfrm>
          <a:prstGeom prst="rect">
            <a:avLst/>
          </a:prstGeom>
          <a:noFill/>
        </p:spPr>
        <p:txBody>
          <a:bodyPr wrap="square" rtlCol="0">
            <a:spAutoFit/>
          </a:bodyPr>
          <a:lstStyle/>
          <a:p>
            <a:r>
              <a:rPr lang="en-US" dirty="0"/>
              <a:t>We can analyze what the code by reading what occurs in the order it is executed in. When the green flag is pressed, a forever loop will initiate. Here, if touching the enemy, the player will change costume and color and then wait until no longer touching the enemy. Then the player will return to its original state. If not touching the enemy, the forever loop will run back and check for a collision.</a:t>
            </a:r>
          </a:p>
        </p:txBody>
      </p:sp>
    </p:spTree>
    <p:extLst>
      <p:ext uri="{BB962C8B-B14F-4D97-AF65-F5344CB8AC3E}">
        <p14:creationId xmlns:p14="http://schemas.microsoft.com/office/powerpoint/2010/main" val="93590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425240"/>
            <a:ext cx="6606540" cy="1052696"/>
          </a:xfrm>
        </p:spPr>
        <p:txBody>
          <a:bodyPr>
            <a:normAutofit fontScale="90000"/>
          </a:bodyPr>
          <a:lstStyle/>
          <a:p>
            <a:r>
              <a:rPr lang="en-US" dirty="0"/>
              <a:t>Detecting Enemy Collisions</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2862322"/>
          </a:xfrm>
          <a:prstGeom prst="rect">
            <a:avLst/>
          </a:prstGeom>
          <a:noFill/>
        </p:spPr>
        <p:txBody>
          <a:bodyPr wrap="square" rtlCol="0">
            <a:spAutoFit/>
          </a:bodyPr>
          <a:lstStyle/>
          <a:p>
            <a:r>
              <a:rPr lang="en-US" dirty="0"/>
              <a:t>Lets also track how many times the player has been hit by the enemy by establishing a “Health” variable. Remember, variables don’t necessarily do anything on their own, but we can alter it and use its value to give it meaning.</a:t>
            </a:r>
          </a:p>
          <a:p>
            <a:endParaRPr lang="en-US" dirty="0"/>
          </a:p>
          <a:p>
            <a:r>
              <a:rPr lang="en-US" dirty="0"/>
              <a:t>With this variable, lets have it be set to some starting number, say 5 when the game starts. Lets also add to our collision code to make the player lose 1 health whenever they run into the enemy.</a:t>
            </a:r>
          </a:p>
          <a:p>
            <a:endParaRPr lang="en-US" dirty="0"/>
          </a:p>
          <a:p>
            <a:endParaRPr lang="en-US" dirty="0"/>
          </a:p>
        </p:txBody>
      </p:sp>
      <p:pic>
        <p:nvPicPr>
          <p:cNvPr id="4" name="Picture 3">
            <a:extLst>
              <a:ext uri="{FF2B5EF4-FFF2-40B4-BE49-F238E27FC236}">
                <a16:creationId xmlns:a16="http://schemas.microsoft.com/office/drawing/2014/main" id="{763F342E-F2FB-7584-B3BA-67211CF64828}"/>
              </a:ext>
            </a:extLst>
          </p:cNvPr>
          <p:cNvPicPr>
            <a:picLocks noChangeAspect="1"/>
          </p:cNvPicPr>
          <p:nvPr/>
        </p:nvPicPr>
        <p:blipFill>
          <a:blip r:embed="rId2"/>
          <a:stretch>
            <a:fillRect/>
          </a:stretch>
        </p:blipFill>
        <p:spPr>
          <a:xfrm>
            <a:off x="983556" y="4392275"/>
            <a:ext cx="3096145" cy="4219525"/>
          </a:xfrm>
          <a:prstGeom prst="rect">
            <a:avLst/>
          </a:prstGeom>
        </p:spPr>
      </p:pic>
      <p:sp>
        <p:nvSpPr>
          <p:cNvPr id="7" name="TextBox 6">
            <a:extLst>
              <a:ext uri="{FF2B5EF4-FFF2-40B4-BE49-F238E27FC236}">
                <a16:creationId xmlns:a16="http://schemas.microsoft.com/office/drawing/2014/main" id="{146CF5DB-7693-102C-AA00-8308B3E5B69A}"/>
              </a:ext>
            </a:extLst>
          </p:cNvPr>
          <p:cNvSpPr txBox="1"/>
          <p:nvPr/>
        </p:nvSpPr>
        <p:spPr>
          <a:xfrm>
            <a:off x="4149377" y="4392275"/>
            <a:ext cx="3388659" cy="2862322"/>
          </a:xfrm>
          <a:prstGeom prst="rect">
            <a:avLst/>
          </a:prstGeom>
          <a:noFill/>
        </p:spPr>
        <p:txBody>
          <a:bodyPr wrap="square" rtlCol="0">
            <a:spAutoFit/>
          </a:bodyPr>
          <a:lstStyle/>
          <a:p>
            <a:r>
              <a:rPr lang="en-US" dirty="0"/>
              <a:t>Great! We can now track the players health by effectively counting how many times they have been hit. That said, we still have the same problem as before, this health variable doesn’t really mean anything yet as shown if we get hit more than 5 times. To improve on this code, lets talk about game loops.</a:t>
            </a:r>
          </a:p>
        </p:txBody>
      </p:sp>
      <p:pic>
        <p:nvPicPr>
          <p:cNvPr id="9" name="Picture 8">
            <a:extLst>
              <a:ext uri="{FF2B5EF4-FFF2-40B4-BE49-F238E27FC236}">
                <a16:creationId xmlns:a16="http://schemas.microsoft.com/office/drawing/2014/main" id="{CD6191DD-75CD-E2F4-7D92-D50D3091C457}"/>
              </a:ext>
            </a:extLst>
          </p:cNvPr>
          <p:cNvPicPr>
            <a:picLocks noChangeAspect="1"/>
          </p:cNvPicPr>
          <p:nvPr/>
        </p:nvPicPr>
        <p:blipFill>
          <a:blip r:embed="rId3"/>
          <a:stretch>
            <a:fillRect/>
          </a:stretch>
        </p:blipFill>
        <p:spPr>
          <a:xfrm>
            <a:off x="3560749" y="7410582"/>
            <a:ext cx="3790949" cy="1976437"/>
          </a:xfrm>
          <a:prstGeom prst="rect">
            <a:avLst/>
          </a:prstGeom>
        </p:spPr>
      </p:pic>
    </p:spTree>
    <p:extLst>
      <p:ext uri="{BB962C8B-B14F-4D97-AF65-F5344CB8AC3E}">
        <p14:creationId xmlns:p14="http://schemas.microsoft.com/office/powerpoint/2010/main" val="33762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560951"/>
            <a:ext cx="6606540" cy="1052696"/>
          </a:xfrm>
        </p:spPr>
        <p:txBody>
          <a:bodyPr>
            <a:normAutofit/>
          </a:bodyPr>
          <a:lstStyle/>
          <a:p>
            <a:r>
              <a:rPr lang="en-US" dirty="0"/>
              <a:t>What is a Game Loop?</a:t>
            </a:r>
          </a:p>
        </p:txBody>
      </p:sp>
      <p:sp>
        <p:nvSpPr>
          <p:cNvPr id="6" name="TextBox 5">
            <a:extLst>
              <a:ext uri="{FF2B5EF4-FFF2-40B4-BE49-F238E27FC236}">
                <a16:creationId xmlns:a16="http://schemas.microsoft.com/office/drawing/2014/main" id="{3F472033-D056-E61C-6DD9-4C095B410398}"/>
              </a:ext>
            </a:extLst>
          </p:cNvPr>
          <p:cNvSpPr txBox="1"/>
          <p:nvPr/>
        </p:nvSpPr>
        <p:spPr>
          <a:xfrm>
            <a:off x="653143" y="1705855"/>
            <a:ext cx="6477640" cy="6463308"/>
          </a:xfrm>
          <a:prstGeom prst="rect">
            <a:avLst/>
          </a:prstGeom>
          <a:noFill/>
        </p:spPr>
        <p:txBody>
          <a:bodyPr wrap="square" rtlCol="0">
            <a:spAutoFit/>
          </a:bodyPr>
          <a:lstStyle/>
          <a:p>
            <a:r>
              <a:rPr lang="en-US" dirty="0"/>
              <a:t>While its great that we can hit the enemy and make our player look hurt by visual cues, and we added a variable to track the players health, this collision doesn’t necessarily mean anything yet. Lets try to establish a game loop.</a:t>
            </a:r>
          </a:p>
          <a:p>
            <a:endParaRPr lang="en-US" dirty="0"/>
          </a:p>
          <a:p>
            <a:r>
              <a:rPr lang="en-US" dirty="0"/>
              <a:t>A game loop is how your game will be structured and is the general path of screens and modes a player will take as they play their game. For this game, lets try to make a game loop with 2 states:</a:t>
            </a:r>
          </a:p>
          <a:p>
            <a:endParaRPr lang="en-US" dirty="0"/>
          </a:p>
          <a:p>
            <a:endParaRPr lang="en-US" dirty="0"/>
          </a:p>
          <a:p>
            <a:endParaRPr lang="en-US" dirty="0"/>
          </a:p>
          <a:p>
            <a:endParaRPr lang="en-US" dirty="0"/>
          </a:p>
          <a:p>
            <a:r>
              <a:rPr lang="en-US" dirty="0"/>
              <a:t>All of this may seem rather arbitrary and vague, and that’s because it is more or less. Really none of what function added to the game has any meaning, so we need to create effects that add meaning to each of the functions in game. In this case, lets just make the game stop when the player reaches 0 health.</a:t>
            </a:r>
          </a:p>
          <a:p>
            <a:endParaRPr lang="en-US" dirty="0"/>
          </a:p>
          <a:p>
            <a:r>
              <a:rPr lang="en-US" dirty="0"/>
              <a:t>While we could just insert the block that simply halts our code, lets try to instead hide all of our sprites and have the game display a message saying that they lost.</a:t>
            </a:r>
          </a:p>
          <a:p>
            <a:endParaRPr lang="en-US" dirty="0"/>
          </a:p>
          <a:p>
            <a:endParaRPr lang="en-US" dirty="0"/>
          </a:p>
        </p:txBody>
      </p:sp>
      <p:sp>
        <p:nvSpPr>
          <p:cNvPr id="3" name="Rectangle 2">
            <a:extLst>
              <a:ext uri="{FF2B5EF4-FFF2-40B4-BE49-F238E27FC236}">
                <a16:creationId xmlns:a16="http://schemas.microsoft.com/office/drawing/2014/main" id="{3B8ED047-331D-4B1C-B943-ABED24E3295C}"/>
              </a:ext>
            </a:extLst>
          </p:cNvPr>
          <p:cNvSpPr/>
          <p:nvPr/>
        </p:nvSpPr>
        <p:spPr>
          <a:xfrm>
            <a:off x="1467650" y="4134009"/>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Game</a:t>
            </a:r>
          </a:p>
          <a:p>
            <a:pPr algn="ctr"/>
            <a:r>
              <a:rPr lang="en-US" sz="1400" dirty="0">
                <a:solidFill>
                  <a:schemeClr val="tx1"/>
                </a:solidFill>
              </a:rPr>
              <a:t>(Starting Condition)</a:t>
            </a:r>
          </a:p>
        </p:txBody>
      </p:sp>
      <p:sp>
        <p:nvSpPr>
          <p:cNvPr id="4" name="Rectangle 3">
            <a:extLst>
              <a:ext uri="{FF2B5EF4-FFF2-40B4-BE49-F238E27FC236}">
                <a16:creationId xmlns:a16="http://schemas.microsoft.com/office/drawing/2014/main" id="{DAA37F60-216B-2D59-7E14-BAFF43A2026E}"/>
              </a:ext>
            </a:extLst>
          </p:cNvPr>
          <p:cNvSpPr/>
          <p:nvPr/>
        </p:nvSpPr>
        <p:spPr>
          <a:xfrm>
            <a:off x="3988013" y="4134008"/>
            <a:ext cx="1705856" cy="691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Losing</a:t>
            </a:r>
          </a:p>
        </p:txBody>
      </p:sp>
      <p:cxnSp>
        <p:nvCxnSpPr>
          <p:cNvPr id="7" name="Straight Arrow Connector 6">
            <a:extLst>
              <a:ext uri="{FF2B5EF4-FFF2-40B4-BE49-F238E27FC236}">
                <a16:creationId xmlns:a16="http://schemas.microsoft.com/office/drawing/2014/main" id="{62E343AC-8611-6AAD-86D0-66508EF149B9}"/>
              </a:ext>
            </a:extLst>
          </p:cNvPr>
          <p:cNvCxnSpPr>
            <a:cxnSpLocks/>
          </p:cNvCxnSpPr>
          <p:nvPr/>
        </p:nvCxnSpPr>
        <p:spPr>
          <a:xfrm flipV="1">
            <a:off x="3173506" y="4479789"/>
            <a:ext cx="81450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7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D4F4-60D1-89DD-C8CB-DECC3BE58501}"/>
              </a:ext>
            </a:extLst>
          </p:cNvPr>
          <p:cNvSpPr>
            <a:spLocks noGrp="1"/>
          </p:cNvSpPr>
          <p:nvPr>
            <p:ph type="ctrTitle"/>
          </p:nvPr>
        </p:nvSpPr>
        <p:spPr>
          <a:xfrm>
            <a:off x="582930" y="115279"/>
            <a:ext cx="6606540" cy="1052696"/>
          </a:xfrm>
        </p:spPr>
        <p:txBody>
          <a:bodyPr>
            <a:normAutofit/>
          </a:bodyPr>
          <a:lstStyle/>
          <a:p>
            <a:r>
              <a:rPr lang="en-US" dirty="0"/>
              <a:t>Making a losing screen</a:t>
            </a:r>
          </a:p>
        </p:txBody>
      </p:sp>
      <p:pic>
        <p:nvPicPr>
          <p:cNvPr id="5" name="Picture 4">
            <a:extLst>
              <a:ext uri="{FF2B5EF4-FFF2-40B4-BE49-F238E27FC236}">
                <a16:creationId xmlns:a16="http://schemas.microsoft.com/office/drawing/2014/main" id="{87B5DDC2-6555-94A7-A56D-7845C275595D}"/>
              </a:ext>
            </a:extLst>
          </p:cNvPr>
          <p:cNvPicPr>
            <a:picLocks noChangeAspect="1"/>
          </p:cNvPicPr>
          <p:nvPr/>
        </p:nvPicPr>
        <p:blipFill>
          <a:blip r:embed="rId2"/>
          <a:stretch>
            <a:fillRect/>
          </a:stretch>
        </p:blipFill>
        <p:spPr>
          <a:xfrm>
            <a:off x="582930" y="2488189"/>
            <a:ext cx="3169198" cy="1924850"/>
          </a:xfrm>
          <a:prstGeom prst="rect">
            <a:avLst/>
          </a:prstGeom>
        </p:spPr>
      </p:pic>
      <p:sp>
        <p:nvSpPr>
          <p:cNvPr id="3" name="TextBox 2">
            <a:extLst>
              <a:ext uri="{FF2B5EF4-FFF2-40B4-BE49-F238E27FC236}">
                <a16:creationId xmlns:a16="http://schemas.microsoft.com/office/drawing/2014/main" id="{6E648873-AC77-B753-2F2B-D09A2724BD24}"/>
              </a:ext>
            </a:extLst>
          </p:cNvPr>
          <p:cNvSpPr txBox="1"/>
          <p:nvPr/>
        </p:nvSpPr>
        <p:spPr>
          <a:xfrm>
            <a:off x="507146" y="1344422"/>
            <a:ext cx="6800370" cy="923330"/>
          </a:xfrm>
          <a:prstGeom prst="rect">
            <a:avLst/>
          </a:prstGeom>
          <a:noFill/>
        </p:spPr>
        <p:txBody>
          <a:bodyPr wrap="square" rtlCol="0">
            <a:spAutoFit/>
          </a:bodyPr>
          <a:lstStyle/>
          <a:p>
            <a:r>
              <a:rPr lang="en-US" dirty="0"/>
              <a:t>To make the losing screen, lets make a new sprite and using the text tool in the costume tab, lets just type “You lose”. Make sure its centered in the middle of the canvas.</a:t>
            </a:r>
          </a:p>
        </p:txBody>
      </p:sp>
      <p:cxnSp>
        <p:nvCxnSpPr>
          <p:cNvPr id="4" name="Straight Arrow Connector 3">
            <a:extLst>
              <a:ext uri="{FF2B5EF4-FFF2-40B4-BE49-F238E27FC236}">
                <a16:creationId xmlns:a16="http://schemas.microsoft.com/office/drawing/2014/main" id="{C712042E-34ED-394E-CF07-F2A3A6E6D8ED}"/>
              </a:ext>
            </a:extLst>
          </p:cNvPr>
          <p:cNvCxnSpPr>
            <a:cxnSpLocks/>
          </p:cNvCxnSpPr>
          <p:nvPr/>
        </p:nvCxnSpPr>
        <p:spPr>
          <a:xfrm flipV="1">
            <a:off x="2427894" y="3554971"/>
            <a:ext cx="814507" cy="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AE05D0-B2CE-C261-E9DC-B76DAFEB298D}"/>
              </a:ext>
            </a:extLst>
          </p:cNvPr>
          <p:cNvPicPr>
            <a:picLocks noChangeAspect="1"/>
          </p:cNvPicPr>
          <p:nvPr/>
        </p:nvPicPr>
        <p:blipFill>
          <a:blip r:embed="rId3"/>
          <a:stretch>
            <a:fillRect/>
          </a:stretch>
        </p:blipFill>
        <p:spPr>
          <a:xfrm>
            <a:off x="4177330" y="2267752"/>
            <a:ext cx="2701023" cy="2574438"/>
          </a:xfrm>
          <a:prstGeom prst="rect">
            <a:avLst/>
          </a:prstGeom>
        </p:spPr>
      </p:pic>
      <p:sp>
        <p:nvSpPr>
          <p:cNvPr id="7" name="TextBox 6">
            <a:extLst>
              <a:ext uri="{FF2B5EF4-FFF2-40B4-BE49-F238E27FC236}">
                <a16:creationId xmlns:a16="http://schemas.microsoft.com/office/drawing/2014/main" id="{91CCF1E0-28E3-D66A-C72D-9840276C1F5C}"/>
              </a:ext>
            </a:extLst>
          </p:cNvPr>
          <p:cNvSpPr txBox="1"/>
          <p:nvPr/>
        </p:nvSpPr>
        <p:spPr>
          <a:xfrm>
            <a:off x="507146" y="5216211"/>
            <a:ext cx="6800370" cy="2031325"/>
          </a:xfrm>
          <a:prstGeom prst="rect">
            <a:avLst/>
          </a:prstGeom>
          <a:noFill/>
        </p:spPr>
        <p:txBody>
          <a:bodyPr wrap="square" rtlCol="0">
            <a:spAutoFit/>
          </a:bodyPr>
          <a:lstStyle/>
          <a:p>
            <a:r>
              <a:rPr lang="en-US" dirty="0"/>
              <a:t>With the sprite made, lets make some code for it. We want for the sprite to be hidden, and then when the losing condition (the player losing all their health), the sprite will show.</a:t>
            </a:r>
          </a:p>
          <a:p>
            <a:endParaRPr lang="en-US" dirty="0"/>
          </a:p>
          <a:p>
            <a:r>
              <a:rPr lang="en-US" dirty="0"/>
              <a:t>Of course we also need for all of the game pieces (being the player and enemy) to become hidden as well, so we will need to append the code here as well.</a:t>
            </a:r>
          </a:p>
        </p:txBody>
      </p:sp>
      <p:pic>
        <p:nvPicPr>
          <p:cNvPr id="15" name="Picture 14">
            <a:extLst>
              <a:ext uri="{FF2B5EF4-FFF2-40B4-BE49-F238E27FC236}">
                <a16:creationId xmlns:a16="http://schemas.microsoft.com/office/drawing/2014/main" id="{BC2CF355-6790-CB94-0950-25E602E961A6}"/>
              </a:ext>
            </a:extLst>
          </p:cNvPr>
          <p:cNvPicPr>
            <a:picLocks noChangeAspect="1"/>
          </p:cNvPicPr>
          <p:nvPr/>
        </p:nvPicPr>
        <p:blipFill>
          <a:blip r:embed="rId4"/>
          <a:stretch>
            <a:fillRect/>
          </a:stretch>
        </p:blipFill>
        <p:spPr>
          <a:xfrm>
            <a:off x="2745039" y="7053743"/>
            <a:ext cx="1983642" cy="2966237"/>
          </a:xfrm>
          <a:prstGeom prst="rect">
            <a:avLst/>
          </a:prstGeom>
        </p:spPr>
      </p:pic>
    </p:spTree>
    <p:extLst>
      <p:ext uri="{BB962C8B-B14F-4D97-AF65-F5344CB8AC3E}">
        <p14:creationId xmlns:p14="http://schemas.microsoft.com/office/powerpoint/2010/main" val="1724807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TotalTime>
  <Words>2171</Words>
  <Application>Microsoft Office PowerPoint</Application>
  <PresentationFormat>Custom</PresentationFormat>
  <Paragraphs>111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Coding Club Meeting 2</vt:lpstr>
      <vt:lpstr>Goals for Meeting</vt:lpstr>
      <vt:lpstr>Getting Started</vt:lpstr>
      <vt:lpstr>What We’re Starting With </vt:lpstr>
      <vt:lpstr>Improving Movement with Variables</vt:lpstr>
      <vt:lpstr>Detecting Enemy Collisions</vt:lpstr>
      <vt:lpstr>Detecting Enemy Collisions</vt:lpstr>
      <vt:lpstr>What is a Game Loop?</vt:lpstr>
      <vt:lpstr>Making a losing screen</vt:lpstr>
      <vt:lpstr>Making a losing screen</vt:lpstr>
      <vt:lpstr>Restarting the game</vt:lpstr>
      <vt:lpstr>Restarting the game</vt:lpstr>
      <vt:lpstr>Starting the game</vt:lpstr>
      <vt:lpstr>Making a Start Screen</vt:lpstr>
      <vt:lpstr>Making Good Buttons</vt:lpstr>
      <vt:lpstr>Making Good Buttons</vt:lpstr>
      <vt:lpstr>What We Have So Far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Club Meeting 2</dc:title>
  <dc:creator>Tommy Rohmann</dc:creator>
  <cp:lastModifiedBy>Tommy Rohmann</cp:lastModifiedBy>
  <cp:revision>2</cp:revision>
  <dcterms:created xsi:type="dcterms:W3CDTF">2022-10-30T12:48:00Z</dcterms:created>
  <dcterms:modified xsi:type="dcterms:W3CDTF">2022-10-31T15:12:40Z</dcterms:modified>
</cp:coreProperties>
</file>