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70" r:id="rId3"/>
    <p:sldId id="262" r:id="rId4"/>
    <p:sldId id="264" r:id="rId5"/>
    <p:sldId id="263" r:id="rId6"/>
    <p:sldId id="265" r:id="rId7"/>
    <p:sldId id="269" r:id="rId8"/>
    <p:sldId id="278" r:id="rId9"/>
    <p:sldId id="257" r:id="rId10"/>
    <p:sldId id="281" r:id="rId11"/>
    <p:sldId id="279" r:id="rId12"/>
    <p:sldId id="259" r:id="rId13"/>
    <p:sldId id="258" r:id="rId14"/>
    <p:sldId id="275" r:id="rId15"/>
    <p:sldId id="271" r:id="rId16"/>
    <p:sldId id="273" r:id="rId17"/>
    <p:sldId id="272" r:id="rId18"/>
    <p:sldId id="274" r:id="rId19"/>
    <p:sldId id="276" r:id="rId20"/>
    <p:sldId id="268" r:id="rId2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93" autoAdjust="0"/>
    <p:restoredTop sz="94660"/>
  </p:normalViewPr>
  <p:slideViewPr>
    <p:cSldViewPr snapToGrid="0">
      <p:cViewPr>
        <p:scale>
          <a:sx n="64" d="100"/>
          <a:sy n="64" d="100"/>
        </p:scale>
        <p:origin x="180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D98A7-6DCC-4CAC-968E-BA45BAEF6709}" type="datetimeFigureOut">
              <a:rPr lang="en-US" smtClean="0"/>
              <a:t>10/7/2021</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F318A-9F62-4A23-91B8-58445C2D34D6}" type="slidenum">
              <a:rPr lang="en-US" smtClean="0"/>
              <a:t>‹#›</a:t>
            </a:fld>
            <a:endParaRPr lang="en-US"/>
          </a:p>
        </p:txBody>
      </p:sp>
    </p:spTree>
    <p:extLst>
      <p:ext uri="{BB962C8B-B14F-4D97-AF65-F5344CB8AC3E}">
        <p14:creationId xmlns:p14="http://schemas.microsoft.com/office/powerpoint/2010/main" val="318424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371364-1286-4716-8A87-2C2E8427ACC4}" type="datetime1">
              <a:rPr lang="en-US" smtClean="0"/>
              <a:t>10/7/2021</a:t>
            </a:fld>
            <a:endParaRPr lang="en-US"/>
          </a:p>
        </p:txBody>
      </p:sp>
      <p:sp>
        <p:nvSpPr>
          <p:cNvPr id="5" name="Footer Placeholder 4"/>
          <p:cNvSpPr>
            <a:spLocks noGrp="1"/>
          </p:cNvSpPr>
          <p:nvPr>
            <p:ph type="ftr" sz="quarter" idx="11"/>
          </p:nvPr>
        </p:nvSpPr>
        <p:spPr/>
        <p:txBody>
          <a:bodyPr/>
          <a:lstStyle/>
          <a:p>
            <a:r>
              <a:rPr lang="en-US"/>
              <a:t>Thomas Rohmann</a:t>
            </a:r>
          </a:p>
        </p:txBody>
      </p:sp>
      <p:sp>
        <p:nvSpPr>
          <p:cNvPr id="6" name="Slide Number Placeholder 5"/>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190092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C9898-8BAB-4D28-9640-C1F5D8FE3EC0}" type="datetime1">
              <a:rPr lang="en-US" smtClean="0"/>
              <a:t>10/7/2021</a:t>
            </a:fld>
            <a:endParaRPr lang="en-US"/>
          </a:p>
        </p:txBody>
      </p:sp>
      <p:sp>
        <p:nvSpPr>
          <p:cNvPr id="5" name="Footer Placeholder 4"/>
          <p:cNvSpPr>
            <a:spLocks noGrp="1"/>
          </p:cNvSpPr>
          <p:nvPr>
            <p:ph type="ftr" sz="quarter" idx="11"/>
          </p:nvPr>
        </p:nvSpPr>
        <p:spPr/>
        <p:txBody>
          <a:bodyPr/>
          <a:lstStyle/>
          <a:p>
            <a:r>
              <a:rPr lang="en-US"/>
              <a:t>Thomas Rohmann</a:t>
            </a:r>
          </a:p>
        </p:txBody>
      </p:sp>
      <p:sp>
        <p:nvSpPr>
          <p:cNvPr id="6" name="Slide Number Placeholder 5"/>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203679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FB714-9CC9-4FBF-AA5D-5B3B860F0B94}" type="datetime1">
              <a:rPr lang="en-US" smtClean="0"/>
              <a:t>10/7/2021</a:t>
            </a:fld>
            <a:endParaRPr lang="en-US"/>
          </a:p>
        </p:txBody>
      </p:sp>
      <p:sp>
        <p:nvSpPr>
          <p:cNvPr id="5" name="Footer Placeholder 4"/>
          <p:cNvSpPr>
            <a:spLocks noGrp="1"/>
          </p:cNvSpPr>
          <p:nvPr>
            <p:ph type="ftr" sz="quarter" idx="11"/>
          </p:nvPr>
        </p:nvSpPr>
        <p:spPr/>
        <p:txBody>
          <a:bodyPr/>
          <a:lstStyle/>
          <a:p>
            <a:r>
              <a:rPr lang="en-US"/>
              <a:t>Thomas Rohmann</a:t>
            </a:r>
          </a:p>
        </p:txBody>
      </p:sp>
      <p:sp>
        <p:nvSpPr>
          <p:cNvPr id="6" name="Slide Number Placeholder 5"/>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358581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p:cNvSpPr>
            <a:spLocks noGrp="1"/>
          </p:cNvSpPr>
          <p:nvPr>
            <p:ph type="ftr" sz="quarter" idx="11"/>
          </p:nvPr>
        </p:nvSpPr>
        <p:spPr/>
        <p:txBody>
          <a:bodyPr/>
          <a:lstStyle/>
          <a:p>
            <a:r>
              <a:rPr lang="en-US"/>
              <a:t>Thomas Rohmann</a:t>
            </a:r>
          </a:p>
        </p:txBody>
      </p:sp>
      <p:sp>
        <p:nvSpPr>
          <p:cNvPr id="6" name="Slide Number Placeholder 5"/>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234544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5F256-60FB-4D00-8EE3-F2FBB963F9DC}" type="datetime1">
              <a:rPr lang="en-US" smtClean="0"/>
              <a:t>10/7/2021</a:t>
            </a:fld>
            <a:endParaRPr lang="en-US"/>
          </a:p>
        </p:txBody>
      </p:sp>
      <p:sp>
        <p:nvSpPr>
          <p:cNvPr id="5" name="Footer Placeholder 4"/>
          <p:cNvSpPr>
            <a:spLocks noGrp="1"/>
          </p:cNvSpPr>
          <p:nvPr>
            <p:ph type="ftr" sz="quarter" idx="11"/>
          </p:nvPr>
        </p:nvSpPr>
        <p:spPr/>
        <p:txBody>
          <a:bodyPr/>
          <a:lstStyle/>
          <a:p>
            <a:r>
              <a:rPr lang="en-US"/>
              <a:t>Thomas Rohmann</a:t>
            </a:r>
          </a:p>
        </p:txBody>
      </p:sp>
      <p:sp>
        <p:nvSpPr>
          <p:cNvPr id="6" name="Slide Number Placeholder 5"/>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265780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6FF08-7040-4C8A-8A28-4E6FD69200D6}" type="datetime1">
              <a:rPr lang="en-US" smtClean="0"/>
              <a:t>10/7/2021</a:t>
            </a:fld>
            <a:endParaRPr lang="en-US"/>
          </a:p>
        </p:txBody>
      </p:sp>
      <p:sp>
        <p:nvSpPr>
          <p:cNvPr id="6" name="Footer Placeholder 5"/>
          <p:cNvSpPr>
            <a:spLocks noGrp="1"/>
          </p:cNvSpPr>
          <p:nvPr>
            <p:ph type="ftr" sz="quarter" idx="11"/>
          </p:nvPr>
        </p:nvSpPr>
        <p:spPr/>
        <p:txBody>
          <a:bodyPr/>
          <a:lstStyle/>
          <a:p>
            <a:r>
              <a:rPr lang="en-US"/>
              <a:t>Thomas Rohmann</a:t>
            </a:r>
          </a:p>
        </p:txBody>
      </p:sp>
      <p:sp>
        <p:nvSpPr>
          <p:cNvPr id="7" name="Slide Number Placeholder 6"/>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160218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7BDB98-2291-4309-864B-B3C76C90B89A}" type="datetime1">
              <a:rPr lang="en-US" smtClean="0"/>
              <a:t>10/7/2021</a:t>
            </a:fld>
            <a:endParaRPr lang="en-US"/>
          </a:p>
        </p:txBody>
      </p:sp>
      <p:sp>
        <p:nvSpPr>
          <p:cNvPr id="8" name="Footer Placeholder 7"/>
          <p:cNvSpPr>
            <a:spLocks noGrp="1"/>
          </p:cNvSpPr>
          <p:nvPr>
            <p:ph type="ftr" sz="quarter" idx="11"/>
          </p:nvPr>
        </p:nvSpPr>
        <p:spPr/>
        <p:txBody>
          <a:bodyPr/>
          <a:lstStyle/>
          <a:p>
            <a:r>
              <a:rPr lang="en-US"/>
              <a:t>Thomas Rohmann</a:t>
            </a:r>
          </a:p>
        </p:txBody>
      </p:sp>
      <p:sp>
        <p:nvSpPr>
          <p:cNvPr id="9" name="Slide Number Placeholder 8"/>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378100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5ACD8-39ED-421B-BACE-223E6C2AE2EB}" type="datetime1">
              <a:rPr lang="en-US" smtClean="0"/>
              <a:t>10/7/2021</a:t>
            </a:fld>
            <a:endParaRPr lang="en-US"/>
          </a:p>
        </p:txBody>
      </p:sp>
      <p:sp>
        <p:nvSpPr>
          <p:cNvPr id="4" name="Footer Placeholder 3"/>
          <p:cNvSpPr>
            <a:spLocks noGrp="1"/>
          </p:cNvSpPr>
          <p:nvPr>
            <p:ph type="ftr" sz="quarter" idx="11"/>
          </p:nvPr>
        </p:nvSpPr>
        <p:spPr/>
        <p:txBody>
          <a:bodyPr/>
          <a:lstStyle/>
          <a:p>
            <a:r>
              <a:rPr lang="en-US"/>
              <a:t>Thomas Rohmann</a:t>
            </a:r>
          </a:p>
        </p:txBody>
      </p:sp>
      <p:sp>
        <p:nvSpPr>
          <p:cNvPr id="5" name="Slide Number Placeholder 4"/>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169125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55991-2261-4309-953E-E2CA5C46F052}" type="datetime1">
              <a:rPr lang="en-US" smtClean="0"/>
              <a:t>10/7/2021</a:t>
            </a:fld>
            <a:endParaRPr lang="en-US"/>
          </a:p>
        </p:txBody>
      </p:sp>
      <p:sp>
        <p:nvSpPr>
          <p:cNvPr id="3" name="Footer Placeholder 2"/>
          <p:cNvSpPr>
            <a:spLocks noGrp="1"/>
          </p:cNvSpPr>
          <p:nvPr>
            <p:ph type="ftr" sz="quarter" idx="11"/>
          </p:nvPr>
        </p:nvSpPr>
        <p:spPr/>
        <p:txBody>
          <a:bodyPr/>
          <a:lstStyle/>
          <a:p>
            <a:r>
              <a:rPr lang="en-US"/>
              <a:t>Thomas Rohmann</a:t>
            </a:r>
          </a:p>
        </p:txBody>
      </p:sp>
      <p:sp>
        <p:nvSpPr>
          <p:cNvPr id="4" name="Slide Number Placeholder 3"/>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99777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8F83A051-9A83-4F31-9FB3-335DF48D39D8}" type="datetime1">
              <a:rPr lang="en-US" smtClean="0"/>
              <a:t>10/7/2021</a:t>
            </a:fld>
            <a:endParaRPr lang="en-US"/>
          </a:p>
        </p:txBody>
      </p:sp>
      <p:sp>
        <p:nvSpPr>
          <p:cNvPr id="6" name="Footer Placeholder 5"/>
          <p:cNvSpPr>
            <a:spLocks noGrp="1"/>
          </p:cNvSpPr>
          <p:nvPr>
            <p:ph type="ftr" sz="quarter" idx="11"/>
          </p:nvPr>
        </p:nvSpPr>
        <p:spPr/>
        <p:txBody>
          <a:bodyPr/>
          <a:lstStyle/>
          <a:p>
            <a:r>
              <a:rPr lang="en-US"/>
              <a:t>Thomas Rohmann</a:t>
            </a:r>
          </a:p>
        </p:txBody>
      </p:sp>
      <p:sp>
        <p:nvSpPr>
          <p:cNvPr id="7" name="Slide Number Placeholder 6"/>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104580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A9BE250-95A5-498A-8810-15A998AAD95B}" type="datetime1">
              <a:rPr lang="en-US" smtClean="0"/>
              <a:t>10/7/2021</a:t>
            </a:fld>
            <a:endParaRPr lang="en-US"/>
          </a:p>
        </p:txBody>
      </p:sp>
      <p:sp>
        <p:nvSpPr>
          <p:cNvPr id="6" name="Footer Placeholder 5"/>
          <p:cNvSpPr>
            <a:spLocks noGrp="1"/>
          </p:cNvSpPr>
          <p:nvPr>
            <p:ph type="ftr" sz="quarter" idx="11"/>
          </p:nvPr>
        </p:nvSpPr>
        <p:spPr/>
        <p:txBody>
          <a:bodyPr/>
          <a:lstStyle/>
          <a:p>
            <a:r>
              <a:rPr lang="en-US"/>
              <a:t>Thomas Rohmann</a:t>
            </a:r>
          </a:p>
        </p:txBody>
      </p:sp>
      <p:sp>
        <p:nvSpPr>
          <p:cNvPr id="7" name="Slide Number Placeholder 6"/>
          <p:cNvSpPr>
            <a:spLocks noGrp="1"/>
          </p:cNvSpPr>
          <p:nvPr>
            <p:ph type="sldNum" sz="quarter" idx="12"/>
          </p:nvPr>
        </p:nvSpPr>
        <p:spPr/>
        <p:txBody>
          <a:bodyPr/>
          <a:lstStyle/>
          <a:p>
            <a:fld id="{0D4B09B5-ADC7-4A8A-891A-56F2AD5A3121}" type="slidenum">
              <a:rPr lang="en-US" smtClean="0"/>
              <a:t>‹#›</a:t>
            </a:fld>
            <a:endParaRPr lang="en-US"/>
          </a:p>
        </p:txBody>
      </p:sp>
    </p:spTree>
    <p:extLst>
      <p:ext uri="{BB962C8B-B14F-4D97-AF65-F5344CB8AC3E}">
        <p14:creationId xmlns:p14="http://schemas.microsoft.com/office/powerpoint/2010/main" val="44767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EAEB60CD-48D1-474E-81B7-AAB3945D57E2}" type="datetime1">
              <a:rPr lang="en-US" smtClean="0"/>
              <a:t>10/7/2021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r>
              <a:rPr lang="en-US"/>
              <a:t>Thomas Rohmann</a:t>
            </a:r>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0D4B09B5-ADC7-4A8A-891A-56F2AD5A3121}" type="slidenum">
              <a:rPr lang="en-US" smtClean="0"/>
              <a:t>‹#›</a:t>
            </a:fld>
            <a:endParaRPr lang="en-US"/>
          </a:p>
        </p:txBody>
      </p:sp>
    </p:spTree>
    <p:extLst>
      <p:ext uri="{BB962C8B-B14F-4D97-AF65-F5344CB8AC3E}">
        <p14:creationId xmlns:p14="http://schemas.microsoft.com/office/powerpoint/2010/main" val="3787784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EA28-A4B3-44DC-A375-DA4DD8F2B63B}"/>
              </a:ext>
            </a:extLst>
          </p:cNvPr>
          <p:cNvSpPr>
            <a:spLocks noGrp="1"/>
          </p:cNvSpPr>
          <p:nvPr>
            <p:ph type="ctrTitle"/>
          </p:nvPr>
        </p:nvSpPr>
        <p:spPr/>
        <p:txBody>
          <a:bodyPr>
            <a:normAutofit/>
          </a:bodyPr>
          <a:lstStyle/>
          <a:p>
            <a:r>
              <a:rPr lang="en-US" sz="5400" dirty="0"/>
              <a:t>Microgravity Washing Machine</a:t>
            </a:r>
            <a:br>
              <a:rPr lang="en-US" sz="1800" dirty="0"/>
            </a:br>
            <a:r>
              <a:rPr lang="en-US" sz="1800" dirty="0"/>
              <a:t>Summer 2021 Washing Machine Design Iteration</a:t>
            </a:r>
          </a:p>
        </p:txBody>
      </p:sp>
      <p:sp>
        <p:nvSpPr>
          <p:cNvPr id="5" name="Subtitle 4">
            <a:extLst>
              <a:ext uri="{FF2B5EF4-FFF2-40B4-BE49-F238E27FC236}">
                <a16:creationId xmlns:a16="http://schemas.microsoft.com/office/drawing/2014/main" id="{4DFE8923-C94A-4A57-A2F5-6071D0C552CF}"/>
              </a:ext>
            </a:extLst>
          </p:cNvPr>
          <p:cNvSpPr>
            <a:spLocks noGrp="1"/>
          </p:cNvSpPr>
          <p:nvPr>
            <p:ph type="subTitle" idx="1"/>
          </p:nvPr>
        </p:nvSpPr>
        <p:spPr/>
        <p:txBody>
          <a:bodyPr/>
          <a:lstStyle/>
          <a:p>
            <a:r>
              <a:rPr lang="en-US" dirty="0"/>
              <a:t>Design &amp; Presentation by Thomas Rohmann</a:t>
            </a:r>
          </a:p>
        </p:txBody>
      </p:sp>
    </p:spTree>
    <p:extLst>
      <p:ext uri="{BB962C8B-B14F-4D97-AF65-F5344CB8AC3E}">
        <p14:creationId xmlns:p14="http://schemas.microsoft.com/office/powerpoint/2010/main" val="67819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FAE0-3A7D-4B82-B5F9-FD3EF4F08A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ABAFE-C79F-4D1C-A4C3-90622F19E210}"/>
              </a:ext>
            </a:extLst>
          </p:cNvPr>
          <p:cNvSpPr>
            <a:spLocks noGrp="1"/>
          </p:cNvSpPr>
          <p:nvPr>
            <p:ph idx="1"/>
          </p:nvPr>
        </p:nvSpPr>
        <p:spPr>
          <a:xfrm>
            <a:off x="3680652" y="2677584"/>
            <a:ext cx="3557396" cy="6381962"/>
          </a:xfrm>
        </p:spPr>
        <p:txBody>
          <a:bodyPr/>
          <a:lstStyle/>
          <a:p>
            <a:pPr marL="0" indent="0">
              <a:buNone/>
            </a:pPr>
            <a:r>
              <a:rPr lang="en-US" dirty="0"/>
              <a:t>Chamber Top</a:t>
            </a:r>
          </a:p>
          <a:p>
            <a:pPr marL="0" indent="0">
              <a:buNone/>
            </a:pPr>
            <a:r>
              <a:rPr lang="en-US" dirty="0"/>
              <a:t>Pipe to Reservoir</a:t>
            </a:r>
          </a:p>
          <a:p>
            <a:pPr marL="0" indent="0">
              <a:buNone/>
            </a:pPr>
            <a:r>
              <a:rPr lang="en-US" dirty="0"/>
              <a:t>Reservoir</a:t>
            </a:r>
          </a:p>
          <a:p>
            <a:pPr marL="0" indent="0">
              <a:buNone/>
            </a:pPr>
            <a:r>
              <a:rPr lang="en-US" dirty="0"/>
              <a:t>Acting Piston</a:t>
            </a:r>
          </a:p>
          <a:p>
            <a:pPr marL="0" indent="0">
              <a:buNone/>
            </a:pPr>
            <a:r>
              <a:rPr lang="en-US" dirty="0"/>
              <a:t>Wash Chamber</a:t>
            </a:r>
          </a:p>
          <a:p>
            <a:pPr marL="0" indent="0">
              <a:buNone/>
            </a:pPr>
            <a:r>
              <a:rPr lang="en-US" dirty="0"/>
              <a:t>Pipe to Wash Chamber</a:t>
            </a:r>
          </a:p>
          <a:p>
            <a:pPr marL="0" indent="0">
              <a:buNone/>
            </a:pPr>
            <a:r>
              <a:rPr lang="en-US" dirty="0"/>
              <a:t>Access Hatch</a:t>
            </a:r>
          </a:p>
        </p:txBody>
      </p:sp>
      <p:sp>
        <p:nvSpPr>
          <p:cNvPr id="4" name="Date Placeholder 3">
            <a:extLst>
              <a:ext uri="{FF2B5EF4-FFF2-40B4-BE49-F238E27FC236}">
                <a16:creationId xmlns:a16="http://schemas.microsoft.com/office/drawing/2014/main" id="{16A6E0BD-9569-4BEF-A62E-FF3041A7A8FB}"/>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78D68697-ADE9-46DF-89FB-8C6E328D3A92}"/>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9F3E770E-2644-45BE-9248-C46A7E6F256E}"/>
              </a:ext>
            </a:extLst>
          </p:cNvPr>
          <p:cNvSpPr>
            <a:spLocks noGrp="1"/>
          </p:cNvSpPr>
          <p:nvPr>
            <p:ph type="sldNum" sz="quarter" idx="12"/>
          </p:nvPr>
        </p:nvSpPr>
        <p:spPr/>
        <p:txBody>
          <a:bodyPr/>
          <a:lstStyle/>
          <a:p>
            <a:fld id="{0D4B09B5-ADC7-4A8A-891A-56F2AD5A3121}" type="slidenum">
              <a:rPr lang="en-US" smtClean="0"/>
              <a:t>10</a:t>
            </a:fld>
            <a:endParaRPr lang="en-US"/>
          </a:p>
        </p:txBody>
      </p:sp>
      <p:grpSp>
        <p:nvGrpSpPr>
          <p:cNvPr id="7" name="Group 6">
            <a:extLst>
              <a:ext uri="{FF2B5EF4-FFF2-40B4-BE49-F238E27FC236}">
                <a16:creationId xmlns:a16="http://schemas.microsoft.com/office/drawing/2014/main" id="{5A3A5305-1343-4328-8524-3C991709FA2D}"/>
              </a:ext>
            </a:extLst>
          </p:cNvPr>
          <p:cNvGrpSpPr/>
          <p:nvPr/>
        </p:nvGrpSpPr>
        <p:grpSpPr>
          <a:xfrm>
            <a:off x="669427" y="2973721"/>
            <a:ext cx="1905181" cy="3642232"/>
            <a:chOff x="2457795" y="2749365"/>
            <a:chExt cx="1069566" cy="2407297"/>
          </a:xfrm>
          <a:solidFill>
            <a:schemeClr val="bg1"/>
          </a:solidFill>
        </p:grpSpPr>
        <p:sp>
          <p:nvSpPr>
            <p:cNvPr id="8" name="Rectangle 7">
              <a:extLst>
                <a:ext uri="{FF2B5EF4-FFF2-40B4-BE49-F238E27FC236}">
                  <a16:creationId xmlns:a16="http://schemas.microsoft.com/office/drawing/2014/main" id="{65E0F9F6-AA61-4BAD-B396-F55FE951AAE5}"/>
                </a:ext>
              </a:extLst>
            </p:cNvPr>
            <p:cNvSpPr/>
            <p:nvPr/>
          </p:nvSpPr>
          <p:spPr>
            <a:xfrm>
              <a:off x="2457796" y="3092335"/>
              <a:ext cx="1069565" cy="1848196"/>
            </a:xfrm>
            <a:prstGeom prst="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78547C-215A-47D7-8BC7-CF1BC15F3FD3}"/>
                </a:ext>
              </a:extLst>
            </p:cNvPr>
            <p:cNvSpPr/>
            <p:nvPr/>
          </p:nvSpPr>
          <p:spPr>
            <a:xfrm>
              <a:off x="2457795" y="4128655"/>
              <a:ext cx="1069565" cy="152400"/>
            </a:xfrm>
            <a:prstGeom prst="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7D3FE9-5E48-4E4C-9AAF-E4CBE2C2F7D1}"/>
                </a:ext>
              </a:extLst>
            </p:cNvPr>
            <p:cNvSpPr/>
            <p:nvPr/>
          </p:nvSpPr>
          <p:spPr>
            <a:xfrm>
              <a:off x="2457795" y="3239193"/>
              <a:ext cx="1069565" cy="152400"/>
            </a:xfrm>
            <a:prstGeom prst="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5AD759B-F777-42DD-8861-6B89ACF0078B}"/>
                </a:ext>
              </a:extLst>
            </p:cNvPr>
            <p:cNvCxnSpPr>
              <a:cxnSpLocks/>
            </p:cNvCxnSpPr>
            <p:nvPr/>
          </p:nvCxnSpPr>
          <p:spPr>
            <a:xfrm>
              <a:off x="2598618" y="4940531"/>
              <a:ext cx="754182" cy="216131"/>
            </a:xfrm>
            <a:prstGeom prst="line">
              <a:avLst/>
            </a:prstGeom>
            <a:grpFill/>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908A08-13B5-4400-B699-8E66BC64738F}"/>
                </a:ext>
              </a:extLst>
            </p:cNvPr>
            <p:cNvCxnSpPr>
              <a:cxnSpLocks/>
            </p:cNvCxnSpPr>
            <p:nvPr/>
          </p:nvCxnSpPr>
          <p:spPr>
            <a:xfrm flipV="1">
              <a:off x="2975709" y="2749365"/>
              <a:ext cx="0" cy="1379290"/>
            </a:xfrm>
            <a:prstGeom prst="line">
              <a:avLst/>
            </a:prstGeom>
            <a:grpFill/>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22775183-A12E-42CD-986E-7F8DE1F20337}"/>
              </a:ext>
            </a:extLst>
          </p:cNvPr>
          <p:cNvCxnSpPr>
            <a:cxnSpLocks/>
          </p:cNvCxnSpPr>
          <p:nvPr/>
        </p:nvCxnSpPr>
        <p:spPr>
          <a:xfrm flipV="1">
            <a:off x="2256077" y="3250346"/>
            <a:ext cx="0" cy="242289"/>
          </a:xfrm>
          <a:prstGeom prst="line">
            <a:avLst/>
          </a:prstGeom>
          <a:solidFill>
            <a:schemeClr val="bg1"/>
          </a:solidFill>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3A74FC-8FD4-44AE-834F-4D96FEF76DFF}"/>
              </a:ext>
            </a:extLst>
          </p:cNvPr>
          <p:cNvCxnSpPr>
            <a:cxnSpLocks/>
          </p:cNvCxnSpPr>
          <p:nvPr/>
        </p:nvCxnSpPr>
        <p:spPr>
          <a:xfrm>
            <a:off x="2574606" y="6112991"/>
            <a:ext cx="310282" cy="1"/>
          </a:xfrm>
          <a:prstGeom prst="line">
            <a:avLst/>
          </a:prstGeom>
          <a:solidFill>
            <a:schemeClr val="bg1"/>
          </a:solidFill>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00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5BA6-88CB-4C2A-A033-14884EA0CC96}"/>
              </a:ext>
            </a:extLst>
          </p:cNvPr>
          <p:cNvSpPr>
            <a:spLocks noGrp="1"/>
          </p:cNvSpPr>
          <p:nvPr>
            <p:ph type="title"/>
          </p:nvPr>
        </p:nvSpPr>
        <p:spPr>
          <a:xfrm>
            <a:off x="534351" y="325838"/>
            <a:ext cx="6703695" cy="801345"/>
          </a:xfrm>
        </p:spPr>
        <p:txBody>
          <a:bodyPr>
            <a:normAutofit fontScale="90000"/>
          </a:bodyPr>
          <a:lstStyle/>
          <a:p>
            <a:r>
              <a:rPr lang="en-US" dirty="0"/>
              <a:t>Key ideas of Press Displacement Washing Machine:</a:t>
            </a:r>
          </a:p>
        </p:txBody>
      </p:sp>
      <p:sp>
        <p:nvSpPr>
          <p:cNvPr id="3" name="Content Placeholder 2">
            <a:extLst>
              <a:ext uri="{FF2B5EF4-FFF2-40B4-BE49-F238E27FC236}">
                <a16:creationId xmlns:a16="http://schemas.microsoft.com/office/drawing/2014/main" id="{E6246A9E-E42A-4715-80CC-18A99BA86274}"/>
              </a:ext>
            </a:extLst>
          </p:cNvPr>
          <p:cNvSpPr>
            <a:spLocks noGrp="1"/>
          </p:cNvSpPr>
          <p:nvPr>
            <p:ph idx="1"/>
          </p:nvPr>
        </p:nvSpPr>
        <p:spPr>
          <a:xfrm>
            <a:off x="534352" y="1316334"/>
            <a:ext cx="6703695" cy="6112424"/>
          </a:xfrm>
        </p:spPr>
        <p:txBody>
          <a:bodyPr>
            <a:normAutofit/>
          </a:bodyPr>
          <a:lstStyle/>
          <a:p>
            <a:pPr marL="0" indent="0">
              <a:buNone/>
            </a:pPr>
            <a:endParaRPr lang="en-US" dirty="0"/>
          </a:p>
          <a:p>
            <a:pPr marL="0" indent="0">
              <a:buNone/>
            </a:pPr>
            <a:endParaRPr lang="en-US" dirty="0"/>
          </a:p>
          <a:p>
            <a:pPr>
              <a:buFontTx/>
              <a:buChar char="-"/>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8991BCE3-3461-47D1-9AAF-1FD568E044C5}"/>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ED270853-0099-48E0-B826-ECD761209A09}"/>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A46CBBD2-B288-4B9B-8117-1D63A683BA79}"/>
              </a:ext>
            </a:extLst>
          </p:cNvPr>
          <p:cNvSpPr>
            <a:spLocks noGrp="1"/>
          </p:cNvSpPr>
          <p:nvPr>
            <p:ph type="sldNum" sz="quarter" idx="12"/>
          </p:nvPr>
        </p:nvSpPr>
        <p:spPr/>
        <p:txBody>
          <a:bodyPr/>
          <a:lstStyle/>
          <a:p>
            <a:fld id="{0D4B09B5-ADC7-4A8A-891A-56F2AD5A3121}" type="slidenum">
              <a:rPr lang="en-US" smtClean="0"/>
              <a:t>11</a:t>
            </a:fld>
            <a:endParaRPr lang="en-US"/>
          </a:p>
        </p:txBody>
      </p:sp>
    </p:spTree>
    <p:extLst>
      <p:ext uri="{BB962C8B-B14F-4D97-AF65-F5344CB8AC3E}">
        <p14:creationId xmlns:p14="http://schemas.microsoft.com/office/powerpoint/2010/main" val="144242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F655-9C7D-4238-BA71-24B8944A6AAC}"/>
              </a:ext>
            </a:extLst>
          </p:cNvPr>
          <p:cNvSpPr>
            <a:spLocks noGrp="1"/>
          </p:cNvSpPr>
          <p:nvPr>
            <p:ph type="title"/>
          </p:nvPr>
        </p:nvSpPr>
        <p:spPr/>
        <p:txBody>
          <a:bodyPr/>
          <a:lstStyle/>
          <a:p>
            <a:r>
              <a:rPr lang="en-US" dirty="0"/>
              <a:t>Basic Wash Cycle: Hydration Phase</a:t>
            </a:r>
          </a:p>
        </p:txBody>
      </p:sp>
      <p:cxnSp>
        <p:nvCxnSpPr>
          <p:cNvPr id="5" name="Straight Connector 4">
            <a:extLst>
              <a:ext uri="{FF2B5EF4-FFF2-40B4-BE49-F238E27FC236}">
                <a16:creationId xmlns:a16="http://schemas.microsoft.com/office/drawing/2014/main" id="{6915111D-16ED-4D16-9AD0-F72AA8896525}"/>
              </a:ext>
            </a:extLst>
          </p:cNvPr>
          <p:cNvCxnSpPr>
            <a:cxnSpLocks/>
          </p:cNvCxnSpPr>
          <p:nvPr/>
        </p:nvCxnSpPr>
        <p:spPr>
          <a:xfrm>
            <a:off x="1522456" y="3963032"/>
            <a:ext cx="0" cy="8955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AFFBEB-7278-4D4A-A9E4-EEFE2B54AE4F}"/>
              </a:ext>
            </a:extLst>
          </p:cNvPr>
          <p:cNvCxnSpPr>
            <a:cxnSpLocks/>
          </p:cNvCxnSpPr>
          <p:nvPr/>
        </p:nvCxnSpPr>
        <p:spPr>
          <a:xfrm>
            <a:off x="1992765" y="4130756"/>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81338BB-BEB5-44D0-B176-88A4E9A101FC}"/>
              </a:ext>
            </a:extLst>
          </p:cNvPr>
          <p:cNvCxnSpPr>
            <a:cxnSpLocks/>
          </p:cNvCxnSpPr>
          <p:nvPr/>
        </p:nvCxnSpPr>
        <p:spPr>
          <a:xfrm>
            <a:off x="1994059" y="4693019"/>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FE235328-A89F-44A7-9CEC-61B1BE99BEC3}"/>
              </a:ext>
            </a:extLst>
          </p:cNvPr>
          <p:cNvGrpSpPr/>
          <p:nvPr/>
        </p:nvGrpSpPr>
        <p:grpSpPr>
          <a:xfrm>
            <a:off x="893346" y="4067753"/>
            <a:ext cx="481512" cy="910652"/>
            <a:chOff x="2457303" y="2693230"/>
            <a:chExt cx="1070058" cy="2463432"/>
          </a:xfrm>
          <a:solidFill>
            <a:schemeClr val="bg1"/>
          </a:solidFill>
        </p:grpSpPr>
        <p:sp>
          <p:nvSpPr>
            <p:cNvPr id="14" name="Rectangle 13">
              <a:extLst>
                <a:ext uri="{FF2B5EF4-FFF2-40B4-BE49-F238E27FC236}">
                  <a16:creationId xmlns:a16="http://schemas.microsoft.com/office/drawing/2014/main" id="{AF681028-DFE1-4B0E-BB53-36C24D0D3687}"/>
                </a:ext>
              </a:extLst>
            </p:cNvPr>
            <p:cNvSpPr/>
            <p:nvPr/>
          </p:nvSpPr>
          <p:spPr>
            <a:xfrm>
              <a:off x="2457796" y="3092335"/>
              <a:ext cx="1069565" cy="184819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EF9562-349D-4069-AE6A-C73E29B8EAE1}"/>
                </a:ext>
              </a:extLst>
            </p:cNvPr>
            <p:cNvSpPr/>
            <p:nvPr/>
          </p:nvSpPr>
          <p:spPr>
            <a:xfrm>
              <a:off x="2457303" y="4414853"/>
              <a:ext cx="1069564"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A005F49-E220-4F35-81C8-3D6586A560E1}"/>
                </a:ext>
              </a:extLst>
            </p:cNvPr>
            <p:cNvSpPr/>
            <p:nvPr/>
          </p:nvSpPr>
          <p:spPr>
            <a:xfrm>
              <a:off x="2457795" y="3239193"/>
              <a:ext cx="1069565"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2F748BA-E1F0-42CB-8696-D6EAF749F0C0}"/>
                </a:ext>
              </a:extLst>
            </p:cNvPr>
            <p:cNvCxnSpPr>
              <a:cxnSpLocks/>
            </p:cNvCxnSpPr>
            <p:nvPr/>
          </p:nvCxnSpPr>
          <p:spPr>
            <a:xfrm>
              <a:off x="2598618" y="4940531"/>
              <a:ext cx="754182" cy="216131"/>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F5C831-8A52-4783-A8F8-98F2A19DF7C0}"/>
                </a:ext>
              </a:extLst>
            </p:cNvPr>
            <p:cNvCxnSpPr>
              <a:cxnSpLocks/>
            </p:cNvCxnSpPr>
            <p:nvPr/>
          </p:nvCxnSpPr>
          <p:spPr>
            <a:xfrm flipH="1" flipV="1">
              <a:off x="2969822" y="2693230"/>
              <a:ext cx="5396" cy="1721623"/>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DDA66452-685A-4BB9-99FE-380A9D4B52E8}"/>
              </a:ext>
            </a:extLst>
          </p:cNvPr>
          <p:cNvCxnSpPr>
            <a:cxnSpLocks/>
          </p:cNvCxnSpPr>
          <p:nvPr/>
        </p:nvCxnSpPr>
        <p:spPr>
          <a:xfrm>
            <a:off x="1296309" y="3963032"/>
            <a:ext cx="0" cy="255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BCFDE6-2118-48A8-BFFD-789FC8B47E9B}"/>
              </a:ext>
            </a:extLst>
          </p:cNvPr>
          <p:cNvCxnSpPr>
            <a:cxnSpLocks/>
          </p:cNvCxnSpPr>
          <p:nvPr/>
        </p:nvCxnSpPr>
        <p:spPr>
          <a:xfrm>
            <a:off x="1374858" y="4858536"/>
            <a:ext cx="9662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07BF475-F05A-4AE0-8B0F-AE3AD891E944}"/>
              </a:ext>
            </a:extLst>
          </p:cNvPr>
          <p:cNvGrpSpPr/>
          <p:nvPr/>
        </p:nvGrpSpPr>
        <p:grpSpPr>
          <a:xfrm rot="5400000">
            <a:off x="2119611" y="4618567"/>
            <a:ext cx="94580" cy="148903"/>
            <a:chOff x="2389600" y="4304680"/>
            <a:chExt cx="124097" cy="207337"/>
          </a:xfrm>
        </p:grpSpPr>
        <p:sp>
          <p:nvSpPr>
            <p:cNvPr id="22" name="Isosceles Triangle 21">
              <a:extLst>
                <a:ext uri="{FF2B5EF4-FFF2-40B4-BE49-F238E27FC236}">
                  <a16:creationId xmlns:a16="http://schemas.microsoft.com/office/drawing/2014/main" id="{F7B423C0-A72B-48AC-A20D-27DCEE3AC9A8}"/>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4CECC8BA-386E-4611-963D-11EAD218AD5C}"/>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4C4C6365-9329-4DD7-A763-52DCC7C87482}"/>
              </a:ext>
            </a:extLst>
          </p:cNvPr>
          <p:cNvGrpSpPr/>
          <p:nvPr/>
        </p:nvGrpSpPr>
        <p:grpSpPr>
          <a:xfrm rot="5400000">
            <a:off x="2119011" y="4056304"/>
            <a:ext cx="94580" cy="148903"/>
            <a:chOff x="2389600" y="4304680"/>
            <a:chExt cx="124097" cy="207337"/>
          </a:xfrm>
        </p:grpSpPr>
        <p:sp>
          <p:nvSpPr>
            <p:cNvPr id="28" name="Isosceles Triangle 27">
              <a:extLst>
                <a:ext uri="{FF2B5EF4-FFF2-40B4-BE49-F238E27FC236}">
                  <a16:creationId xmlns:a16="http://schemas.microsoft.com/office/drawing/2014/main" id="{832A53FB-0D00-4780-912C-6527DDA8C367}"/>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B8417EE9-0F6E-40AC-BFC5-093AC715DFFE}"/>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D7305F15-E659-4AA2-BFEE-00BDFC0528E3}"/>
              </a:ext>
            </a:extLst>
          </p:cNvPr>
          <p:cNvGrpSpPr/>
          <p:nvPr/>
        </p:nvGrpSpPr>
        <p:grpSpPr>
          <a:xfrm rot="16200000">
            <a:off x="2119610" y="4784084"/>
            <a:ext cx="94580" cy="148903"/>
            <a:chOff x="2389600" y="4304680"/>
            <a:chExt cx="124097" cy="207337"/>
          </a:xfrm>
        </p:grpSpPr>
        <p:sp>
          <p:nvSpPr>
            <p:cNvPr id="31" name="Isosceles Triangle 30">
              <a:extLst>
                <a:ext uri="{FF2B5EF4-FFF2-40B4-BE49-F238E27FC236}">
                  <a16:creationId xmlns:a16="http://schemas.microsoft.com/office/drawing/2014/main" id="{2ED134F6-06F1-4A55-B52E-ACABD4D7FBEA}"/>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F875CF16-1FFB-44F0-84F2-18CF11CC18F3}"/>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a:extLst>
              <a:ext uri="{FF2B5EF4-FFF2-40B4-BE49-F238E27FC236}">
                <a16:creationId xmlns:a16="http://schemas.microsoft.com/office/drawing/2014/main" id="{411CFF35-BE4F-4CDE-8026-1275109EB183}"/>
              </a:ext>
            </a:extLst>
          </p:cNvPr>
          <p:cNvCxnSpPr>
            <a:cxnSpLocks/>
          </p:cNvCxnSpPr>
          <p:nvPr/>
        </p:nvCxnSpPr>
        <p:spPr>
          <a:xfrm>
            <a:off x="1993221" y="4693019"/>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30952B-80A2-4BD9-9E61-0183EAFC2049}"/>
              </a:ext>
            </a:extLst>
          </p:cNvPr>
          <p:cNvCxnSpPr>
            <a:cxnSpLocks/>
          </p:cNvCxnSpPr>
          <p:nvPr/>
        </p:nvCxnSpPr>
        <p:spPr>
          <a:xfrm>
            <a:off x="1992765" y="3963032"/>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FC245033-AA9B-4D83-AE35-C131B50F030D}"/>
              </a:ext>
            </a:extLst>
          </p:cNvPr>
          <p:cNvCxnSpPr>
            <a:cxnSpLocks/>
          </p:cNvCxnSpPr>
          <p:nvPr/>
        </p:nvCxnSpPr>
        <p:spPr>
          <a:xfrm>
            <a:off x="1300467" y="4533746"/>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515A4483-7349-41D2-AEC6-598E554C1B39}"/>
              </a:ext>
            </a:extLst>
          </p:cNvPr>
          <p:cNvCxnSpPr>
            <a:cxnSpLocks/>
          </p:cNvCxnSpPr>
          <p:nvPr/>
        </p:nvCxnSpPr>
        <p:spPr>
          <a:xfrm>
            <a:off x="962167" y="4533746"/>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03D24277-5123-4B3B-98D5-4357A2FA820E}"/>
              </a:ext>
            </a:extLst>
          </p:cNvPr>
          <p:cNvCxnSpPr>
            <a:cxnSpLocks/>
          </p:cNvCxnSpPr>
          <p:nvPr/>
        </p:nvCxnSpPr>
        <p:spPr>
          <a:xfrm>
            <a:off x="1202640" y="4533746"/>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DC6A36D2-38BA-4A8C-9645-C3BA21A37547}"/>
              </a:ext>
            </a:extLst>
          </p:cNvPr>
          <p:cNvCxnSpPr>
            <a:cxnSpLocks/>
          </p:cNvCxnSpPr>
          <p:nvPr/>
        </p:nvCxnSpPr>
        <p:spPr>
          <a:xfrm>
            <a:off x="1052560" y="4533746"/>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9B20903C-583F-4E57-AAFA-EF05DF8E79F9}"/>
              </a:ext>
            </a:extLst>
          </p:cNvPr>
          <p:cNvCxnSpPr>
            <a:cxnSpLocks/>
          </p:cNvCxnSpPr>
          <p:nvPr/>
        </p:nvCxnSpPr>
        <p:spPr>
          <a:xfrm>
            <a:off x="1293659" y="3963032"/>
            <a:ext cx="10435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4FA4BD08-1312-4115-8842-B5B9A962C217}"/>
              </a:ext>
            </a:extLst>
          </p:cNvPr>
          <p:cNvGrpSpPr/>
          <p:nvPr/>
        </p:nvGrpSpPr>
        <p:grpSpPr>
          <a:xfrm rot="16200000">
            <a:off x="2121474" y="3888581"/>
            <a:ext cx="94580" cy="148903"/>
            <a:chOff x="2389600" y="4304680"/>
            <a:chExt cx="124097" cy="207337"/>
          </a:xfrm>
        </p:grpSpPr>
        <p:sp>
          <p:nvSpPr>
            <p:cNvPr id="25" name="Isosceles Triangle 24">
              <a:extLst>
                <a:ext uri="{FF2B5EF4-FFF2-40B4-BE49-F238E27FC236}">
                  <a16:creationId xmlns:a16="http://schemas.microsoft.com/office/drawing/2014/main" id="{DF41D38E-4A1E-451C-BAD0-D92D8174DAC8}"/>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2748343-D141-41D6-9AC1-E63BDD4E93D7}"/>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3" name="Straight Connector 402">
            <a:extLst>
              <a:ext uri="{FF2B5EF4-FFF2-40B4-BE49-F238E27FC236}">
                <a16:creationId xmlns:a16="http://schemas.microsoft.com/office/drawing/2014/main" id="{C6C6E16A-F914-46E0-9F21-6378B964FEE4}"/>
              </a:ext>
            </a:extLst>
          </p:cNvPr>
          <p:cNvCxnSpPr>
            <a:cxnSpLocks/>
          </p:cNvCxnSpPr>
          <p:nvPr/>
        </p:nvCxnSpPr>
        <p:spPr>
          <a:xfrm flipV="1">
            <a:off x="1300920" y="2613686"/>
            <a:ext cx="1040212" cy="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94259768-DB4B-4CD0-92F4-0AEC945AD988}"/>
              </a:ext>
            </a:extLst>
          </p:cNvPr>
          <p:cNvCxnSpPr>
            <a:cxnSpLocks/>
          </p:cNvCxnSpPr>
          <p:nvPr/>
        </p:nvCxnSpPr>
        <p:spPr>
          <a:xfrm>
            <a:off x="1530429" y="2614875"/>
            <a:ext cx="0" cy="8955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2E087BD-5A4C-451B-B50A-9DB2E8EE06A5}"/>
              </a:ext>
            </a:extLst>
          </p:cNvPr>
          <p:cNvCxnSpPr>
            <a:cxnSpLocks/>
          </p:cNvCxnSpPr>
          <p:nvPr/>
        </p:nvCxnSpPr>
        <p:spPr>
          <a:xfrm>
            <a:off x="2000738" y="2782599"/>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B50B78C-4BDB-4025-A8D4-973172E3606D}"/>
              </a:ext>
            </a:extLst>
          </p:cNvPr>
          <p:cNvCxnSpPr>
            <a:cxnSpLocks/>
          </p:cNvCxnSpPr>
          <p:nvPr/>
        </p:nvCxnSpPr>
        <p:spPr>
          <a:xfrm>
            <a:off x="2002032" y="3344862"/>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3" name="Group 412">
            <a:extLst>
              <a:ext uri="{FF2B5EF4-FFF2-40B4-BE49-F238E27FC236}">
                <a16:creationId xmlns:a16="http://schemas.microsoft.com/office/drawing/2014/main" id="{AFC57C87-EDAA-47E9-82BE-7F0BE60820E8}"/>
              </a:ext>
            </a:extLst>
          </p:cNvPr>
          <p:cNvGrpSpPr/>
          <p:nvPr/>
        </p:nvGrpSpPr>
        <p:grpSpPr>
          <a:xfrm>
            <a:off x="901080" y="2750937"/>
            <a:ext cx="481753" cy="879311"/>
            <a:chOff x="2456769" y="2778013"/>
            <a:chExt cx="1070592" cy="2378649"/>
          </a:xfrm>
          <a:solidFill>
            <a:schemeClr val="bg1"/>
          </a:solidFill>
        </p:grpSpPr>
        <p:sp>
          <p:nvSpPr>
            <p:cNvPr id="414" name="Rectangle 413">
              <a:extLst>
                <a:ext uri="{FF2B5EF4-FFF2-40B4-BE49-F238E27FC236}">
                  <a16:creationId xmlns:a16="http://schemas.microsoft.com/office/drawing/2014/main" id="{C9E2B202-5204-48A5-A1E8-9FE7E8F11E24}"/>
                </a:ext>
              </a:extLst>
            </p:cNvPr>
            <p:cNvSpPr/>
            <p:nvPr/>
          </p:nvSpPr>
          <p:spPr>
            <a:xfrm>
              <a:off x="2457796" y="3092335"/>
              <a:ext cx="1069565" cy="184819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99168BE2-CEEA-4461-98C2-7414CA675ACD}"/>
                </a:ext>
              </a:extLst>
            </p:cNvPr>
            <p:cNvSpPr/>
            <p:nvPr/>
          </p:nvSpPr>
          <p:spPr>
            <a:xfrm>
              <a:off x="2456769" y="3676390"/>
              <a:ext cx="1069564"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59B8AF01-3E08-42D4-B01E-E6167BAC3D4A}"/>
                </a:ext>
              </a:extLst>
            </p:cNvPr>
            <p:cNvSpPr/>
            <p:nvPr/>
          </p:nvSpPr>
          <p:spPr>
            <a:xfrm>
              <a:off x="2457795" y="3239193"/>
              <a:ext cx="1069565"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7" name="Straight Connector 416">
              <a:extLst>
                <a:ext uri="{FF2B5EF4-FFF2-40B4-BE49-F238E27FC236}">
                  <a16:creationId xmlns:a16="http://schemas.microsoft.com/office/drawing/2014/main" id="{F8D49040-3B65-4F3A-A407-C3A7614AFB86}"/>
                </a:ext>
              </a:extLst>
            </p:cNvPr>
            <p:cNvCxnSpPr>
              <a:cxnSpLocks/>
            </p:cNvCxnSpPr>
            <p:nvPr/>
          </p:nvCxnSpPr>
          <p:spPr>
            <a:xfrm>
              <a:off x="2598618" y="4940531"/>
              <a:ext cx="754182" cy="216131"/>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A28C19FA-46F9-4B6A-B8C4-464817A3D8F5}"/>
                </a:ext>
              </a:extLst>
            </p:cNvPr>
            <p:cNvCxnSpPr>
              <a:cxnSpLocks/>
            </p:cNvCxnSpPr>
            <p:nvPr/>
          </p:nvCxnSpPr>
          <p:spPr>
            <a:xfrm flipV="1">
              <a:off x="2974683" y="2778013"/>
              <a:ext cx="0" cy="89837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9" name="Straight Connector 418">
            <a:extLst>
              <a:ext uri="{FF2B5EF4-FFF2-40B4-BE49-F238E27FC236}">
                <a16:creationId xmlns:a16="http://schemas.microsoft.com/office/drawing/2014/main" id="{1457AD3A-14B9-4109-9180-3D2EA31C68DF}"/>
              </a:ext>
            </a:extLst>
          </p:cNvPr>
          <p:cNvCxnSpPr>
            <a:cxnSpLocks/>
          </p:cNvCxnSpPr>
          <p:nvPr/>
        </p:nvCxnSpPr>
        <p:spPr>
          <a:xfrm>
            <a:off x="1304282" y="2614875"/>
            <a:ext cx="0" cy="255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7953CA2B-52BC-45AE-8E69-8E7DFF4DA88A}"/>
              </a:ext>
            </a:extLst>
          </p:cNvPr>
          <p:cNvCxnSpPr>
            <a:cxnSpLocks/>
          </p:cNvCxnSpPr>
          <p:nvPr/>
        </p:nvCxnSpPr>
        <p:spPr>
          <a:xfrm>
            <a:off x="1382832" y="3510379"/>
            <a:ext cx="9662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1" name="Group 420">
            <a:extLst>
              <a:ext uri="{FF2B5EF4-FFF2-40B4-BE49-F238E27FC236}">
                <a16:creationId xmlns:a16="http://schemas.microsoft.com/office/drawing/2014/main" id="{66765475-4221-4F3B-9AD2-BBF20B1F3950}"/>
              </a:ext>
            </a:extLst>
          </p:cNvPr>
          <p:cNvGrpSpPr/>
          <p:nvPr/>
        </p:nvGrpSpPr>
        <p:grpSpPr>
          <a:xfrm rot="5400000">
            <a:off x="2127584" y="3270410"/>
            <a:ext cx="94581" cy="148903"/>
            <a:chOff x="2389600" y="4304680"/>
            <a:chExt cx="124097" cy="207337"/>
          </a:xfrm>
        </p:grpSpPr>
        <p:sp>
          <p:nvSpPr>
            <p:cNvPr id="422" name="Isosceles Triangle 421">
              <a:extLst>
                <a:ext uri="{FF2B5EF4-FFF2-40B4-BE49-F238E27FC236}">
                  <a16:creationId xmlns:a16="http://schemas.microsoft.com/office/drawing/2014/main" id="{4478B271-304E-4E3C-8149-853805AB9E0C}"/>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Isosceles Triangle 422">
              <a:extLst>
                <a:ext uri="{FF2B5EF4-FFF2-40B4-BE49-F238E27FC236}">
                  <a16:creationId xmlns:a16="http://schemas.microsoft.com/office/drawing/2014/main" id="{CA4E50EF-7358-419E-A2AD-E1CDFFB43B9B}"/>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4" name="Group 423">
            <a:extLst>
              <a:ext uri="{FF2B5EF4-FFF2-40B4-BE49-F238E27FC236}">
                <a16:creationId xmlns:a16="http://schemas.microsoft.com/office/drawing/2014/main" id="{31213180-C58B-4F4E-A8B4-539066360E21}"/>
              </a:ext>
            </a:extLst>
          </p:cNvPr>
          <p:cNvGrpSpPr/>
          <p:nvPr/>
        </p:nvGrpSpPr>
        <p:grpSpPr>
          <a:xfrm rot="16200000">
            <a:off x="2129447" y="2540424"/>
            <a:ext cx="94581" cy="148903"/>
            <a:chOff x="2389600" y="4304680"/>
            <a:chExt cx="124097" cy="207337"/>
          </a:xfrm>
        </p:grpSpPr>
        <p:sp>
          <p:nvSpPr>
            <p:cNvPr id="425" name="Isosceles Triangle 424">
              <a:extLst>
                <a:ext uri="{FF2B5EF4-FFF2-40B4-BE49-F238E27FC236}">
                  <a16:creationId xmlns:a16="http://schemas.microsoft.com/office/drawing/2014/main" id="{708E8DF6-26BB-4D37-A4F6-A0BCA42A4892}"/>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Isosceles Triangle 425">
              <a:extLst>
                <a:ext uri="{FF2B5EF4-FFF2-40B4-BE49-F238E27FC236}">
                  <a16:creationId xmlns:a16="http://schemas.microsoft.com/office/drawing/2014/main" id="{7175DE55-AE71-42A9-9022-7A51D15F4CD2}"/>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7" name="Group 426">
            <a:extLst>
              <a:ext uri="{FF2B5EF4-FFF2-40B4-BE49-F238E27FC236}">
                <a16:creationId xmlns:a16="http://schemas.microsoft.com/office/drawing/2014/main" id="{05241661-BAA2-4A99-B957-03B5508F0C72}"/>
              </a:ext>
            </a:extLst>
          </p:cNvPr>
          <p:cNvGrpSpPr/>
          <p:nvPr/>
        </p:nvGrpSpPr>
        <p:grpSpPr>
          <a:xfrm rot="5400000">
            <a:off x="2126984" y="2708147"/>
            <a:ext cx="94581" cy="148903"/>
            <a:chOff x="2389600" y="4304680"/>
            <a:chExt cx="124097" cy="207337"/>
          </a:xfrm>
        </p:grpSpPr>
        <p:sp>
          <p:nvSpPr>
            <p:cNvPr id="428" name="Isosceles Triangle 427">
              <a:extLst>
                <a:ext uri="{FF2B5EF4-FFF2-40B4-BE49-F238E27FC236}">
                  <a16:creationId xmlns:a16="http://schemas.microsoft.com/office/drawing/2014/main" id="{73D11F95-F9D6-4B21-A01A-9238ADF611BC}"/>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Isosceles Triangle 428">
              <a:extLst>
                <a:ext uri="{FF2B5EF4-FFF2-40B4-BE49-F238E27FC236}">
                  <a16:creationId xmlns:a16="http://schemas.microsoft.com/office/drawing/2014/main" id="{66DBD15A-B2AD-44FD-B486-08F49F156DD9}"/>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0" name="Group 429">
            <a:extLst>
              <a:ext uri="{FF2B5EF4-FFF2-40B4-BE49-F238E27FC236}">
                <a16:creationId xmlns:a16="http://schemas.microsoft.com/office/drawing/2014/main" id="{5C4EC237-0FCD-4D8C-803C-1174C3DCFAD0}"/>
              </a:ext>
            </a:extLst>
          </p:cNvPr>
          <p:cNvGrpSpPr/>
          <p:nvPr/>
        </p:nvGrpSpPr>
        <p:grpSpPr>
          <a:xfrm rot="16200000">
            <a:off x="2127583" y="3435927"/>
            <a:ext cx="94581" cy="148903"/>
            <a:chOff x="2389600" y="4304680"/>
            <a:chExt cx="124097" cy="207337"/>
          </a:xfrm>
        </p:grpSpPr>
        <p:sp>
          <p:nvSpPr>
            <p:cNvPr id="431" name="Isosceles Triangle 430">
              <a:extLst>
                <a:ext uri="{FF2B5EF4-FFF2-40B4-BE49-F238E27FC236}">
                  <a16:creationId xmlns:a16="http://schemas.microsoft.com/office/drawing/2014/main" id="{0634215B-852A-447E-A376-CD053F101166}"/>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Isosceles Triangle 431">
              <a:extLst>
                <a:ext uri="{FF2B5EF4-FFF2-40B4-BE49-F238E27FC236}">
                  <a16:creationId xmlns:a16="http://schemas.microsoft.com/office/drawing/2014/main" id="{89DF217B-BA16-49C2-8A42-18E323E6CB8A}"/>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3" name="Straight Connector 432">
            <a:extLst>
              <a:ext uri="{FF2B5EF4-FFF2-40B4-BE49-F238E27FC236}">
                <a16:creationId xmlns:a16="http://schemas.microsoft.com/office/drawing/2014/main" id="{E03D2EE2-9942-431D-8C23-25CCEBEB42A0}"/>
              </a:ext>
            </a:extLst>
          </p:cNvPr>
          <p:cNvCxnSpPr>
            <a:cxnSpLocks/>
          </p:cNvCxnSpPr>
          <p:nvPr/>
        </p:nvCxnSpPr>
        <p:spPr>
          <a:xfrm>
            <a:off x="2001194" y="3344862"/>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1CB433BE-F2B3-48EB-9A75-2F572E5BD244}"/>
              </a:ext>
            </a:extLst>
          </p:cNvPr>
          <p:cNvCxnSpPr>
            <a:cxnSpLocks/>
          </p:cNvCxnSpPr>
          <p:nvPr/>
        </p:nvCxnSpPr>
        <p:spPr>
          <a:xfrm>
            <a:off x="2000738" y="2614875"/>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82654035-8F07-4071-8292-A97127518564}"/>
              </a:ext>
            </a:extLst>
          </p:cNvPr>
          <p:cNvCxnSpPr>
            <a:cxnSpLocks/>
          </p:cNvCxnSpPr>
          <p:nvPr/>
        </p:nvCxnSpPr>
        <p:spPr>
          <a:xfrm flipV="1">
            <a:off x="1286415" y="6695516"/>
            <a:ext cx="1040212" cy="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B6E338D9-AF6E-44F9-9FAD-004EED8A885E}"/>
              </a:ext>
            </a:extLst>
          </p:cNvPr>
          <p:cNvCxnSpPr>
            <a:cxnSpLocks/>
          </p:cNvCxnSpPr>
          <p:nvPr/>
        </p:nvCxnSpPr>
        <p:spPr>
          <a:xfrm>
            <a:off x="1515924" y="6696705"/>
            <a:ext cx="0" cy="8955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68481586-4DD1-4D2F-9989-6F9746589309}"/>
              </a:ext>
            </a:extLst>
          </p:cNvPr>
          <p:cNvCxnSpPr>
            <a:cxnSpLocks/>
          </p:cNvCxnSpPr>
          <p:nvPr/>
        </p:nvCxnSpPr>
        <p:spPr>
          <a:xfrm>
            <a:off x="1986233" y="6864429"/>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25B0B2AA-0BAA-4711-ABA8-CDF429EDA63A}"/>
              </a:ext>
            </a:extLst>
          </p:cNvPr>
          <p:cNvCxnSpPr>
            <a:cxnSpLocks/>
          </p:cNvCxnSpPr>
          <p:nvPr/>
        </p:nvCxnSpPr>
        <p:spPr>
          <a:xfrm>
            <a:off x="1987527" y="7426692"/>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4" name="Group 673">
            <a:extLst>
              <a:ext uri="{FF2B5EF4-FFF2-40B4-BE49-F238E27FC236}">
                <a16:creationId xmlns:a16="http://schemas.microsoft.com/office/drawing/2014/main" id="{B7271D3B-68B3-4A98-A02C-7929EE4B0E32}"/>
              </a:ext>
            </a:extLst>
          </p:cNvPr>
          <p:cNvGrpSpPr/>
          <p:nvPr/>
        </p:nvGrpSpPr>
        <p:grpSpPr>
          <a:xfrm>
            <a:off x="886575" y="6832767"/>
            <a:ext cx="481753" cy="879311"/>
            <a:chOff x="2456769" y="2778013"/>
            <a:chExt cx="1070592" cy="2378649"/>
          </a:xfrm>
          <a:solidFill>
            <a:schemeClr val="bg1"/>
          </a:solidFill>
        </p:grpSpPr>
        <p:sp>
          <p:nvSpPr>
            <p:cNvPr id="714" name="Rectangle 713">
              <a:extLst>
                <a:ext uri="{FF2B5EF4-FFF2-40B4-BE49-F238E27FC236}">
                  <a16:creationId xmlns:a16="http://schemas.microsoft.com/office/drawing/2014/main" id="{73ADCDC1-F6CE-43E5-92DF-E190C659824E}"/>
                </a:ext>
              </a:extLst>
            </p:cNvPr>
            <p:cNvSpPr/>
            <p:nvPr/>
          </p:nvSpPr>
          <p:spPr>
            <a:xfrm>
              <a:off x="2457796" y="3092335"/>
              <a:ext cx="1069565" cy="184819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714">
              <a:extLst>
                <a:ext uri="{FF2B5EF4-FFF2-40B4-BE49-F238E27FC236}">
                  <a16:creationId xmlns:a16="http://schemas.microsoft.com/office/drawing/2014/main" id="{4AAEABE4-C725-444E-97CB-793F202DC8C2}"/>
                </a:ext>
              </a:extLst>
            </p:cNvPr>
            <p:cNvSpPr/>
            <p:nvPr/>
          </p:nvSpPr>
          <p:spPr>
            <a:xfrm>
              <a:off x="2456769" y="3676390"/>
              <a:ext cx="1069564"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a:extLst>
                <a:ext uri="{FF2B5EF4-FFF2-40B4-BE49-F238E27FC236}">
                  <a16:creationId xmlns:a16="http://schemas.microsoft.com/office/drawing/2014/main" id="{78A29E16-D702-4C13-81F3-2705877F5756}"/>
                </a:ext>
              </a:extLst>
            </p:cNvPr>
            <p:cNvSpPr/>
            <p:nvPr/>
          </p:nvSpPr>
          <p:spPr>
            <a:xfrm>
              <a:off x="2457795" y="3239193"/>
              <a:ext cx="1069565"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 name="Straight Connector 716">
              <a:extLst>
                <a:ext uri="{FF2B5EF4-FFF2-40B4-BE49-F238E27FC236}">
                  <a16:creationId xmlns:a16="http://schemas.microsoft.com/office/drawing/2014/main" id="{EFD33EF1-2B91-45AE-92DB-02B8773BD2ED}"/>
                </a:ext>
              </a:extLst>
            </p:cNvPr>
            <p:cNvCxnSpPr>
              <a:cxnSpLocks/>
            </p:cNvCxnSpPr>
            <p:nvPr/>
          </p:nvCxnSpPr>
          <p:spPr>
            <a:xfrm>
              <a:off x="2598618" y="4940531"/>
              <a:ext cx="754182" cy="216131"/>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8" name="Straight Connector 717">
              <a:extLst>
                <a:ext uri="{FF2B5EF4-FFF2-40B4-BE49-F238E27FC236}">
                  <a16:creationId xmlns:a16="http://schemas.microsoft.com/office/drawing/2014/main" id="{49796146-3186-40E9-92B6-EBF9164DED41}"/>
                </a:ext>
              </a:extLst>
            </p:cNvPr>
            <p:cNvCxnSpPr>
              <a:cxnSpLocks/>
            </p:cNvCxnSpPr>
            <p:nvPr/>
          </p:nvCxnSpPr>
          <p:spPr>
            <a:xfrm flipV="1">
              <a:off x="2974683" y="2778013"/>
              <a:ext cx="0" cy="89837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5" name="Straight Connector 674">
            <a:extLst>
              <a:ext uri="{FF2B5EF4-FFF2-40B4-BE49-F238E27FC236}">
                <a16:creationId xmlns:a16="http://schemas.microsoft.com/office/drawing/2014/main" id="{34510DAF-ACE1-4902-90AE-02AA7F9BB8A9}"/>
              </a:ext>
            </a:extLst>
          </p:cNvPr>
          <p:cNvCxnSpPr>
            <a:cxnSpLocks/>
          </p:cNvCxnSpPr>
          <p:nvPr/>
        </p:nvCxnSpPr>
        <p:spPr>
          <a:xfrm>
            <a:off x="1289777" y="6696705"/>
            <a:ext cx="0" cy="255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503BFF0C-7FC4-4EFA-87C0-33A79274546F}"/>
              </a:ext>
            </a:extLst>
          </p:cNvPr>
          <p:cNvCxnSpPr>
            <a:cxnSpLocks/>
          </p:cNvCxnSpPr>
          <p:nvPr/>
        </p:nvCxnSpPr>
        <p:spPr>
          <a:xfrm>
            <a:off x="1368327" y="7592209"/>
            <a:ext cx="9662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7" name="Group 676">
            <a:extLst>
              <a:ext uri="{FF2B5EF4-FFF2-40B4-BE49-F238E27FC236}">
                <a16:creationId xmlns:a16="http://schemas.microsoft.com/office/drawing/2014/main" id="{940086F3-C1EE-4F70-8338-17011B05ED7A}"/>
              </a:ext>
            </a:extLst>
          </p:cNvPr>
          <p:cNvGrpSpPr/>
          <p:nvPr/>
        </p:nvGrpSpPr>
        <p:grpSpPr>
          <a:xfrm rot="5400000">
            <a:off x="2113079" y="7352240"/>
            <a:ext cx="94581" cy="148903"/>
            <a:chOff x="2389600" y="4304680"/>
            <a:chExt cx="124097" cy="207337"/>
          </a:xfrm>
        </p:grpSpPr>
        <p:sp>
          <p:nvSpPr>
            <p:cNvPr id="712" name="Isosceles Triangle 711">
              <a:extLst>
                <a:ext uri="{FF2B5EF4-FFF2-40B4-BE49-F238E27FC236}">
                  <a16:creationId xmlns:a16="http://schemas.microsoft.com/office/drawing/2014/main" id="{B6AE5E05-3A0D-4521-A2D2-5B0BE1CDD4DD}"/>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Isosceles Triangle 712">
              <a:extLst>
                <a:ext uri="{FF2B5EF4-FFF2-40B4-BE49-F238E27FC236}">
                  <a16:creationId xmlns:a16="http://schemas.microsoft.com/office/drawing/2014/main" id="{B3CE0432-EAE9-4A45-95A6-C9F1AEE82ADF}"/>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8" name="Group 677">
            <a:extLst>
              <a:ext uri="{FF2B5EF4-FFF2-40B4-BE49-F238E27FC236}">
                <a16:creationId xmlns:a16="http://schemas.microsoft.com/office/drawing/2014/main" id="{64A6E610-432D-4837-B83C-128B5F3A076D}"/>
              </a:ext>
            </a:extLst>
          </p:cNvPr>
          <p:cNvGrpSpPr/>
          <p:nvPr/>
        </p:nvGrpSpPr>
        <p:grpSpPr>
          <a:xfrm rot="16200000">
            <a:off x="2114942" y="6622254"/>
            <a:ext cx="94581" cy="148903"/>
            <a:chOff x="2389600" y="4304680"/>
            <a:chExt cx="124097" cy="207337"/>
          </a:xfrm>
        </p:grpSpPr>
        <p:sp>
          <p:nvSpPr>
            <p:cNvPr id="710" name="Isosceles Triangle 709">
              <a:extLst>
                <a:ext uri="{FF2B5EF4-FFF2-40B4-BE49-F238E27FC236}">
                  <a16:creationId xmlns:a16="http://schemas.microsoft.com/office/drawing/2014/main" id="{D540ED55-A6B5-411C-ABBC-4BB2065878D0}"/>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Isosceles Triangle 710">
              <a:extLst>
                <a:ext uri="{FF2B5EF4-FFF2-40B4-BE49-F238E27FC236}">
                  <a16:creationId xmlns:a16="http://schemas.microsoft.com/office/drawing/2014/main" id="{5ABFD4BB-BCF0-4E6F-8C4F-A016D2361044}"/>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9" name="Group 678">
            <a:extLst>
              <a:ext uri="{FF2B5EF4-FFF2-40B4-BE49-F238E27FC236}">
                <a16:creationId xmlns:a16="http://schemas.microsoft.com/office/drawing/2014/main" id="{A4917E7C-5429-4C39-9A38-6EC7D76A4E47}"/>
              </a:ext>
            </a:extLst>
          </p:cNvPr>
          <p:cNvGrpSpPr/>
          <p:nvPr/>
        </p:nvGrpSpPr>
        <p:grpSpPr>
          <a:xfrm rot="5400000">
            <a:off x="2112479" y="6789977"/>
            <a:ext cx="94581" cy="148903"/>
            <a:chOff x="2389600" y="4304680"/>
            <a:chExt cx="124097" cy="207337"/>
          </a:xfrm>
        </p:grpSpPr>
        <p:sp>
          <p:nvSpPr>
            <p:cNvPr id="708" name="Isosceles Triangle 707">
              <a:extLst>
                <a:ext uri="{FF2B5EF4-FFF2-40B4-BE49-F238E27FC236}">
                  <a16:creationId xmlns:a16="http://schemas.microsoft.com/office/drawing/2014/main" id="{49628550-01C8-457C-9B71-22DE0294B935}"/>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Isosceles Triangle 708">
              <a:extLst>
                <a:ext uri="{FF2B5EF4-FFF2-40B4-BE49-F238E27FC236}">
                  <a16:creationId xmlns:a16="http://schemas.microsoft.com/office/drawing/2014/main" id="{5DF36F47-F50D-4568-900C-73216B3C9DCC}"/>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0" name="Group 679">
            <a:extLst>
              <a:ext uri="{FF2B5EF4-FFF2-40B4-BE49-F238E27FC236}">
                <a16:creationId xmlns:a16="http://schemas.microsoft.com/office/drawing/2014/main" id="{2B339B67-7280-477F-8938-3CF47EABB63B}"/>
              </a:ext>
            </a:extLst>
          </p:cNvPr>
          <p:cNvGrpSpPr/>
          <p:nvPr/>
        </p:nvGrpSpPr>
        <p:grpSpPr>
          <a:xfrm rot="16200000">
            <a:off x="2113078" y="7517757"/>
            <a:ext cx="94581" cy="148903"/>
            <a:chOff x="2389600" y="4304680"/>
            <a:chExt cx="124097" cy="207337"/>
          </a:xfrm>
        </p:grpSpPr>
        <p:sp>
          <p:nvSpPr>
            <p:cNvPr id="706" name="Isosceles Triangle 705">
              <a:extLst>
                <a:ext uri="{FF2B5EF4-FFF2-40B4-BE49-F238E27FC236}">
                  <a16:creationId xmlns:a16="http://schemas.microsoft.com/office/drawing/2014/main" id="{1E544A03-8909-48B6-8666-C58B8F7EB4B8}"/>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Isosceles Triangle 706">
              <a:extLst>
                <a:ext uri="{FF2B5EF4-FFF2-40B4-BE49-F238E27FC236}">
                  <a16:creationId xmlns:a16="http://schemas.microsoft.com/office/drawing/2014/main" id="{ABBFA842-B86E-4CB7-A78C-FFF74DECD4ED}"/>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81" name="Straight Connector 680">
            <a:extLst>
              <a:ext uri="{FF2B5EF4-FFF2-40B4-BE49-F238E27FC236}">
                <a16:creationId xmlns:a16="http://schemas.microsoft.com/office/drawing/2014/main" id="{F82EAF67-04AB-4BB0-8441-4445CB1779E2}"/>
              </a:ext>
            </a:extLst>
          </p:cNvPr>
          <p:cNvCxnSpPr>
            <a:cxnSpLocks/>
          </p:cNvCxnSpPr>
          <p:nvPr/>
        </p:nvCxnSpPr>
        <p:spPr>
          <a:xfrm>
            <a:off x="1986689" y="7426692"/>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66A7A778-19E6-4086-9DA4-E3FA5BB617FE}"/>
              </a:ext>
            </a:extLst>
          </p:cNvPr>
          <p:cNvCxnSpPr>
            <a:cxnSpLocks/>
          </p:cNvCxnSpPr>
          <p:nvPr/>
        </p:nvCxnSpPr>
        <p:spPr>
          <a:xfrm>
            <a:off x="1986233" y="6696705"/>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8" name="Straight Connector 727">
            <a:extLst>
              <a:ext uri="{FF2B5EF4-FFF2-40B4-BE49-F238E27FC236}">
                <a16:creationId xmlns:a16="http://schemas.microsoft.com/office/drawing/2014/main" id="{C5C53C12-C64A-4A7D-9BA3-73300F967360}"/>
              </a:ext>
            </a:extLst>
          </p:cNvPr>
          <p:cNvCxnSpPr>
            <a:cxnSpLocks/>
          </p:cNvCxnSpPr>
          <p:nvPr/>
        </p:nvCxnSpPr>
        <p:spPr>
          <a:xfrm flipV="1">
            <a:off x="1287709" y="5335159"/>
            <a:ext cx="1040212" cy="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0" name="Straight Connector 729">
            <a:extLst>
              <a:ext uri="{FF2B5EF4-FFF2-40B4-BE49-F238E27FC236}">
                <a16:creationId xmlns:a16="http://schemas.microsoft.com/office/drawing/2014/main" id="{13544959-44A5-4BD3-880B-4CB5EF330632}"/>
              </a:ext>
            </a:extLst>
          </p:cNvPr>
          <p:cNvCxnSpPr>
            <a:cxnSpLocks/>
          </p:cNvCxnSpPr>
          <p:nvPr/>
        </p:nvCxnSpPr>
        <p:spPr>
          <a:xfrm>
            <a:off x="1517218" y="5336348"/>
            <a:ext cx="0" cy="8955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7FF6C76B-DAE3-4751-8A28-3CF21743C779}"/>
              </a:ext>
            </a:extLst>
          </p:cNvPr>
          <p:cNvCxnSpPr>
            <a:cxnSpLocks/>
          </p:cNvCxnSpPr>
          <p:nvPr/>
        </p:nvCxnSpPr>
        <p:spPr>
          <a:xfrm>
            <a:off x="1987527" y="5504072"/>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2" name="Straight Connector 731">
            <a:extLst>
              <a:ext uri="{FF2B5EF4-FFF2-40B4-BE49-F238E27FC236}">
                <a16:creationId xmlns:a16="http://schemas.microsoft.com/office/drawing/2014/main" id="{E9C80360-C21E-4650-8D0C-D40D22FED559}"/>
              </a:ext>
            </a:extLst>
          </p:cNvPr>
          <p:cNvCxnSpPr>
            <a:cxnSpLocks/>
          </p:cNvCxnSpPr>
          <p:nvPr/>
        </p:nvCxnSpPr>
        <p:spPr>
          <a:xfrm>
            <a:off x="1988821" y="6066335"/>
            <a:ext cx="3470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5" name="Group 734">
            <a:extLst>
              <a:ext uri="{FF2B5EF4-FFF2-40B4-BE49-F238E27FC236}">
                <a16:creationId xmlns:a16="http://schemas.microsoft.com/office/drawing/2014/main" id="{610696ED-36DE-483F-A8C2-C3C07A296EFC}"/>
              </a:ext>
            </a:extLst>
          </p:cNvPr>
          <p:cNvGrpSpPr/>
          <p:nvPr/>
        </p:nvGrpSpPr>
        <p:grpSpPr>
          <a:xfrm>
            <a:off x="887869" y="5472410"/>
            <a:ext cx="481753" cy="879311"/>
            <a:chOff x="2456769" y="2778013"/>
            <a:chExt cx="1070592" cy="2378649"/>
          </a:xfrm>
          <a:solidFill>
            <a:schemeClr val="bg1"/>
          </a:solidFill>
        </p:grpSpPr>
        <p:sp>
          <p:nvSpPr>
            <p:cNvPr id="779" name="Rectangle 778">
              <a:extLst>
                <a:ext uri="{FF2B5EF4-FFF2-40B4-BE49-F238E27FC236}">
                  <a16:creationId xmlns:a16="http://schemas.microsoft.com/office/drawing/2014/main" id="{E9D4B7AF-F558-4879-AF38-073E4D3A1992}"/>
                </a:ext>
              </a:extLst>
            </p:cNvPr>
            <p:cNvSpPr/>
            <p:nvPr/>
          </p:nvSpPr>
          <p:spPr>
            <a:xfrm>
              <a:off x="2457796" y="3092335"/>
              <a:ext cx="1069565" cy="184819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779">
              <a:extLst>
                <a:ext uri="{FF2B5EF4-FFF2-40B4-BE49-F238E27FC236}">
                  <a16:creationId xmlns:a16="http://schemas.microsoft.com/office/drawing/2014/main" id="{55F1252C-DC95-44EC-B260-AC15F7120649}"/>
                </a:ext>
              </a:extLst>
            </p:cNvPr>
            <p:cNvSpPr/>
            <p:nvPr/>
          </p:nvSpPr>
          <p:spPr>
            <a:xfrm>
              <a:off x="2456769" y="3676390"/>
              <a:ext cx="1069564"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780">
              <a:extLst>
                <a:ext uri="{FF2B5EF4-FFF2-40B4-BE49-F238E27FC236}">
                  <a16:creationId xmlns:a16="http://schemas.microsoft.com/office/drawing/2014/main" id="{07A833D8-7743-4D9C-A6FD-18DC31313D70}"/>
                </a:ext>
              </a:extLst>
            </p:cNvPr>
            <p:cNvSpPr/>
            <p:nvPr/>
          </p:nvSpPr>
          <p:spPr>
            <a:xfrm>
              <a:off x="2457795" y="3239193"/>
              <a:ext cx="1069565"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2" name="Straight Connector 781">
              <a:extLst>
                <a:ext uri="{FF2B5EF4-FFF2-40B4-BE49-F238E27FC236}">
                  <a16:creationId xmlns:a16="http://schemas.microsoft.com/office/drawing/2014/main" id="{70B0398C-837C-487F-BBF4-F00EA84431D0}"/>
                </a:ext>
              </a:extLst>
            </p:cNvPr>
            <p:cNvCxnSpPr>
              <a:cxnSpLocks/>
            </p:cNvCxnSpPr>
            <p:nvPr/>
          </p:nvCxnSpPr>
          <p:spPr>
            <a:xfrm>
              <a:off x="2598618" y="4940531"/>
              <a:ext cx="754182" cy="216131"/>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a:extLst>
                <a:ext uri="{FF2B5EF4-FFF2-40B4-BE49-F238E27FC236}">
                  <a16:creationId xmlns:a16="http://schemas.microsoft.com/office/drawing/2014/main" id="{84DF2D55-E0C9-4C25-AF46-3F7CA8F2F42B}"/>
                </a:ext>
              </a:extLst>
            </p:cNvPr>
            <p:cNvCxnSpPr>
              <a:cxnSpLocks/>
            </p:cNvCxnSpPr>
            <p:nvPr/>
          </p:nvCxnSpPr>
          <p:spPr>
            <a:xfrm flipV="1">
              <a:off x="2974683" y="2778013"/>
              <a:ext cx="0" cy="89837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6" name="Straight Connector 735">
            <a:extLst>
              <a:ext uri="{FF2B5EF4-FFF2-40B4-BE49-F238E27FC236}">
                <a16:creationId xmlns:a16="http://schemas.microsoft.com/office/drawing/2014/main" id="{C533D46D-6680-4849-ABF6-ACE0A609465A}"/>
              </a:ext>
            </a:extLst>
          </p:cNvPr>
          <p:cNvCxnSpPr>
            <a:cxnSpLocks/>
          </p:cNvCxnSpPr>
          <p:nvPr/>
        </p:nvCxnSpPr>
        <p:spPr>
          <a:xfrm>
            <a:off x="1291071" y="5336348"/>
            <a:ext cx="0" cy="255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C991802E-122A-4EC5-9E18-91D3E270C763}"/>
              </a:ext>
            </a:extLst>
          </p:cNvPr>
          <p:cNvCxnSpPr>
            <a:cxnSpLocks/>
          </p:cNvCxnSpPr>
          <p:nvPr/>
        </p:nvCxnSpPr>
        <p:spPr>
          <a:xfrm>
            <a:off x="1369621" y="6231852"/>
            <a:ext cx="9662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8" name="Group 737">
            <a:extLst>
              <a:ext uri="{FF2B5EF4-FFF2-40B4-BE49-F238E27FC236}">
                <a16:creationId xmlns:a16="http://schemas.microsoft.com/office/drawing/2014/main" id="{B16C20C0-8A61-451A-8CEF-6D4F5755BC43}"/>
              </a:ext>
            </a:extLst>
          </p:cNvPr>
          <p:cNvGrpSpPr/>
          <p:nvPr/>
        </p:nvGrpSpPr>
        <p:grpSpPr>
          <a:xfrm rot="5400000">
            <a:off x="2114373" y="5991883"/>
            <a:ext cx="94581" cy="148903"/>
            <a:chOff x="2389600" y="4304680"/>
            <a:chExt cx="124097" cy="207337"/>
          </a:xfrm>
        </p:grpSpPr>
        <p:sp>
          <p:nvSpPr>
            <p:cNvPr id="777" name="Isosceles Triangle 776">
              <a:extLst>
                <a:ext uri="{FF2B5EF4-FFF2-40B4-BE49-F238E27FC236}">
                  <a16:creationId xmlns:a16="http://schemas.microsoft.com/office/drawing/2014/main" id="{FAD8F244-BC0F-4B63-B4CB-26C080937418}"/>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Isosceles Triangle 777">
              <a:extLst>
                <a:ext uri="{FF2B5EF4-FFF2-40B4-BE49-F238E27FC236}">
                  <a16:creationId xmlns:a16="http://schemas.microsoft.com/office/drawing/2014/main" id="{C44E7B9A-7973-45B4-9031-A145459A1B7E}"/>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9" name="Group 738">
            <a:extLst>
              <a:ext uri="{FF2B5EF4-FFF2-40B4-BE49-F238E27FC236}">
                <a16:creationId xmlns:a16="http://schemas.microsoft.com/office/drawing/2014/main" id="{CE91BADB-6133-427C-9195-957D6C44F5BC}"/>
              </a:ext>
            </a:extLst>
          </p:cNvPr>
          <p:cNvGrpSpPr/>
          <p:nvPr/>
        </p:nvGrpSpPr>
        <p:grpSpPr>
          <a:xfrm rot="16200000">
            <a:off x="2116236" y="5261897"/>
            <a:ext cx="94581" cy="148903"/>
            <a:chOff x="2389600" y="4304680"/>
            <a:chExt cx="124097" cy="207337"/>
          </a:xfrm>
        </p:grpSpPr>
        <p:sp>
          <p:nvSpPr>
            <p:cNvPr id="775" name="Isosceles Triangle 774">
              <a:extLst>
                <a:ext uri="{FF2B5EF4-FFF2-40B4-BE49-F238E27FC236}">
                  <a16:creationId xmlns:a16="http://schemas.microsoft.com/office/drawing/2014/main" id="{8931E5F2-BDFF-42D2-8E8E-E5F649B8C92D}"/>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Isosceles Triangle 775">
              <a:extLst>
                <a:ext uri="{FF2B5EF4-FFF2-40B4-BE49-F238E27FC236}">
                  <a16:creationId xmlns:a16="http://schemas.microsoft.com/office/drawing/2014/main" id="{2C080901-0E6C-48B3-BA28-4D7EE7B51F79}"/>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0" name="Group 739">
            <a:extLst>
              <a:ext uri="{FF2B5EF4-FFF2-40B4-BE49-F238E27FC236}">
                <a16:creationId xmlns:a16="http://schemas.microsoft.com/office/drawing/2014/main" id="{02F48B68-DD58-4A74-91D9-C627D7824691}"/>
              </a:ext>
            </a:extLst>
          </p:cNvPr>
          <p:cNvGrpSpPr/>
          <p:nvPr/>
        </p:nvGrpSpPr>
        <p:grpSpPr>
          <a:xfrm rot="5400000">
            <a:off x="2113773" y="5429620"/>
            <a:ext cx="94581" cy="148903"/>
            <a:chOff x="2389600" y="4304680"/>
            <a:chExt cx="124097" cy="207337"/>
          </a:xfrm>
        </p:grpSpPr>
        <p:sp>
          <p:nvSpPr>
            <p:cNvPr id="773" name="Isosceles Triangle 772">
              <a:extLst>
                <a:ext uri="{FF2B5EF4-FFF2-40B4-BE49-F238E27FC236}">
                  <a16:creationId xmlns:a16="http://schemas.microsoft.com/office/drawing/2014/main" id="{E385B63B-C756-4510-B4EF-D23CF6366B33}"/>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Isosceles Triangle 773">
              <a:extLst>
                <a:ext uri="{FF2B5EF4-FFF2-40B4-BE49-F238E27FC236}">
                  <a16:creationId xmlns:a16="http://schemas.microsoft.com/office/drawing/2014/main" id="{ED494244-68D5-4661-8D77-881D7747A7F7}"/>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1" name="Group 740">
            <a:extLst>
              <a:ext uri="{FF2B5EF4-FFF2-40B4-BE49-F238E27FC236}">
                <a16:creationId xmlns:a16="http://schemas.microsoft.com/office/drawing/2014/main" id="{A72B1AA7-0A3E-43CD-A569-E4C8C0BFC6E3}"/>
              </a:ext>
            </a:extLst>
          </p:cNvPr>
          <p:cNvGrpSpPr/>
          <p:nvPr/>
        </p:nvGrpSpPr>
        <p:grpSpPr>
          <a:xfrm rot="16200000">
            <a:off x="2114372" y="6157400"/>
            <a:ext cx="94581" cy="148903"/>
            <a:chOff x="2389600" y="4304680"/>
            <a:chExt cx="124097" cy="207337"/>
          </a:xfrm>
        </p:grpSpPr>
        <p:sp>
          <p:nvSpPr>
            <p:cNvPr id="771" name="Isosceles Triangle 770">
              <a:extLst>
                <a:ext uri="{FF2B5EF4-FFF2-40B4-BE49-F238E27FC236}">
                  <a16:creationId xmlns:a16="http://schemas.microsoft.com/office/drawing/2014/main" id="{475A7891-95B0-4B1D-AE48-D941D59402B5}"/>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Isosceles Triangle 771">
              <a:extLst>
                <a:ext uri="{FF2B5EF4-FFF2-40B4-BE49-F238E27FC236}">
                  <a16:creationId xmlns:a16="http://schemas.microsoft.com/office/drawing/2014/main" id="{0AD8E7DA-AA3A-4CBD-AF96-4D8D0A87DDC7}"/>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2" name="Straight Connector 741">
            <a:extLst>
              <a:ext uri="{FF2B5EF4-FFF2-40B4-BE49-F238E27FC236}">
                <a16:creationId xmlns:a16="http://schemas.microsoft.com/office/drawing/2014/main" id="{2CB1C1D9-023F-47DC-9D70-4C96EB865A51}"/>
              </a:ext>
            </a:extLst>
          </p:cNvPr>
          <p:cNvCxnSpPr>
            <a:cxnSpLocks/>
          </p:cNvCxnSpPr>
          <p:nvPr/>
        </p:nvCxnSpPr>
        <p:spPr>
          <a:xfrm>
            <a:off x="1987983" y="6066335"/>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3" name="Straight Connector 742">
            <a:extLst>
              <a:ext uri="{FF2B5EF4-FFF2-40B4-BE49-F238E27FC236}">
                <a16:creationId xmlns:a16="http://schemas.microsoft.com/office/drawing/2014/main" id="{C1D701AD-041D-4F81-89E8-B26A6FF38C8F}"/>
              </a:ext>
            </a:extLst>
          </p:cNvPr>
          <p:cNvCxnSpPr>
            <a:cxnSpLocks/>
          </p:cNvCxnSpPr>
          <p:nvPr/>
        </p:nvCxnSpPr>
        <p:spPr>
          <a:xfrm>
            <a:off x="1987527" y="5336348"/>
            <a:ext cx="0" cy="167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2" name="Straight Arrow Connector 751">
            <a:extLst>
              <a:ext uri="{FF2B5EF4-FFF2-40B4-BE49-F238E27FC236}">
                <a16:creationId xmlns:a16="http://schemas.microsoft.com/office/drawing/2014/main" id="{78C6545D-38DE-43F0-8D85-F41FB534FC91}"/>
              </a:ext>
            </a:extLst>
          </p:cNvPr>
          <p:cNvCxnSpPr>
            <a:cxnSpLocks/>
          </p:cNvCxnSpPr>
          <p:nvPr/>
        </p:nvCxnSpPr>
        <p:spPr>
          <a:xfrm flipV="1">
            <a:off x="983406" y="5896689"/>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3" name="Straight Arrow Connector 752">
            <a:extLst>
              <a:ext uri="{FF2B5EF4-FFF2-40B4-BE49-F238E27FC236}">
                <a16:creationId xmlns:a16="http://schemas.microsoft.com/office/drawing/2014/main" id="{491AC5A0-3C5E-4277-85EB-339A8D85CCF0}"/>
              </a:ext>
            </a:extLst>
          </p:cNvPr>
          <p:cNvCxnSpPr>
            <a:cxnSpLocks/>
          </p:cNvCxnSpPr>
          <p:nvPr/>
        </p:nvCxnSpPr>
        <p:spPr>
          <a:xfrm flipV="1">
            <a:off x="1075259" y="5896689"/>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4" name="Straight Arrow Connector 753">
            <a:extLst>
              <a:ext uri="{FF2B5EF4-FFF2-40B4-BE49-F238E27FC236}">
                <a16:creationId xmlns:a16="http://schemas.microsoft.com/office/drawing/2014/main" id="{1000B6C2-7404-4AFA-98AE-10E4020A7200}"/>
              </a:ext>
            </a:extLst>
          </p:cNvPr>
          <p:cNvCxnSpPr>
            <a:cxnSpLocks/>
          </p:cNvCxnSpPr>
          <p:nvPr/>
        </p:nvCxnSpPr>
        <p:spPr>
          <a:xfrm flipV="1">
            <a:off x="1176698" y="5896689"/>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5" name="Straight Arrow Connector 754">
            <a:extLst>
              <a:ext uri="{FF2B5EF4-FFF2-40B4-BE49-F238E27FC236}">
                <a16:creationId xmlns:a16="http://schemas.microsoft.com/office/drawing/2014/main" id="{A945C9DB-AF0C-4341-92F9-199878CA1C03}"/>
              </a:ext>
            </a:extLst>
          </p:cNvPr>
          <p:cNvCxnSpPr>
            <a:cxnSpLocks/>
          </p:cNvCxnSpPr>
          <p:nvPr/>
        </p:nvCxnSpPr>
        <p:spPr>
          <a:xfrm flipV="1">
            <a:off x="1268552" y="5896689"/>
            <a:ext cx="0" cy="134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0" name="Date Placeholder 789">
            <a:extLst>
              <a:ext uri="{FF2B5EF4-FFF2-40B4-BE49-F238E27FC236}">
                <a16:creationId xmlns:a16="http://schemas.microsoft.com/office/drawing/2014/main" id="{9953E13D-CEFC-496F-98D4-2941C733EB67}"/>
              </a:ext>
            </a:extLst>
          </p:cNvPr>
          <p:cNvSpPr>
            <a:spLocks noGrp="1"/>
          </p:cNvSpPr>
          <p:nvPr>
            <p:ph type="dt" sz="half" idx="10"/>
          </p:nvPr>
        </p:nvSpPr>
        <p:spPr/>
        <p:txBody>
          <a:bodyPr/>
          <a:lstStyle/>
          <a:p>
            <a:fld id="{B22262F0-3EAE-418A-8EFA-99D1371096C4}" type="datetime1">
              <a:rPr lang="en-US" smtClean="0"/>
              <a:t>10/7/2021</a:t>
            </a:fld>
            <a:endParaRPr lang="en-US"/>
          </a:p>
        </p:txBody>
      </p:sp>
      <p:sp>
        <p:nvSpPr>
          <p:cNvPr id="791" name="Footer Placeholder 790">
            <a:extLst>
              <a:ext uri="{FF2B5EF4-FFF2-40B4-BE49-F238E27FC236}">
                <a16:creationId xmlns:a16="http://schemas.microsoft.com/office/drawing/2014/main" id="{523F94D9-7961-49A8-A70D-BA144C65C5D2}"/>
              </a:ext>
            </a:extLst>
          </p:cNvPr>
          <p:cNvSpPr>
            <a:spLocks noGrp="1"/>
          </p:cNvSpPr>
          <p:nvPr>
            <p:ph type="ftr" sz="quarter" idx="11"/>
          </p:nvPr>
        </p:nvSpPr>
        <p:spPr/>
        <p:txBody>
          <a:bodyPr/>
          <a:lstStyle/>
          <a:p>
            <a:r>
              <a:rPr lang="en-US"/>
              <a:t>Thomas Rohmann</a:t>
            </a:r>
          </a:p>
        </p:txBody>
      </p:sp>
      <p:sp>
        <p:nvSpPr>
          <p:cNvPr id="792" name="Slide Number Placeholder 791">
            <a:extLst>
              <a:ext uri="{FF2B5EF4-FFF2-40B4-BE49-F238E27FC236}">
                <a16:creationId xmlns:a16="http://schemas.microsoft.com/office/drawing/2014/main" id="{A737AA1C-83EB-4EE9-9295-0C77FBB7F913}"/>
              </a:ext>
            </a:extLst>
          </p:cNvPr>
          <p:cNvSpPr>
            <a:spLocks noGrp="1"/>
          </p:cNvSpPr>
          <p:nvPr>
            <p:ph type="sldNum" sz="quarter" idx="12"/>
          </p:nvPr>
        </p:nvSpPr>
        <p:spPr/>
        <p:txBody>
          <a:bodyPr/>
          <a:lstStyle/>
          <a:p>
            <a:fld id="{0D4B09B5-ADC7-4A8A-891A-56F2AD5A3121}" type="slidenum">
              <a:rPr lang="en-US" smtClean="0"/>
              <a:t>12</a:t>
            </a:fld>
            <a:endParaRPr lang="en-US"/>
          </a:p>
        </p:txBody>
      </p:sp>
    </p:spTree>
    <p:extLst>
      <p:ext uri="{BB962C8B-B14F-4D97-AF65-F5344CB8AC3E}">
        <p14:creationId xmlns:p14="http://schemas.microsoft.com/office/powerpoint/2010/main" val="186116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2524-9CC5-48EB-9D90-E5D44BC7B8AF}"/>
              </a:ext>
            </a:extLst>
          </p:cNvPr>
          <p:cNvSpPr>
            <a:spLocks noGrp="1"/>
          </p:cNvSpPr>
          <p:nvPr>
            <p:ph type="title"/>
          </p:nvPr>
        </p:nvSpPr>
        <p:spPr/>
        <p:txBody>
          <a:bodyPr/>
          <a:lstStyle/>
          <a:p>
            <a:r>
              <a:rPr lang="en-US" dirty="0"/>
              <a:t>Specific Wash Plan</a:t>
            </a:r>
          </a:p>
        </p:txBody>
      </p:sp>
      <p:sp>
        <p:nvSpPr>
          <p:cNvPr id="3" name="Content Placeholder 2">
            <a:extLst>
              <a:ext uri="{FF2B5EF4-FFF2-40B4-BE49-F238E27FC236}">
                <a16:creationId xmlns:a16="http://schemas.microsoft.com/office/drawing/2014/main" id="{C49AFD5F-81AE-4FDF-97CC-242955E2DF59}"/>
              </a:ext>
            </a:extLst>
          </p:cNvPr>
          <p:cNvSpPr>
            <a:spLocks noGrp="1"/>
          </p:cNvSpPr>
          <p:nvPr>
            <p:ph idx="1"/>
          </p:nvPr>
        </p:nvSpPr>
        <p:spPr/>
        <p:txBody>
          <a:bodyPr/>
          <a:lstStyle/>
          <a:p>
            <a:pPr marL="0" indent="0">
              <a:buNone/>
            </a:pPr>
            <a:r>
              <a:rPr lang="en-US" dirty="0"/>
              <a:t>Water Soluble Contaminants and Liquids:</a:t>
            </a:r>
          </a:p>
          <a:p>
            <a:pPr marL="0" indent="0">
              <a:buNone/>
            </a:pPr>
            <a:endParaRPr lang="en-US" dirty="0"/>
          </a:p>
          <a:p>
            <a:pPr marL="0" indent="0">
              <a:buNone/>
            </a:pPr>
            <a:r>
              <a:rPr lang="en-US" dirty="0"/>
              <a:t>Non-Soluble Solids:</a:t>
            </a:r>
          </a:p>
          <a:p>
            <a:pPr marL="0" indent="0">
              <a:buNone/>
            </a:pPr>
            <a:endParaRPr lang="en-US" dirty="0"/>
          </a:p>
          <a:p>
            <a:pPr marL="0" indent="0">
              <a:buNone/>
            </a:pPr>
            <a:r>
              <a:rPr lang="en-US" dirty="0"/>
              <a:t>Non-Soluble Liquids:</a:t>
            </a:r>
          </a:p>
        </p:txBody>
      </p:sp>
      <p:sp>
        <p:nvSpPr>
          <p:cNvPr id="4" name="Date Placeholder 3">
            <a:extLst>
              <a:ext uri="{FF2B5EF4-FFF2-40B4-BE49-F238E27FC236}">
                <a16:creationId xmlns:a16="http://schemas.microsoft.com/office/drawing/2014/main" id="{5E574117-1A6A-4554-B2FA-13F529A667B5}"/>
              </a:ext>
            </a:extLst>
          </p:cNvPr>
          <p:cNvSpPr>
            <a:spLocks noGrp="1"/>
          </p:cNvSpPr>
          <p:nvPr>
            <p:ph type="dt" sz="half" idx="10"/>
          </p:nvPr>
        </p:nvSpPr>
        <p:spPr/>
        <p:txBody>
          <a:bodyPr/>
          <a:lstStyle/>
          <a:p>
            <a:fld id="{12C69F28-CCE4-4CF8-A654-6D1DA5878F28}" type="datetime1">
              <a:rPr lang="en-US" smtClean="0"/>
              <a:t>10/7/2021</a:t>
            </a:fld>
            <a:endParaRPr lang="en-US"/>
          </a:p>
        </p:txBody>
      </p:sp>
      <p:sp>
        <p:nvSpPr>
          <p:cNvPr id="5" name="Footer Placeholder 4">
            <a:extLst>
              <a:ext uri="{FF2B5EF4-FFF2-40B4-BE49-F238E27FC236}">
                <a16:creationId xmlns:a16="http://schemas.microsoft.com/office/drawing/2014/main" id="{F73841A2-08C9-46FC-9AB1-074EE3EB9753}"/>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40800FCE-A991-4F4D-A4C3-8DA14EB7C154}"/>
              </a:ext>
            </a:extLst>
          </p:cNvPr>
          <p:cNvSpPr>
            <a:spLocks noGrp="1"/>
          </p:cNvSpPr>
          <p:nvPr>
            <p:ph type="sldNum" sz="quarter" idx="12"/>
          </p:nvPr>
        </p:nvSpPr>
        <p:spPr/>
        <p:txBody>
          <a:bodyPr/>
          <a:lstStyle/>
          <a:p>
            <a:fld id="{0D4B09B5-ADC7-4A8A-891A-56F2AD5A3121}" type="slidenum">
              <a:rPr lang="en-US" smtClean="0"/>
              <a:t>13</a:t>
            </a:fld>
            <a:endParaRPr lang="en-US"/>
          </a:p>
        </p:txBody>
      </p:sp>
    </p:spTree>
    <p:extLst>
      <p:ext uri="{BB962C8B-B14F-4D97-AF65-F5344CB8AC3E}">
        <p14:creationId xmlns:p14="http://schemas.microsoft.com/office/powerpoint/2010/main" val="161896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6F19-D1CD-4C54-BDB9-294D7AD99809}"/>
              </a:ext>
            </a:extLst>
          </p:cNvPr>
          <p:cNvSpPr>
            <a:spLocks noGrp="1"/>
          </p:cNvSpPr>
          <p:nvPr>
            <p:ph type="title"/>
          </p:nvPr>
        </p:nvSpPr>
        <p:spPr>
          <a:xfrm>
            <a:off x="560632" y="274112"/>
            <a:ext cx="6703695" cy="1030033"/>
          </a:xfrm>
        </p:spPr>
        <p:txBody>
          <a:bodyPr/>
          <a:lstStyle/>
          <a:p>
            <a:r>
              <a:rPr lang="en-US" dirty="0"/>
              <a:t>Advantages of design</a:t>
            </a:r>
          </a:p>
        </p:txBody>
      </p:sp>
      <p:sp>
        <p:nvSpPr>
          <p:cNvPr id="3" name="Content Placeholder 2">
            <a:extLst>
              <a:ext uri="{FF2B5EF4-FFF2-40B4-BE49-F238E27FC236}">
                <a16:creationId xmlns:a16="http://schemas.microsoft.com/office/drawing/2014/main" id="{622487CB-807F-4A3B-ADCD-CFD14329F27B}"/>
              </a:ext>
            </a:extLst>
          </p:cNvPr>
          <p:cNvSpPr>
            <a:spLocks noGrp="1"/>
          </p:cNvSpPr>
          <p:nvPr>
            <p:ph idx="1"/>
          </p:nvPr>
        </p:nvSpPr>
        <p:spPr>
          <a:xfrm>
            <a:off x="534353" y="1484026"/>
            <a:ext cx="6703695" cy="7575520"/>
          </a:xfrm>
        </p:spPr>
        <p:txBody>
          <a:bodyPr/>
          <a:lstStyle/>
          <a:p>
            <a:pPr marL="0" indent="0">
              <a:buNone/>
            </a:pPr>
            <a:r>
              <a:rPr lang="en-US" dirty="0"/>
              <a:t>Design is fully capable of working in microgravity environments</a:t>
            </a:r>
          </a:p>
          <a:p>
            <a:pPr>
              <a:buFontTx/>
              <a:buChar char="-"/>
            </a:pPr>
            <a:r>
              <a:rPr lang="en-US" dirty="0"/>
              <a:t>Air and water are kept completely separate throughout the entire wash process, simplifying design and operation</a:t>
            </a:r>
          </a:p>
          <a:p>
            <a:pPr>
              <a:buFontTx/>
              <a:buChar char="-"/>
            </a:pPr>
            <a:r>
              <a:rPr lang="en-US" dirty="0"/>
              <a:t>The machine has variable chamber size while being rigid and robust, allowing for accommodation of multiple clothing types and sizes without additional work or parts</a:t>
            </a:r>
          </a:p>
          <a:p>
            <a:pPr>
              <a:buFontTx/>
              <a:buChar char="-"/>
            </a:pPr>
            <a:r>
              <a:rPr lang="en-US" dirty="0"/>
              <a:t>Simple mechanism reduces risk of jamming and allows for easy maintenance</a:t>
            </a:r>
          </a:p>
          <a:p>
            <a:pPr>
              <a:buFontTx/>
              <a:buChar char="-"/>
            </a:pPr>
            <a:r>
              <a:rPr lang="en-US" dirty="0"/>
              <a:t>Basic function is adaptable: auxiliary components can be easily added for additional functionality</a:t>
            </a:r>
          </a:p>
        </p:txBody>
      </p:sp>
      <p:sp>
        <p:nvSpPr>
          <p:cNvPr id="4" name="Date Placeholder 3">
            <a:extLst>
              <a:ext uri="{FF2B5EF4-FFF2-40B4-BE49-F238E27FC236}">
                <a16:creationId xmlns:a16="http://schemas.microsoft.com/office/drawing/2014/main" id="{886B63EF-8CE2-43C0-BF27-1800597A4495}"/>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ADF9EB12-0175-407B-A419-717DB31C5FF2}"/>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31BF4E54-BF6E-423C-AB5A-AB8B592A8FA9}"/>
              </a:ext>
            </a:extLst>
          </p:cNvPr>
          <p:cNvSpPr>
            <a:spLocks noGrp="1"/>
          </p:cNvSpPr>
          <p:nvPr>
            <p:ph type="sldNum" sz="quarter" idx="12"/>
          </p:nvPr>
        </p:nvSpPr>
        <p:spPr/>
        <p:txBody>
          <a:bodyPr/>
          <a:lstStyle/>
          <a:p>
            <a:fld id="{0D4B09B5-ADC7-4A8A-891A-56F2AD5A3121}" type="slidenum">
              <a:rPr lang="en-US" smtClean="0"/>
              <a:t>14</a:t>
            </a:fld>
            <a:endParaRPr lang="en-US"/>
          </a:p>
        </p:txBody>
      </p:sp>
    </p:spTree>
    <p:extLst>
      <p:ext uri="{BB962C8B-B14F-4D97-AF65-F5344CB8AC3E}">
        <p14:creationId xmlns:p14="http://schemas.microsoft.com/office/powerpoint/2010/main" val="208631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A350-2E81-4C4C-8E6C-934BCFA19137}"/>
              </a:ext>
            </a:extLst>
          </p:cNvPr>
          <p:cNvSpPr>
            <a:spLocks noGrp="1"/>
          </p:cNvSpPr>
          <p:nvPr>
            <p:ph type="title"/>
          </p:nvPr>
        </p:nvSpPr>
        <p:spPr>
          <a:xfrm>
            <a:off x="534350" y="362807"/>
            <a:ext cx="6703695" cy="1253088"/>
          </a:xfrm>
        </p:spPr>
        <p:txBody>
          <a:bodyPr>
            <a:normAutofit fontScale="90000"/>
          </a:bodyPr>
          <a:lstStyle/>
          <a:p>
            <a:r>
              <a:rPr lang="en-US" sz="2200" dirty="0">
                <a:solidFill>
                  <a:schemeClr val="tx1">
                    <a:lumMod val="50000"/>
                    <a:lumOff val="50000"/>
                  </a:schemeClr>
                </a:solidFill>
              </a:rPr>
              <a:t>Criteria and Constraints Explained:</a:t>
            </a:r>
            <a:br>
              <a:rPr lang="en-US" sz="2200" dirty="0">
                <a:solidFill>
                  <a:schemeClr val="tx1">
                    <a:lumMod val="50000"/>
                    <a:lumOff val="50000"/>
                  </a:schemeClr>
                </a:solidFill>
              </a:rPr>
            </a:br>
            <a:r>
              <a:rPr lang="en-US" dirty="0"/>
              <a:t>Challenges Presented by Microgravity Environments</a:t>
            </a:r>
          </a:p>
        </p:txBody>
      </p:sp>
      <p:sp>
        <p:nvSpPr>
          <p:cNvPr id="3" name="Content Placeholder 2">
            <a:extLst>
              <a:ext uri="{FF2B5EF4-FFF2-40B4-BE49-F238E27FC236}">
                <a16:creationId xmlns:a16="http://schemas.microsoft.com/office/drawing/2014/main" id="{9EDF78C5-A726-42B5-A675-D37F4D0CB0FE}"/>
              </a:ext>
            </a:extLst>
          </p:cNvPr>
          <p:cNvSpPr>
            <a:spLocks noGrp="1"/>
          </p:cNvSpPr>
          <p:nvPr>
            <p:ph idx="1"/>
          </p:nvPr>
        </p:nvSpPr>
        <p:spPr>
          <a:xfrm>
            <a:off x="534351" y="1951872"/>
            <a:ext cx="6703695" cy="7117177"/>
          </a:xfrm>
        </p:spPr>
        <p:txBody>
          <a:bodyPr>
            <a:normAutofit fontScale="92500" lnSpcReduction="20000"/>
          </a:bodyPr>
          <a:lstStyle/>
          <a:p>
            <a:pPr marL="0" indent="0">
              <a:buNone/>
            </a:pPr>
            <a:r>
              <a:rPr lang="en-US" sz="2000" dirty="0"/>
              <a:t>Definition of a Microgravity Environment</a:t>
            </a:r>
          </a:p>
          <a:p>
            <a:pPr marL="0" indent="0">
              <a:buNone/>
            </a:pPr>
            <a:r>
              <a:rPr lang="en-US" sz="1600" dirty="0"/>
              <a:t>A microgravity environment is a place where the constant of gravity is less than that of Earth’s. The effects of microgravity is felt in outer space or orbit, where gravity is effectively zero, but it is also felt on the Moon and Mars, where gravity is less than that or Earth’s.</a:t>
            </a:r>
          </a:p>
          <a:p>
            <a:pPr marL="0" indent="0">
              <a:buNone/>
            </a:pPr>
            <a:endParaRPr lang="en-US" sz="1600" dirty="0"/>
          </a:p>
          <a:p>
            <a:pPr marL="0" indent="0">
              <a:buNone/>
            </a:pPr>
            <a:r>
              <a:rPr lang="en-US" sz="2000" dirty="0"/>
              <a:t>Containing Fluids</a:t>
            </a:r>
            <a:endParaRPr lang="en-US" sz="1600" dirty="0"/>
          </a:p>
          <a:p>
            <a:pPr marL="0" indent="0">
              <a:buNone/>
            </a:pPr>
            <a:r>
              <a:rPr lang="en-US" sz="1600" dirty="0"/>
              <a:t>On Earth, a glass would hold water in it as long as it is held upright. In space, where gravity is not present, the same glass would not be able to contain the water, as the fluid would just float from the opening at the top of the glass. Additionally, removing fluids from reservoirs cannot be done using gravity. Because of these facts, containers need to be completely sealed to prevent fluid leakage. Additionally, draining a tank of water is rather challenging without gravity to push it out for you.</a:t>
            </a:r>
          </a:p>
          <a:p>
            <a:pPr marL="0" indent="0">
              <a:buNone/>
            </a:pPr>
            <a:endParaRPr lang="en-US" sz="1600" dirty="0"/>
          </a:p>
          <a:p>
            <a:pPr marL="0" indent="0">
              <a:buNone/>
            </a:pPr>
            <a:r>
              <a:rPr lang="en-US" sz="2000" dirty="0"/>
              <a:t>Keeping Air and Water Separate</a:t>
            </a:r>
          </a:p>
          <a:p>
            <a:pPr marL="0" indent="0">
              <a:buNone/>
            </a:pPr>
            <a:r>
              <a:rPr lang="en-US" sz="1600" dirty="0"/>
              <a:t>On earth, separating materials in a fluid mixture is often done using gravity. With the constant of gravity, more dense objects and fluids tend to sink while less dense objects and fluids tend to float. Examples of this would be oil or a boat floating on water, or a balloon rising in the air. In space with a sealed rigid container, fluids such as water and air do not fully separate there is no up or down for them to float or sink to. Because of this, fluids tends to mix in a way that makes retrieving one or another other from a reservoir difficult to do without additional mechanisms, and makes manipulating fluids more challenging in some ways.</a:t>
            </a:r>
          </a:p>
          <a:p>
            <a:pPr marL="0" indent="0">
              <a:buNone/>
            </a:pPr>
            <a:endParaRPr lang="en-US" sz="1600" dirty="0"/>
          </a:p>
          <a:p>
            <a:pPr marL="0" indent="0">
              <a:buNone/>
            </a:pPr>
            <a:r>
              <a:rPr lang="en-US" sz="2000" dirty="0"/>
              <a:t>Surface Tension</a:t>
            </a:r>
          </a:p>
          <a:p>
            <a:pPr marL="0" indent="0">
              <a:buNone/>
            </a:pPr>
            <a:r>
              <a:rPr lang="en-US" sz="1600" dirty="0"/>
              <a:t>Surface tension is an attraction of molecules in a fluid towards each other. This attraction forms a mass with an easily distinguishable surface. This is why drops of water tend to be spherical and you can fill a glass of water just over the rim. On earth, the effects of surface tension are usually so small, the effects of gravity masks its presence. In microgravity environments however, surface tension is much more prevalent. Without the presence of gravity, water molecules will adhere to each other, and form rounded volumes. These volumes will stick to and cover surfaces. This makes draining water from reservoirs with water and complex surfaces challenging to do effectively.</a:t>
            </a:r>
          </a:p>
        </p:txBody>
      </p:sp>
      <p:sp>
        <p:nvSpPr>
          <p:cNvPr id="4" name="Date Placeholder 3">
            <a:extLst>
              <a:ext uri="{FF2B5EF4-FFF2-40B4-BE49-F238E27FC236}">
                <a16:creationId xmlns:a16="http://schemas.microsoft.com/office/drawing/2014/main" id="{2F727305-AD81-45B2-8DA1-4BD62819E569}"/>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3CA8E6A3-3BA8-4C3E-B246-750F9EDE78B4}"/>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8B029DC8-EFC3-41CD-BA2B-135874D3019D}"/>
              </a:ext>
            </a:extLst>
          </p:cNvPr>
          <p:cNvSpPr>
            <a:spLocks noGrp="1"/>
          </p:cNvSpPr>
          <p:nvPr>
            <p:ph type="sldNum" sz="quarter" idx="12"/>
          </p:nvPr>
        </p:nvSpPr>
        <p:spPr/>
        <p:txBody>
          <a:bodyPr/>
          <a:lstStyle/>
          <a:p>
            <a:fld id="{0D4B09B5-ADC7-4A8A-891A-56F2AD5A3121}" type="slidenum">
              <a:rPr lang="en-US" smtClean="0"/>
              <a:t>15</a:t>
            </a:fld>
            <a:endParaRPr lang="en-US"/>
          </a:p>
        </p:txBody>
      </p:sp>
    </p:spTree>
    <p:extLst>
      <p:ext uri="{BB962C8B-B14F-4D97-AF65-F5344CB8AC3E}">
        <p14:creationId xmlns:p14="http://schemas.microsoft.com/office/powerpoint/2010/main" val="351367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A350-2E81-4C4C-8E6C-934BCFA19137}"/>
              </a:ext>
            </a:extLst>
          </p:cNvPr>
          <p:cNvSpPr>
            <a:spLocks noGrp="1"/>
          </p:cNvSpPr>
          <p:nvPr>
            <p:ph type="title"/>
          </p:nvPr>
        </p:nvSpPr>
        <p:spPr>
          <a:xfrm>
            <a:off x="534351" y="266803"/>
            <a:ext cx="6703695" cy="1253088"/>
          </a:xfrm>
        </p:spPr>
        <p:txBody>
          <a:bodyPr>
            <a:normAutofit fontScale="90000"/>
          </a:bodyPr>
          <a:lstStyle/>
          <a:p>
            <a:r>
              <a:rPr lang="en-US" sz="2200" dirty="0">
                <a:solidFill>
                  <a:schemeClr val="tx1">
                    <a:lumMod val="50000"/>
                    <a:lumOff val="50000"/>
                  </a:schemeClr>
                </a:solidFill>
              </a:rPr>
              <a:t>Criteria and Constraints Explained:</a:t>
            </a:r>
            <a:br>
              <a:rPr lang="en-US" sz="2000" dirty="0">
                <a:solidFill>
                  <a:schemeClr val="tx1">
                    <a:lumMod val="50000"/>
                    <a:lumOff val="50000"/>
                  </a:schemeClr>
                </a:solidFill>
              </a:rPr>
            </a:br>
            <a:r>
              <a:rPr lang="en-US" dirty="0"/>
              <a:t>Challenges Presented by Microgravity Environments Cont.</a:t>
            </a:r>
          </a:p>
        </p:txBody>
      </p:sp>
      <p:sp>
        <p:nvSpPr>
          <p:cNvPr id="3" name="Content Placeholder 2">
            <a:extLst>
              <a:ext uri="{FF2B5EF4-FFF2-40B4-BE49-F238E27FC236}">
                <a16:creationId xmlns:a16="http://schemas.microsoft.com/office/drawing/2014/main" id="{9EDF78C5-A726-42B5-A675-D37F4D0CB0FE}"/>
              </a:ext>
            </a:extLst>
          </p:cNvPr>
          <p:cNvSpPr>
            <a:spLocks noGrp="1"/>
          </p:cNvSpPr>
          <p:nvPr>
            <p:ph idx="1"/>
          </p:nvPr>
        </p:nvSpPr>
        <p:spPr>
          <a:xfrm>
            <a:off x="534351" y="1863165"/>
            <a:ext cx="6703695" cy="7581481"/>
          </a:xfrm>
        </p:spPr>
        <p:txBody>
          <a:bodyPr>
            <a:normAutofit/>
          </a:bodyPr>
          <a:lstStyle/>
          <a:p>
            <a:pPr marL="0" indent="0">
              <a:buNone/>
            </a:pPr>
            <a:r>
              <a:rPr lang="en-US" sz="1600" dirty="0"/>
              <a:t>Because of the issues listed, there are some design considerations that need to be made including but not limited to:</a:t>
            </a:r>
          </a:p>
          <a:p>
            <a:pPr marL="0" indent="0">
              <a:buNone/>
            </a:pPr>
            <a:endParaRPr lang="en-US" sz="1600" dirty="0"/>
          </a:p>
          <a:p>
            <a:pPr>
              <a:buFontTx/>
              <a:buChar char="-"/>
            </a:pPr>
            <a:r>
              <a:rPr lang="en-US" sz="1600" dirty="0"/>
              <a:t>Containers and hydraulic systems must be fully sealed from the atmosphere and other systems to prevent leakage and contamination of fluids within the system</a:t>
            </a:r>
          </a:p>
          <a:p>
            <a:pPr marL="0" indent="0">
              <a:buNone/>
            </a:pPr>
            <a:endParaRPr lang="en-US" sz="1600" dirty="0"/>
          </a:p>
          <a:p>
            <a:pPr>
              <a:buFontTx/>
              <a:buChar char="-"/>
            </a:pPr>
            <a:r>
              <a:rPr lang="en-US" sz="1600" dirty="0"/>
              <a:t>Fluid must be forcefully drained, as there are no forces acting on them that will do so otherwise like gravity</a:t>
            </a:r>
          </a:p>
          <a:p>
            <a:pPr marL="0" indent="0">
              <a:buNone/>
            </a:pPr>
            <a:endParaRPr lang="en-US" sz="1600" dirty="0"/>
          </a:p>
          <a:p>
            <a:pPr>
              <a:buFontTx/>
              <a:buChar char="-"/>
            </a:pPr>
            <a:r>
              <a:rPr lang="en-US" sz="1600" dirty="0"/>
              <a:t>If a container has fluid added or removed from it, the container either has to change shape or have a new fluid added or removed from the container to account for this change in volume</a:t>
            </a:r>
          </a:p>
          <a:p>
            <a:pPr marL="0" indent="0">
              <a:buNone/>
            </a:pPr>
            <a:endParaRPr lang="en-US" sz="1600" dirty="0"/>
          </a:p>
          <a:p>
            <a:pPr>
              <a:buFontTx/>
              <a:buChar char="-"/>
            </a:pPr>
            <a:r>
              <a:rPr lang="en-US" sz="1600" dirty="0"/>
              <a:t>Air and water need to be isolated from each other at all times during the wash process to mitigate water loss and ensure proper operation</a:t>
            </a:r>
          </a:p>
          <a:p>
            <a:pPr marL="0" indent="0">
              <a:buNone/>
            </a:pPr>
            <a:endParaRPr lang="en-US" sz="1600" dirty="0"/>
          </a:p>
          <a:p>
            <a:pPr>
              <a:buFontTx/>
              <a:buChar char="-"/>
            </a:pPr>
            <a:r>
              <a:rPr lang="en-US" sz="1600" dirty="0"/>
              <a:t>If air and water are allowed in the same container at one time, these fluids must be separated to be reclaimed. measures must be taken to account for surface tension and mixing of these fluids</a:t>
            </a:r>
          </a:p>
          <a:p>
            <a:pPr>
              <a:buFontTx/>
              <a:buChar char="-"/>
            </a:pPr>
            <a:endParaRPr lang="en-US" sz="1600" dirty="0"/>
          </a:p>
          <a:p>
            <a:pPr marL="0" indent="0">
              <a:buNone/>
            </a:pPr>
            <a:endParaRPr lang="en-US" sz="1600" dirty="0"/>
          </a:p>
          <a:p>
            <a:pPr marL="0" indent="0">
              <a:buNone/>
            </a:pPr>
            <a:endParaRPr lang="en-US" sz="1600" dirty="0"/>
          </a:p>
        </p:txBody>
      </p:sp>
      <p:sp>
        <p:nvSpPr>
          <p:cNvPr id="4" name="Date Placeholder 3">
            <a:extLst>
              <a:ext uri="{FF2B5EF4-FFF2-40B4-BE49-F238E27FC236}">
                <a16:creationId xmlns:a16="http://schemas.microsoft.com/office/drawing/2014/main" id="{2F727305-AD81-45B2-8DA1-4BD62819E569}"/>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3CA8E6A3-3BA8-4C3E-B246-750F9EDE78B4}"/>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8B029DC8-EFC3-41CD-BA2B-135874D3019D}"/>
              </a:ext>
            </a:extLst>
          </p:cNvPr>
          <p:cNvSpPr>
            <a:spLocks noGrp="1"/>
          </p:cNvSpPr>
          <p:nvPr>
            <p:ph type="sldNum" sz="quarter" idx="12"/>
          </p:nvPr>
        </p:nvSpPr>
        <p:spPr/>
        <p:txBody>
          <a:bodyPr/>
          <a:lstStyle/>
          <a:p>
            <a:fld id="{0D4B09B5-ADC7-4A8A-891A-56F2AD5A3121}" type="slidenum">
              <a:rPr lang="en-US" smtClean="0"/>
              <a:t>16</a:t>
            </a:fld>
            <a:endParaRPr lang="en-US"/>
          </a:p>
        </p:txBody>
      </p:sp>
    </p:spTree>
    <p:extLst>
      <p:ext uri="{BB962C8B-B14F-4D97-AF65-F5344CB8AC3E}">
        <p14:creationId xmlns:p14="http://schemas.microsoft.com/office/powerpoint/2010/main" val="317233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DACE-827F-4AD6-A2E0-12938BE336E3}"/>
              </a:ext>
            </a:extLst>
          </p:cNvPr>
          <p:cNvSpPr>
            <a:spLocks noGrp="1"/>
          </p:cNvSpPr>
          <p:nvPr>
            <p:ph type="title"/>
          </p:nvPr>
        </p:nvSpPr>
        <p:spPr>
          <a:xfrm>
            <a:off x="534352" y="318162"/>
            <a:ext cx="6703695" cy="1944159"/>
          </a:xfrm>
        </p:spPr>
        <p:txBody>
          <a:bodyPr>
            <a:normAutofit/>
          </a:bodyPr>
          <a:lstStyle/>
          <a:p>
            <a:r>
              <a:rPr lang="en-US" sz="2000" dirty="0">
                <a:solidFill>
                  <a:schemeClr val="tx1">
                    <a:lumMod val="50000"/>
                    <a:lumOff val="50000"/>
                  </a:schemeClr>
                </a:solidFill>
              </a:rPr>
              <a:t>Criteria and Constraints Explained:</a:t>
            </a:r>
            <a:br>
              <a:rPr lang="en-US" sz="2000" dirty="0">
                <a:solidFill>
                  <a:schemeClr val="tx1">
                    <a:lumMod val="50000"/>
                    <a:lumOff val="50000"/>
                  </a:schemeClr>
                </a:solidFill>
              </a:rPr>
            </a:br>
            <a:r>
              <a:rPr lang="en-US" dirty="0"/>
              <a:t>The Challenges of Space Ship Compatibility Explained</a:t>
            </a:r>
          </a:p>
        </p:txBody>
      </p:sp>
      <p:sp>
        <p:nvSpPr>
          <p:cNvPr id="3" name="Content Placeholder 2">
            <a:extLst>
              <a:ext uri="{FF2B5EF4-FFF2-40B4-BE49-F238E27FC236}">
                <a16:creationId xmlns:a16="http://schemas.microsoft.com/office/drawing/2014/main" id="{0948BA1D-D34A-46D1-BC71-08FB4A76DE8D}"/>
              </a:ext>
            </a:extLst>
          </p:cNvPr>
          <p:cNvSpPr>
            <a:spLocks noGrp="1"/>
          </p:cNvSpPr>
          <p:nvPr>
            <p:ph idx="1"/>
          </p:nvPr>
        </p:nvSpPr>
        <p:spPr>
          <a:xfrm>
            <a:off x="534352" y="2183942"/>
            <a:ext cx="6703695" cy="7406465"/>
          </a:xfrm>
        </p:spPr>
        <p:txBody>
          <a:bodyPr>
            <a:normAutofit lnSpcReduction="10000"/>
          </a:bodyPr>
          <a:lstStyle/>
          <a:p>
            <a:pPr marL="0" indent="0">
              <a:buNone/>
            </a:pPr>
            <a:r>
              <a:rPr lang="en-US" sz="1600" dirty="0"/>
              <a:t>Size: The larger and heavier an object is, the harder it is to get it into orbit. Because of this, space ships are relatively small, meaning everything that is needed for passengers and cargo has to be too. For this prototype, it needs to be able to fit into an ISS Double Locker on an Express Rack.</a:t>
            </a:r>
          </a:p>
          <a:p>
            <a:pPr marL="0" indent="0">
              <a:buNone/>
            </a:pPr>
            <a:endParaRPr lang="en-US" sz="1600" dirty="0"/>
          </a:p>
          <a:p>
            <a:pPr marL="0" indent="0">
              <a:buNone/>
            </a:pPr>
            <a:r>
              <a:rPr lang="en-US" sz="1600" dirty="0"/>
              <a:t>Limited Water Availability: Water is heavy and takes up a lot of space, and to get a large amount into orbit is challenging. Though water can be reclaimed, water cannot be made or sourced from anywhere else onboard a ship. Because of this, as little water as possible is taken into space, so it has to be used sparingly. Additionally, losing this water due to a failure of the machine is possible, so as little water as possible should be used to mitigate potential loss. For one clothing item only 500 mL of water can be used.</a:t>
            </a:r>
          </a:p>
          <a:p>
            <a:pPr marL="0" indent="0">
              <a:buNone/>
            </a:pPr>
            <a:endParaRPr lang="en-US" sz="1600" dirty="0"/>
          </a:p>
          <a:p>
            <a:pPr marL="0" indent="0">
              <a:buNone/>
            </a:pPr>
            <a:r>
              <a:rPr lang="en-US" sz="1600" dirty="0"/>
              <a:t>Water Reusability: Since water cannot be made on a space ship, it has to be purified and recycled. Because of this, all water used for washing clothing has to be recoverable for purification. This means any additives or treatments that damage the water reclamation system such as detergents cannot be used.</a:t>
            </a:r>
          </a:p>
          <a:p>
            <a:pPr marL="0" indent="0">
              <a:buNone/>
            </a:pPr>
            <a:endParaRPr lang="en-US" sz="1600" dirty="0"/>
          </a:p>
          <a:p>
            <a:pPr marL="0" indent="0">
              <a:buNone/>
            </a:pPr>
            <a:r>
              <a:rPr lang="en-US" sz="1600" dirty="0"/>
              <a:t>Power Efficiency: With limited ways of sustainably producing power for a space ship power consumption is also kept to a minimum. Because of this, no heating or cooling devices can be used as the primary function driving the wash process. Additionally, all components must be electronically operated, and be compatible with the space ship power grid.</a:t>
            </a:r>
          </a:p>
          <a:p>
            <a:pPr marL="0" indent="0">
              <a:buNone/>
            </a:pPr>
            <a:endParaRPr lang="en-US" sz="1600" dirty="0"/>
          </a:p>
          <a:p>
            <a:pPr marL="0" indent="0">
              <a:buNone/>
            </a:pPr>
            <a:r>
              <a:rPr lang="en-US" sz="1600" dirty="0"/>
              <a:t>Limit Vibrations: Space ships do not travel while touching a medium that will absorb any movement or forces acting on them like a boat or car, and they are made to be as light as possible. As a result, Vibrating forces have a pronounced effect on space ships. A space ship can have resonant frequencies, where an oscillating force matches the reaction forces of the ship, causing it to vibrate more and more. For this reason vibrations and oscillating forces have to be eliminated on machinery attached to the ship.</a:t>
            </a:r>
          </a:p>
        </p:txBody>
      </p:sp>
      <p:sp>
        <p:nvSpPr>
          <p:cNvPr id="4" name="Date Placeholder 3">
            <a:extLst>
              <a:ext uri="{FF2B5EF4-FFF2-40B4-BE49-F238E27FC236}">
                <a16:creationId xmlns:a16="http://schemas.microsoft.com/office/drawing/2014/main" id="{8F3C6622-F913-4BF1-8806-F1983ABD65A0}"/>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6DCD1A7B-324D-41E0-81E1-29F1241FCD1F}"/>
              </a:ext>
            </a:extLst>
          </p:cNvPr>
          <p:cNvSpPr>
            <a:spLocks noGrp="1"/>
          </p:cNvSpPr>
          <p:nvPr>
            <p:ph type="ftr" sz="quarter" idx="11"/>
          </p:nvPr>
        </p:nvSpPr>
        <p:spPr/>
        <p:txBody>
          <a:bodyPr/>
          <a:lstStyle/>
          <a:p>
            <a:r>
              <a:rPr lang="en-US" dirty="0"/>
              <a:t>Thomas Rohmann</a:t>
            </a:r>
          </a:p>
        </p:txBody>
      </p:sp>
      <p:sp>
        <p:nvSpPr>
          <p:cNvPr id="6" name="Slide Number Placeholder 5">
            <a:extLst>
              <a:ext uri="{FF2B5EF4-FFF2-40B4-BE49-F238E27FC236}">
                <a16:creationId xmlns:a16="http://schemas.microsoft.com/office/drawing/2014/main" id="{17181DF5-8555-445C-BE82-D3B695EA3350}"/>
              </a:ext>
            </a:extLst>
          </p:cNvPr>
          <p:cNvSpPr>
            <a:spLocks noGrp="1"/>
          </p:cNvSpPr>
          <p:nvPr>
            <p:ph type="sldNum" sz="quarter" idx="12"/>
          </p:nvPr>
        </p:nvSpPr>
        <p:spPr/>
        <p:txBody>
          <a:bodyPr/>
          <a:lstStyle/>
          <a:p>
            <a:fld id="{0D4B09B5-ADC7-4A8A-891A-56F2AD5A3121}" type="slidenum">
              <a:rPr lang="en-US" smtClean="0"/>
              <a:t>17</a:t>
            </a:fld>
            <a:endParaRPr lang="en-US"/>
          </a:p>
        </p:txBody>
      </p:sp>
    </p:spTree>
    <p:extLst>
      <p:ext uri="{BB962C8B-B14F-4D97-AF65-F5344CB8AC3E}">
        <p14:creationId xmlns:p14="http://schemas.microsoft.com/office/powerpoint/2010/main" val="265917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5247-BF77-4F0A-B9F9-317762F1A705}"/>
              </a:ext>
            </a:extLst>
          </p:cNvPr>
          <p:cNvSpPr>
            <a:spLocks noGrp="1"/>
          </p:cNvSpPr>
          <p:nvPr>
            <p:ph type="title"/>
          </p:nvPr>
        </p:nvSpPr>
        <p:spPr/>
        <p:txBody>
          <a:bodyPr>
            <a:normAutofit/>
          </a:bodyPr>
          <a:lstStyle/>
          <a:p>
            <a:r>
              <a:rPr lang="en-US" sz="2000" dirty="0">
                <a:solidFill>
                  <a:schemeClr val="tx1">
                    <a:lumMod val="50000"/>
                    <a:lumOff val="50000"/>
                  </a:schemeClr>
                </a:solidFill>
              </a:rPr>
              <a:t>Criteria and Constraints Explained:</a:t>
            </a:r>
            <a:br>
              <a:rPr lang="en-US" dirty="0"/>
            </a:br>
            <a:r>
              <a:rPr lang="en-US" dirty="0"/>
              <a:t>Additional Info</a:t>
            </a:r>
          </a:p>
        </p:txBody>
      </p:sp>
      <p:sp>
        <p:nvSpPr>
          <p:cNvPr id="3" name="Content Placeholder 2">
            <a:extLst>
              <a:ext uri="{FF2B5EF4-FFF2-40B4-BE49-F238E27FC236}">
                <a16:creationId xmlns:a16="http://schemas.microsoft.com/office/drawing/2014/main" id="{7A4E7640-F198-42CC-A4B8-E39DEC4044EA}"/>
              </a:ext>
            </a:extLst>
          </p:cNvPr>
          <p:cNvSpPr>
            <a:spLocks noGrp="1"/>
          </p:cNvSpPr>
          <p:nvPr>
            <p:ph idx="1"/>
          </p:nvPr>
        </p:nvSpPr>
        <p:spPr>
          <a:xfrm>
            <a:off x="534352" y="2033528"/>
            <a:ext cx="6703695" cy="6381962"/>
          </a:xfrm>
        </p:spPr>
        <p:txBody>
          <a:bodyPr>
            <a:normAutofit fontScale="92500" lnSpcReduction="20000"/>
          </a:bodyPr>
          <a:lstStyle/>
          <a:p>
            <a:pPr marL="0" indent="0">
              <a:buNone/>
            </a:pPr>
            <a:r>
              <a:rPr lang="en-US" sz="3000" dirty="0"/>
              <a:t>Why Just Wash One Clothing Item at a Time?</a:t>
            </a:r>
          </a:p>
          <a:p>
            <a:pPr marL="0" indent="0">
              <a:buNone/>
            </a:pPr>
            <a:r>
              <a:rPr lang="en-US" sz="2400" dirty="0"/>
              <a:t>On a space ship, there’s no outside that contaminants can enter the ship from. Additionally, clothing makes less skin contact in space. Because of this, clothing and actually gets dirty at a slower rate than on earth. In this way, the ability to clean large loads of laundry is not particularly important. Additionally, failure of machinery can result in a loss of water and damage of plant components. In order to limit potential losses, less water is used, and thus, less clothing can be washed. This design can be adjusted to accommodate a larger load with more load if needed.</a:t>
            </a:r>
          </a:p>
          <a:p>
            <a:pPr marL="0" indent="0">
              <a:buNone/>
            </a:pPr>
            <a:endParaRPr lang="en-US" sz="2400" dirty="0"/>
          </a:p>
          <a:p>
            <a:pPr marL="0" indent="0">
              <a:buNone/>
            </a:pPr>
            <a:r>
              <a:rPr lang="en-US" sz="3000" dirty="0"/>
              <a:t>Why Skip the Disinfection Phase of the Wash Process?</a:t>
            </a:r>
          </a:p>
          <a:p>
            <a:pPr marL="0" indent="0">
              <a:buNone/>
            </a:pPr>
            <a:r>
              <a:rPr lang="en-US" sz="2400" dirty="0"/>
              <a:t>Disinfection phase of the wash process is skipped because the purpose of this design is to solve the issue of physically manipulating clothing in order to remove contaminants and clean. Disinfection, while important for washing clothing, requires little significant hardware, and can be added to the design as an auxiliary component.</a:t>
            </a:r>
            <a:endParaRPr lang="en-US" sz="2800" dirty="0"/>
          </a:p>
          <a:p>
            <a:pPr marL="0" indent="0">
              <a:buNone/>
            </a:pPr>
            <a:endParaRPr lang="en-US" dirty="0"/>
          </a:p>
        </p:txBody>
      </p:sp>
      <p:sp>
        <p:nvSpPr>
          <p:cNvPr id="4" name="Date Placeholder 3">
            <a:extLst>
              <a:ext uri="{FF2B5EF4-FFF2-40B4-BE49-F238E27FC236}">
                <a16:creationId xmlns:a16="http://schemas.microsoft.com/office/drawing/2014/main" id="{1192518E-5984-4EA7-9BCF-3626D140D5B1}"/>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59AFB842-F6BE-4D51-B0A1-AEBB4A81AC11}"/>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42B4177B-B009-42CD-8D47-27B3B24828CD}"/>
              </a:ext>
            </a:extLst>
          </p:cNvPr>
          <p:cNvSpPr>
            <a:spLocks noGrp="1"/>
          </p:cNvSpPr>
          <p:nvPr>
            <p:ph type="sldNum" sz="quarter" idx="12"/>
          </p:nvPr>
        </p:nvSpPr>
        <p:spPr/>
        <p:txBody>
          <a:bodyPr/>
          <a:lstStyle/>
          <a:p>
            <a:fld id="{0D4B09B5-ADC7-4A8A-891A-56F2AD5A3121}" type="slidenum">
              <a:rPr lang="en-US" smtClean="0"/>
              <a:t>18</a:t>
            </a:fld>
            <a:endParaRPr lang="en-US"/>
          </a:p>
        </p:txBody>
      </p:sp>
    </p:spTree>
    <p:extLst>
      <p:ext uri="{BB962C8B-B14F-4D97-AF65-F5344CB8AC3E}">
        <p14:creationId xmlns:p14="http://schemas.microsoft.com/office/powerpoint/2010/main" val="15509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ABD5-66B5-436B-95B5-59F439682FDC}"/>
              </a:ext>
            </a:extLst>
          </p:cNvPr>
          <p:cNvSpPr>
            <a:spLocks noGrp="1"/>
          </p:cNvSpPr>
          <p:nvPr>
            <p:ph type="title"/>
          </p:nvPr>
        </p:nvSpPr>
        <p:spPr/>
        <p:txBody>
          <a:bodyPr/>
          <a:lstStyle/>
          <a:p>
            <a:r>
              <a:rPr lang="en-US" dirty="0"/>
              <a:t>Design Spaces to Explore</a:t>
            </a:r>
          </a:p>
        </p:txBody>
      </p:sp>
      <p:sp>
        <p:nvSpPr>
          <p:cNvPr id="3" name="Content Placeholder 2">
            <a:extLst>
              <a:ext uri="{FF2B5EF4-FFF2-40B4-BE49-F238E27FC236}">
                <a16:creationId xmlns:a16="http://schemas.microsoft.com/office/drawing/2014/main" id="{1D034CAB-2D27-46B2-8C12-A921E9F311B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5ADC729-BB49-4CB9-AE6C-73D44EED431D}"/>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3D035D01-5111-436F-86EA-EC9E05056C74}"/>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B2F628D1-B56F-4F9C-A4DE-771102A2DF48}"/>
              </a:ext>
            </a:extLst>
          </p:cNvPr>
          <p:cNvSpPr>
            <a:spLocks noGrp="1"/>
          </p:cNvSpPr>
          <p:nvPr>
            <p:ph type="sldNum" sz="quarter" idx="12"/>
          </p:nvPr>
        </p:nvSpPr>
        <p:spPr/>
        <p:txBody>
          <a:bodyPr/>
          <a:lstStyle/>
          <a:p>
            <a:fld id="{0D4B09B5-ADC7-4A8A-891A-56F2AD5A3121}" type="slidenum">
              <a:rPr lang="en-US" smtClean="0"/>
              <a:t>19</a:t>
            </a:fld>
            <a:endParaRPr lang="en-US"/>
          </a:p>
        </p:txBody>
      </p:sp>
    </p:spTree>
    <p:extLst>
      <p:ext uri="{BB962C8B-B14F-4D97-AF65-F5344CB8AC3E}">
        <p14:creationId xmlns:p14="http://schemas.microsoft.com/office/powerpoint/2010/main" val="98263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186C-7C31-4C78-A1D2-F894BA373EB5}"/>
              </a:ext>
            </a:extLst>
          </p:cNvPr>
          <p:cNvSpPr>
            <a:spLocks noGrp="1"/>
          </p:cNvSpPr>
          <p:nvPr>
            <p:ph type="title"/>
          </p:nvPr>
        </p:nvSpPr>
        <p:spPr>
          <a:xfrm>
            <a:off x="534353" y="535520"/>
            <a:ext cx="6703695" cy="705452"/>
          </a:xfrm>
        </p:spPr>
        <p:txBody>
          <a:bodyPr/>
          <a:lstStyle/>
          <a:p>
            <a:r>
              <a:rPr lang="en-US" dirty="0"/>
              <a:t>Table of Contents</a:t>
            </a:r>
          </a:p>
        </p:txBody>
      </p:sp>
      <p:sp>
        <p:nvSpPr>
          <p:cNvPr id="3" name="Content Placeholder 2">
            <a:extLst>
              <a:ext uri="{FF2B5EF4-FFF2-40B4-BE49-F238E27FC236}">
                <a16:creationId xmlns:a16="http://schemas.microsoft.com/office/drawing/2014/main" id="{804875E5-825B-4382-A8D0-5AD417DCBDFA}"/>
              </a:ext>
            </a:extLst>
          </p:cNvPr>
          <p:cNvSpPr>
            <a:spLocks noGrp="1"/>
          </p:cNvSpPr>
          <p:nvPr>
            <p:ph idx="1"/>
          </p:nvPr>
        </p:nvSpPr>
        <p:spPr>
          <a:xfrm>
            <a:off x="534352" y="1371297"/>
            <a:ext cx="6703695" cy="7557549"/>
          </a:xfrm>
        </p:spPr>
        <p:txBody>
          <a:bodyPr/>
          <a:lstStyle/>
          <a:p>
            <a:pPr marL="0" indent="0">
              <a:buNone/>
            </a:pPr>
            <a:r>
              <a:rPr lang="en-US" sz="2000" b="1" dirty="0"/>
              <a:t>Background Information</a:t>
            </a:r>
          </a:p>
          <a:p>
            <a:pPr marL="0" indent="0">
              <a:buNone/>
            </a:pPr>
            <a:endParaRPr lang="en-US" sz="1200" dirty="0"/>
          </a:p>
          <a:p>
            <a:pPr marL="0" indent="0">
              <a:buNone/>
            </a:pPr>
            <a:r>
              <a:rPr lang="en-US" sz="1200" dirty="0"/>
              <a:t>Problem Statement 3</a:t>
            </a:r>
          </a:p>
          <a:p>
            <a:pPr marL="0" indent="0">
              <a:buNone/>
            </a:pPr>
            <a:r>
              <a:rPr lang="en-US" sz="1200" dirty="0"/>
              <a:t>Goal of Design</a:t>
            </a:r>
          </a:p>
          <a:p>
            <a:pPr marL="0" indent="0">
              <a:buNone/>
            </a:pPr>
            <a:r>
              <a:rPr lang="en-US" sz="1200" dirty="0"/>
              <a:t>Criteria and Constraints</a:t>
            </a:r>
          </a:p>
          <a:p>
            <a:pPr marL="0" indent="0">
              <a:buNone/>
            </a:pPr>
            <a:r>
              <a:rPr lang="en-US" sz="1200" dirty="0"/>
              <a:t>The Basic Wash Cycle</a:t>
            </a:r>
          </a:p>
          <a:p>
            <a:pPr marL="0" indent="0">
              <a:buNone/>
            </a:pPr>
            <a:r>
              <a:rPr lang="en-US" sz="1200" dirty="0"/>
              <a:t>Scope of Design</a:t>
            </a:r>
          </a:p>
          <a:p>
            <a:pPr marL="0" indent="0">
              <a:buNone/>
            </a:pPr>
            <a:r>
              <a:rPr lang="en-US" sz="2000" b="1" dirty="0"/>
              <a:t>Design</a:t>
            </a:r>
          </a:p>
          <a:p>
            <a:pPr marL="0" indent="0">
              <a:buNone/>
            </a:pPr>
            <a:r>
              <a:rPr lang="en-US" sz="1200" dirty="0"/>
              <a:t>Basic Functional Overview</a:t>
            </a:r>
          </a:p>
          <a:p>
            <a:pPr marL="0" indent="0">
              <a:buNone/>
            </a:pPr>
            <a:r>
              <a:rPr lang="en-US" sz="1200" dirty="0"/>
              <a:t>Secondary Components Essential to Design Function</a:t>
            </a:r>
          </a:p>
          <a:p>
            <a:pPr marL="0" indent="0">
              <a:buNone/>
            </a:pPr>
            <a:r>
              <a:rPr lang="en-US" sz="1200" dirty="0"/>
              <a:t>Additional Components and Functions</a:t>
            </a:r>
          </a:p>
          <a:p>
            <a:pPr marL="0" indent="0">
              <a:buNone/>
            </a:pPr>
            <a:r>
              <a:rPr lang="en-US" sz="1200" dirty="0"/>
              <a:t>Determining Materials to be used</a:t>
            </a:r>
          </a:p>
          <a:p>
            <a:pPr marL="0" indent="0">
              <a:buNone/>
            </a:pPr>
            <a:endParaRPr lang="en-US" sz="1200" dirty="0"/>
          </a:p>
          <a:p>
            <a:pPr marL="0" indent="0">
              <a:buNone/>
            </a:pPr>
            <a:r>
              <a:rPr lang="en-US" sz="2000" b="1" dirty="0"/>
              <a:t>Project Testing</a:t>
            </a:r>
          </a:p>
          <a:p>
            <a:pPr marL="0" indent="0">
              <a:buNone/>
            </a:pPr>
            <a:r>
              <a:rPr lang="en-US" sz="1200" dirty="0"/>
              <a:t>Microgravity compatibility</a:t>
            </a:r>
          </a:p>
          <a:p>
            <a:pPr marL="0" indent="0">
              <a:buNone/>
            </a:pPr>
            <a:r>
              <a:rPr lang="en-US" sz="1200" dirty="0"/>
              <a:t>Wash Effectiveness</a:t>
            </a:r>
          </a:p>
          <a:p>
            <a:pPr marL="0" indent="0">
              <a:buNone/>
            </a:pPr>
            <a:r>
              <a:rPr lang="en-US" sz="1200" dirty="0"/>
              <a:t>Clothing Wear Over Time</a:t>
            </a:r>
          </a:p>
          <a:p>
            <a:pPr marL="0" indent="0">
              <a:buNone/>
            </a:pPr>
            <a:r>
              <a:rPr lang="en-US" sz="2000" b="1" dirty="0"/>
              <a:t>Additional Info</a:t>
            </a:r>
          </a:p>
          <a:p>
            <a:pPr marL="0" indent="0">
              <a:buNone/>
            </a:pPr>
            <a:r>
              <a:rPr lang="en-US" sz="1200" dirty="0"/>
              <a:t>Unexplored Design Space</a:t>
            </a:r>
          </a:p>
          <a:p>
            <a:pPr marL="0" indent="0">
              <a:buNone/>
            </a:pPr>
            <a:r>
              <a:rPr lang="en-US" sz="1200" dirty="0"/>
              <a:t>Environmental Challenges &amp; Reasoning for Criteria &amp; Constraints</a:t>
            </a:r>
          </a:p>
          <a:p>
            <a:pPr marL="0" indent="0">
              <a:buNone/>
            </a:pPr>
            <a:endParaRPr lang="en-US" sz="1200"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F66584EC-8568-4C17-9570-490984BE990B}"/>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724B7944-FE40-415F-AB36-3B34D88B3C7E}"/>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EBB1CABA-D043-49F8-920B-1A529D6C0015}"/>
              </a:ext>
            </a:extLst>
          </p:cNvPr>
          <p:cNvSpPr>
            <a:spLocks noGrp="1"/>
          </p:cNvSpPr>
          <p:nvPr>
            <p:ph type="sldNum" sz="quarter" idx="12"/>
          </p:nvPr>
        </p:nvSpPr>
        <p:spPr/>
        <p:txBody>
          <a:bodyPr/>
          <a:lstStyle/>
          <a:p>
            <a:fld id="{0D4B09B5-ADC7-4A8A-891A-56F2AD5A3121}" type="slidenum">
              <a:rPr lang="en-US" smtClean="0"/>
              <a:t>2</a:t>
            </a:fld>
            <a:endParaRPr lang="en-US"/>
          </a:p>
        </p:txBody>
      </p:sp>
    </p:spTree>
    <p:extLst>
      <p:ext uri="{BB962C8B-B14F-4D97-AF65-F5344CB8AC3E}">
        <p14:creationId xmlns:p14="http://schemas.microsoft.com/office/powerpoint/2010/main" val="266214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9525-2224-43C9-AE0B-76D709601473}"/>
              </a:ext>
            </a:extLst>
          </p:cNvPr>
          <p:cNvSpPr>
            <a:spLocks noGrp="1"/>
          </p:cNvSpPr>
          <p:nvPr>
            <p:ph type="title"/>
          </p:nvPr>
        </p:nvSpPr>
        <p:spPr/>
        <p:txBody>
          <a:bodyPr/>
          <a:lstStyle/>
          <a:p>
            <a:r>
              <a:rPr lang="en-US" dirty="0"/>
              <a:t>Unsolved Issues of Design</a:t>
            </a:r>
          </a:p>
        </p:txBody>
      </p:sp>
      <p:sp>
        <p:nvSpPr>
          <p:cNvPr id="3" name="Content Placeholder 2">
            <a:extLst>
              <a:ext uri="{FF2B5EF4-FFF2-40B4-BE49-F238E27FC236}">
                <a16:creationId xmlns:a16="http://schemas.microsoft.com/office/drawing/2014/main" id="{CBF6FC15-6403-4A83-A1CA-4FE7BBE8D44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CD1BDAD-3030-4754-B3F5-A12A3D7AFB87}"/>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DA1E661E-0691-4D07-8090-2CAF968C7BE5}"/>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B568FC9B-94A8-45B1-BAB0-6FA03FD0A280}"/>
              </a:ext>
            </a:extLst>
          </p:cNvPr>
          <p:cNvSpPr>
            <a:spLocks noGrp="1"/>
          </p:cNvSpPr>
          <p:nvPr>
            <p:ph type="sldNum" sz="quarter" idx="12"/>
          </p:nvPr>
        </p:nvSpPr>
        <p:spPr/>
        <p:txBody>
          <a:bodyPr/>
          <a:lstStyle/>
          <a:p>
            <a:fld id="{0D4B09B5-ADC7-4A8A-891A-56F2AD5A3121}" type="slidenum">
              <a:rPr lang="en-US" smtClean="0"/>
              <a:t>20</a:t>
            </a:fld>
            <a:endParaRPr lang="en-US"/>
          </a:p>
        </p:txBody>
      </p:sp>
    </p:spTree>
    <p:extLst>
      <p:ext uri="{BB962C8B-B14F-4D97-AF65-F5344CB8AC3E}">
        <p14:creationId xmlns:p14="http://schemas.microsoft.com/office/powerpoint/2010/main" val="326587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6FAE-98CE-44C5-9770-34614AD309AA}"/>
              </a:ext>
            </a:extLst>
          </p:cNvPr>
          <p:cNvSpPr>
            <a:spLocks noGrp="1"/>
          </p:cNvSpPr>
          <p:nvPr>
            <p:ph type="title"/>
          </p:nvPr>
        </p:nvSpPr>
        <p:spPr>
          <a:xfrm>
            <a:off x="534352" y="451794"/>
            <a:ext cx="6703695" cy="535517"/>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CCB1CF4B-1C25-4ABF-A051-E1168E8048C3}"/>
              </a:ext>
            </a:extLst>
          </p:cNvPr>
          <p:cNvSpPr>
            <a:spLocks noGrp="1"/>
          </p:cNvSpPr>
          <p:nvPr>
            <p:ph idx="1"/>
          </p:nvPr>
        </p:nvSpPr>
        <p:spPr>
          <a:xfrm>
            <a:off x="594311" y="1447400"/>
            <a:ext cx="6703695" cy="3686731"/>
          </a:xfrm>
        </p:spPr>
        <p:txBody>
          <a:bodyPr>
            <a:normAutofit fontScale="92500"/>
          </a:bodyPr>
          <a:lstStyle/>
          <a:p>
            <a:pPr marL="0" indent="0">
              <a:buNone/>
            </a:pPr>
            <a:r>
              <a:rPr lang="en-US" dirty="0"/>
              <a:t>Traditional washing machines are not designed to work in microgravity environments or accommodate for the scarcity of resources on a spaceship. Because of this, there is currently no way of washing clothing in space. </a:t>
            </a:r>
          </a:p>
          <a:p>
            <a:pPr marL="0" indent="0">
              <a:buNone/>
            </a:pPr>
            <a:endParaRPr lang="en-US" dirty="0"/>
          </a:p>
          <a:p>
            <a:pPr marL="0" indent="0">
              <a:buNone/>
            </a:pPr>
            <a:r>
              <a:rPr lang="en-US" dirty="0"/>
              <a:t>Current day workarounds to this problem such as getting resupplies and packing absorbent amounts of clothing do not scale well with prolonged and ever distant space flights. Because of this, with no feasible alternative to washing clothing, This is a huge barrier to space exploration and long duration space flights.</a:t>
            </a:r>
          </a:p>
          <a:p>
            <a:pPr marL="0" indent="0">
              <a:buNone/>
            </a:pPr>
            <a:endParaRPr lang="en-US" dirty="0"/>
          </a:p>
        </p:txBody>
      </p:sp>
      <p:sp>
        <p:nvSpPr>
          <p:cNvPr id="4" name="Date Placeholder 3">
            <a:extLst>
              <a:ext uri="{FF2B5EF4-FFF2-40B4-BE49-F238E27FC236}">
                <a16:creationId xmlns:a16="http://schemas.microsoft.com/office/drawing/2014/main" id="{13B80598-8626-42F5-ADC2-6183AE7FBB49}"/>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E94B8C3F-35F1-4267-A69A-350B412C08E0}"/>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F0517F5E-28AD-42A9-8C22-E3C39CDCE19B}"/>
              </a:ext>
            </a:extLst>
          </p:cNvPr>
          <p:cNvSpPr>
            <a:spLocks noGrp="1"/>
          </p:cNvSpPr>
          <p:nvPr>
            <p:ph type="sldNum" sz="quarter" idx="12"/>
          </p:nvPr>
        </p:nvSpPr>
        <p:spPr/>
        <p:txBody>
          <a:bodyPr/>
          <a:lstStyle/>
          <a:p>
            <a:fld id="{0D4B09B5-ADC7-4A8A-891A-56F2AD5A3121}" type="slidenum">
              <a:rPr lang="en-US" smtClean="0"/>
              <a:t>3</a:t>
            </a:fld>
            <a:endParaRPr lang="en-US"/>
          </a:p>
        </p:txBody>
      </p:sp>
    </p:spTree>
    <p:extLst>
      <p:ext uri="{BB962C8B-B14F-4D97-AF65-F5344CB8AC3E}">
        <p14:creationId xmlns:p14="http://schemas.microsoft.com/office/powerpoint/2010/main" val="329166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5EED-B8F0-4F28-AD1D-8606DEEC62AB}"/>
              </a:ext>
            </a:extLst>
          </p:cNvPr>
          <p:cNvSpPr>
            <a:spLocks noGrp="1"/>
          </p:cNvSpPr>
          <p:nvPr>
            <p:ph type="title"/>
          </p:nvPr>
        </p:nvSpPr>
        <p:spPr>
          <a:xfrm>
            <a:off x="534352" y="2816913"/>
            <a:ext cx="6703695" cy="2360200"/>
          </a:xfrm>
        </p:spPr>
        <p:txBody>
          <a:bodyPr>
            <a:normAutofit fontScale="90000"/>
          </a:bodyPr>
          <a:lstStyle/>
          <a:p>
            <a:r>
              <a:rPr lang="en-US" sz="4400" dirty="0"/>
              <a:t>The goal of this machine is to wash one clothing item in an automated process</a:t>
            </a:r>
            <a:br>
              <a:rPr lang="en-US" sz="2800" dirty="0"/>
            </a:br>
            <a:endParaRPr lang="en-US" sz="4400" dirty="0"/>
          </a:p>
        </p:txBody>
      </p:sp>
      <p:sp>
        <p:nvSpPr>
          <p:cNvPr id="3" name="Content Placeholder 2">
            <a:extLst>
              <a:ext uri="{FF2B5EF4-FFF2-40B4-BE49-F238E27FC236}">
                <a16:creationId xmlns:a16="http://schemas.microsoft.com/office/drawing/2014/main" id="{DB200396-E415-4A55-AF58-38D89C2A64DD}"/>
              </a:ext>
            </a:extLst>
          </p:cNvPr>
          <p:cNvSpPr>
            <a:spLocks noGrp="1"/>
          </p:cNvSpPr>
          <p:nvPr>
            <p:ph idx="1"/>
          </p:nvPr>
        </p:nvSpPr>
        <p:spPr>
          <a:xfrm>
            <a:off x="534352" y="5177113"/>
            <a:ext cx="6703695" cy="795348"/>
          </a:xfrm>
        </p:spPr>
        <p:txBody>
          <a:bodyPr>
            <a:normAutofit/>
          </a:bodyPr>
          <a:lstStyle/>
          <a:p>
            <a:pPr marL="0" indent="0">
              <a:buNone/>
            </a:pPr>
            <a:r>
              <a:rPr lang="en-US" sz="1600" dirty="0"/>
              <a:t>What this means is that upon initial insertion of clothing and user input, the washing machine will automatically carry out the hydrating, soaking, agitation, and drying stages of the wash cycle.</a:t>
            </a:r>
          </a:p>
        </p:txBody>
      </p:sp>
      <p:sp>
        <p:nvSpPr>
          <p:cNvPr id="4" name="Date Placeholder 3">
            <a:extLst>
              <a:ext uri="{FF2B5EF4-FFF2-40B4-BE49-F238E27FC236}">
                <a16:creationId xmlns:a16="http://schemas.microsoft.com/office/drawing/2014/main" id="{DAF29ABB-0BBE-42A8-8AE4-49C392C83A16}"/>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2D1A1C60-D4DA-4C3B-B44C-19047AA367EE}"/>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2128172A-A418-40C8-BDAB-E11BE1101E7A}"/>
              </a:ext>
            </a:extLst>
          </p:cNvPr>
          <p:cNvSpPr>
            <a:spLocks noGrp="1"/>
          </p:cNvSpPr>
          <p:nvPr>
            <p:ph type="sldNum" sz="quarter" idx="12"/>
          </p:nvPr>
        </p:nvSpPr>
        <p:spPr/>
        <p:txBody>
          <a:bodyPr/>
          <a:lstStyle/>
          <a:p>
            <a:fld id="{0D4B09B5-ADC7-4A8A-891A-56F2AD5A3121}" type="slidenum">
              <a:rPr lang="en-US" smtClean="0"/>
              <a:t>4</a:t>
            </a:fld>
            <a:endParaRPr lang="en-US"/>
          </a:p>
        </p:txBody>
      </p:sp>
    </p:spTree>
    <p:extLst>
      <p:ext uri="{BB962C8B-B14F-4D97-AF65-F5344CB8AC3E}">
        <p14:creationId xmlns:p14="http://schemas.microsoft.com/office/powerpoint/2010/main" val="120785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6CC4-F38D-4939-B4D8-D11904859058}"/>
              </a:ext>
            </a:extLst>
          </p:cNvPr>
          <p:cNvSpPr>
            <a:spLocks noGrp="1"/>
          </p:cNvSpPr>
          <p:nvPr>
            <p:ph type="title"/>
          </p:nvPr>
        </p:nvSpPr>
        <p:spPr>
          <a:xfrm>
            <a:off x="534351" y="719935"/>
            <a:ext cx="6703695" cy="926516"/>
          </a:xfrm>
        </p:spPr>
        <p:txBody>
          <a:bodyPr>
            <a:normAutofit/>
          </a:bodyPr>
          <a:lstStyle/>
          <a:p>
            <a:r>
              <a:rPr lang="en-US" sz="2000" dirty="0">
                <a:solidFill>
                  <a:schemeClr val="tx1">
                    <a:lumMod val="50000"/>
                    <a:lumOff val="50000"/>
                  </a:schemeClr>
                </a:solidFill>
              </a:rPr>
              <a:t>Integral Background Information:</a:t>
            </a:r>
            <a:br>
              <a:rPr lang="en-US" dirty="0"/>
            </a:br>
            <a:r>
              <a:rPr lang="en-US" dirty="0"/>
              <a:t>Design Criteria &amp; Constraints</a:t>
            </a:r>
          </a:p>
        </p:txBody>
      </p:sp>
      <p:sp>
        <p:nvSpPr>
          <p:cNvPr id="3" name="Content Placeholder 2">
            <a:extLst>
              <a:ext uri="{FF2B5EF4-FFF2-40B4-BE49-F238E27FC236}">
                <a16:creationId xmlns:a16="http://schemas.microsoft.com/office/drawing/2014/main" id="{FA0B72E6-340F-4953-9E67-C4745FDDBB1D}"/>
              </a:ext>
            </a:extLst>
          </p:cNvPr>
          <p:cNvSpPr>
            <a:spLocks noGrp="1"/>
          </p:cNvSpPr>
          <p:nvPr>
            <p:ph idx="1"/>
          </p:nvPr>
        </p:nvSpPr>
        <p:spPr>
          <a:xfrm>
            <a:off x="534352" y="1884656"/>
            <a:ext cx="6703695" cy="6381962"/>
          </a:xfrm>
        </p:spPr>
        <p:txBody>
          <a:bodyPr/>
          <a:lstStyle/>
          <a:p>
            <a:pPr marL="0" indent="0">
              <a:buNone/>
            </a:pPr>
            <a:r>
              <a:rPr lang="en-US" dirty="0"/>
              <a:t>Specific challenges this design must address:</a:t>
            </a:r>
          </a:p>
          <a:p>
            <a:pPr>
              <a:buFontTx/>
              <a:buChar char="-"/>
            </a:pPr>
            <a:r>
              <a:rPr lang="en-US" dirty="0"/>
              <a:t>Must operate independently of gravity</a:t>
            </a:r>
          </a:p>
          <a:p>
            <a:pPr>
              <a:buFontTx/>
              <a:buChar char="-"/>
            </a:pPr>
            <a:r>
              <a:rPr lang="en-US" dirty="0"/>
              <a:t>Cannot produce excessive vibrations</a:t>
            </a:r>
          </a:p>
          <a:p>
            <a:pPr>
              <a:buFontTx/>
              <a:buChar char="-"/>
            </a:pPr>
            <a:r>
              <a:rPr lang="en-US" dirty="0"/>
              <a:t>Must fit given size requirements</a:t>
            </a:r>
          </a:p>
          <a:p>
            <a:pPr>
              <a:buFontTx/>
              <a:buChar char="-"/>
            </a:pPr>
            <a:r>
              <a:rPr lang="en-US" dirty="0"/>
              <a:t>Must be energy efficient &amp; compatible with the ship</a:t>
            </a:r>
          </a:p>
          <a:p>
            <a:pPr>
              <a:buFontTx/>
              <a:buChar char="-"/>
            </a:pPr>
            <a:r>
              <a:rPr lang="en-US" dirty="0"/>
              <a:t>All wash water must be recoverable for purification</a:t>
            </a:r>
          </a:p>
          <a:p>
            <a:pPr>
              <a:buFontTx/>
              <a:buChar char="-"/>
            </a:pPr>
            <a:r>
              <a:rPr lang="en-US" dirty="0"/>
              <a:t>Can operate without the use of detergents or additives to wash water</a:t>
            </a:r>
          </a:p>
          <a:p>
            <a:pPr>
              <a:buFontTx/>
              <a:buChar char="-"/>
            </a:pPr>
            <a:r>
              <a:rPr lang="en-US" dirty="0"/>
              <a:t>Can operate with minimal water usage (500 mL)</a:t>
            </a:r>
          </a:p>
          <a:p>
            <a:pPr>
              <a:buFontTx/>
              <a:buChar char="-"/>
            </a:pPr>
            <a:r>
              <a:rPr lang="en-US" dirty="0"/>
              <a:t>Must be able to carry out all phases of the wash cycle or be compatible with additional machinery to complete the wash cycle</a:t>
            </a:r>
          </a:p>
          <a:p>
            <a:pPr>
              <a:buFontTx/>
              <a:buChar char="-"/>
            </a:pPr>
            <a:r>
              <a:rPr lang="en-US" dirty="0"/>
              <a:t>Must be compatible with ISS electric grid and utilities</a:t>
            </a:r>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090E2129-0F26-405E-98A1-0492E3CB5A3B}"/>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2E76BB9F-9A7D-4053-A2AA-2D814DAEE1E8}"/>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BB3293F8-2971-40AF-A59B-6EBE2BD9D003}"/>
              </a:ext>
            </a:extLst>
          </p:cNvPr>
          <p:cNvSpPr>
            <a:spLocks noGrp="1"/>
          </p:cNvSpPr>
          <p:nvPr>
            <p:ph type="sldNum" sz="quarter" idx="12"/>
          </p:nvPr>
        </p:nvSpPr>
        <p:spPr/>
        <p:txBody>
          <a:bodyPr/>
          <a:lstStyle/>
          <a:p>
            <a:fld id="{0D4B09B5-ADC7-4A8A-891A-56F2AD5A3121}" type="slidenum">
              <a:rPr lang="en-US" smtClean="0"/>
              <a:t>5</a:t>
            </a:fld>
            <a:endParaRPr lang="en-US"/>
          </a:p>
        </p:txBody>
      </p:sp>
    </p:spTree>
    <p:extLst>
      <p:ext uri="{BB962C8B-B14F-4D97-AF65-F5344CB8AC3E}">
        <p14:creationId xmlns:p14="http://schemas.microsoft.com/office/powerpoint/2010/main" val="184715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9FD6-D604-40F9-ACD2-C71A13E47E85}"/>
              </a:ext>
            </a:extLst>
          </p:cNvPr>
          <p:cNvSpPr>
            <a:spLocks noGrp="1"/>
          </p:cNvSpPr>
          <p:nvPr>
            <p:ph type="title"/>
          </p:nvPr>
        </p:nvSpPr>
        <p:spPr/>
        <p:txBody>
          <a:bodyPr/>
          <a:lstStyle/>
          <a:p>
            <a:r>
              <a:rPr lang="en-US" sz="2000" dirty="0">
                <a:solidFill>
                  <a:schemeClr val="tx1">
                    <a:lumMod val="50000"/>
                    <a:lumOff val="50000"/>
                  </a:schemeClr>
                </a:solidFill>
              </a:rPr>
              <a:t>Integral Background Information:</a:t>
            </a:r>
            <a:br>
              <a:rPr lang="en-US" dirty="0"/>
            </a:br>
            <a:r>
              <a:rPr lang="en-US" dirty="0"/>
              <a:t>The Basic Wash Cycle</a:t>
            </a:r>
          </a:p>
        </p:txBody>
      </p:sp>
      <p:sp>
        <p:nvSpPr>
          <p:cNvPr id="3" name="Content Placeholder 2">
            <a:extLst>
              <a:ext uri="{FF2B5EF4-FFF2-40B4-BE49-F238E27FC236}">
                <a16:creationId xmlns:a16="http://schemas.microsoft.com/office/drawing/2014/main" id="{029705C8-F2CC-46EF-AF37-224D02ED24C8}"/>
              </a:ext>
            </a:extLst>
          </p:cNvPr>
          <p:cNvSpPr>
            <a:spLocks noGrp="1"/>
          </p:cNvSpPr>
          <p:nvPr>
            <p:ph idx="1"/>
          </p:nvPr>
        </p:nvSpPr>
        <p:spPr>
          <a:xfrm>
            <a:off x="534353" y="2248525"/>
            <a:ext cx="6703695" cy="6811021"/>
          </a:xfrm>
        </p:spPr>
        <p:txBody>
          <a:bodyPr>
            <a:normAutofit/>
          </a:bodyPr>
          <a:lstStyle/>
          <a:p>
            <a:pPr marL="0" indent="0">
              <a:buNone/>
            </a:pPr>
            <a:r>
              <a:rPr lang="en-US" sz="2000" dirty="0"/>
              <a:t>The Wash Cycle:</a:t>
            </a:r>
          </a:p>
          <a:p>
            <a:pPr marL="0" indent="0">
              <a:buNone/>
            </a:pPr>
            <a:r>
              <a:rPr lang="en-US" sz="1600" i="1" dirty="0">
                <a:solidFill>
                  <a:schemeClr val="bg1">
                    <a:lumMod val="75000"/>
                  </a:schemeClr>
                </a:solidFill>
              </a:rPr>
              <a:t>Initial User Input: Not a part of the physical wash process. Clothing item is inserted, and the wash method and duration is determined</a:t>
            </a:r>
          </a:p>
          <a:p>
            <a:pPr marL="0" indent="0">
              <a:buNone/>
            </a:pPr>
            <a:endParaRPr lang="en-US" sz="1600" i="1" dirty="0">
              <a:solidFill>
                <a:schemeClr val="bg1">
                  <a:lumMod val="75000"/>
                </a:schemeClr>
              </a:solidFill>
            </a:endParaRPr>
          </a:p>
          <a:p>
            <a:pPr marL="0" indent="0">
              <a:buNone/>
            </a:pPr>
            <a:r>
              <a:rPr lang="en-US" sz="1600" dirty="0"/>
              <a:t>Hydration Phase: Where clothing is soaked with clean water</a:t>
            </a:r>
          </a:p>
          <a:p>
            <a:pPr marL="0" indent="0">
              <a:buNone/>
            </a:pPr>
            <a:endParaRPr lang="en-US" sz="1600" dirty="0"/>
          </a:p>
          <a:p>
            <a:pPr marL="0" indent="0">
              <a:buNone/>
            </a:pPr>
            <a:r>
              <a:rPr lang="en-US" sz="1600" dirty="0"/>
              <a:t>Soaking: An intermediary phase, clothing is left to soak as water disperses throughout the clothing item. Can occur before and/or after the agitation process.</a:t>
            </a:r>
          </a:p>
          <a:p>
            <a:pPr marL="0" indent="0">
              <a:buNone/>
            </a:pPr>
            <a:endParaRPr lang="en-US" sz="1600" dirty="0"/>
          </a:p>
          <a:p>
            <a:pPr marL="0" indent="0">
              <a:buNone/>
            </a:pPr>
            <a:r>
              <a:rPr lang="en-US" sz="1600" dirty="0"/>
              <a:t>Agitation Phase: Clothing-water mixture has mechanical energy applied to it to dislodge and evacuate contaminants, with water being a medium that </a:t>
            </a:r>
          </a:p>
          <a:p>
            <a:pPr marL="0" indent="0">
              <a:buNone/>
            </a:pPr>
            <a:endParaRPr lang="en-US" sz="1600" dirty="0"/>
          </a:p>
          <a:p>
            <a:pPr marL="0" indent="0">
              <a:buNone/>
            </a:pPr>
            <a:r>
              <a:rPr lang="en-US" sz="1600" dirty="0"/>
              <a:t>Drying Phase: Where wash water is removed from clothing item to be purified and reused</a:t>
            </a:r>
          </a:p>
          <a:p>
            <a:pPr marL="0" indent="0">
              <a:buNone/>
            </a:pPr>
            <a:endParaRPr lang="en-US" sz="1600" dirty="0"/>
          </a:p>
          <a:p>
            <a:pPr marL="0" indent="0">
              <a:buNone/>
            </a:pPr>
            <a:r>
              <a:rPr lang="en-US" sz="1600" dirty="0"/>
              <a:t>Disinfecting Phase: Through any number of means, bacteria is sterilized on clothing item to prevent the cultivation and spread of pathogens.</a:t>
            </a:r>
          </a:p>
          <a:p>
            <a:pPr marL="0" indent="0">
              <a:buNone/>
            </a:pPr>
            <a:endParaRPr lang="en-US" sz="1600" dirty="0"/>
          </a:p>
          <a:p>
            <a:pPr marL="0" indent="0">
              <a:buNone/>
            </a:pPr>
            <a:r>
              <a:rPr lang="en-US" sz="1600" i="1" dirty="0">
                <a:solidFill>
                  <a:schemeClr val="bg1">
                    <a:lumMod val="75000"/>
                  </a:schemeClr>
                </a:solidFill>
              </a:rPr>
              <a:t>Product and Byproduct Retrieval: Not a part of the physical wash process. The wash cycle has concluded. Clothing is made to be retrievable by the user, and all byproducts are outputted appropriately</a:t>
            </a:r>
          </a:p>
          <a:p>
            <a:pPr marL="0" indent="0">
              <a:buNone/>
            </a:pPr>
            <a:endParaRPr lang="en-US" sz="1600" dirty="0"/>
          </a:p>
        </p:txBody>
      </p:sp>
      <p:sp>
        <p:nvSpPr>
          <p:cNvPr id="4" name="Date Placeholder 3">
            <a:extLst>
              <a:ext uri="{FF2B5EF4-FFF2-40B4-BE49-F238E27FC236}">
                <a16:creationId xmlns:a16="http://schemas.microsoft.com/office/drawing/2014/main" id="{9B327672-F14A-4315-987B-51644E48F019}"/>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090E92C7-922F-4542-9795-8B1445457819}"/>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6119FA25-91BF-49A5-8F75-274A4F332093}"/>
              </a:ext>
            </a:extLst>
          </p:cNvPr>
          <p:cNvSpPr>
            <a:spLocks noGrp="1"/>
          </p:cNvSpPr>
          <p:nvPr>
            <p:ph type="sldNum" sz="quarter" idx="12"/>
          </p:nvPr>
        </p:nvSpPr>
        <p:spPr/>
        <p:txBody>
          <a:bodyPr/>
          <a:lstStyle/>
          <a:p>
            <a:fld id="{0D4B09B5-ADC7-4A8A-891A-56F2AD5A3121}" type="slidenum">
              <a:rPr lang="en-US" smtClean="0"/>
              <a:t>6</a:t>
            </a:fld>
            <a:endParaRPr lang="en-US"/>
          </a:p>
        </p:txBody>
      </p:sp>
    </p:spTree>
    <p:extLst>
      <p:ext uri="{BB962C8B-B14F-4D97-AF65-F5344CB8AC3E}">
        <p14:creationId xmlns:p14="http://schemas.microsoft.com/office/powerpoint/2010/main" val="309597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5BA6-88CB-4C2A-A033-14884EA0CC96}"/>
              </a:ext>
            </a:extLst>
          </p:cNvPr>
          <p:cNvSpPr>
            <a:spLocks noGrp="1"/>
          </p:cNvSpPr>
          <p:nvPr>
            <p:ph type="title"/>
          </p:nvPr>
        </p:nvSpPr>
        <p:spPr>
          <a:xfrm>
            <a:off x="534351" y="325838"/>
            <a:ext cx="6703695" cy="801345"/>
          </a:xfrm>
        </p:spPr>
        <p:txBody>
          <a:bodyPr>
            <a:normAutofit fontScale="90000"/>
          </a:bodyPr>
          <a:lstStyle/>
          <a:p>
            <a:r>
              <a:rPr lang="en-US" dirty="0"/>
              <a:t>Key ideas of Press Displacement Washing Machine:</a:t>
            </a:r>
          </a:p>
        </p:txBody>
      </p:sp>
      <p:sp>
        <p:nvSpPr>
          <p:cNvPr id="3" name="Content Placeholder 2">
            <a:extLst>
              <a:ext uri="{FF2B5EF4-FFF2-40B4-BE49-F238E27FC236}">
                <a16:creationId xmlns:a16="http://schemas.microsoft.com/office/drawing/2014/main" id="{E6246A9E-E42A-4715-80CC-18A99BA86274}"/>
              </a:ext>
            </a:extLst>
          </p:cNvPr>
          <p:cNvSpPr>
            <a:spLocks noGrp="1"/>
          </p:cNvSpPr>
          <p:nvPr>
            <p:ph idx="1"/>
          </p:nvPr>
        </p:nvSpPr>
        <p:spPr>
          <a:xfrm>
            <a:off x="534352" y="1316334"/>
            <a:ext cx="6703695" cy="6112424"/>
          </a:xfrm>
        </p:spPr>
        <p:txBody>
          <a:bodyPr/>
          <a:lstStyle/>
          <a:p>
            <a:pPr marL="0" indent="0">
              <a:buNone/>
            </a:pPr>
            <a:r>
              <a:rPr lang="en-US" dirty="0"/>
              <a:t>Basic Function:</a:t>
            </a:r>
          </a:p>
          <a:p>
            <a:pPr marL="0" indent="0">
              <a:buNone/>
            </a:pPr>
            <a:r>
              <a:rPr lang="en-US" dirty="0"/>
              <a:t>Clothing is compressed in a cylindrical wash chamber by a piston head. The movement of the piston head compressing the clothing displaces the fluid in the chamber. This accomplishes two main objectives:</a:t>
            </a:r>
          </a:p>
          <a:p>
            <a:pPr>
              <a:buFontTx/>
              <a:buChar char="-"/>
            </a:pPr>
            <a:r>
              <a:rPr lang="en-US" dirty="0"/>
              <a:t>Compresses the clothing item and generating a flow of fluid through the clothing item for agitation</a:t>
            </a:r>
          </a:p>
          <a:p>
            <a:pPr>
              <a:buFontTx/>
              <a:buChar char="-"/>
            </a:pPr>
            <a:r>
              <a:rPr lang="en-US" dirty="0"/>
              <a:t>Displacing fluids such as air and water so that the hydrating and drying phases can be preformed alongside other functions integral to the wash process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8991BCE3-3461-47D1-9AAF-1FD568E044C5}"/>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ED270853-0099-48E0-B826-ECD761209A09}"/>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A46CBBD2-B288-4B9B-8117-1D63A683BA79}"/>
              </a:ext>
            </a:extLst>
          </p:cNvPr>
          <p:cNvSpPr>
            <a:spLocks noGrp="1"/>
          </p:cNvSpPr>
          <p:nvPr>
            <p:ph type="sldNum" sz="quarter" idx="12"/>
          </p:nvPr>
        </p:nvSpPr>
        <p:spPr/>
        <p:txBody>
          <a:bodyPr/>
          <a:lstStyle/>
          <a:p>
            <a:fld id="{0D4B09B5-ADC7-4A8A-891A-56F2AD5A3121}" type="slidenum">
              <a:rPr lang="en-US" smtClean="0"/>
              <a:t>7</a:t>
            </a:fld>
            <a:endParaRPr lang="en-US"/>
          </a:p>
        </p:txBody>
      </p:sp>
    </p:spTree>
    <p:extLst>
      <p:ext uri="{BB962C8B-B14F-4D97-AF65-F5344CB8AC3E}">
        <p14:creationId xmlns:p14="http://schemas.microsoft.com/office/powerpoint/2010/main" val="325266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5BA6-88CB-4C2A-A033-14884EA0CC96}"/>
              </a:ext>
            </a:extLst>
          </p:cNvPr>
          <p:cNvSpPr>
            <a:spLocks noGrp="1"/>
          </p:cNvSpPr>
          <p:nvPr>
            <p:ph type="title"/>
          </p:nvPr>
        </p:nvSpPr>
        <p:spPr>
          <a:xfrm>
            <a:off x="534351" y="325838"/>
            <a:ext cx="6703695" cy="801345"/>
          </a:xfrm>
        </p:spPr>
        <p:txBody>
          <a:bodyPr>
            <a:normAutofit fontScale="90000"/>
          </a:bodyPr>
          <a:lstStyle/>
          <a:p>
            <a:r>
              <a:rPr lang="en-US" dirty="0"/>
              <a:t>Key ideas of Press Displacement Washing Machine:</a:t>
            </a:r>
          </a:p>
        </p:txBody>
      </p:sp>
      <p:sp>
        <p:nvSpPr>
          <p:cNvPr id="3" name="Content Placeholder 2">
            <a:extLst>
              <a:ext uri="{FF2B5EF4-FFF2-40B4-BE49-F238E27FC236}">
                <a16:creationId xmlns:a16="http://schemas.microsoft.com/office/drawing/2014/main" id="{E6246A9E-E42A-4715-80CC-18A99BA86274}"/>
              </a:ext>
            </a:extLst>
          </p:cNvPr>
          <p:cNvSpPr>
            <a:spLocks noGrp="1"/>
          </p:cNvSpPr>
          <p:nvPr>
            <p:ph idx="1"/>
          </p:nvPr>
        </p:nvSpPr>
        <p:spPr>
          <a:xfrm>
            <a:off x="534352" y="1316334"/>
            <a:ext cx="6703695" cy="6112424"/>
          </a:xfrm>
        </p:spPr>
        <p:txBody>
          <a:bodyPr>
            <a:normAutofit fontScale="92500" lnSpcReduction="20000"/>
          </a:bodyPr>
          <a:lstStyle/>
          <a:p>
            <a:pPr marL="0" indent="0">
              <a:buNone/>
            </a:pPr>
            <a:r>
              <a:rPr lang="en-US" dirty="0"/>
              <a:t>Fluid Flow:</a:t>
            </a:r>
          </a:p>
          <a:p>
            <a:pPr marL="0" indent="0">
              <a:buNone/>
            </a:pPr>
            <a:endParaRPr lang="en-US" dirty="0"/>
          </a:p>
          <a:p>
            <a:pPr marL="0" indent="0">
              <a:buNone/>
            </a:pPr>
            <a:r>
              <a:rPr lang="en-US" dirty="0"/>
              <a:t>The piston performs multiple functions While the primary purpose of the mechanism behind the washing machine is performing the wash process on a piece of clothing, it also physically moves the fluid for each function, so no other components</a:t>
            </a:r>
          </a:p>
          <a:p>
            <a:pPr marL="0" indent="0">
              <a:buNone/>
            </a:pPr>
            <a:endParaRPr lang="en-US" dirty="0"/>
          </a:p>
          <a:p>
            <a:pPr marL="0" indent="0">
              <a:buNone/>
            </a:pPr>
            <a:r>
              <a:rPr lang="en-US" dirty="0"/>
              <a:t>The piston head acting on the clothing is essentially a piston in a reciprocating pump. Fluid is pumped in and out of the wash chamber by the piston. Unlike a typical reciprocating pump, the fluid displaced is sent to a  reservoir, which is the space created by the space left above the piston when it extends. The fluid displaced is then pushed again by the piston head back from the reservoir to the wash chamber.</a:t>
            </a:r>
          </a:p>
          <a:p>
            <a:pPr marL="0" indent="0">
              <a:buNone/>
            </a:pPr>
            <a:endParaRPr lang="en-US" dirty="0"/>
          </a:p>
          <a:p>
            <a:pPr marL="0" indent="0">
              <a:buNone/>
            </a:pPr>
            <a:r>
              <a:rPr lang="en-US" dirty="0"/>
              <a:t>Much like a reciprocating pump, as long as flow is not inhibited, the pressure of the fluid remains constant. While a lot of force is used to compress the clothing</a:t>
            </a:r>
          </a:p>
          <a:p>
            <a:pPr marL="0" indent="0">
              <a:buNone/>
            </a:pPr>
            <a:endParaRPr lang="en-US" dirty="0"/>
          </a:p>
          <a:p>
            <a:pPr marL="0" indent="0">
              <a:buNone/>
            </a:pPr>
            <a:endParaRPr lang="en-US" dirty="0"/>
          </a:p>
          <a:p>
            <a:pPr>
              <a:buFontTx/>
              <a:buChar char="-"/>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8991BCE3-3461-47D1-9AAF-1FD568E044C5}"/>
              </a:ext>
            </a:extLst>
          </p:cNvPr>
          <p:cNvSpPr>
            <a:spLocks noGrp="1"/>
          </p:cNvSpPr>
          <p:nvPr>
            <p:ph type="dt" sz="half" idx="10"/>
          </p:nvPr>
        </p:nvSpPr>
        <p:spPr/>
        <p:txBody>
          <a:bodyPr/>
          <a:lstStyle/>
          <a:p>
            <a:fld id="{C65F2B87-4126-44F1-B7EA-56A82A622314}" type="datetime1">
              <a:rPr lang="en-US" smtClean="0"/>
              <a:t>10/7/2021</a:t>
            </a:fld>
            <a:endParaRPr lang="en-US"/>
          </a:p>
        </p:txBody>
      </p:sp>
      <p:sp>
        <p:nvSpPr>
          <p:cNvPr id="5" name="Footer Placeholder 4">
            <a:extLst>
              <a:ext uri="{FF2B5EF4-FFF2-40B4-BE49-F238E27FC236}">
                <a16:creationId xmlns:a16="http://schemas.microsoft.com/office/drawing/2014/main" id="{ED270853-0099-48E0-B826-ECD761209A09}"/>
              </a:ext>
            </a:extLst>
          </p:cNvPr>
          <p:cNvSpPr>
            <a:spLocks noGrp="1"/>
          </p:cNvSpPr>
          <p:nvPr>
            <p:ph type="ftr" sz="quarter" idx="11"/>
          </p:nvPr>
        </p:nvSpPr>
        <p:spPr/>
        <p:txBody>
          <a:bodyPr/>
          <a:lstStyle/>
          <a:p>
            <a:r>
              <a:rPr lang="en-US"/>
              <a:t>Thomas Rohmann</a:t>
            </a:r>
          </a:p>
        </p:txBody>
      </p:sp>
      <p:sp>
        <p:nvSpPr>
          <p:cNvPr id="6" name="Slide Number Placeholder 5">
            <a:extLst>
              <a:ext uri="{FF2B5EF4-FFF2-40B4-BE49-F238E27FC236}">
                <a16:creationId xmlns:a16="http://schemas.microsoft.com/office/drawing/2014/main" id="{A46CBBD2-B288-4B9B-8117-1D63A683BA79}"/>
              </a:ext>
            </a:extLst>
          </p:cNvPr>
          <p:cNvSpPr>
            <a:spLocks noGrp="1"/>
          </p:cNvSpPr>
          <p:nvPr>
            <p:ph type="sldNum" sz="quarter" idx="12"/>
          </p:nvPr>
        </p:nvSpPr>
        <p:spPr/>
        <p:txBody>
          <a:bodyPr/>
          <a:lstStyle/>
          <a:p>
            <a:fld id="{0D4B09B5-ADC7-4A8A-891A-56F2AD5A3121}" type="slidenum">
              <a:rPr lang="en-US" smtClean="0"/>
              <a:t>8</a:t>
            </a:fld>
            <a:endParaRPr lang="en-US"/>
          </a:p>
        </p:txBody>
      </p:sp>
    </p:spTree>
    <p:extLst>
      <p:ext uri="{BB962C8B-B14F-4D97-AF65-F5344CB8AC3E}">
        <p14:creationId xmlns:p14="http://schemas.microsoft.com/office/powerpoint/2010/main" val="2231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a:extLst>
              <a:ext uri="{FF2B5EF4-FFF2-40B4-BE49-F238E27FC236}">
                <a16:creationId xmlns:a16="http://schemas.microsoft.com/office/drawing/2014/main" id="{583E8445-3446-461B-8A1D-461EBC265B36}"/>
              </a:ext>
            </a:extLst>
          </p:cNvPr>
          <p:cNvCxnSpPr>
            <a:cxnSpLocks/>
          </p:cNvCxnSpPr>
          <p:nvPr/>
        </p:nvCxnSpPr>
        <p:spPr>
          <a:xfrm>
            <a:off x="2389599" y="6109397"/>
            <a:ext cx="0" cy="1174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C9F13A5-FC8A-4A01-BDA6-2FAC8A57E57E}"/>
              </a:ext>
            </a:extLst>
          </p:cNvPr>
          <p:cNvCxnSpPr>
            <a:cxnSpLocks/>
          </p:cNvCxnSpPr>
          <p:nvPr/>
        </p:nvCxnSpPr>
        <p:spPr>
          <a:xfrm>
            <a:off x="3044472" y="6329464"/>
            <a:ext cx="483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C06E1E9-FACD-4A17-B82D-BEF04301E084}"/>
              </a:ext>
            </a:extLst>
          </p:cNvPr>
          <p:cNvCxnSpPr>
            <a:cxnSpLocks/>
          </p:cNvCxnSpPr>
          <p:nvPr/>
        </p:nvCxnSpPr>
        <p:spPr>
          <a:xfrm>
            <a:off x="3046274" y="7067197"/>
            <a:ext cx="483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597B096-9F66-40C1-A222-D1E52DC1EF1B}"/>
              </a:ext>
            </a:extLst>
          </p:cNvPr>
          <p:cNvCxnSpPr>
            <a:cxnSpLocks/>
          </p:cNvCxnSpPr>
          <p:nvPr/>
        </p:nvCxnSpPr>
        <p:spPr>
          <a:xfrm>
            <a:off x="2074704" y="6097568"/>
            <a:ext cx="1454844" cy="118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F98F9D-2D6E-48A4-8B17-EE322C582414}"/>
              </a:ext>
            </a:extLst>
          </p:cNvPr>
          <p:cNvSpPr>
            <a:spLocks noGrp="1"/>
          </p:cNvSpPr>
          <p:nvPr>
            <p:ph type="title"/>
          </p:nvPr>
        </p:nvSpPr>
        <p:spPr>
          <a:xfrm>
            <a:off x="695066" y="419229"/>
            <a:ext cx="6703695" cy="1944159"/>
          </a:xfrm>
        </p:spPr>
        <p:txBody>
          <a:bodyPr/>
          <a:lstStyle/>
          <a:p>
            <a:r>
              <a:rPr lang="en-US" dirty="0"/>
              <a:t>Internal Plumbing and Components Explained</a:t>
            </a:r>
          </a:p>
        </p:txBody>
      </p:sp>
      <p:grpSp>
        <p:nvGrpSpPr>
          <p:cNvPr id="58" name="Group 57">
            <a:extLst>
              <a:ext uri="{FF2B5EF4-FFF2-40B4-BE49-F238E27FC236}">
                <a16:creationId xmlns:a16="http://schemas.microsoft.com/office/drawing/2014/main" id="{11942026-B0B0-4534-AE0D-7F760A9A2A77}"/>
              </a:ext>
            </a:extLst>
          </p:cNvPr>
          <p:cNvGrpSpPr/>
          <p:nvPr/>
        </p:nvGrpSpPr>
        <p:grpSpPr>
          <a:xfrm>
            <a:off x="2265501" y="4245552"/>
            <a:ext cx="124097" cy="207337"/>
            <a:chOff x="2389600" y="4304680"/>
            <a:chExt cx="124097" cy="207337"/>
          </a:xfrm>
        </p:grpSpPr>
        <p:sp>
          <p:nvSpPr>
            <p:cNvPr id="31" name="Isosceles Triangle 30">
              <a:extLst>
                <a:ext uri="{FF2B5EF4-FFF2-40B4-BE49-F238E27FC236}">
                  <a16:creationId xmlns:a16="http://schemas.microsoft.com/office/drawing/2014/main" id="{4F991E9D-D18E-4AE9-93B8-3B79E9415741}"/>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546002B0-1DD2-4262-AB74-8AD94891CE32}"/>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48B769A-4843-44A1-86F5-99361AA98CF7}"/>
              </a:ext>
            </a:extLst>
          </p:cNvPr>
          <p:cNvGrpSpPr/>
          <p:nvPr/>
        </p:nvGrpSpPr>
        <p:grpSpPr>
          <a:xfrm rot="5400000">
            <a:off x="5323541" y="2155720"/>
            <a:ext cx="124097" cy="207337"/>
            <a:chOff x="2110584" y="4304680"/>
            <a:chExt cx="124097" cy="207337"/>
          </a:xfrm>
        </p:grpSpPr>
        <p:sp>
          <p:nvSpPr>
            <p:cNvPr id="62" name="Isosceles Triangle 61">
              <a:extLst>
                <a:ext uri="{FF2B5EF4-FFF2-40B4-BE49-F238E27FC236}">
                  <a16:creationId xmlns:a16="http://schemas.microsoft.com/office/drawing/2014/main" id="{4E1172EB-9097-4BF4-BDAB-027243EA1F7F}"/>
                </a:ext>
              </a:extLst>
            </p:cNvPr>
            <p:cNvSpPr/>
            <p:nvPr/>
          </p:nvSpPr>
          <p:spPr>
            <a:xfrm>
              <a:off x="2110584" y="4407515"/>
              <a:ext cx="124097" cy="104502"/>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C1608F62-49CD-43E6-BD9C-6F93BDEEE978}"/>
                </a:ext>
              </a:extLst>
            </p:cNvPr>
            <p:cNvSpPr/>
            <p:nvPr/>
          </p:nvSpPr>
          <p:spPr>
            <a:xfrm rot="10800000">
              <a:off x="2110584" y="4304680"/>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927AAAAA-3E6D-4BE5-AA34-CE69A8673A9E}"/>
              </a:ext>
            </a:extLst>
          </p:cNvPr>
          <p:cNvGrpSpPr/>
          <p:nvPr/>
        </p:nvGrpSpPr>
        <p:grpSpPr>
          <a:xfrm rot="16200000">
            <a:off x="978836" y="3088466"/>
            <a:ext cx="124097" cy="207337"/>
            <a:chOff x="2389600" y="4304680"/>
            <a:chExt cx="124097" cy="207337"/>
          </a:xfrm>
        </p:grpSpPr>
        <p:sp>
          <p:nvSpPr>
            <p:cNvPr id="65" name="Isosceles Triangle 64">
              <a:extLst>
                <a:ext uri="{FF2B5EF4-FFF2-40B4-BE49-F238E27FC236}">
                  <a16:creationId xmlns:a16="http://schemas.microsoft.com/office/drawing/2014/main" id="{FD5E74F8-5963-43DC-A07A-EEA5E24C3FF3}"/>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56B8069D-C9B2-4170-89DC-116C9400C3E2}"/>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37298804-A9D8-46B9-8A82-0DDC4CA0FCA1}"/>
              </a:ext>
            </a:extLst>
          </p:cNvPr>
          <p:cNvGrpSpPr/>
          <p:nvPr/>
        </p:nvGrpSpPr>
        <p:grpSpPr>
          <a:xfrm rot="5400000">
            <a:off x="911051" y="2771558"/>
            <a:ext cx="202308" cy="152890"/>
            <a:chOff x="3102810" y="4375921"/>
            <a:chExt cx="202308" cy="152890"/>
          </a:xfrm>
          <a:solidFill>
            <a:schemeClr val="bg1"/>
          </a:solidFill>
        </p:grpSpPr>
        <p:sp>
          <p:nvSpPr>
            <p:cNvPr id="72" name="Oval 71">
              <a:extLst>
                <a:ext uri="{FF2B5EF4-FFF2-40B4-BE49-F238E27FC236}">
                  <a16:creationId xmlns:a16="http://schemas.microsoft.com/office/drawing/2014/main" id="{C58D9918-97BB-43CE-ACB2-EBCDA1FFB750}"/>
                </a:ext>
              </a:extLst>
            </p:cNvPr>
            <p:cNvSpPr/>
            <p:nvPr/>
          </p:nvSpPr>
          <p:spPr>
            <a:xfrm rot="19007927">
              <a:off x="3108787" y="4379159"/>
              <a:ext cx="111919" cy="1048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F0589C9B-F05C-4165-8F04-FDB486895D6D}"/>
                </a:ext>
              </a:extLst>
            </p:cNvPr>
            <p:cNvCxnSpPr>
              <a:cxnSpLocks/>
            </p:cNvCxnSpPr>
            <p:nvPr/>
          </p:nvCxnSpPr>
          <p:spPr>
            <a:xfrm rot="19007927">
              <a:off x="3102810" y="4447367"/>
              <a:ext cx="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F0D604E-FCCA-4B9E-90C8-FE11B8710199}"/>
                </a:ext>
              </a:extLst>
            </p:cNvPr>
            <p:cNvCxnSpPr>
              <a:cxnSpLocks/>
            </p:cNvCxnSpPr>
            <p:nvPr/>
          </p:nvCxnSpPr>
          <p:spPr>
            <a:xfrm rot="19007927" flipV="1">
              <a:off x="3107505" y="4375921"/>
              <a:ext cx="0" cy="15289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B8CB344-0397-47BE-A331-F7CEDAE37FFE}"/>
                </a:ext>
              </a:extLst>
            </p:cNvPr>
            <p:cNvCxnSpPr>
              <a:cxnSpLocks/>
            </p:cNvCxnSpPr>
            <p:nvPr/>
          </p:nvCxnSpPr>
          <p:spPr>
            <a:xfrm rot="19007927">
              <a:off x="3137059" y="4450568"/>
              <a:ext cx="168059"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B1AF8841-0468-404F-B16A-7B4E31DA814F}"/>
              </a:ext>
            </a:extLst>
          </p:cNvPr>
          <p:cNvGrpSpPr/>
          <p:nvPr/>
        </p:nvGrpSpPr>
        <p:grpSpPr>
          <a:xfrm>
            <a:off x="1513915" y="6260050"/>
            <a:ext cx="670165" cy="1181596"/>
            <a:chOff x="2457795" y="2720549"/>
            <a:chExt cx="1069566" cy="2436113"/>
          </a:xfrm>
          <a:solidFill>
            <a:schemeClr val="bg1"/>
          </a:solidFill>
        </p:grpSpPr>
        <p:sp>
          <p:nvSpPr>
            <p:cNvPr id="77" name="Rectangle 76">
              <a:extLst>
                <a:ext uri="{FF2B5EF4-FFF2-40B4-BE49-F238E27FC236}">
                  <a16:creationId xmlns:a16="http://schemas.microsoft.com/office/drawing/2014/main" id="{37D53313-CA6D-4ADB-A526-3834665804B3}"/>
                </a:ext>
              </a:extLst>
            </p:cNvPr>
            <p:cNvSpPr/>
            <p:nvPr/>
          </p:nvSpPr>
          <p:spPr>
            <a:xfrm>
              <a:off x="2457796" y="3092335"/>
              <a:ext cx="1069565" cy="184819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5BB1FD58-3A94-4DF3-B6C8-6B308A0D1FCA}"/>
                </a:ext>
              </a:extLst>
            </p:cNvPr>
            <p:cNvSpPr/>
            <p:nvPr/>
          </p:nvSpPr>
          <p:spPr>
            <a:xfrm>
              <a:off x="2457795" y="4128655"/>
              <a:ext cx="1069565"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97652BB-FFAF-4BE7-A90A-3A0A3A53D5C0}"/>
                </a:ext>
              </a:extLst>
            </p:cNvPr>
            <p:cNvSpPr/>
            <p:nvPr/>
          </p:nvSpPr>
          <p:spPr>
            <a:xfrm>
              <a:off x="2457795" y="3239193"/>
              <a:ext cx="1069565" cy="15240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BD04CE79-ADE2-4B66-90B7-C3EC959ECC3D}"/>
                </a:ext>
              </a:extLst>
            </p:cNvPr>
            <p:cNvCxnSpPr>
              <a:cxnSpLocks/>
            </p:cNvCxnSpPr>
            <p:nvPr/>
          </p:nvCxnSpPr>
          <p:spPr>
            <a:xfrm>
              <a:off x="2598618" y="4940531"/>
              <a:ext cx="754182" cy="216131"/>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7CD0A2-E42D-4620-BED9-98ED553F2357}"/>
                </a:ext>
              </a:extLst>
            </p:cNvPr>
            <p:cNvCxnSpPr>
              <a:cxnSpLocks/>
            </p:cNvCxnSpPr>
            <p:nvPr/>
          </p:nvCxnSpPr>
          <p:spPr>
            <a:xfrm flipV="1">
              <a:off x="2975709" y="2720549"/>
              <a:ext cx="16868" cy="140810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Straight Connector 82">
            <a:extLst>
              <a:ext uri="{FF2B5EF4-FFF2-40B4-BE49-F238E27FC236}">
                <a16:creationId xmlns:a16="http://schemas.microsoft.com/office/drawing/2014/main" id="{75FAD340-6076-417E-951C-55BE37321892}"/>
              </a:ext>
            </a:extLst>
          </p:cNvPr>
          <p:cNvCxnSpPr>
            <a:cxnSpLocks/>
          </p:cNvCxnSpPr>
          <p:nvPr/>
        </p:nvCxnSpPr>
        <p:spPr>
          <a:xfrm>
            <a:off x="2184079" y="7284368"/>
            <a:ext cx="13454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8BDE5FA-B2A1-4C86-9FEE-3678233D9D54}"/>
              </a:ext>
            </a:extLst>
          </p:cNvPr>
          <p:cNvGrpSpPr/>
          <p:nvPr/>
        </p:nvGrpSpPr>
        <p:grpSpPr>
          <a:xfrm rot="5400000">
            <a:off x="3224896" y="6963528"/>
            <a:ext cx="124097" cy="207337"/>
            <a:chOff x="2389600" y="4304680"/>
            <a:chExt cx="124097" cy="207337"/>
          </a:xfrm>
        </p:grpSpPr>
        <p:sp>
          <p:nvSpPr>
            <p:cNvPr id="87" name="Isosceles Triangle 86">
              <a:extLst>
                <a:ext uri="{FF2B5EF4-FFF2-40B4-BE49-F238E27FC236}">
                  <a16:creationId xmlns:a16="http://schemas.microsoft.com/office/drawing/2014/main" id="{C98408DB-B513-44D0-8661-36CC45786038}"/>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CDCDB033-3AAC-48A3-A5AF-EC6779CB19A1}"/>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0DD9C6CB-AA18-41FD-8704-256AE91855C4}"/>
              </a:ext>
            </a:extLst>
          </p:cNvPr>
          <p:cNvGrpSpPr/>
          <p:nvPr/>
        </p:nvGrpSpPr>
        <p:grpSpPr>
          <a:xfrm rot="16200000">
            <a:off x="3227490" y="6005729"/>
            <a:ext cx="124097" cy="207337"/>
            <a:chOff x="2389600" y="4304680"/>
            <a:chExt cx="124097" cy="207337"/>
          </a:xfrm>
        </p:grpSpPr>
        <p:sp>
          <p:nvSpPr>
            <p:cNvPr id="90" name="Isosceles Triangle 89">
              <a:extLst>
                <a:ext uri="{FF2B5EF4-FFF2-40B4-BE49-F238E27FC236}">
                  <a16:creationId xmlns:a16="http://schemas.microsoft.com/office/drawing/2014/main" id="{0914303C-9396-41F6-B4E2-950C99762301}"/>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2FA92D35-01CD-40DB-9598-B122B6C3CE11}"/>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74F16B5-40AA-46AE-B18E-3F9D8F816EFE}"/>
              </a:ext>
            </a:extLst>
          </p:cNvPr>
          <p:cNvGrpSpPr/>
          <p:nvPr/>
        </p:nvGrpSpPr>
        <p:grpSpPr>
          <a:xfrm rot="5400000">
            <a:off x="3224060" y="6225795"/>
            <a:ext cx="124097" cy="207337"/>
            <a:chOff x="2389600" y="4304680"/>
            <a:chExt cx="124097" cy="207337"/>
          </a:xfrm>
        </p:grpSpPr>
        <p:sp>
          <p:nvSpPr>
            <p:cNvPr id="96" name="Isosceles Triangle 95">
              <a:extLst>
                <a:ext uri="{FF2B5EF4-FFF2-40B4-BE49-F238E27FC236}">
                  <a16:creationId xmlns:a16="http://schemas.microsoft.com/office/drawing/2014/main" id="{EEA2387D-6F42-4597-9201-E5313BE201C9}"/>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B855039A-F0E1-4209-A863-D678DF532127}"/>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9E34DD0E-88A1-40F7-8AA6-7D4FE23F2889}"/>
              </a:ext>
            </a:extLst>
          </p:cNvPr>
          <p:cNvGrpSpPr/>
          <p:nvPr/>
        </p:nvGrpSpPr>
        <p:grpSpPr>
          <a:xfrm rot="16200000">
            <a:off x="3224895" y="7180699"/>
            <a:ext cx="124097" cy="207337"/>
            <a:chOff x="2389600" y="4304680"/>
            <a:chExt cx="124097" cy="207337"/>
          </a:xfrm>
        </p:grpSpPr>
        <p:sp>
          <p:nvSpPr>
            <p:cNvPr id="99" name="Isosceles Triangle 98">
              <a:extLst>
                <a:ext uri="{FF2B5EF4-FFF2-40B4-BE49-F238E27FC236}">
                  <a16:creationId xmlns:a16="http://schemas.microsoft.com/office/drawing/2014/main" id="{25D62A65-14AF-408A-9241-B14E4C7AC8CD}"/>
                </a:ext>
              </a:extLst>
            </p:cNvPr>
            <p:cNvSpPr/>
            <p:nvPr/>
          </p:nvSpPr>
          <p:spPr>
            <a:xfrm>
              <a:off x="2389600"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5054F9DF-3F57-4294-BB56-915C9FCF0263}"/>
                </a:ext>
              </a:extLst>
            </p:cNvPr>
            <p:cNvSpPr/>
            <p:nvPr/>
          </p:nvSpPr>
          <p:spPr>
            <a:xfrm rot="10800000">
              <a:off x="2389600" y="4304680"/>
              <a:ext cx="124097" cy="10450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1" name="Straight Connector 100">
            <a:extLst>
              <a:ext uri="{FF2B5EF4-FFF2-40B4-BE49-F238E27FC236}">
                <a16:creationId xmlns:a16="http://schemas.microsoft.com/office/drawing/2014/main" id="{E49BC408-EE64-497E-8BFD-023F0718F9CB}"/>
              </a:ext>
            </a:extLst>
          </p:cNvPr>
          <p:cNvCxnSpPr>
            <a:cxnSpLocks/>
          </p:cNvCxnSpPr>
          <p:nvPr/>
        </p:nvCxnSpPr>
        <p:spPr>
          <a:xfrm>
            <a:off x="3045106" y="7067197"/>
            <a:ext cx="0" cy="2200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3C9A4F9-8981-44D7-80FC-95941F6D5E2F}"/>
              </a:ext>
            </a:extLst>
          </p:cNvPr>
          <p:cNvCxnSpPr>
            <a:cxnSpLocks/>
          </p:cNvCxnSpPr>
          <p:nvPr/>
        </p:nvCxnSpPr>
        <p:spPr>
          <a:xfrm>
            <a:off x="3044472" y="6109397"/>
            <a:ext cx="0" cy="2200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2EC4940B-6F8F-4A23-9B6F-A5C94A4A78FE}"/>
              </a:ext>
            </a:extLst>
          </p:cNvPr>
          <p:cNvGrpSpPr/>
          <p:nvPr/>
        </p:nvGrpSpPr>
        <p:grpSpPr>
          <a:xfrm>
            <a:off x="934520" y="3530379"/>
            <a:ext cx="233997" cy="243558"/>
            <a:chOff x="3543300" y="4277916"/>
            <a:chExt cx="330994" cy="326231"/>
          </a:xfrm>
          <a:solidFill>
            <a:schemeClr val="bg1"/>
          </a:solidFill>
        </p:grpSpPr>
        <p:sp>
          <p:nvSpPr>
            <p:cNvPr id="149" name="Rectangle 148">
              <a:extLst>
                <a:ext uri="{FF2B5EF4-FFF2-40B4-BE49-F238E27FC236}">
                  <a16:creationId xmlns:a16="http://schemas.microsoft.com/office/drawing/2014/main" id="{5D9D6D59-7F5B-4855-8180-685ED6C45E96}"/>
                </a:ext>
              </a:extLst>
            </p:cNvPr>
            <p:cNvSpPr/>
            <p:nvPr/>
          </p:nvSpPr>
          <p:spPr>
            <a:xfrm>
              <a:off x="3543300" y="4277916"/>
              <a:ext cx="330994" cy="32623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88B6462E-944E-40D9-82D6-A1493937B013}"/>
                </a:ext>
              </a:extLst>
            </p:cNvPr>
            <p:cNvCxnSpPr>
              <a:cxnSpLocks/>
            </p:cNvCxnSpPr>
            <p:nvPr/>
          </p:nvCxnSpPr>
          <p:spPr>
            <a:xfrm>
              <a:off x="3543300" y="4277916"/>
              <a:ext cx="330994" cy="326231"/>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CA0AB78-1F0E-49FB-9A74-B73C9A04B767}"/>
                </a:ext>
              </a:extLst>
            </p:cNvPr>
            <p:cNvCxnSpPr>
              <a:cxnSpLocks/>
            </p:cNvCxnSpPr>
            <p:nvPr/>
          </p:nvCxnSpPr>
          <p:spPr>
            <a:xfrm flipH="1">
              <a:off x="3543300" y="4277916"/>
              <a:ext cx="330994" cy="326231"/>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Date Placeholder 5">
            <a:extLst>
              <a:ext uri="{FF2B5EF4-FFF2-40B4-BE49-F238E27FC236}">
                <a16:creationId xmlns:a16="http://schemas.microsoft.com/office/drawing/2014/main" id="{B1D4B85B-9FDF-43AB-AED8-BCA454AEF3FF}"/>
              </a:ext>
            </a:extLst>
          </p:cNvPr>
          <p:cNvSpPr>
            <a:spLocks noGrp="1"/>
          </p:cNvSpPr>
          <p:nvPr>
            <p:ph type="dt" sz="half" idx="10"/>
          </p:nvPr>
        </p:nvSpPr>
        <p:spPr/>
        <p:txBody>
          <a:bodyPr/>
          <a:lstStyle/>
          <a:p>
            <a:fld id="{C5931A13-747A-4DC9-9D8D-E203E106A295}" type="datetime1">
              <a:rPr lang="en-US" smtClean="0"/>
              <a:t>10/7/2021</a:t>
            </a:fld>
            <a:endParaRPr lang="en-US"/>
          </a:p>
        </p:txBody>
      </p:sp>
      <p:sp>
        <p:nvSpPr>
          <p:cNvPr id="12" name="Footer Placeholder 11">
            <a:extLst>
              <a:ext uri="{FF2B5EF4-FFF2-40B4-BE49-F238E27FC236}">
                <a16:creationId xmlns:a16="http://schemas.microsoft.com/office/drawing/2014/main" id="{AD425432-E623-4C7C-A7B9-D993FBB2E600}"/>
              </a:ext>
            </a:extLst>
          </p:cNvPr>
          <p:cNvSpPr>
            <a:spLocks noGrp="1"/>
          </p:cNvSpPr>
          <p:nvPr>
            <p:ph type="ftr" sz="quarter" idx="11"/>
          </p:nvPr>
        </p:nvSpPr>
        <p:spPr/>
        <p:txBody>
          <a:bodyPr/>
          <a:lstStyle/>
          <a:p>
            <a:r>
              <a:rPr lang="en-US"/>
              <a:t>Thomas Rohmann</a:t>
            </a:r>
          </a:p>
        </p:txBody>
      </p:sp>
      <p:sp>
        <p:nvSpPr>
          <p:cNvPr id="14" name="Slide Number Placeholder 13">
            <a:extLst>
              <a:ext uri="{FF2B5EF4-FFF2-40B4-BE49-F238E27FC236}">
                <a16:creationId xmlns:a16="http://schemas.microsoft.com/office/drawing/2014/main" id="{ACB5FDD8-ECB5-4603-9C6F-6D856510CE72}"/>
              </a:ext>
            </a:extLst>
          </p:cNvPr>
          <p:cNvSpPr>
            <a:spLocks noGrp="1"/>
          </p:cNvSpPr>
          <p:nvPr>
            <p:ph type="sldNum" sz="quarter" idx="12"/>
          </p:nvPr>
        </p:nvSpPr>
        <p:spPr/>
        <p:txBody>
          <a:bodyPr/>
          <a:lstStyle/>
          <a:p>
            <a:fld id="{0D4B09B5-ADC7-4A8A-891A-56F2AD5A3121}" type="slidenum">
              <a:rPr lang="en-US" smtClean="0"/>
              <a:t>9</a:t>
            </a:fld>
            <a:endParaRPr lang="en-US"/>
          </a:p>
        </p:txBody>
      </p:sp>
      <p:sp>
        <p:nvSpPr>
          <p:cNvPr id="5" name="TextBox 4">
            <a:extLst>
              <a:ext uri="{FF2B5EF4-FFF2-40B4-BE49-F238E27FC236}">
                <a16:creationId xmlns:a16="http://schemas.microsoft.com/office/drawing/2014/main" id="{BDE1E2D8-3C70-4095-9B0A-B4ADE9648514}"/>
              </a:ext>
            </a:extLst>
          </p:cNvPr>
          <p:cNvSpPr txBox="1"/>
          <p:nvPr/>
        </p:nvSpPr>
        <p:spPr>
          <a:xfrm>
            <a:off x="1263364" y="2067577"/>
            <a:ext cx="6101425" cy="1754326"/>
          </a:xfrm>
          <a:prstGeom prst="rect">
            <a:avLst/>
          </a:prstGeom>
          <a:noFill/>
        </p:spPr>
        <p:txBody>
          <a:bodyPr wrap="square" rtlCol="0">
            <a:spAutoFit/>
          </a:bodyPr>
          <a:lstStyle/>
          <a:p>
            <a:r>
              <a:rPr lang="en-US" b="1" dirty="0"/>
              <a:t>Valve (Generic): </a:t>
            </a:r>
            <a:r>
              <a:rPr lang="en-US" dirty="0"/>
              <a:t>Controls flow by either opening or closing off a fluid connection in a pipe</a:t>
            </a:r>
          </a:p>
          <a:p>
            <a:r>
              <a:rPr lang="en-US" b="1" dirty="0"/>
              <a:t>Check Valve: </a:t>
            </a:r>
            <a:r>
              <a:rPr lang="en-US" dirty="0"/>
              <a:t>Only allows fluid flow in one direction</a:t>
            </a:r>
          </a:p>
          <a:p>
            <a:r>
              <a:rPr lang="en-US" b="1" dirty="0"/>
              <a:t>Stop-Check Valve: </a:t>
            </a:r>
            <a:r>
              <a:rPr lang="en-US" dirty="0"/>
              <a:t>Can open or close, but only allows flow in one direction while open</a:t>
            </a:r>
          </a:p>
          <a:p>
            <a:r>
              <a:rPr lang="en-US" b="1" dirty="0"/>
              <a:t>Filter or Strainer: </a:t>
            </a:r>
            <a:r>
              <a:rPr lang="en-US" dirty="0"/>
              <a:t>filters contaminants from fluid</a:t>
            </a:r>
          </a:p>
        </p:txBody>
      </p:sp>
      <p:grpSp>
        <p:nvGrpSpPr>
          <p:cNvPr id="105" name="Group 104">
            <a:extLst>
              <a:ext uri="{FF2B5EF4-FFF2-40B4-BE49-F238E27FC236}">
                <a16:creationId xmlns:a16="http://schemas.microsoft.com/office/drawing/2014/main" id="{BF11458B-063F-40C5-B1C4-516967A97FD4}"/>
              </a:ext>
            </a:extLst>
          </p:cNvPr>
          <p:cNvGrpSpPr/>
          <p:nvPr/>
        </p:nvGrpSpPr>
        <p:grpSpPr>
          <a:xfrm>
            <a:off x="2327549" y="6681260"/>
            <a:ext cx="124097" cy="207337"/>
            <a:chOff x="2110584" y="4304680"/>
            <a:chExt cx="124097" cy="207337"/>
          </a:xfrm>
        </p:grpSpPr>
        <p:sp>
          <p:nvSpPr>
            <p:cNvPr id="108" name="Isosceles Triangle 107">
              <a:extLst>
                <a:ext uri="{FF2B5EF4-FFF2-40B4-BE49-F238E27FC236}">
                  <a16:creationId xmlns:a16="http://schemas.microsoft.com/office/drawing/2014/main" id="{B6753CEF-4828-4EBD-8D3C-C2585FC36915}"/>
                </a:ext>
              </a:extLst>
            </p:cNvPr>
            <p:cNvSpPr/>
            <p:nvPr/>
          </p:nvSpPr>
          <p:spPr>
            <a:xfrm>
              <a:off x="2110584"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C6D888D3-1A1D-4D7B-926E-842E237804E7}"/>
                </a:ext>
              </a:extLst>
            </p:cNvPr>
            <p:cNvSpPr/>
            <p:nvPr/>
          </p:nvSpPr>
          <p:spPr>
            <a:xfrm rot="10800000">
              <a:off x="2110584" y="4304680"/>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392FF3D2-60E8-42DF-814D-0229590F489D}"/>
              </a:ext>
            </a:extLst>
          </p:cNvPr>
          <p:cNvCxnSpPr>
            <a:cxnSpLocks/>
          </p:cNvCxnSpPr>
          <p:nvPr/>
        </p:nvCxnSpPr>
        <p:spPr>
          <a:xfrm flipH="1">
            <a:off x="2069386" y="6097568"/>
            <a:ext cx="5318" cy="352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F2521E92-DECD-4C0F-87FB-9DB25E4BB24A}"/>
              </a:ext>
            </a:extLst>
          </p:cNvPr>
          <p:cNvGrpSpPr/>
          <p:nvPr/>
        </p:nvGrpSpPr>
        <p:grpSpPr>
          <a:xfrm rot="5400000">
            <a:off x="994812" y="2273860"/>
            <a:ext cx="124097" cy="207337"/>
            <a:chOff x="2110584" y="4304680"/>
            <a:chExt cx="124097" cy="207337"/>
          </a:xfrm>
        </p:grpSpPr>
        <p:sp>
          <p:nvSpPr>
            <p:cNvPr id="55" name="Isosceles Triangle 54">
              <a:extLst>
                <a:ext uri="{FF2B5EF4-FFF2-40B4-BE49-F238E27FC236}">
                  <a16:creationId xmlns:a16="http://schemas.microsoft.com/office/drawing/2014/main" id="{6E9809BE-4435-4CC4-BB4A-FC93B5831806}"/>
                </a:ext>
              </a:extLst>
            </p:cNvPr>
            <p:cNvSpPr/>
            <p:nvPr/>
          </p:nvSpPr>
          <p:spPr>
            <a:xfrm>
              <a:off x="2110584" y="4407515"/>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A6ECEEEE-8577-429D-A2BF-6B487EB369F5}"/>
                </a:ext>
              </a:extLst>
            </p:cNvPr>
            <p:cNvSpPr/>
            <p:nvPr/>
          </p:nvSpPr>
          <p:spPr>
            <a:xfrm rot="10800000">
              <a:off x="2110584" y="4304680"/>
              <a:ext cx="124097" cy="10450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12336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65144</TotalTime>
  <Words>2244</Words>
  <Application>Microsoft Office PowerPoint</Application>
  <PresentationFormat>Custom</PresentationFormat>
  <Paragraphs>207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Microgravity Washing Machine Summer 2021 Washing Machine Design Iteration</vt:lpstr>
      <vt:lpstr>Table of Contents</vt:lpstr>
      <vt:lpstr>Problem Statement</vt:lpstr>
      <vt:lpstr>The goal of this machine is to wash one clothing item in an automated process </vt:lpstr>
      <vt:lpstr>Integral Background Information: Design Criteria &amp; Constraints</vt:lpstr>
      <vt:lpstr>Integral Background Information: The Basic Wash Cycle</vt:lpstr>
      <vt:lpstr>Key ideas of Press Displacement Washing Machine:</vt:lpstr>
      <vt:lpstr>Key ideas of Press Displacement Washing Machine:</vt:lpstr>
      <vt:lpstr>Internal Plumbing and Components Explained</vt:lpstr>
      <vt:lpstr>PowerPoint Presentation</vt:lpstr>
      <vt:lpstr>Key ideas of Press Displacement Washing Machine:</vt:lpstr>
      <vt:lpstr>Basic Wash Cycle: Hydration Phase</vt:lpstr>
      <vt:lpstr>Specific Wash Plan</vt:lpstr>
      <vt:lpstr>Advantages of design</vt:lpstr>
      <vt:lpstr>Criteria and Constraints Explained: Challenges Presented by Microgravity Environments</vt:lpstr>
      <vt:lpstr>Criteria and Constraints Explained: Challenges Presented by Microgravity Environments Cont.</vt:lpstr>
      <vt:lpstr>Criteria and Constraints Explained: The Challenges of Space Ship Compatibility Explained</vt:lpstr>
      <vt:lpstr>Criteria and Constraints Explained: Additional Info</vt:lpstr>
      <vt:lpstr>Design Spaces to Explore</vt:lpstr>
      <vt:lpstr>Unsolved Issues of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 Rohmann</dc:creator>
  <cp:lastModifiedBy>Tommy Rohmann</cp:lastModifiedBy>
  <cp:revision>102</cp:revision>
  <dcterms:created xsi:type="dcterms:W3CDTF">2021-07-08T20:14:42Z</dcterms:created>
  <dcterms:modified xsi:type="dcterms:W3CDTF">2021-10-08T00:33:36Z</dcterms:modified>
</cp:coreProperties>
</file>