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45" r:id="rId2"/>
    <p:sldId id="437" r:id="rId3"/>
    <p:sldId id="527" r:id="rId4"/>
    <p:sldId id="542" r:id="rId5"/>
    <p:sldId id="440" r:id="rId6"/>
    <p:sldId id="438" r:id="rId7"/>
    <p:sldId id="543" r:id="rId8"/>
    <p:sldId id="441" r:id="rId9"/>
    <p:sldId id="442" r:id="rId10"/>
    <p:sldId id="443" r:id="rId11"/>
    <p:sldId id="444" r:id="rId12"/>
    <p:sldId id="447" r:id="rId13"/>
    <p:sldId id="448" r:id="rId14"/>
    <p:sldId id="446" r:id="rId15"/>
    <p:sldId id="544" r:id="rId16"/>
    <p:sldId id="449" r:id="rId17"/>
    <p:sldId id="4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76" y="104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7B6A-A944-4873-8309-618F1BB3195D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A25F-4331-4327-8529-FB910694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13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8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constraints can be addressed </a:t>
            </a:r>
            <a:r>
              <a:rPr lang="en-US" i="1" dirty="0"/>
              <a:t>before</a:t>
            </a:r>
            <a:r>
              <a:rPr lang="en-US" i="0" dirty="0"/>
              <a:t> running the experiment! </a:t>
            </a:r>
          </a:p>
          <a:p>
            <a:endParaRPr lang="en-US" i="0" dirty="0"/>
          </a:p>
          <a:p>
            <a:r>
              <a:rPr lang="en-US" i="0" dirty="0"/>
              <a:t>And note that this means using an old dataset for an IEM analysis requires the data from that dataset conform to these assumptions!</a:t>
            </a:r>
          </a:p>
          <a:p>
            <a:endParaRPr lang="en-US" i="0" dirty="0"/>
          </a:p>
          <a:p>
            <a:r>
              <a:rPr lang="en-US" i="1" dirty="0"/>
              <a:t>Note – if short on time, skip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0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  <a:p>
            <a:r>
              <a:rPr lang="en-US" dirty="0"/>
              <a:t>NOTE: the matrix notation here is transpose of what’s used in the Gardner tutorials – it’s the same result! B = CW matches B’ = W’C’ (</a:t>
            </a:r>
            <a:r>
              <a:rPr lang="en-US"/>
              <a:t>matrix identities)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46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question: does stimulus used on trials you’re reconstructing need to match that of the stimulus used on training trials?</a:t>
            </a:r>
          </a:p>
          <a:p>
            <a:endParaRPr lang="en-US" dirty="0"/>
          </a:p>
          <a:p>
            <a:r>
              <a:rPr lang="en-US" dirty="0"/>
              <a:t>What restrictions apply to dataset used for reconstruction?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48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20040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2648" y="4495800"/>
            <a:ext cx="8305800" cy="0"/>
          </a:xfrm>
          <a:prstGeom prst="line">
            <a:avLst/>
          </a:prstGeom>
          <a:ln w="28575">
            <a:solidFill>
              <a:srgbClr val="003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5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30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20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96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59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21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78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347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59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7/4/2019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19050">
            <a:solidFill>
              <a:srgbClr val="002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n-lt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A56-0E99-4835-8D9F-FF53EB18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660"/>
                </a:solidFill>
              </a:rPr>
              <a:t>IEM Fundamentals: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89D2-4310-426D-A8CE-66CDBEE7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Sprague &amp; Justin Gardner</a:t>
            </a:r>
          </a:p>
          <a:p>
            <a:r>
              <a:rPr lang="en-US" dirty="0"/>
              <a:t>SICN 2019</a:t>
            </a:r>
          </a:p>
        </p:txBody>
      </p:sp>
    </p:spTree>
    <p:extLst>
      <p:ext uri="{BB962C8B-B14F-4D97-AF65-F5344CB8AC3E}">
        <p14:creationId xmlns:p14="http://schemas.microsoft.com/office/powerpoint/2010/main" val="39923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A46A7-69FC-CB4E-84AF-D0FC78148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5" r="53216"/>
          <a:stretch/>
        </p:blipFill>
        <p:spPr>
          <a:xfrm>
            <a:off x="4265469" y="1395175"/>
            <a:ext cx="3690999" cy="5251545"/>
          </a:xfrm>
          <a:prstGeom prst="rect">
            <a:avLst/>
          </a:prstGeom>
        </p:spPr>
      </p:pic>
      <p:pic>
        <p:nvPicPr>
          <p:cNvPr id="4097" name="Picture 1" descr="C:\Users\Tommy\AppData\Local\Temp\ConnectorClipboard5797150409444980455\image15622024089180.png">
            <a:extLst>
              <a:ext uri="{FF2B5EF4-FFF2-40B4-BE49-F238E27FC236}">
                <a16:creationId xmlns:a16="http://schemas.microsoft.com/office/drawing/2014/main" id="{50397031-B0BC-4BE9-87A5-BEA0282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1" y="9358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ommy\AppData\Local\Temp\ConnectorClipboard5797150409444980455\image15622024388120.png">
            <a:extLst>
              <a:ext uri="{FF2B5EF4-FFF2-40B4-BE49-F238E27FC236}">
                <a16:creationId xmlns:a16="http://schemas.microsoft.com/office/drawing/2014/main" id="{95E2DF7A-4041-4491-9C3F-61C5162E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0" y="9906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71878-94FF-4E73-8108-09A5E80E0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29" y="3834432"/>
            <a:ext cx="3957062" cy="3023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82A86-B3D2-495F-94F3-407F1CC0B6F5}"/>
              </a:ext>
            </a:extLst>
          </p:cNvPr>
          <p:cNvSpPr txBox="1"/>
          <p:nvPr/>
        </p:nvSpPr>
        <p:spPr>
          <a:xfrm>
            <a:off x="75324" y="3322431"/>
            <a:ext cx="4255305" cy="310854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</a:p>
          <a:p>
            <a:pPr algn="ctr" defTabSz="457200"/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Use computed ‘stimulus mask’ and encoding model (basis set) to compute predicted channel responses</a:t>
            </a:r>
          </a:p>
        </p:txBody>
      </p:sp>
    </p:spTree>
    <p:extLst>
      <p:ext uri="{BB962C8B-B14F-4D97-AF65-F5344CB8AC3E}">
        <p14:creationId xmlns:p14="http://schemas.microsoft.com/office/powerpoint/2010/main" val="5300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27C8E-B27D-DA46-84D6-484D2543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06" y="1116145"/>
            <a:ext cx="4698505" cy="3777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D6440-651D-5947-AC96-B2F1BA12CDD5}"/>
              </a:ext>
            </a:extLst>
          </p:cNvPr>
          <p:cNvSpPr txBox="1"/>
          <p:nvPr/>
        </p:nvSpPr>
        <p:spPr>
          <a:xfrm>
            <a:off x="3860474" y="5403274"/>
            <a:ext cx="4488873" cy="1200329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What happens if you change the encoding model properties? (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, 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chan_size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)</a:t>
            </a: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8682E63-F686-45A5-8C8C-21B38B0B06E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9099A03-D9B9-46C3-B038-F10E5D76EBC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900778E7-4D37-47AC-815E-B499285A8E6F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055884D-6A90-4625-B4C2-3B8C84E68F3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493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70AB2-985C-3545-B4D4-147A312324BC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E3E68-D1C1-4541-AE94-9E0F40C5435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2AF38-5038-F64E-9218-FD7AA46908C8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2FB96-0A1A-D644-A5E6-D9BF9C184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48" y="5792318"/>
            <a:ext cx="3327400" cy="673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4AE8B4-C738-44B4-9B24-677E0EC2B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3657601" y="5706270"/>
            <a:ext cx="4837736" cy="1077218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i="1" dirty="0">
                <a:solidFill>
                  <a:srgbClr val="003660"/>
                </a:solidFill>
                <a:latin typeface="Arial" panose="020B0604020202020204"/>
              </a:rPr>
              <a:t>What are the constraints on model estimation?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7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7661-2500-2946-AE47-A73200B2334A}"/>
              </a:ext>
            </a:extLst>
          </p:cNvPr>
          <p:cNvSpPr txBox="1"/>
          <p:nvPr/>
        </p:nvSpPr>
        <p:spPr>
          <a:xfrm>
            <a:off x="3727346" y="1033153"/>
            <a:ext cx="4738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Brief aside: avoiding common pitfalls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DE4-54B5-8145-ACEB-030CAFDF4655}"/>
              </a:ext>
            </a:extLst>
          </p:cNvPr>
          <p:cNvSpPr txBox="1"/>
          <p:nvPr/>
        </p:nvSpPr>
        <p:spPr>
          <a:xfrm>
            <a:off x="3510116" y="1625800"/>
            <a:ext cx="51766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There are fundamental mathematical constraints on estimating encoding models (solving for </a:t>
            </a:r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W</a:t>
            </a: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):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Cannot estimate more channels than unique stimulus values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Try using ‘binned’ positions and &gt; 8 channels – what happens? (‘Brief aside’ section)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Stimuli must span the modeled information space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Could you estimate a channel weight for a channel that’s never ‘stimulated’?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Imagine a channel tuned behind your head</a:t>
            </a:r>
          </a:p>
          <a:p>
            <a:pPr marL="285750" indent="-285750" defTabSz="457200">
              <a:buFontTx/>
              <a:buChar char="-"/>
            </a:pPr>
            <a:endParaRPr lang="en-US" sz="20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1E622471-8EBB-48BF-854C-24590B8A700E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2E612B86-0B34-47FB-8575-B69C59C7C89E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339B6C8C-153A-4135-BE56-A3CC91BF37E6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BF09B7F0-3B11-4C4E-B55F-A3FF4563F08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61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66491" y="4444092"/>
            <a:ext cx="3152524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Solve for W for all signal dimensions</a:t>
            </a:r>
          </a:p>
        </p:txBody>
      </p:sp>
    </p:spTree>
    <p:extLst>
      <p:ext uri="{BB962C8B-B14F-4D97-AF65-F5344CB8AC3E}">
        <p14:creationId xmlns:p14="http://schemas.microsoft.com/office/powerpoint/2010/main" val="15452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E8603-3223-6443-9AA9-8CC401B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24" y="1078135"/>
            <a:ext cx="5647707" cy="1869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7E94D-C04C-EE4A-A40D-917A9C49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92" y="3261952"/>
            <a:ext cx="1714500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390F6-4BAE-6944-9D7C-96AC3EEC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43" y="3734380"/>
            <a:ext cx="4918459" cy="119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E672F-ACE0-E243-AB26-B4D490D66C2C}"/>
              </a:ext>
            </a:extLst>
          </p:cNvPr>
          <p:cNvSpPr txBox="1"/>
          <p:nvPr/>
        </p:nvSpPr>
        <p:spPr>
          <a:xfrm>
            <a:off x="3607498" y="5085193"/>
            <a:ext cx="4894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Must estimate encoding model and reconstruct channel responses with separate datasets!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66C4AA-42CC-42BF-A37F-0AECE2F76BCD}"/>
              </a:ext>
            </a:extLst>
          </p:cNvPr>
          <p:cNvSpPr/>
          <p:nvPr/>
        </p:nvSpPr>
        <p:spPr>
          <a:xfrm>
            <a:off x="5807557" y="3261954"/>
            <a:ext cx="463891" cy="511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F9EB1-28A1-944B-A5F1-4293AE7A6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41" y="2948110"/>
            <a:ext cx="4570116" cy="3824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C9C05F-98FD-49EC-BAE8-C7AB6DA5CF85}"/>
              </a:ext>
            </a:extLst>
          </p:cNvPr>
          <p:cNvSpPr txBox="1"/>
          <p:nvPr/>
        </p:nvSpPr>
        <p:spPr>
          <a:xfrm>
            <a:off x="3392200" y="1033153"/>
            <a:ext cx="5294600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Invert the encoding model (W) to solve for </a:t>
            </a:r>
            <a:r>
              <a:rPr lang="en-US" sz="3200" b="1" i="1" dirty="0" err="1">
                <a:solidFill>
                  <a:srgbClr val="003660"/>
                </a:solidFill>
                <a:latin typeface="Arial" panose="020B0604020202020204"/>
              </a:rPr>
              <a:t>C</a:t>
            </a:r>
            <a:r>
              <a:rPr lang="en-US" sz="3200" i="1" baseline="-25000" dirty="0" err="1">
                <a:solidFill>
                  <a:srgbClr val="003660"/>
                </a:solidFill>
                <a:latin typeface="Arial" panose="020B0604020202020204"/>
              </a:rPr>
              <a:t>new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847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624B-8C8D-334F-AD49-927DB7F6FBDC}"/>
              </a:ext>
            </a:extLst>
          </p:cNvPr>
          <p:cNvSpPr txBox="1"/>
          <p:nvPr/>
        </p:nvSpPr>
        <p:spPr>
          <a:xfrm>
            <a:off x="3477223" y="1033155"/>
            <a:ext cx="523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i="1" dirty="0">
                <a:solidFill>
                  <a:prstClr val="black"/>
                </a:solidFill>
                <a:latin typeface="Arial" panose="020B0604020202020204"/>
              </a:rPr>
              <a:t>Aligning channel response functions across trials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84F10-D3B8-A841-8E05-41CA1437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23" y="2384963"/>
            <a:ext cx="4844730" cy="4058879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8A2DA9B-BAF7-46DE-8F35-60B824042B8C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5FC14B62-9F95-4FA9-8937-11E1AA8FE451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4348EB6B-DB3D-4FCB-945E-133B10AE8720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2A26563-492B-441D-90BA-9E72B51ECDCE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B4DA-F69F-48AA-9DEB-4A8324F5B315}"/>
              </a:ext>
            </a:extLst>
          </p:cNvPr>
          <p:cNvSpPr txBox="1"/>
          <p:nvPr/>
        </p:nvSpPr>
        <p:spPr>
          <a:xfrm>
            <a:off x="829651" y="776211"/>
            <a:ext cx="7707722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Try changing the channel width – what happens to channel response profiles?</a:t>
            </a:r>
          </a:p>
        </p:txBody>
      </p:sp>
    </p:spTree>
    <p:extLst>
      <p:ext uri="{BB962C8B-B14F-4D97-AF65-F5344CB8AC3E}">
        <p14:creationId xmlns:p14="http://schemas.microsoft.com/office/powerpoint/2010/main" val="4184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-152400"/>
            <a:ext cx="91004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80CA-B0CF-B64F-93B0-77E911F48389}"/>
              </a:ext>
            </a:extLst>
          </p:cNvPr>
          <p:cNvSpPr txBox="1"/>
          <p:nvPr/>
        </p:nvSpPr>
        <p:spPr>
          <a:xfrm>
            <a:off x="6109791" y="4630282"/>
            <a:ext cx="269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 IEM techniques be applied to EEG data to recover information in WM?</a:t>
            </a:r>
          </a:p>
        </p:txBody>
      </p:sp>
    </p:spTree>
    <p:extLst>
      <p:ext uri="{BB962C8B-B14F-4D97-AF65-F5344CB8AC3E}">
        <p14:creationId xmlns:p14="http://schemas.microsoft.com/office/powerpoint/2010/main" val="1156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152400"/>
            <a:ext cx="94052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961415" y="4286992"/>
            <a:ext cx="273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204C1-26F8-424B-B630-25FC7B84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3417"/>
            <a:ext cx="9144000" cy="3347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24D2C-427F-2C44-8FA2-3CA8FCFA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6453"/>
            <a:ext cx="9144000" cy="1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A13E-A5A8-44C9-8CC9-C3BE5905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Another cool finding</a:t>
            </a:r>
            <a:r>
              <a:rPr lang="en-US" sz="2400" dirty="0"/>
              <a:t>: BOLD signal tracks remembered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1D8BF-B705-4985-B8FB-F4A2DF89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" y="1454205"/>
            <a:ext cx="4606389" cy="4395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18A0E-85F1-4FC7-AEE4-4E4E91F9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4" y="1958544"/>
            <a:ext cx="4014880" cy="394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D60F3-140B-41BE-89CE-78C2C5EF3DFF}"/>
              </a:ext>
            </a:extLst>
          </p:cNvPr>
          <p:cNvSpPr txBox="1"/>
          <p:nvPr/>
        </p:nvSpPr>
        <p:spPr>
          <a:xfrm>
            <a:off x="66907" y="649447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Sprague et al, 2014; Sprague et al, in prep (VSS 2018; SFN 2018)</a:t>
            </a:r>
          </a:p>
        </p:txBody>
      </p:sp>
    </p:spTree>
    <p:extLst>
      <p:ext uri="{BB962C8B-B14F-4D97-AF65-F5344CB8AC3E}">
        <p14:creationId xmlns:p14="http://schemas.microsoft.com/office/powerpoint/2010/main" val="20301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4" y="-152400"/>
            <a:ext cx="9072632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Hands-on tutorial:</a:t>
            </a:r>
            <a:r>
              <a:rPr lang="en-US" sz="2800" dirty="0"/>
              <a:t> EEG or fMRI during spatial WM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211945" y="2391176"/>
            <a:ext cx="4405412" cy="3855855"/>
            <a:chOff x="418358" y="1638794"/>
            <a:chExt cx="5261598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1"/>
              <a:ext cx="822948" cy="44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265759"/>
            <a:ext cx="37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EEG dataset available at: https://osf.io/bwzfj/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575610" y="3865117"/>
            <a:ext cx="3074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OR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~780 voxels of fMRI data, averaged over delay period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4E500-7091-4C18-8726-A36C698A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05" y="-813127"/>
            <a:ext cx="4852185" cy="3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301589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26974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A2716-8203-604C-9A37-6CAEB0D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21" y="1127113"/>
            <a:ext cx="5404922" cy="3907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3AF8D-0BC1-C345-8176-8685A4A0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39" y="5785922"/>
            <a:ext cx="38227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1943C-04CF-4A8D-AC46-E001E854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950" y="5590893"/>
            <a:ext cx="5843918" cy="827751"/>
          </a:xfrm>
          <a:prstGeom prst="rect">
            <a:avLst/>
          </a:prstGeom>
        </p:spPr>
      </p:pic>
      <p:pic>
        <p:nvPicPr>
          <p:cNvPr id="2049" name="Picture 1" descr="C:\Users\Tommy\AppData\Local\Temp\ConnectorClipboard5797150409444980455\image15622011107810.png">
            <a:extLst>
              <a:ext uri="{FF2B5EF4-FFF2-40B4-BE49-F238E27FC236}">
                <a16:creationId xmlns:a16="http://schemas.microsoft.com/office/drawing/2014/main" id="{73130815-67B7-4254-90DF-BA53727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6" y="1040032"/>
            <a:ext cx="5697034" cy="42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D6AE6-8321-4564-8A9D-3FE588A6D78D}"/>
              </a:ext>
            </a:extLst>
          </p:cNvPr>
          <p:cNvSpPr txBox="1"/>
          <p:nvPr/>
        </p:nvSpPr>
        <p:spPr>
          <a:xfrm>
            <a:off x="2042903" y="2705719"/>
            <a:ext cx="5611596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TRY: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preferred tuning of channel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width of channel</a:t>
            </a:r>
          </a:p>
        </p:txBody>
      </p:sp>
    </p:spTree>
    <p:extLst>
      <p:ext uri="{BB962C8B-B14F-4D97-AF65-F5344CB8AC3E}">
        <p14:creationId xmlns:p14="http://schemas.microsoft.com/office/powerpoint/2010/main" val="34596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9AFEA-982B-3448-BEBD-1DF8A67D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29" y="2057721"/>
            <a:ext cx="2792680" cy="4523355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9BA7C6E0-5BA3-400C-B5F6-12498D0D1A48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C3C51A2-4705-4CD1-A573-A1B5D8370758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C161F16C-EC36-400B-B86D-65A0A4012497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8263273-6B48-4941-A5E1-4779508544F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31C31-EB5E-4E26-A62B-3A7530A3D70C}"/>
              </a:ext>
            </a:extLst>
          </p:cNvPr>
          <p:cNvSpPr txBox="1"/>
          <p:nvPr/>
        </p:nvSpPr>
        <p:spPr>
          <a:xfrm>
            <a:off x="3626379" y="990602"/>
            <a:ext cx="5009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Our encoding model has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/>
              </a:rPr>
              <a:t>multiple </a:t>
            </a:r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8F07B-E993-454C-8EB3-83FB43291E23}"/>
              </a:ext>
            </a:extLst>
          </p:cNvPr>
          <p:cNvSpPr txBox="1"/>
          <p:nvPr/>
        </p:nvSpPr>
        <p:spPr>
          <a:xfrm>
            <a:off x="6294040" y="2057719"/>
            <a:ext cx="2493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</a:p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The model should evenly represent all parts of feature space.</a:t>
            </a:r>
          </a:p>
          <a:p>
            <a:pPr defTabSz="457200"/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  <a:p>
            <a:pPr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Plot the ‘coverage’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– the sum of channel sensitivities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3073" name="Picture 1" descr="C:\Users\Tommy\AppData\Local\Temp\ConnectorClipboard5797150409444980455\image15622014903360.png">
            <a:extLst>
              <a:ext uri="{FF2B5EF4-FFF2-40B4-BE49-F238E27FC236}">
                <a16:creationId xmlns:a16="http://schemas.microsoft.com/office/drawing/2014/main" id="{77962710-222B-43C4-B53C-83FC7C8A7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/>
          <a:stretch/>
        </p:blipFill>
        <p:spPr bwMode="auto">
          <a:xfrm>
            <a:off x="6130942" y="2106685"/>
            <a:ext cx="2880789" cy="41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ommy\AppData\Local\Temp\ConnectorClipboard5797150409444980455\image15622016746780.png">
            <a:extLst>
              <a:ext uri="{FF2B5EF4-FFF2-40B4-BE49-F238E27FC236}">
                <a16:creationId xmlns:a16="http://schemas.microsoft.com/office/drawing/2014/main" id="{E8790A7A-EF92-4FDC-8E27-BA16A6D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31" y="1971201"/>
            <a:ext cx="6139051" cy="460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FF5A4-27D1-754A-8351-093576D43DF7}"/>
              </a:ext>
            </a:extLst>
          </p:cNvPr>
          <p:cNvSpPr txBox="1"/>
          <p:nvPr/>
        </p:nvSpPr>
        <p:spPr>
          <a:xfrm>
            <a:off x="177966" y="3897832"/>
            <a:ext cx="3336898" cy="2677656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Try manipulating:</a:t>
            </a: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chan_width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What happens to the ‘coverage’?</a:t>
            </a:r>
          </a:p>
        </p:txBody>
      </p:sp>
    </p:spTree>
    <p:extLst>
      <p:ext uri="{BB962C8B-B14F-4D97-AF65-F5344CB8AC3E}">
        <p14:creationId xmlns:p14="http://schemas.microsoft.com/office/powerpoint/2010/main" val="22941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CS_N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S_NYU" id="{43C45B5D-9D6D-4B41-AA08-80C6FFB9BA5C}" vid="{61376041-CC04-284F-819D-8096FA94FF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1100</Words>
  <Application>Microsoft Office PowerPoint</Application>
  <PresentationFormat>On-screen Show (4:3)</PresentationFormat>
  <Paragraphs>169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Roboto</vt:lpstr>
      <vt:lpstr>TCS_NYU</vt:lpstr>
      <vt:lpstr>IEM Fundamentals: walkthrough</vt:lpstr>
      <vt:lpstr>Foundational finding: alpha power tracks WM location</vt:lpstr>
      <vt:lpstr>Foundational finding: alpha power tracks WM location</vt:lpstr>
      <vt:lpstr>Another cool finding: BOLD signal tracks remembered location</vt:lpstr>
      <vt:lpstr>Hands-on tutorial: EEG or fMRI during spatial WM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Fundamentals: walkthrough</dc:title>
  <dc:creator>Tommy Sprague</dc:creator>
  <cp:lastModifiedBy>Tommy Sprague</cp:lastModifiedBy>
  <cp:revision>3</cp:revision>
  <dcterms:created xsi:type="dcterms:W3CDTF">2019-07-04T17:39:22Z</dcterms:created>
  <dcterms:modified xsi:type="dcterms:W3CDTF">2019-07-04T17:42:21Z</dcterms:modified>
</cp:coreProperties>
</file>