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6858000" cy="12192000"/>
  <p:notesSz cx="6858000" cy="9144000"/>
  <p:embeddedFontLst>
    <p:embeddedFont>
      <p:font typeface="Calibri" panose="020F0502020204030204" pitchFamily="34" charset="0"/>
      <p:regular r:id="rId8"/>
      <p:bold r:id="rId9"/>
      <p:italic r:id="rId10"/>
      <p:boldItalic r:id="rId11"/>
    </p:embeddedFont>
    <p:embeddedFont>
      <p:font typeface="Poppins"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DtH+0eayl+2um2ETXOqd7vgPk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33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c113f42f7_0_0: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c113f42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cc113f42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514350" y="1995312"/>
            <a:ext cx="5829300" cy="42446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857250" y="6403623"/>
            <a:ext cx="5143500" cy="29435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6"/>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438856" y="4155899"/>
            <a:ext cx="7735712"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481057" y="5075811"/>
            <a:ext cx="10332156"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2519318" y="3639917"/>
            <a:ext cx="10332156"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471488" y="3245556"/>
            <a:ext cx="5915025"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67916" y="3039537"/>
            <a:ext cx="5915025" cy="50715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467916" y="8159048"/>
            <a:ext cx="5915025" cy="26669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8"/>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71488"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3471863"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72381"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72381" y="2988734"/>
            <a:ext cx="2901255"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0"/>
          <p:cNvSpPr txBox="1">
            <a:spLocks noGrp="1"/>
          </p:cNvSpPr>
          <p:nvPr>
            <p:ph type="body" idx="2"/>
          </p:nvPr>
        </p:nvSpPr>
        <p:spPr>
          <a:xfrm>
            <a:off x="472381" y="4453467"/>
            <a:ext cx="2901255"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3471863" y="2988734"/>
            <a:ext cx="2915543"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0"/>
          <p:cNvSpPr txBox="1">
            <a:spLocks noGrp="1"/>
          </p:cNvSpPr>
          <p:nvPr>
            <p:ph type="body" idx="4"/>
          </p:nvPr>
        </p:nvSpPr>
        <p:spPr>
          <a:xfrm>
            <a:off x="3471863" y="4453467"/>
            <a:ext cx="2915543"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2915543" y="1755425"/>
            <a:ext cx="3471863" cy="866422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3"/>
          <p:cNvSpPr txBox="1">
            <a:spLocks noGrp="1"/>
          </p:cNvSpPr>
          <p:nvPr>
            <p:ph type="body" idx="2"/>
          </p:nvPr>
        </p:nvSpPr>
        <p:spPr>
          <a:xfrm>
            <a:off x="472381" y="3657600"/>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3"/>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2915543" y="1755425"/>
            <a:ext cx="3471863" cy="866422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2381" y="3657600"/>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4"/>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71488" y="649114"/>
            <a:ext cx="5915025" cy="235655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471488" y="3245556"/>
            <a:ext cx="5915025" cy="7735712"/>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471488" y="11300181"/>
            <a:ext cx="1543050" cy="64911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2271713" y="11300181"/>
            <a:ext cx="2314575" cy="649111"/>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4843463" y="11300181"/>
            <a:ext cx="1543050" cy="64911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dropbox.com/home/BOLT%20Challenge?preview=BOLT+Machine+Learning+Task.ppt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cs.google.com/spreadsheets/d/1mrPOKf96QTzRcJ606s1s-U6IQshhZ79hJNkMXL68thk/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Ein Bild, das Licht enthält.&#10;&#10;Automatisch generierte Beschreibung"/>
          <p:cNvPicPr preferRelativeResize="0"/>
          <p:nvPr/>
        </p:nvPicPr>
        <p:blipFill rotWithShape="1">
          <a:blip r:embed="rId3">
            <a:alphaModFix/>
          </a:blip>
          <a:srcRect/>
          <a:stretch/>
        </p:blipFill>
        <p:spPr>
          <a:xfrm>
            <a:off x="0" y="0"/>
            <a:ext cx="6858000" cy="12192000"/>
          </a:xfrm>
          <a:prstGeom prst="rect">
            <a:avLst/>
          </a:prstGeom>
          <a:noFill/>
          <a:ln>
            <a:noFill/>
          </a:ln>
        </p:spPr>
      </p:pic>
      <p:sp>
        <p:nvSpPr>
          <p:cNvPr id="89" name="Google Shape;89;p1"/>
          <p:cNvSpPr txBox="1"/>
          <p:nvPr/>
        </p:nvSpPr>
        <p:spPr>
          <a:xfrm>
            <a:off x="229912" y="711905"/>
            <a:ext cx="6615914" cy="17545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1"/>
              <a:buFont typeface="Arial"/>
              <a:buNone/>
            </a:pPr>
            <a:r>
              <a:rPr lang="en-US" sz="5401" b="1" i="0" u="none" strike="noStrike" cap="none">
                <a:solidFill>
                  <a:srgbClr val="F64019"/>
                </a:solidFill>
                <a:latin typeface="Poppins"/>
                <a:ea typeface="Poppins"/>
                <a:cs typeface="Poppins"/>
                <a:sym typeface="Poppins"/>
              </a:rPr>
              <a:t>Celonis 2021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401"/>
              <a:buFont typeface="Arial"/>
              <a:buNone/>
            </a:pPr>
            <a:r>
              <a:rPr lang="en-US" sz="5401" b="1" i="0" u="none" strike="noStrike" cap="none">
                <a:solidFill>
                  <a:srgbClr val="F64019"/>
                </a:solidFill>
                <a:latin typeface="Poppins"/>
                <a:ea typeface="Poppins"/>
                <a:cs typeface="Poppins"/>
                <a:sym typeface="Poppins"/>
              </a:rPr>
              <a:t>Case Competition</a:t>
            </a:r>
            <a:endParaRPr sz="1400" b="0" i="0" u="none" strike="noStrike" cap="none">
              <a:solidFill>
                <a:srgbClr val="000000"/>
              </a:solidFill>
              <a:latin typeface="Arial"/>
              <a:ea typeface="Arial"/>
              <a:cs typeface="Arial"/>
              <a:sym typeface="Arial"/>
            </a:endParaRPr>
          </a:p>
        </p:txBody>
      </p:sp>
      <p:sp>
        <p:nvSpPr>
          <p:cNvPr id="90" name="Google Shape;90;p1"/>
          <p:cNvSpPr txBox="1"/>
          <p:nvPr/>
        </p:nvSpPr>
        <p:spPr>
          <a:xfrm>
            <a:off x="725177" y="2326120"/>
            <a:ext cx="5415000" cy="909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Poppins"/>
                <a:ea typeface="Poppins"/>
                <a:cs typeface="Poppins"/>
                <a:sym typeface="Poppins"/>
              </a:rPr>
              <a:t>Case Scenario</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a:solidFill>
                  <a:schemeClr val="lt1"/>
                </a:solidFill>
                <a:latin typeface="Poppins"/>
                <a:ea typeface="Poppins"/>
                <a:cs typeface="Poppins"/>
                <a:sym typeface="Poppins"/>
              </a:rPr>
              <a:t>The Pizzeria Mamma Mia is selling take-away pizza. The business is generally going well, however, their customer ratings have been very low, and they are making negative profits for some of their deliveries.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600"/>
              <a:buFont typeface="Arial"/>
              <a:buNone/>
            </a:pPr>
            <a:endParaRPr sz="1600" b="0" i="0" u="none" strike="noStrike" cap="none">
              <a:solidFill>
                <a:schemeClr val="lt1"/>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a:solidFill>
                  <a:schemeClr val="lt1"/>
                </a:solidFill>
                <a:latin typeface="Poppins"/>
                <a:ea typeface="Poppins"/>
                <a:cs typeface="Poppins"/>
                <a:sym typeface="Poppins"/>
              </a:rPr>
              <a:t>The owner of the Pizzeria, Giovanni, is puzzled: “I make my pizza by following the original recipe of my grand grandfather and everyone loves it! Still, customers complain and don’t come back. I wonder if there is some way, I could look behind the processes at the pizzeria to find the problem."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600"/>
              <a:buFont typeface="Arial"/>
              <a:buNone/>
            </a:pPr>
            <a:endParaRPr sz="1600" b="0" i="0" u="none" strike="noStrike" cap="none">
              <a:solidFill>
                <a:schemeClr val="lt1"/>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a:solidFill>
                  <a:srgbClr val="FFFFFF"/>
                </a:solidFill>
                <a:latin typeface="Poppins"/>
                <a:ea typeface="Poppins"/>
                <a:cs typeface="Poppins"/>
                <a:sym typeface="Poppins"/>
              </a:rPr>
              <a:t>You have received three data sets that were taken from Pizzeria Mamma Mia’s internal systems. These data sets can be pieced together to reconstruct Mamma Mia’s pizza delivery process.  Using these three data sets you will be able to derive insights into Mamma Mia’s processes, and help Giovanni improve his day-to-day operations and improve profits. Turn to the next page to find your case challenge.</a:t>
            </a:r>
            <a:endParaRPr sz="16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600"/>
              <a:buFont typeface="Arial"/>
              <a:buNone/>
            </a:pPr>
            <a:endParaRPr sz="16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a:solidFill>
                  <a:srgbClr val="FFFFFF"/>
                </a:solidFill>
                <a:latin typeface="Poppins"/>
                <a:ea typeface="Poppins"/>
                <a:cs typeface="Poppins"/>
                <a:sym typeface="Poppins"/>
              </a:rPr>
              <a:t>We are providing the technical guidance of the case competition using the Celonis tool, and we encourage you to go above and beyond with any tool you are comfortable with to solve the problem. Your final answer will only be evaluated based on the presentation, analysis, and recommendations. </a:t>
            </a:r>
            <a:endParaRPr sz="16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2000"/>
              <a:buFont typeface="Arial"/>
              <a:buNone/>
            </a:pPr>
            <a:endParaRPr sz="2000" b="0" i="0" u="none" strike="noStrike" cap="none">
              <a:solidFill>
                <a:schemeClr val="lt1"/>
              </a:solidFill>
              <a:latin typeface="Poppins"/>
              <a:ea typeface="Poppins"/>
              <a:cs typeface="Poppins"/>
              <a:sym typeface="Poppins"/>
            </a:endParaRPr>
          </a:p>
          <a:p>
            <a:pPr marL="0" marR="0" lvl="0" indent="0" algn="l" rtl="0">
              <a:lnSpc>
                <a:spcPct val="100000"/>
              </a:lnSpc>
              <a:spcBef>
                <a:spcPts val="1000"/>
              </a:spcBef>
              <a:spcAft>
                <a:spcPts val="0"/>
              </a:spcAft>
              <a:buClr>
                <a:srgbClr val="000000"/>
              </a:buClr>
              <a:buSzPts val="1400"/>
              <a:buFont typeface="Arial"/>
              <a:buNone/>
            </a:pPr>
            <a:endParaRPr sz="1400" b="0" i="0" u="none" strike="noStrike" cap="none">
              <a:solidFill>
                <a:schemeClr val="lt1"/>
              </a:solidFill>
              <a:latin typeface="Poppins"/>
              <a:ea typeface="Poppins"/>
              <a:cs typeface="Poppins"/>
              <a:sym typeface="Poppins"/>
            </a:endParaRPr>
          </a:p>
        </p:txBody>
      </p:sp>
      <p:pic>
        <p:nvPicPr>
          <p:cNvPr id="91" name="Google Shape;91;p1" descr="Ein Bild, das Zeichnung enthält.&#10;&#10;Automatisch generierte Beschreibung"/>
          <p:cNvPicPr preferRelativeResize="0"/>
          <p:nvPr/>
        </p:nvPicPr>
        <p:blipFill rotWithShape="1">
          <a:blip r:embed="rId4">
            <a:alphaModFix/>
          </a:blip>
          <a:srcRect/>
          <a:stretch/>
        </p:blipFill>
        <p:spPr>
          <a:xfrm>
            <a:off x="229912" y="10914735"/>
            <a:ext cx="990530" cy="10433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 descr="Ein Bild, das Licht enthält.&#10;&#10;Automatisch generierte Beschreibung"/>
          <p:cNvPicPr preferRelativeResize="0"/>
          <p:nvPr/>
        </p:nvPicPr>
        <p:blipFill rotWithShape="1">
          <a:blip r:embed="rId3">
            <a:alphaModFix/>
          </a:blip>
          <a:srcRect/>
          <a:stretch/>
        </p:blipFill>
        <p:spPr>
          <a:xfrm>
            <a:off x="0" y="0"/>
            <a:ext cx="6858000" cy="12192000"/>
          </a:xfrm>
          <a:prstGeom prst="rect">
            <a:avLst/>
          </a:prstGeom>
          <a:noFill/>
          <a:ln>
            <a:noFill/>
          </a:ln>
        </p:spPr>
      </p:pic>
      <p:sp>
        <p:nvSpPr>
          <p:cNvPr id="97" name="Google Shape;97;p2"/>
          <p:cNvSpPr txBox="1"/>
          <p:nvPr/>
        </p:nvSpPr>
        <p:spPr>
          <a:xfrm>
            <a:off x="496379" y="351404"/>
            <a:ext cx="4974439"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64019"/>
              </a:buClr>
              <a:buSzPts val="4600"/>
              <a:buFont typeface="Poppins"/>
              <a:buNone/>
            </a:pPr>
            <a:r>
              <a:rPr lang="en-US" sz="4600" b="1" i="0" u="none" strike="noStrike" cap="none">
                <a:solidFill>
                  <a:srgbClr val="F64019"/>
                </a:solidFill>
                <a:latin typeface="Poppins"/>
                <a:ea typeface="Poppins"/>
                <a:cs typeface="Poppins"/>
                <a:sym typeface="Poppins"/>
              </a:rPr>
              <a:t>Celonis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64019"/>
              </a:buClr>
              <a:buSzPts val="4600"/>
              <a:buFont typeface="Poppins"/>
              <a:buNone/>
            </a:pPr>
            <a:r>
              <a:rPr lang="en-US" sz="4600" b="1" i="0" u="none" strike="noStrike" cap="none">
                <a:solidFill>
                  <a:srgbClr val="F64019"/>
                </a:solidFill>
                <a:latin typeface="Poppins"/>
                <a:ea typeface="Poppins"/>
                <a:cs typeface="Poppins"/>
                <a:sym typeface="Poppins"/>
              </a:rPr>
              <a:t>Case Challenge</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667065" y="1375707"/>
            <a:ext cx="5415000" cy="965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FFFFFF"/>
              </a:buClr>
              <a:buSzPts val="1400"/>
              <a:buFont typeface="Poppins"/>
              <a:buNone/>
            </a:pPr>
            <a:r>
              <a:rPr lang="en-US" sz="1400" b="1" i="0" u="sng" strike="noStrike" cap="none">
                <a:solidFill>
                  <a:srgbClr val="FFFFFF"/>
                </a:solidFill>
                <a:latin typeface="Poppins"/>
                <a:ea typeface="Poppins"/>
                <a:cs typeface="Poppins"/>
                <a:sym typeface="Poppins"/>
              </a:rPr>
              <a:t>You have 24 hours to complete the following: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FFFFFF"/>
              </a:buClr>
              <a:buSzPts val="1400"/>
              <a:buFont typeface="Poppins"/>
              <a:buNone/>
            </a:pPr>
            <a:r>
              <a:rPr lang="en-US" sz="1400" b="1" i="0" u="none" strike="noStrike" cap="none">
                <a:solidFill>
                  <a:srgbClr val="FFFFFF"/>
                </a:solidFill>
                <a:latin typeface="Poppins"/>
                <a:ea typeface="Poppins"/>
                <a:cs typeface="Poppins"/>
                <a:sym typeface="Poppins"/>
              </a:rPr>
              <a:t>I. Technical Guidance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FFFFFF"/>
              </a:buClr>
              <a:buSzPts val="1400"/>
              <a:buFont typeface="Courier New"/>
              <a:buChar char="o"/>
            </a:pPr>
            <a:r>
              <a:rPr lang="en-US" sz="1400" b="0" i="0" u="none" strike="noStrike" cap="none">
                <a:solidFill>
                  <a:srgbClr val="FFFFFF"/>
                </a:solidFill>
                <a:latin typeface="Poppins"/>
                <a:ea typeface="Poppins"/>
                <a:cs typeface="Poppins"/>
                <a:sym typeface="Poppins"/>
              </a:rPr>
              <a:t>Upload your given data and correctly link the data to upload a process reconstruction </a:t>
            </a:r>
            <a:r>
              <a:rPr lang="en-US" sz="1400" b="1" i="0" u="none" strike="noStrike" cap="none">
                <a:solidFill>
                  <a:srgbClr val="FFFFFF"/>
                </a:solidFill>
                <a:latin typeface="Poppins"/>
                <a:ea typeface="Poppins"/>
                <a:cs typeface="Poppins"/>
                <a:sym typeface="Poppins"/>
              </a:rPr>
              <a:t>(hint: you can refer to our data upload video sent to your team)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FFFFFF"/>
              </a:buClr>
              <a:buSzPts val="1400"/>
              <a:buFont typeface="Courier New"/>
              <a:buChar char="o"/>
            </a:pPr>
            <a:r>
              <a:rPr lang="en-US" sz="1400" b="0" i="0" u="none" strike="noStrike" cap="none">
                <a:solidFill>
                  <a:srgbClr val="FFFFFF"/>
                </a:solidFill>
                <a:latin typeface="Poppins"/>
                <a:ea typeface="Poppins"/>
                <a:cs typeface="Poppins"/>
                <a:sym typeface="Poppins"/>
              </a:rPr>
              <a:t>Create a workspace that emulates the workspace we covered in our Celonis workshop during bootcamp. Your workspace should include: </a:t>
            </a:r>
            <a:r>
              <a:rPr lang="en-US" sz="1400" b="1" i="0" u="none" strike="noStrike" cap="none">
                <a:solidFill>
                  <a:srgbClr val="FFFFFF"/>
                </a:solidFill>
                <a:latin typeface="Poppins"/>
                <a:ea typeface="Poppins"/>
                <a:cs typeface="Poppins"/>
                <a:sym typeface="Poppins"/>
              </a:rPr>
              <a:t>one process Component, one chart or table, one KPI component, a conformance checking page, and either one selection or design component.  (hint: you can refer to slides 12-16 and 33 in your reference packet for assistance)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FFFFFF"/>
              </a:buClr>
              <a:buSzPts val="1400"/>
              <a:buFont typeface="Courier New"/>
              <a:buChar char="o"/>
            </a:pPr>
            <a:r>
              <a:rPr lang="en-US" sz="1400" b="1" i="0" u="none" strike="noStrike" cap="none">
                <a:solidFill>
                  <a:srgbClr val="FFFFFF"/>
                </a:solidFill>
                <a:latin typeface="Poppins"/>
                <a:ea typeface="Poppins"/>
                <a:cs typeface="Poppins"/>
                <a:sym typeface="Poppins"/>
              </a:rPr>
              <a:t>Once you have created your workspace, you can use the 8 analysis questions on the attached slide as a starting point to drive insights.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FFFFFF"/>
              </a:buClr>
              <a:buSzPts val="1400"/>
              <a:buFont typeface="Poppins"/>
              <a:buNone/>
            </a:pPr>
            <a:r>
              <a:rPr lang="en-US" sz="1400" b="1" i="0" u="none" strike="noStrike" cap="none">
                <a:solidFill>
                  <a:srgbClr val="FFFFFF"/>
                </a:solidFill>
                <a:latin typeface="Poppins"/>
                <a:ea typeface="Poppins"/>
                <a:cs typeface="Poppins"/>
                <a:sym typeface="Poppins"/>
              </a:rPr>
              <a:t>II. Business Component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FFFFFF"/>
              </a:buClr>
              <a:buSzPts val="1400"/>
              <a:buFont typeface="Courier New"/>
              <a:buChar char="o"/>
            </a:pPr>
            <a:r>
              <a:rPr lang="en-US" sz="1400" b="0" i="0" u="none" strike="noStrike" cap="none">
                <a:solidFill>
                  <a:srgbClr val="FFFFFF"/>
                </a:solidFill>
                <a:latin typeface="Poppins"/>
                <a:ea typeface="Poppins"/>
                <a:cs typeface="Poppins"/>
                <a:sym typeface="Poppins"/>
              </a:rPr>
              <a:t>Once you have created your workspace and answered your analyses questions, your team will need to create a presentation to pitch your findings to Giovanni. This presentation should include the following: </a:t>
            </a:r>
            <a:r>
              <a:rPr lang="en-US" sz="1400" b="1" i="0" u="none" strike="noStrike" cap="none">
                <a:solidFill>
                  <a:srgbClr val="FFFFFF"/>
                </a:solidFill>
                <a:latin typeface="Poppins"/>
                <a:ea typeface="Poppins"/>
                <a:cs typeface="Poppins"/>
                <a:sym typeface="Poppins"/>
              </a:rPr>
              <a:t>Insights from your analyses, business recommendations for process improvement, and data visualizations (eg. process models)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FFFFFF"/>
              </a:buClr>
              <a:buSzPts val="1400"/>
              <a:buFont typeface="Poppins"/>
              <a:buNone/>
            </a:pPr>
            <a:r>
              <a:rPr lang="en-US" sz="1400" b="1" i="0" u="none" strike="noStrike" cap="none">
                <a:solidFill>
                  <a:srgbClr val="FFFFFF"/>
                </a:solidFill>
                <a:latin typeface="Poppins"/>
                <a:ea typeface="Poppins"/>
                <a:cs typeface="Poppins"/>
                <a:sym typeface="Poppins"/>
              </a:rPr>
              <a:t>III. Implementation Component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FFFFFF"/>
              </a:buClr>
              <a:buSzPts val="1400"/>
              <a:buFont typeface="Courier New"/>
              <a:buChar char="o"/>
            </a:pPr>
            <a:r>
              <a:rPr lang="en-US" sz="1400" b="0" i="0" u="none" strike="noStrike" cap="none">
                <a:solidFill>
                  <a:srgbClr val="FFFFFF"/>
                </a:solidFill>
                <a:latin typeface="Poppins"/>
                <a:ea typeface="Poppins"/>
                <a:cs typeface="Poppins"/>
                <a:sym typeface="Poppins"/>
              </a:rPr>
              <a:t>In addition to your presentation, you will need to create an additional 1-2 slides that assumes Giovanni has indicated that he would like to implement your business suggestions. </a:t>
            </a:r>
            <a:r>
              <a:rPr lang="en-US" sz="1400" b="1" i="0" u="none" strike="noStrike" cap="none">
                <a:solidFill>
                  <a:srgbClr val="FFFFFF"/>
                </a:solidFill>
                <a:latin typeface="Poppins"/>
                <a:ea typeface="Poppins"/>
                <a:cs typeface="Poppins"/>
                <a:sym typeface="Poppins"/>
              </a:rPr>
              <a:t>You will need to create either an impact effort matrix or a project roadmap to help Pizzeria Mamma Mia prioritize their improvement projects.</a:t>
            </a:r>
            <a:r>
              <a:rPr lang="en-US" sz="1400" b="0" i="0" u="none" strike="noStrike" cap="none">
                <a:solidFill>
                  <a:srgbClr val="FFFFFF"/>
                </a:solidFill>
                <a:latin typeface="Poppins"/>
                <a:ea typeface="Poppins"/>
                <a:cs typeface="Poppins"/>
                <a:sym typeface="Poppins"/>
              </a:rPr>
              <a:t> Keep in mind that your proposed projects should add business value to at least 2 of the following categories of Pizzeria Mamma Mia’s business: Labor/productivity, financial performance, expenses, risk/compliance, and sustainability. </a:t>
            </a:r>
            <a:r>
              <a:rPr lang="en-US" sz="1400" b="1" i="0" u="none" strike="noStrike" cap="none">
                <a:solidFill>
                  <a:srgbClr val="FFFFFF"/>
                </a:solidFill>
                <a:latin typeface="Poppins"/>
                <a:ea typeface="Poppins"/>
                <a:cs typeface="Poppins"/>
                <a:sym typeface="Poppins"/>
              </a:rPr>
              <a:t>(Hint: you can find aid on this assignment in the Celonis training portal course titled “Framing Business Value- Part 2, along with slide 44 in your packet.)</a:t>
            </a:r>
            <a:endParaRPr sz="1400" b="0" i="0" u="none" strike="noStrike" cap="none">
              <a:solidFill>
                <a:srgbClr val="000000"/>
              </a:solidFill>
              <a:latin typeface="Arial"/>
              <a:ea typeface="Arial"/>
              <a:cs typeface="Arial"/>
              <a:sym typeface="Arial"/>
            </a:endParaRPr>
          </a:p>
        </p:txBody>
      </p:sp>
      <p:pic>
        <p:nvPicPr>
          <p:cNvPr id="99" name="Google Shape;99;p2" descr="Ein Bild, das Zeichnung enthält.&#10;&#10;Automatisch generierte Beschreibung"/>
          <p:cNvPicPr preferRelativeResize="0"/>
          <p:nvPr/>
        </p:nvPicPr>
        <p:blipFill rotWithShape="1">
          <a:blip r:embed="rId4">
            <a:alphaModFix/>
          </a:blip>
          <a:srcRect/>
          <a:stretch/>
        </p:blipFill>
        <p:spPr>
          <a:xfrm>
            <a:off x="229912" y="10914735"/>
            <a:ext cx="990530" cy="10433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3" descr="Ein Bild, das Licht enthält.&#10;&#10;Automatisch generierte Beschreibung"/>
          <p:cNvPicPr preferRelativeResize="0"/>
          <p:nvPr/>
        </p:nvPicPr>
        <p:blipFill rotWithShape="1">
          <a:blip r:embed="rId3">
            <a:alphaModFix/>
          </a:blip>
          <a:srcRect/>
          <a:stretch/>
        </p:blipFill>
        <p:spPr>
          <a:xfrm>
            <a:off x="0" y="0"/>
            <a:ext cx="6858000" cy="12192000"/>
          </a:xfrm>
          <a:prstGeom prst="rect">
            <a:avLst/>
          </a:prstGeom>
          <a:noFill/>
          <a:ln>
            <a:noFill/>
          </a:ln>
        </p:spPr>
      </p:pic>
      <p:sp>
        <p:nvSpPr>
          <p:cNvPr id="105" name="Google Shape;105;p3"/>
          <p:cNvSpPr txBox="1"/>
          <p:nvPr/>
        </p:nvSpPr>
        <p:spPr>
          <a:xfrm>
            <a:off x="496379" y="351404"/>
            <a:ext cx="4974439"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64019"/>
              </a:buClr>
              <a:buSzPts val="4600"/>
              <a:buFont typeface="Poppins"/>
              <a:buNone/>
            </a:pPr>
            <a:r>
              <a:rPr lang="en-US" sz="4600" b="1" i="0" u="none" strike="noStrike" cap="none">
                <a:solidFill>
                  <a:srgbClr val="F64019"/>
                </a:solidFill>
                <a:latin typeface="Poppins"/>
                <a:ea typeface="Poppins"/>
                <a:cs typeface="Poppins"/>
                <a:sym typeface="Poppins"/>
              </a:rPr>
              <a:t>Celonis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64019"/>
              </a:buClr>
              <a:buSzPts val="4600"/>
              <a:buFont typeface="Poppins"/>
              <a:buNone/>
            </a:pPr>
            <a:r>
              <a:rPr lang="en-US" sz="4600" b="1" i="0" u="none" strike="noStrike" cap="none">
                <a:solidFill>
                  <a:srgbClr val="F64019"/>
                </a:solidFill>
                <a:latin typeface="Poppins"/>
                <a:ea typeface="Poppins"/>
                <a:cs typeface="Poppins"/>
                <a:sym typeface="Poppins"/>
              </a:rPr>
              <a:t>Case Challenge</a:t>
            </a:r>
            <a:endParaRPr sz="4600" b="1" i="0" u="none" strike="noStrike" cap="none">
              <a:solidFill>
                <a:srgbClr val="F64019"/>
              </a:solidFill>
              <a:latin typeface="Poppins"/>
              <a:ea typeface="Poppins"/>
              <a:cs typeface="Poppins"/>
              <a:sym typeface="Poppins"/>
            </a:endParaRPr>
          </a:p>
        </p:txBody>
      </p:sp>
      <p:sp>
        <p:nvSpPr>
          <p:cNvPr id="106" name="Google Shape;106;p3"/>
          <p:cNvSpPr txBox="1"/>
          <p:nvPr/>
        </p:nvSpPr>
        <p:spPr>
          <a:xfrm>
            <a:off x="667065" y="1375707"/>
            <a:ext cx="5414964" cy="73661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FFFFFF"/>
              </a:buClr>
              <a:buSzPts val="1400"/>
              <a:buFont typeface="Poppins"/>
              <a:buNone/>
            </a:pPr>
            <a:r>
              <a:rPr lang="en-US" sz="1400" b="1" i="0" u="sng" strike="noStrike" cap="none">
                <a:solidFill>
                  <a:srgbClr val="FFFFFF"/>
                </a:solidFill>
                <a:latin typeface="Poppins"/>
                <a:ea typeface="Poppins"/>
                <a:cs typeface="Poppins"/>
                <a:sym typeface="Poppins"/>
              </a:rPr>
              <a:t>Optional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FFFFFF"/>
              </a:buClr>
              <a:buSzPts val="1400"/>
              <a:buFont typeface="Poppins"/>
              <a:buNone/>
            </a:pPr>
            <a:r>
              <a:rPr lang="en-US" sz="1400" b="1" i="0" u="sng" strike="noStrike" cap="none">
                <a:solidFill>
                  <a:srgbClr val="FFFFFF"/>
                </a:solidFill>
                <a:latin typeface="Poppins"/>
                <a:ea typeface="Poppins"/>
                <a:cs typeface="Poppins"/>
                <a:sym typeface="Poppins"/>
              </a:rPr>
              <a:t>Looking to gain extra points in the competition? You can complete an optional part four of the case study to be eligible for bonus points in scoring.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FFFFFF"/>
              </a:buClr>
              <a:buSzPts val="1400"/>
              <a:buFont typeface="Poppins"/>
              <a:buNone/>
            </a:pPr>
            <a:r>
              <a:rPr lang="en-US" sz="1400" b="1" i="0" u="none" strike="noStrike" cap="none">
                <a:solidFill>
                  <a:srgbClr val="FFFFFF"/>
                </a:solidFill>
                <a:latin typeface="Poppins"/>
                <a:ea typeface="Poppins"/>
                <a:cs typeface="Poppins"/>
                <a:sym typeface="Poppins"/>
              </a:rPr>
              <a:t>Extra Credit Scenario: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400"/>
              <a:buFont typeface="Arial"/>
              <a:buNone/>
            </a:pPr>
            <a:r>
              <a:rPr lang="en-US" sz="1400" b="0" i="0" u="none" strike="noStrike" cap="none">
                <a:solidFill>
                  <a:schemeClr val="lt1"/>
                </a:solidFill>
                <a:latin typeface="Poppins"/>
                <a:ea typeface="Poppins"/>
                <a:cs typeface="Poppins"/>
                <a:sym typeface="Poppins"/>
              </a:rPr>
              <a:t>After your suggestions, Pizzeria Mamma Mia is optimizing their on-time delivery and quality. Well done! Now, the team has decided that the franchise would like to expand. However, with all the new purchasing of equipment, items, supplies, and more, one of the employees has noticed how long the p2p process is for Mamma Mia. For every free text inputted during Purchase Requisition process, it takes the new employee Caroline 15 minutes to match each free text to the catalogue item.  It is wasting time and money that could be spent elsewhere. We can automate this process to save Caroline and Pizzeria Mamma Mia more time and money.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400"/>
              <a:buFont typeface="Calibri"/>
              <a:buNone/>
            </a:pPr>
            <a:endParaRPr sz="1400" b="1"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rgbClr val="FFFFFF"/>
              </a:buClr>
              <a:buSzPts val="1400"/>
              <a:buFont typeface="Poppins"/>
              <a:buNone/>
            </a:pPr>
            <a:r>
              <a:rPr lang="en-US" sz="1400" b="1" i="0" u="sng" strike="noStrike" cap="none">
                <a:solidFill>
                  <a:srgbClr val="FFFFFF"/>
                </a:solidFill>
                <a:latin typeface="Poppins"/>
                <a:ea typeface="Poppins"/>
                <a:cs typeface="Poppins"/>
                <a:sym typeface="Poppins"/>
              </a:rPr>
              <a:t>IV. Machine Learning Component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400"/>
              <a:buFont typeface="Arial"/>
              <a:buNone/>
            </a:pPr>
            <a:r>
              <a:rPr lang="en-US" sz="1400" b="0" i="0" u="none" strike="noStrike" cap="none">
                <a:solidFill>
                  <a:schemeClr val="lt1"/>
                </a:solidFill>
                <a:latin typeface="Poppins"/>
                <a:ea typeface="Poppins"/>
                <a:cs typeface="Poppins"/>
                <a:sym typeface="Poppins"/>
              </a:rPr>
              <a:t>In this task you will be asked to create a Machine Learning app and put it into operation using the Celonis guide. This app will address Pizzeria Mamma Mia’s pain points with indirect purchases by searching for past catalogue orders that have high similarity to the free text order. You can find your instructions in the following file path. </a:t>
            </a:r>
            <a:r>
              <a:rPr lang="en-US" sz="1400" b="0" i="0" u="sng" strike="noStrike" cap="none">
                <a:solidFill>
                  <a:schemeClr val="lt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https://www.dropbox.com/home/BOLT%20Challenge?preview=BOLT+Machine+Learning+Task.pptx</a:t>
            </a:r>
            <a:r>
              <a:rPr lang="en-US" sz="1400" b="0" i="0" u="none" strike="noStrike" cap="none">
                <a:solidFill>
                  <a:schemeClr val="lt1"/>
                </a:solidFill>
                <a:latin typeface="Poppins"/>
                <a:ea typeface="Poppins"/>
                <a:cs typeface="Poppins"/>
                <a:sym typeface="Poppin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400"/>
              <a:buFont typeface="Calibri"/>
              <a:buNone/>
            </a:pPr>
            <a:endParaRPr sz="1400" b="1" i="0" u="sng" strike="noStrike" cap="none">
              <a:solidFill>
                <a:srgbClr val="FFFFFF"/>
              </a:solidFill>
              <a:latin typeface="Poppins"/>
              <a:ea typeface="Poppins"/>
              <a:cs typeface="Poppins"/>
              <a:sym typeface="Poppins"/>
            </a:endParaRPr>
          </a:p>
        </p:txBody>
      </p:sp>
      <p:pic>
        <p:nvPicPr>
          <p:cNvPr id="107" name="Google Shape;107;p3" descr="Ein Bild, das Zeichnung enthält.&#10;&#10;Automatisch generierte Beschreibung"/>
          <p:cNvPicPr preferRelativeResize="0"/>
          <p:nvPr/>
        </p:nvPicPr>
        <p:blipFill rotWithShape="1">
          <a:blip r:embed="rId5">
            <a:alphaModFix/>
          </a:blip>
          <a:srcRect/>
          <a:stretch/>
        </p:blipFill>
        <p:spPr>
          <a:xfrm>
            <a:off x="229912" y="10914735"/>
            <a:ext cx="990530" cy="10433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descr="Ein Bild, das Licht enthält.&#10;&#10;Automatisch generierte Beschreibung"/>
          <p:cNvPicPr preferRelativeResize="0"/>
          <p:nvPr/>
        </p:nvPicPr>
        <p:blipFill rotWithShape="1">
          <a:blip r:embed="rId3">
            <a:alphaModFix/>
          </a:blip>
          <a:srcRect/>
          <a:stretch/>
        </p:blipFill>
        <p:spPr>
          <a:xfrm>
            <a:off x="0" y="0"/>
            <a:ext cx="6858000" cy="12192000"/>
          </a:xfrm>
          <a:prstGeom prst="rect">
            <a:avLst/>
          </a:prstGeom>
          <a:noFill/>
          <a:ln>
            <a:noFill/>
          </a:ln>
        </p:spPr>
      </p:pic>
      <p:sp>
        <p:nvSpPr>
          <p:cNvPr id="113" name="Google Shape;113;p4"/>
          <p:cNvSpPr txBox="1"/>
          <p:nvPr/>
        </p:nvSpPr>
        <p:spPr>
          <a:xfrm>
            <a:off x="496379" y="351404"/>
            <a:ext cx="5992346"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64019"/>
              </a:buClr>
              <a:buSzPts val="4600"/>
              <a:buFont typeface="Poppins"/>
              <a:buNone/>
            </a:pPr>
            <a:r>
              <a:rPr lang="en-US" sz="4600" b="1" i="0" u="none" strike="noStrike" cap="none">
                <a:solidFill>
                  <a:srgbClr val="F64019"/>
                </a:solidFill>
                <a:latin typeface="Poppins"/>
                <a:ea typeface="Poppins"/>
                <a:cs typeface="Poppins"/>
                <a:sym typeface="Poppins"/>
              </a:rPr>
              <a:t>Analysis Questions</a:t>
            </a:r>
            <a:endParaRPr sz="1400" b="0" i="0" u="none" strike="noStrike" cap="none">
              <a:solidFill>
                <a:srgbClr val="000000"/>
              </a:solidFill>
              <a:latin typeface="Arial"/>
              <a:ea typeface="Arial"/>
              <a:cs typeface="Arial"/>
              <a:sym typeface="Arial"/>
            </a:endParaRPr>
          </a:p>
        </p:txBody>
      </p:sp>
      <p:sp>
        <p:nvSpPr>
          <p:cNvPr id="114" name="Google Shape;114;p4"/>
          <p:cNvSpPr txBox="1"/>
          <p:nvPr/>
        </p:nvSpPr>
        <p:spPr>
          <a:xfrm>
            <a:off x="667065" y="1375707"/>
            <a:ext cx="5414964" cy="6514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Poppins"/>
              <a:ea typeface="Poppins"/>
              <a:cs typeface="Poppins"/>
              <a:sym typeface="Poppins"/>
            </a:endParaRPr>
          </a:p>
          <a:p>
            <a:pPr marL="0" marR="0" lvl="0" indent="0" algn="l" rtl="0">
              <a:lnSpc>
                <a:spcPct val="100000"/>
              </a:lnSpc>
              <a:spcBef>
                <a:spcPts val="1000"/>
              </a:spcBef>
              <a:spcAft>
                <a:spcPts val="0"/>
              </a:spcAft>
              <a:buClr>
                <a:schemeClr val="dk1"/>
              </a:buClr>
              <a:buSzPts val="1400"/>
              <a:buFont typeface="Calibri"/>
              <a:buNone/>
            </a:pPr>
            <a:endParaRPr sz="1400" b="1" i="0" u="sng" strike="noStrike" cap="none">
              <a:solidFill>
                <a:srgbClr val="FFFFFF"/>
              </a:solidFill>
              <a:latin typeface="Poppins"/>
              <a:ea typeface="Poppins"/>
              <a:cs typeface="Poppins"/>
              <a:sym typeface="Poppins"/>
            </a:endParaRPr>
          </a:p>
        </p:txBody>
      </p:sp>
      <p:sp>
        <p:nvSpPr>
          <p:cNvPr id="115" name="Google Shape;115;p4"/>
          <p:cNvSpPr/>
          <p:nvPr/>
        </p:nvSpPr>
        <p:spPr>
          <a:xfrm>
            <a:off x="369275" y="8684250"/>
            <a:ext cx="5728447" cy="31085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200"/>
              <a:buFont typeface="Poppins"/>
              <a:buNone/>
            </a:pPr>
            <a:r>
              <a:rPr lang="en-US" sz="1200" b="1" i="0" u="none" strike="noStrike" cap="none">
                <a:solidFill>
                  <a:schemeClr val="lt1"/>
                </a:solidFill>
                <a:latin typeface="Poppins"/>
                <a:ea typeface="Poppins"/>
                <a:cs typeface="Poppins"/>
                <a:sym typeface="Poppins"/>
              </a:rPr>
              <a:t>Conformance – Questions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Calibri"/>
              <a:buNone/>
            </a:pPr>
            <a:endParaRPr sz="1200" b="1"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1200"/>
              <a:buFont typeface="Poppins"/>
              <a:buNone/>
            </a:pPr>
            <a:r>
              <a:rPr lang="en-US" sz="1200" b="0" i="0" u="none" strike="noStrike" cap="none">
                <a:solidFill>
                  <a:schemeClr val="lt1"/>
                </a:solidFill>
                <a:latin typeface="Poppins"/>
                <a:ea typeface="Poppins"/>
                <a:cs typeface="Poppins"/>
                <a:sym typeface="Poppins"/>
              </a:rPr>
              <a:t>7. How many percent of cases are conformant?</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47 %</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33 %</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56 %</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13 %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1200"/>
              <a:buFont typeface="Calibri"/>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1200"/>
              <a:buFont typeface="Poppins"/>
              <a:buNone/>
            </a:pPr>
            <a:r>
              <a:rPr lang="en-US" sz="1200" b="0" i="0" u="none" strike="noStrike" cap="none">
                <a:solidFill>
                  <a:schemeClr val="lt1"/>
                </a:solidFill>
                <a:latin typeface="Poppins"/>
                <a:ea typeface="Poppins"/>
                <a:cs typeface="Poppins"/>
                <a:sym typeface="Poppins"/>
              </a:rPr>
              <a:t>8 Consider the violation resulting from calling the customer. </a:t>
            </a:r>
            <a:br>
              <a:rPr lang="en-US" sz="1200" b="0" i="0" u="none" strike="noStrike" cap="none">
                <a:solidFill>
                  <a:schemeClr val="lt1"/>
                </a:solidFill>
                <a:latin typeface="Poppins"/>
                <a:ea typeface="Poppins"/>
                <a:cs typeface="Poppins"/>
                <a:sym typeface="Poppins"/>
              </a:rPr>
            </a:br>
            <a:r>
              <a:rPr lang="en-US" sz="1200" b="0" i="0" u="none" strike="noStrike" cap="none">
                <a:solidFill>
                  <a:schemeClr val="lt1"/>
                </a:solidFill>
                <a:latin typeface="Poppins"/>
                <a:ea typeface="Poppins"/>
                <a:cs typeface="Poppins"/>
                <a:sym typeface="Poppins"/>
              </a:rPr>
              <a:t>Which customer type has the highest number of violations for this activity?</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Teenager</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Student</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Adult</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lt1"/>
              </a:buClr>
              <a:buSzPts val="1200"/>
              <a:buFont typeface="Calibri"/>
              <a:buAutoNum type="alphaLcPeriod"/>
            </a:pPr>
            <a:r>
              <a:rPr lang="en-US" sz="1200" b="0" i="0" u="none" strike="noStrike" cap="none">
                <a:solidFill>
                  <a:schemeClr val="lt1"/>
                </a:solidFill>
                <a:latin typeface="Poppins"/>
                <a:ea typeface="Poppins"/>
                <a:cs typeface="Poppins"/>
                <a:sym typeface="Poppins"/>
              </a:rPr>
              <a:t>Senior</a:t>
            </a:r>
            <a:endParaRPr sz="1400" b="0" i="0" u="none" strike="noStrike" cap="none">
              <a:solidFill>
                <a:srgbClr val="000000"/>
              </a:solidFill>
              <a:latin typeface="Arial"/>
              <a:ea typeface="Arial"/>
              <a:cs typeface="Arial"/>
              <a:sym typeface="Arial"/>
            </a:endParaRPr>
          </a:p>
          <a:p>
            <a:pPr marL="800100" marR="0" lvl="1" indent="-24130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Poppins"/>
              <a:ea typeface="Poppins"/>
              <a:cs typeface="Poppins"/>
              <a:sym typeface="Poppins"/>
            </a:endParaRPr>
          </a:p>
        </p:txBody>
      </p:sp>
      <p:sp>
        <p:nvSpPr>
          <p:cNvPr id="116" name="Google Shape;116;p4"/>
          <p:cNvSpPr/>
          <p:nvPr/>
        </p:nvSpPr>
        <p:spPr>
          <a:xfrm>
            <a:off x="369275" y="5280629"/>
            <a:ext cx="7057360"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4. What is the total number of pizza orders (cases)?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350</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1,998</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210</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15,075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5. What is the average throughput time of all variants?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66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41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42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13 minutes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6. What is the average throughput time of the first 4 variants?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39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41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49 minutes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13 minutes</a:t>
            </a:r>
            <a:endParaRPr sz="1400" b="0" i="0" u="none" strike="noStrike" cap="none">
              <a:solidFill>
                <a:srgbClr val="000000"/>
              </a:solidFill>
              <a:latin typeface="Arial"/>
              <a:ea typeface="Arial"/>
              <a:cs typeface="Arial"/>
              <a:sym typeface="Arial"/>
            </a:endParaRPr>
          </a:p>
        </p:txBody>
      </p:sp>
      <p:sp>
        <p:nvSpPr>
          <p:cNvPr id="117" name="Google Shape;117;p4"/>
          <p:cNvSpPr/>
          <p:nvPr/>
        </p:nvSpPr>
        <p:spPr>
          <a:xfrm>
            <a:off x="369275" y="1127392"/>
            <a:ext cx="3429000" cy="41549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Poppins"/>
                <a:ea typeface="Poppins"/>
                <a:cs typeface="Poppins"/>
                <a:sym typeface="Poppins"/>
              </a:rPr>
              <a:t>Process Map &amp; Variants – Questions: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1. How many different process variants exist? </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9</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1,998</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207</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19</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2. How many cases are covered by the first variant?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347</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1,998</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210</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41</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3. How many cases are covered by the first three variants?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a. 247</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b. 772</a:t>
            </a:r>
            <a:endParaRPr sz="1200" b="0" i="0" u="none" strike="noStrike" cap="none">
              <a:solidFill>
                <a:schemeClr val="lt1"/>
              </a:solidFill>
              <a:latin typeface="Poppins"/>
              <a:ea typeface="Poppins"/>
              <a:cs typeface="Poppins"/>
              <a:sym typeface="Poppins"/>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c. 533</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Poppins"/>
                <a:ea typeface="Poppins"/>
                <a:cs typeface="Poppins"/>
                <a:sym typeface="Poppins"/>
              </a:rPr>
              <a:t>d. 5382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cc113f42f7_0_0"/>
          <p:cNvSpPr txBox="1">
            <a:spLocks noGrp="1"/>
          </p:cNvSpPr>
          <p:nvPr>
            <p:ph type="ctrTitle"/>
          </p:nvPr>
        </p:nvSpPr>
        <p:spPr>
          <a:xfrm>
            <a:off x="514350" y="1995312"/>
            <a:ext cx="5829300" cy="4244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24" name="Google Shape;124;gcc113f42f7_0_0"/>
          <p:cNvSpPr txBox="1">
            <a:spLocks noGrp="1"/>
          </p:cNvSpPr>
          <p:nvPr>
            <p:ph type="subTitle" idx="1"/>
          </p:nvPr>
        </p:nvSpPr>
        <p:spPr>
          <a:xfrm>
            <a:off x="857250" y="6403623"/>
            <a:ext cx="5143500" cy="2943600"/>
          </a:xfrm>
          <a:prstGeom prst="rect">
            <a:avLst/>
          </a:prstGeom>
        </p:spPr>
        <p:txBody>
          <a:bodyPr spcFirstLastPara="1" wrap="square" lIns="91425" tIns="45700" rIns="91425" bIns="45700" anchor="t" anchorCtr="0">
            <a:normAutofit/>
          </a:bodyPr>
          <a:lstStyle/>
          <a:p>
            <a:pPr marL="0" lvl="0" indent="0" algn="ctr" rtl="0">
              <a:spcBef>
                <a:spcPts val="750"/>
              </a:spcBef>
              <a:spcAft>
                <a:spcPts val="0"/>
              </a:spcAft>
              <a:buNone/>
            </a:pPr>
            <a:endParaRPr/>
          </a:p>
        </p:txBody>
      </p:sp>
      <p:pic>
        <p:nvPicPr>
          <p:cNvPr id="125" name="Google Shape;125;gcc113f42f7_0_0" descr="Ein Bild, das Licht enthält.&#10;&#10;Automatisch generierte Beschreibung"/>
          <p:cNvPicPr preferRelativeResize="0"/>
          <p:nvPr/>
        </p:nvPicPr>
        <p:blipFill rotWithShape="1">
          <a:blip r:embed="rId3">
            <a:alphaModFix/>
          </a:blip>
          <a:srcRect/>
          <a:stretch/>
        </p:blipFill>
        <p:spPr>
          <a:xfrm>
            <a:off x="0" y="0"/>
            <a:ext cx="6858001" cy="12192000"/>
          </a:xfrm>
          <a:prstGeom prst="rect">
            <a:avLst/>
          </a:prstGeom>
          <a:noFill/>
          <a:ln>
            <a:noFill/>
          </a:ln>
        </p:spPr>
      </p:pic>
      <p:sp>
        <p:nvSpPr>
          <p:cNvPr id="126" name="Google Shape;126;gcc113f42f7_0_0"/>
          <p:cNvSpPr txBox="1"/>
          <p:nvPr/>
        </p:nvSpPr>
        <p:spPr>
          <a:xfrm>
            <a:off x="748625" y="828850"/>
            <a:ext cx="449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FFFF"/>
              </a:solidFill>
              <a:latin typeface="Calibri"/>
              <a:ea typeface="Calibri"/>
              <a:cs typeface="Calibri"/>
              <a:sym typeface="Calibri"/>
            </a:endParaRPr>
          </a:p>
        </p:txBody>
      </p:sp>
      <p:sp>
        <p:nvSpPr>
          <p:cNvPr id="127" name="Google Shape;127;gcc113f42f7_0_0"/>
          <p:cNvSpPr txBox="1"/>
          <p:nvPr/>
        </p:nvSpPr>
        <p:spPr>
          <a:xfrm>
            <a:off x="422700" y="828850"/>
            <a:ext cx="6012600" cy="10525928"/>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1200"/>
              </a:spcBef>
              <a:spcAft>
                <a:spcPts val="0"/>
              </a:spcAft>
              <a:buClr>
                <a:schemeClr val="dk1"/>
              </a:buClr>
              <a:buSzPts val="1100"/>
              <a:buFont typeface="Arial"/>
              <a:buNone/>
            </a:pPr>
            <a:r>
              <a:rPr lang="en-US" sz="1700" u="sng" dirty="0">
                <a:solidFill>
                  <a:srgbClr val="FFFFFF"/>
                </a:solidFill>
              </a:rPr>
              <a:t>Additional Case Guidelines:</a:t>
            </a:r>
            <a:endParaRPr sz="1700" u="sng" dirty="0">
              <a:solidFill>
                <a:srgbClr val="FFFFFF"/>
              </a:solidFill>
            </a:endParaRPr>
          </a:p>
          <a:p>
            <a:pPr marL="457200" lvl="0" indent="-336550" algn="l" rtl="0">
              <a:lnSpc>
                <a:spcPct val="200000"/>
              </a:lnSpc>
              <a:spcBef>
                <a:spcPts val="1200"/>
              </a:spcBef>
              <a:spcAft>
                <a:spcPts val="0"/>
              </a:spcAft>
              <a:buClr>
                <a:srgbClr val="FFFFFF"/>
              </a:buClr>
              <a:buSzPts val="1700"/>
              <a:buAutoNum type="arabicPeriod"/>
            </a:pPr>
            <a:r>
              <a:rPr lang="en-US" sz="1700" dirty="0">
                <a:solidFill>
                  <a:srgbClr val="FFFFFF"/>
                </a:solidFill>
                <a:latin typeface="Times New Roman"/>
                <a:ea typeface="Times New Roman"/>
                <a:cs typeface="Times New Roman"/>
                <a:sym typeface="Times New Roman"/>
              </a:rPr>
              <a:t> </a:t>
            </a:r>
            <a:r>
              <a:rPr lang="en-US" sz="1700" dirty="0">
                <a:solidFill>
                  <a:srgbClr val="FFFFFF"/>
                </a:solidFill>
              </a:rPr>
              <a:t>Feel free to sign up to the office hour for any case related questions at</a:t>
            </a:r>
            <a:r>
              <a:rPr lang="en-US" sz="1700" dirty="0">
                <a:solidFill>
                  <a:srgbClr val="FFFFFF"/>
                </a:solidFill>
                <a:uFill>
                  <a:noFill/>
                </a:uFill>
                <a:hlinkClick r:id="rId4">
                  <a:extLst>
                    <a:ext uri="{A12FA001-AC4F-418D-AE19-62706E023703}">
                      <ahyp:hlinkClr xmlns:ahyp="http://schemas.microsoft.com/office/drawing/2018/hyperlinkcolor" val="tx"/>
                    </a:ext>
                  </a:extLst>
                </a:hlinkClick>
              </a:rPr>
              <a:t> </a:t>
            </a:r>
            <a:r>
              <a:rPr lang="en-US" sz="1600" u="sng" dirty="0">
                <a:solidFill>
                  <a:srgbClr val="FFFFFF"/>
                </a:solidFill>
                <a:hlinkClick r:id="rId4">
                  <a:extLst>
                    <a:ext uri="{A12FA001-AC4F-418D-AE19-62706E023703}">
                      <ahyp:hlinkClr xmlns:ahyp="http://schemas.microsoft.com/office/drawing/2018/hyperlinkcolor" val="tx"/>
                    </a:ext>
                  </a:extLst>
                </a:hlinkClick>
              </a:rPr>
              <a:t>https://docs.google.com/spreadsheets/d/1mrPOKf96QTzRcJ606s1s-U6IQshhZ79hJNkMXL68thk/edit?usp=sharing</a:t>
            </a:r>
            <a:endParaRPr sz="1600" u="sng" dirty="0">
              <a:solidFill>
                <a:srgbClr val="FFFFFF"/>
              </a:solidFill>
            </a:endParaRPr>
          </a:p>
          <a:p>
            <a:pPr marL="457200" indent="-336550">
              <a:lnSpc>
                <a:spcPct val="200000"/>
              </a:lnSpc>
              <a:buClr>
                <a:srgbClr val="FFFFFF"/>
              </a:buClr>
              <a:buSzPts val="1700"/>
              <a:buFont typeface="Arial"/>
              <a:buAutoNum type="arabicPeriod"/>
            </a:pPr>
            <a:r>
              <a:rPr lang="en-US" sz="1700" dirty="0">
                <a:solidFill>
                  <a:srgbClr val="FFFFFF"/>
                </a:solidFill>
              </a:rPr>
              <a:t>There are no slide or format restriction to your slide deck (PDF, PPT, dashboards, etc.) but everything you will present must be submitted before </a:t>
            </a:r>
            <a:r>
              <a:rPr lang="en-US" sz="1700" u="sng" dirty="0">
                <a:solidFill>
                  <a:srgbClr val="FFFFFF"/>
                </a:solidFill>
              </a:rPr>
              <a:t>11:59pm PDT Saturday, April 3rd to boltubc@gmail.com</a:t>
            </a:r>
          </a:p>
          <a:p>
            <a:pPr marL="457200" lvl="0" indent="-336550" algn="l" rtl="0">
              <a:lnSpc>
                <a:spcPct val="200000"/>
              </a:lnSpc>
              <a:spcBef>
                <a:spcPts val="0"/>
              </a:spcBef>
              <a:spcAft>
                <a:spcPts val="0"/>
              </a:spcAft>
              <a:buClr>
                <a:srgbClr val="FFFFFF"/>
              </a:buClr>
              <a:buSzPts val="1700"/>
              <a:buAutoNum type="arabicPeriod"/>
            </a:pPr>
            <a:r>
              <a:rPr lang="en-US" sz="1700" dirty="0">
                <a:solidFill>
                  <a:srgbClr val="FFFFFF"/>
                </a:solidFill>
              </a:rPr>
              <a:t>The presentation will consist of:</a:t>
            </a:r>
            <a:endParaRPr sz="1700" dirty="0">
              <a:solidFill>
                <a:srgbClr val="FFFFFF"/>
              </a:solidFill>
            </a:endParaRPr>
          </a:p>
          <a:p>
            <a:pPr marL="914400" lvl="0" indent="-336550" algn="l" rtl="0">
              <a:lnSpc>
                <a:spcPct val="200000"/>
              </a:lnSpc>
              <a:spcBef>
                <a:spcPts val="0"/>
              </a:spcBef>
              <a:spcAft>
                <a:spcPts val="0"/>
              </a:spcAft>
              <a:buClr>
                <a:srgbClr val="FFFFFF"/>
              </a:buClr>
              <a:buSzPts val="1700"/>
              <a:buChar char="-"/>
            </a:pPr>
            <a:r>
              <a:rPr lang="en-US" sz="1700" dirty="0">
                <a:solidFill>
                  <a:srgbClr val="FFFFFF"/>
                </a:solidFill>
              </a:rPr>
              <a:t>10 minutes maximum </a:t>
            </a:r>
            <a:r>
              <a:rPr lang="en-US" sz="1700">
                <a:solidFill>
                  <a:srgbClr val="FFFFFF"/>
                </a:solidFill>
              </a:rPr>
              <a:t>presentation via </a:t>
            </a:r>
            <a:r>
              <a:rPr lang="en-US" sz="1700" dirty="0">
                <a:solidFill>
                  <a:srgbClr val="FFFFFF"/>
                </a:solidFill>
              </a:rPr>
              <a:t>Zoom</a:t>
            </a:r>
            <a:endParaRPr sz="1700" dirty="0">
              <a:solidFill>
                <a:srgbClr val="FFFFFF"/>
              </a:solidFill>
            </a:endParaRPr>
          </a:p>
          <a:p>
            <a:pPr marL="914400" lvl="0" indent="-336550" algn="l" rtl="0">
              <a:lnSpc>
                <a:spcPct val="200000"/>
              </a:lnSpc>
              <a:spcBef>
                <a:spcPts val="0"/>
              </a:spcBef>
              <a:spcAft>
                <a:spcPts val="0"/>
              </a:spcAft>
              <a:buClr>
                <a:srgbClr val="FFFFFF"/>
              </a:buClr>
              <a:buSzPts val="1700"/>
              <a:buChar char="-"/>
            </a:pPr>
            <a:r>
              <a:rPr lang="en-US" sz="1700" dirty="0">
                <a:solidFill>
                  <a:srgbClr val="FFFFFF"/>
                </a:solidFill>
              </a:rPr>
              <a:t>5 minutes Q&amp;A period</a:t>
            </a:r>
          </a:p>
          <a:p>
            <a:pPr marL="914400" lvl="0" indent="-336550" algn="l" rtl="0">
              <a:lnSpc>
                <a:spcPct val="200000"/>
              </a:lnSpc>
              <a:spcBef>
                <a:spcPts val="0"/>
              </a:spcBef>
              <a:spcAft>
                <a:spcPts val="0"/>
              </a:spcAft>
              <a:buClr>
                <a:srgbClr val="FFFFFF"/>
              </a:buClr>
              <a:buSzPts val="1700"/>
              <a:buChar char="-"/>
            </a:pPr>
            <a:r>
              <a:rPr lang="en-US" sz="1700" dirty="0">
                <a:solidFill>
                  <a:srgbClr val="FFFFFF"/>
                </a:solidFill>
              </a:rPr>
              <a:t>You will be notified when there are 3 minutes and 1 minute left </a:t>
            </a:r>
          </a:p>
          <a:p>
            <a:pPr marL="120650" lvl="0" algn="l" rtl="0">
              <a:lnSpc>
                <a:spcPct val="200000"/>
              </a:lnSpc>
              <a:spcBef>
                <a:spcPts val="0"/>
              </a:spcBef>
              <a:spcAft>
                <a:spcPts val="0"/>
              </a:spcAft>
              <a:buClr>
                <a:srgbClr val="FFFFFF"/>
              </a:buClr>
              <a:buSzPts val="1700"/>
            </a:pPr>
            <a:r>
              <a:rPr lang="en-US" sz="1700" dirty="0">
                <a:solidFill>
                  <a:srgbClr val="FFFFFF"/>
                </a:solidFill>
              </a:rPr>
              <a:t>4. There are 16 teams, and 4 breakout rooms. Top team in their bracket will move to the finalist round, an</a:t>
            </a:r>
          </a:p>
          <a:p>
            <a:pPr marL="120650" lvl="0" algn="l" rtl="0">
              <a:lnSpc>
                <a:spcPct val="200000"/>
              </a:lnSpc>
              <a:spcBef>
                <a:spcPts val="0"/>
              </a:spcBef>
              <a:spcAft>
                <a:spcPts val="0"/>
              </a:spcAft>
              <a:buClr>
                <a:srgbClr val="FFFFFF"/>
              </a:buClr>
              <a:buSzPts val="1700"/>
            </a:pPr>
            <a:r>
              <a:rPr lang="en-US" sz="1700" dirty="0">
                <a:solidFill>
                  <a:srgbClr val="FFFFFF"/>
                </a:solidFill>
              </a:rPr>
              <a:t>5. There will be $500 USD prize for the first place, and free </a:t>
            </a:r>
            <a:r>
              <a:rPr lang="en-US" sz="1700" dirty="0" err="1">
                <a:solidFill>
                  <a:srgbClr val="FFFFFF"/>
                </a:solidFill>
              </a:rPr>
              <a:t>Celonis</a:t>
            </a:r>
            <a:r>
              <a:rPr lang="en-US" sz="1700" dirty="0">
                <a:solidFill>
                  <a:srgbClr val="FFFFFF"/>
                </a:solidFill>
              </a:rPr>
              <a:t> course for the top three teams. Good luck! </a:t>
            </a:r>
            <a:endParaRPr sz="1700" dirty="0">
              <a:solidFill>
                <a:srgbClr val="FFFFFF"/>
              </a:solidFill>
            </a:endParaRPr>
          </a:p>
          <a:p>
            <a:pPr marL="0" lvl="0" indent="0" algn="l" rtl="0">
              <a:lnSpc>
                <a:spcPct val="200000"/>
              </a:lnSpc>
              <a:spcBef>
                <a:spcPts val="1200"/>
              </a:spcBef>
              <a:spcAft>
                <a:spcPts val="0"/>
              </a:spcAft>
              <a:buNone/>
            </a:pPr>
            <a:endParaRPr sz="1700"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1180</Words>
  <Application>Microsoft Office PowerPoint</Application>
  <PresentationFormat>Widescreen</PresentationFormat>
  <Paragraphs>92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Times New Roman</vt:lpstr>
      <vt:lpstr>Arial</vt:lpstr>
      <vt:lpstr>Poppins</vt:lpstr>
      <vt:lpstr>Courier New</vt:lpstr>
      <vt:lpstr>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Sancak</dc:creator>
  <cp:lastModifiedBy>Jeff Peng</cp:lastModifiedBy>
  <cp:revision>8</cp:revision>
  <dcterms:created xsi:type="dcterms:W3CDTF">2020-04-28T14:17:38Z</dcterms:created>
  <dcterms:modified xsi:type="dcterms:W3CDTF">2021-04-03T00:41:47Z</dcterms:modified>
</cp:coreProperties>
</file>