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3" r:id="rId2"/>
    <p:sldMasterId id="2147483654" r:id="rId3"/>
  </p:sldMasterIdLst>
  <p:sldIdLst>
    <p:sldId id="256" r:id="rId4"/>
    <p:sldId id="261" r:id="rId5"/>
    <p:sldId id="266" r:id="rId6"/>
    <p:sldId id="258" r:id="rId7"/>
    <p:sldId id="260" r:id="rId8"/>
    <p:sldId id="257" r:id="rId9"/>
    <p:sldId id="259" r:id="rId10"/>
    <p:sldId id="271" r:id="rId11"/>
    <p:sldId id="262" r:id="rId12"/>
    <p:sldId id="267" r:id="rId13"/>
    <p:sldId id="264" r:id="rId14"/>
    <p:sldId id="265" r:id="rId15"/>
    <p:sldId id="268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904" autoAdjust="0"/>
  </p:normalViewPr>
  <p:slideViewPr>
    <p:cSldViewPr>
      <p:cViewPr varScale="1">
        <p:scale>
          <a:sx n="101" d="100"/>
          <a:sy n="101" d="100"/>
        </p:scale>
        <p:origin x="13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F56B8-AF9D-45A8-B3F0-2B64D8D7122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369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AD7E5-CC49-47A1-BE57-65A6468AA59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715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9F376-2F3F-470D-8CCF-DEF318C01EF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4911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04F15-F11D-414F-9936-B85739C754D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8730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61D28-5B4B-4586-8E5D-601015B87F7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4107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5EF0C-FB16-41D4-B318-16F32C546CE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323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67AF5-1DDA-4120-821E-3800B5DE461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5066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DFD7B-10AD-461E-8E23-A5A0DD8A50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9596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0064A-41EB-45CD-8EEC-62AAD2CC898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0592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1D07F-6A12-4C93-B451-B727F0D2DF1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9884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8E776-D44F-49EE-91D0-B8F35EC239A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790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E2D55-247C-4BB5-9F70-207428EDFE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0149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0F364-90D6-4759-A6C2-DA02956F426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9192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8E8CA-6401-4EBD-91DF-470A597A1CD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0553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FAB94-26FA-4C90-BEBD-BB427DCF112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62424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312A8-F74C-4973-9919-25981162457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69163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C8C4B-D861-49FC-9F1E-C725D1EC14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4144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9600B-E06C-4AD2-83E6-8580E8180AA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2190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E4AAC-3ACD-42D6-8789-68CC474E06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3640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6C063-E84B-45B8-916C-26264A2A3D4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69681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C0F01-4C50-488E-A9A2-61752D2B1AD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6659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A764A-66E5-4569-9F2B-80557ADF2E5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528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9A149-6188-475B-919D-CFDD1051D8D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58778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58E17-F315-484C-8EA5-46FEF7E2FE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75230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A2870-9AAA-401A-BE44-CA5CD32E7C2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34299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25D32-2147-4B2F-9E61-A90E33E3B8A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669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832E3-C091-4265-AF6B-B7B070F76FC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314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39A01-755A-45DA-8174-31B6A695F55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035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88ED9-FC81-4532-AC2F-374A75FE30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063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E23EA-CCCB-4898-A363-1DCDA1DFC6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067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5F262-7641-4942-A7E3-CE932D338DD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3608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B9D38-DBA8-44A5-8D5B-7721E6944FB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765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530E2-64F8-4E1D-841B-742ECB5F0E7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347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11" name="圓角矩形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2" name="矩形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3" name="矩形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5" name="矩形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031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2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6" name="日期版面配置區 27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投影片編號版面配置區 28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B061B806-443F-4CD7-ADBC-57BE236853C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kumimoji="1"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kumimoji="1"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kumimoji="1"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18288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22860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27432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32004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11" name="圓角矩形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2054" name="矩形 11"/>
          <p:cNvSpPr>
            <a:spLocks noChangeArrowheads="1"/>
          </p:cNvSpPr>
          <p:nvPr/>
        </p:nvSpPr>
        <p:spPr bwMode="auto">
          <a:xfrm flipV="1">
            <a:off x="95250" y="1341438"/>
            <a:ext cx="9013825" cy="92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endParaRPr kumimoji="0" lang="en-US" altLang="zh-TW" sz="2400" smtClean="0">
              <a:solidFill>
                <a:srgbClr val="FFFFFF"/>
              </a:solidFill>
              <a:latin typeface="Perpetua" panose="02020502060401020303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850" y="1341438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2056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 anchor="ctr" anchorCtr="0"/>
          <a:lstStyle>
            <a:lvl1pPr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4CBB150A-A89C-4C20-B750-36F1AF40D54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+mn-lt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3076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307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4611B034-E5DD-498E-A77E-87CD0C0D81D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+mn-lt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udp-time-server.txt" TargetMode="External"/><Relationship Id="rId2" Type="http://schemas.openxmlformats.org/officeDocument/2006/relationships/hyperlink" Target="udp-time-client.txt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tcp-echo-server.txt" TargetMode="External"/><Relationship Id="rId2" Type="http://schemas.openxmlformats.org/officeDocument/2006/relationships/hyperlink" Target="tcp-echo-client.txt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TCPtimed.txt" TargetMode="External"/><Relationship Id="rId4" Type="http://schemas.openxmlformats.org/officeDocument/2006/relationships/hyperlink" Target="TCPtime.tx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echo5x.txt" TargetMode="External"/><Relationship Id="rId2" Type="http://schemas.openxmlformats.org/officeDocument/2006/relationships/hyperlink" Target="echo5.txt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un-echo-server.txt" TargetMode="External"/><Relationship Id="rId2" Type="http://schemas.openxmlformats.org/officeDocument/2006/relationships/hyperlink" Target="getaddr-echo-client.txt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gethost-echo-client.txt" TargetMode="Externa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udp-time-server.txt" TargetMode="External"/><Relationship Id="rId2" Type="http://schemas.openxmlformats.org/officeDocument/2006/relationships/hyperlink" Target="udp-time-client.txt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udpecho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157163" y="1196752"/>
            <a:ext cx="8750300" cy="1470025"/>
          </a:xfrm>
        </p:spPr>
        <p:txBody>
          <a:bodyPr/>
          <a:lstStyle/>
          <a:p>
            <a:pPr algn="ctr" eaLnBrk="1" hangingPunct="1"/>
            <a:r>
              <a:rPr lang="en-US" altLang="zh-TW" dirty="0" smtClean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The Client Software Examples 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>
          <a:xfrm>
            <a:off x="1331913" y="36449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Shyan-Ming Yuan</a:t>
            </a:r>
          </a:p>
          <a:p>
            <a:pPr eaLnBrk="1" hangingPunct="1"/>
            <a:r>
              <a:rPr lang="en-US" altLang="zh-TW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Department, NCTU</a:t>
            </a:r>
          </a:p>
          <a:p>
            <a:pPr eaLnBrk="1" hangingPunct="1"/>
            <a:r>
              <a:rPr lang="en-US" altLang="zh-TW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smyuan@gmail.com</a:t>
            </a:r>
          </a:p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Some useful functions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2291" name="內容版面配置區 2"/>
          <p:cNvSpPr>
            <a:spLocks noGrp="1"/>
          </p:cNvSpPr>
          <p:nvPr>
            <p:ph idx="1"/>
          </p:nvPr>
        </p:nvSpPr>
        <p:spPr>
          <a:xfrm>
            <a:off x="539750" y="1447800"/>
            <a:ext cx="8424863" cy="4860925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  <a:hlinkClick r:id="rId2" action="ppaction://hlinkfile"/>
              </a:rPr>
              <a:t>connectsock</a:t>
            </a:r>
            <a:r>
              <a:rPr lang="en-US" altLang="zh-TW" smtClean="0">
                <a:ea typeface="新細明體" panose="02020500000000000000" pitchFamily="18" charset="-120"/>
              </a:rPr>
              <a:t>: connect to a TCP or UDP server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int connectsock(const char *host, const char *service,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zh-TW" sz="2000" smtClean="0">
                <a:ea typeface="新細明體" panose="02020500000000000000" pitchFamily="18" charset="-120"/>
              </a:rPr>
              <a:t>			    const char *transport)</a:t>
            </a: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</a:rPr>
              <a:t>connectsock(host, service, “tcp”)</a:t>
            </a: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</a:rPr>
              <a:t>connectsock(host, service, “udp”)</a:t>
            </a:r>
          </a:p>
          <a:p>
            <a:r>
              <a:rPr lang="en-US" altLang="zh-TW" smtClean="0">
                <a:ea typeface="新細明體" panose="02020500000000000000" pitchFamily="18" charset="-120"/>
                <a:hlinkClick r:id="rId3" action="ppaction://hlinkfile"/>
              </a:rPr>
              <a:t>passivesock</a:t>
            </a:r>
            <a:r>
              <a:rPr lang="en-US" altLang="zh-TW" smtClean="0">
                <a:ea typeface="新細明體" panose="02020500000000000000" pitchFamily="18" charset="-120"/>
              </a:rPr>
              <a:t>: used by a server for binding to a well-known port and becoming passive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fr-FR" altLang="zh-TW" sz="2000" smtClean="0">
                <a:ea typeface="新細明體" panose="02020500000000000000" pitchFamily="18" charset="-120"/>
              </a:rPr>
              <a:t>int passivesock(const char *service, const char *transport,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fr-FR" altLang="zh-TW" sz="2000" smtClean="0">
                <a:ea typeface="新細明體" panose="02020500000000000000" pitchFamily="18" charset="-120"/>
              </a:rPr>
              <a:t>                int qlen)</a:t>
            </a:r>
            <a:endParaRPr lang="en-US" altLang="zh-TW" sz="2000" smtClean="0">
              <a:ea typeface="新細明體" panose="02020500000000000000" pitchFamily="18" charset="-120"/>
            </a:endParaRP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</a:rPr>
              <a:t>passivesock(service, “tcp”, qlen)</a:t>
            </a:r>
          </a:p>
          <a:p>
            <a:pPr lvl="1"/>
            <a:r>
              <a:rPr lang="en-US" altLang="zh-TW" sz="2000" smtClean="0">
                <a:ea typeface="新細明體" panose="02020500000000000000" pitchFamily="18" charset="-120"/>
              </a:rPr>
              <a:t>Passivesock(service, “udp”, 0)</a:t>
            </a:r>
          </a:p>
          <a:p>
            <a:r>
              <a:rPr lang="en-US" altLang="zh-TW" smtClean="0">
                <a:ea typeface="新細明體" panose="02020500000000000000" pitchFamily="18" charset="-120"/>
                <a:hlinkClick r:id="rId2" action="ppaction://hlinkfile"/>
              </a:rPr>
              <a:t>errexit</a:t>
            </a:r>
            <a:r>
              <a:rPr lang="en-US" altLang="zh-TW" smtClean="0">
                <a:ea typeface="新細明體" panose="02020500000000000000" pitchFamily="18" charset="-120"/>
              </a:rPr>
              <a:t>: print an error message and exit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TCP Client Algorithm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323850" y="1447800"/>
            <a:ext cx="8534400" cy="4572000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Find the IP address and port number of the desired server.</a:t>
            </a:r>
          </a:p>
          <a:p>
            <a:pPr lvl="1"/>
            <a:r>
              <a:rPr lang="en-US" altLang="zh-TW" sz="2200" smtClean="0">
                <a:ea typeface="新細明體" panose="02020500000000000000" pitchFamily="18" charset="-120"/>
              </a:rPr>
              <a:t>gethostbyname()+ getservbyname()+getprotobyname()</a:t>
            </a:r>
          </a:p>
          <a:p>
            <a:pPr lvl="1"/>
            <a:r>
              <a:rPr lang="en-US" altLang="zh-TW" sz="2200" smtClean="0">
                <a:ea typeface="新細明體" panose="02020500000000000000" pitchFamily="18" charset="-120"/>
              </a:rPr>
              <a:t>getaddrinfor()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Allocate a socket – socket()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Let TCP arbitrary select an unused port on the local host.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Connect the socket to the remote server – connect()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Use send()/write() and recv()/read() to communicate with the server.</a:t>
            </a:r>
          </a:p>
          <a:p>
            <a:r>
              <a:rPr lang="en-US" altLang="zh-TW" sz="2400" smtClean="0">
                <a:ea typeface="新細明體" panose="02020500000000000000" pitchFamily="18" charset="-120"/>
              </a:rPr>
              <a:t>Deallocate the socket – close() or shutdown()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pPr lvl="1"/>
            <a:endParaRPr lang="en-US" altLang="zh-TW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84213" y="274638"/>
            <a:ext cx="7848600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TCP Client Server Paradigm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1979613" y="1484313"/>
            <a:ext cx="1223962" cy="57626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FF0000"/>
                </a:solidFill>
                <a:hlinkClick r:id="rId2" action="ppaction://hlinkfile"/>
              </a:rPr>
              <a:t>Client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435600" y="1484313"/>
            <a:ext cx="1223963" cy="57626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FF0000"/>
                </a:solidFill>
                <a:hlinkClick r:id="rId3" action="ppaction://hlinkfile"/>
              </a:rPr>
              <a:t>Server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341" name="文字方塊 7"/>
          <p:cNvSpPr txBox="1">
            <a:spLocks noChangeArrowheads="1"/>
          </p:cNvSpPr>
          <p:nvPr/>
        </p:nvSpPr>
        <p:spPr bwMode="auto">
          <a:xfrm>
            <a:off x="1908175" y="2276475"/>
            <a:ext cx="12954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socket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4342" name="文字方塊 8"/>
          <p:cNvSpPr txBox="1">
            <a:spLocks noChangeArrowheads="1"/>
          </p:cNvSpPr>
          <p:nvPr/>
        </p:nvSpPr>
        <p:spPr bwMode="auto">
          <a:xfrm>
            <a:off x="5364163" y="2276475"/>
            <a:ext cx="12954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socket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4343" name="文字方塊 11"/>
          <p:cNvSpPr txBox="1">
            <a:spLocks noChangeArrowheads="1"/>
          </p:cNvSpPr>
          <p:nvPr/>
        </p:nvSpPr>
        <p:spPr bwMode="auto">
          <a:xfrm>
            <a:off x="1979613" y="4772025"/>
            <a:ext cx="1223962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  <a:hlinkClick r:id="rId4" action="ppaction://hlinkfile"/>
              </a:rPr>
              <a:t>connect</a:t>
            </a:r>
            <a:endParaRPr lang="zh-TW" altLang="en-US" sz="1800" dirty="0">
              <a:latin typeface="Arial" panose="020B0604020202020204" pitchFamily="34" charset="0"/>
            </a:endParaRPr>
          </a:p>
        </p:txBody>
      </p:sp>
      <p:sp>
        <p:nvSpPr>
          <p:cNvPr id="14344" name="文字方塊 12"/>
          <p:cNvSpPr txBox="1">
            <a:spLocks noChangeArrowheads="1"/>
          </p:cNvSpPr>
          <p:nvPr/>
        </p:nvSpPr>
        <p:spPr bwMode="auto">
          <a:xfrm>
            <a:off x="5435600" y="3500438"/>
            <a:ext cx="1223963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bind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4345" name="文字方塊 13"/>
          <p:cNvSpPr txBox="1">
            <a:spLocks noChangeArrowheads="1"/>
          </p:cNvSpPr>
          <p:nvPr/>
        </p:nvSpPr>
        <p:spPr bwMode="auto">
          <a:xfrm>
            <a:off x="5435600" y="4762500"/>
            <a:ext cx="1223963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  <a:hlinkClick r:id="rId5" action="ppaction://hlinkfile"/>
              </a:rPr>
              <a:t>accept</a:t>
            </a:r>
            <a:endParaRPr lang="zh-TW" altLang="en-US" sz="1800" dirty="0">
              <a:latin typeface="Arial" panose="020B0604020202020204" pitchFamily="34" charset="0"/>
            </a:endParaRPr>
          </a:p>
        </p:txBody>
      </p:sp>
      <p:sp>
        <p:nvSpPr>
          <p:cNvPr id="14346" name="文字方塊 14"/>
          <p:cNvSpPr txBox="1">
            <a:spLocks noChangeArrowheads="1"/>
          </p:cNvSpPr>
          <p:nvPr/>
        </p:nvSpPr>
        <p:spPr bwMode="auto">
          <a:xfrm>
            <a:off x="1908175" y="5419725"/>
            <a:ext cx="12954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write/send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4347" name="文字方塊 15"/>
          <p:cNvSpPr txBox="1">
            <a:spLocks noChangeArrowheads="1"/>
          </p:cNvSpPr>
          <p:nvPr/>
        </p:nvSpPr>
        <p:spPr bwMode="auto">
          <a:xfrm>
            <a:off x="1835150" y="6076950"/>
            <a:ext cx="13684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read/recv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4348" name="文字方塊 16"/>
          <p:cNvSpPr txBox="1">
            <a:spLocks noChangeArrowheads="1"/>
          </p:cNvSpPr>
          <p:nvPr/>
        </p:nvSpPr>
        <p:spPr bwMode="auto">
          <a:xfrm>
            <a:off x="5435600" y="5410200"/>
            <a:ext cx="1223963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read/recv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4349" name="文字方塊 17"/>
          <p:cNvSpPr txBox="1">
            <a:spLocks noChangeArrowheads="1"/>
          </p:cNvSpPr>
          <p:nvPr/>
        </p:nvSpPr>
        <p:spPr bwMode="auto">
          <a:xfrm>
            <a:off x="5435600" y="6057900"/>
            <a:ext cx="1296988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write/send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22" name="直線單箭頭接點 21"/>
          <p:cNvCxnSpPr>
            <a:stCxn id="14346" idx="3"/>
            <a:endCxn id="14348" idx="1"/>
          </p:cNvCxnSpPr>
          <p:nvPr/>
        </p:nvCxnSpPr>
        <p:spPr>
          <a:xfrm flipV="1">
            <a:off x="3203575" y="5594350"/>
            <a:ext cx="223202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4349" idx="1"/>
            <a:endCxn id="14347" idx="3"/>
          </p:cNvCxnSpPr>
          <p:nvPr/>
        </p:nvCxnSpPr>
        <p:spPr>
          <a:xfrm rot="10800000" flipV="1">
            <a:off x="3203575" y="6242050"/>
            <a:ext cx="2232025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4343" idx="3"/>
            <a:endCxn id="14345" idx="1"/>
          </p:cNvCxnSpPr>
          <p:nvPr/>
        </p:nvCxnSpPr>
        <p:spPr>
          <a:xfrm flipV="1">
            <a:off x="3203575" y="4946650"/>
            <a:ext cx="223202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3" name="文字方塊 27"/>
          <p:cNvSpPr txBox="1">
            <a:spLocks noChangeArrowheads="1"/>
          </p:cNvSpPr>
          <p:nvPr/>
        </p:nvSpPr>
        <p:spPr bwMode="auto">
          <a:xfrm>
            <a:off x="3635375" y="4627563"/>
            <a:ext cx="14414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Connection request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4354" name="文字方塊 28"/>
          <p:cNvSpPr txBox="1">
            <a:spLocks noChangeArrowheads="1"/>
          </p:cNvSpPr>
          <p:nvPr/>
        </p:nvSpPr>
        <p:spPr bwMode="auto">
          <a:xfrm>
            <a:off x="3348038" y="5553075"/>
            <a:ext cx="180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Data message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4355" name="文字方塊 29"/>
          <p:cNvSpPr txBox="1">
            <a:spLocks noChangeArrowheads="1"/>
          </p:cNvSpPr>
          <p:nvPr/>
        </p:nvSpPr>
        <p:spPr bwMode="auto">
          <a:xfrm>
            <a:off x="7092950" y="5410200"/>
            <a:ext cx="1439863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Data socket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36" name="圖案 35"/>
          <p:cNvCxnSpPr>
            <a:stCxn id="14345" idx="3"/>
            <a:endCxn id="14355" idx="0"/>
          </p:cNvCxnSpPr>
          <p:nvPr/>
        </p:nvCxnSpPr>
        <p:spPr>
          <a:xfrm>
            <a:off x="6659563" y="4946650"/>
            <a:ext cx="1152525" cy="4635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7" name="文字方塊 36"/>
          <p:cNvSpPr txBox="1">
            <a:spLocks noChangeArrowheads="1"/>
          </p:cNvSpPr>
          <p:nvPr/>
        </p:nvSpPr>
        <p:spPr bwMode="auto">
          <a:xfrm>
            <a:off x="7346950" y="4568825"/>
            <a:ext cx="14398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generate a new socket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39" name="直線接點 38"/>
          <p:cNvCxnSpPr>
            <a:stCxn id="14348" idx="3"/>
            <a:endCxn id="14355" idx="1"/>
          </p:cNvCxnSpPr>
          <p:nvPr/>
        </p:nvCxnSpPr>
        <p:spPr>
          <a:xfrm>
            <a:off x="6659563" y="5594350"/>
            <a:ext cx="433387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手繪多邊形 42"/>
          <p:cNvSpPr/>
          <p:nvPr/>
        </p:nvSpPr>
        <p:spPr>
          <a:xfrm>
            <a:off x="6613525" y="2211388"/>
            <a:ext cx="728663" cy="2033587"/>
          </a:xfrm>
          <a:custGeom>
            <a:avLst/>
            <a:gdLst>
              <a:gd name="connsiteX0" fmla="*/ 66261 w 728869"/>
              <a:gd name="connsiteY0" fmla="*/ 267252 h 2034208"/>
              <a:gd name="connsiteX1" fmla="*/ 728869 w 728869"/>
              <a:gd name="connsiteY1" fmla="*/ 280504 h 2034208"/>
              <a:gd name="connsiteX2" fmla="*/ 66261 w 728869"/>
              <a:gd name="connsiteY2" fmla="*/ 1950278 h 2034208"/>
              <a:gd name="connsiteX3" fmla="*/ 66261 w 728869"/>
              <a:gd name="connsiteY3" fmla="*/ 1950278 h 2034208"/>
              <a:gd name="connsiteX4" fmla="*/ 53008 w 728869"/>
              <a:gd name="connsiteY4" fmla="*/ 1950278 h 2034208"/>
              <a:gd name="connsiteX5" fmla="*/ 26504 w 728869"/>
              <a:gd name="connsiteY5" fmla="*/ 2029791 h 2034208"/>
              <a:gd name="connsiteX6" fmla="*/ 0 w 728869"/>
              <a:gd name="connsiteY6" fmla="*/ 1976782 h 2034208"/>
              <a:gd name="connsiteX7" fmla="*/ 26504 w 728869"/>
              <a:gd name="connsiteY7" fmla="*/ 2003286 h 2034208"/>
              <a:gd name="connsiteX8" fmla="*/ 26504 w 728869"/>
              <a:gd name="connsiteY8" fmla="*/ 2003286 h 203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8869" h="2034208">
                <a:moveTo>
                  <a:pt x="66261" y="267252"/>
                </a:moveTo>
                <a:cubicBezTo>
                  <a:pt x="397565" y="133626"/>
                  <a:pt x="728869" y="0"/>
                  <a:pt x="728869" y="280504"/>
                </a:cubicBezTo>
                <a:cubicBezTo>
                  <a:pt x="728869" y="561008"/>
                  <a:pt x="66261" y="1950278"/>
                  <a:pt x="66261" y="1950278"/>
                </a:cubicBezTo>
                <a:lnTo>
                  <a:pt x="66261" y="1950278"/>
                </a:lnTo>
                <a:cubicBezTo>
                  <a:pt x="64052" y="1950278"/>
                  <a:pt x="59634" y="1937026"/>
                  <a:pt x="53008" y="1950278"/>
                </a:cubicBezTo>
                <a:cubicBezTo>
                  <a:pt x="46382" y="1963530"/>
                  <a:pt x="35339" y="2025374"/>
                  <a:pt x="26504" y="2029791"/>
                </a:cubicBezTo>
                <a:cubicBezTo>
                  <a:pt x="17669" y="2034208"/>
                  <a:pt x="0" y="1981199"/>
                  <a:pt x="0" y="1976782"/>
                </a:cubicBezTo>
                <a:lnTo>
                  <a:pt x="26504" y="2003286"/>
                </a:lnTo>
                <a:lnTo>
                  <a:pt x="26504" y="2003286"/>
                </a:ln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6" name="手繪多邊形 45"/>
          <p:cNvSpPr/>
          <p:nvPr/>
        </p:nvSpPr>
        <p:spPr>
          <a:xfrm>
            <a:off x="6638925" y="5764213"/>
            <a:ext cx="1127125" cy="463550"/>
          </a:xfrm>
          <a:custGeom>
            <a:avLst/>
            <a:gdLst>
              <a:gd name="connsiteX0" fmla="*/ 0 w 1126435"/>
              <a:gd name="connsiteY0" fmla="*/ 463827 h 463827"/>
              <a:gd name="connsiteX1" fmla="*/ 1126435 w 1126435"/>
              <a:gd name="connsiteY1" fmla="*/ 0 h 463827"/>
              <a:gd name="connsiteX2" fmla="*/ 1126435 w 1126435"/>
              <a:gd name="connsiteY2" fmla="*/ 0 h 463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435" h="463827">
                <a:moveTo>
                  <a:pt x="0" y="463827"/>
                </a:moveTo>
                <a:lnTo>
                  <a:pt x="1126435" y="0"/>
                </a:lnTo>
                <a:lnTo>
                  <a:pt x="1126435" y="0"/>
                </a:lnTo>
              </a:path>
            </a:pathLst>
          </a:cu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4361" name="文字方塊 28"/>
          <p:cNvSpPr txBox="1">
            <a:spLocks noChangeArrowheads="1"/>
          </p:cNvSpPr>
          <p:nvPr/>
        </p:nvSpPr>
        <p:spPr bwMode="auto">
          <a:xfrm>
            <a:off x="3500438" y="6202363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Data message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4362" name="文字方塊 12"/>
          <p:cNvSpPr txBox="1">
            <a:spLocks noChangeArrowheads="1"/>
          </p:cNvSpPr>
          <p:nvPr/>
        </p:nvSpPr>
        <p:spPr bwMode="auto">
          <a:xfrm>
            <a:off x="5429250" y="4130675"/>
            <a:ext cx="1223963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listen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00188" y="5286375"/>
            <a:ext cx="1928812" cy="1285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5143500" y="5286375"/>
            <a:ext cx="1928813" cy="1285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圖片 7" descr="fig4.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00013"/>
            <a:ext cx="51339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圖片 8" descr="fig4.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357688"/>
            <a:ext cx="51530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圖片 6" descr="fig4.15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3686175"/>
            <a:ext cx="4183063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圖片 5" descr="fig4.14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2214563"/>
            <a:ext cx="428625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ea typeface="新細明體" panose="02020500000000000000" pitchFamily="18" charset="-120"/>
              </a:rPr>
              <a:t>Some Important Facts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  <p:sp>
        <p:nvSpPr>
          <p:cNvPr id="16387" name="內容版面配置區 2"/>
          <p:cNvSpPr>
            <a:spLocks noGrp="1"/>
          </p:cNvSpPr>
          <p:nvPr>
            <p:ph idx="1"/>
          </p:nvPr>
        </p:nvSpPr>
        <p:spPr>
          <a:xfrm>
            <a:off x="539750" y="1447800"/>
            <a:ext cx="8147050" cy="45720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In UDP socket, a receiver uses </a:t>
            </a:r>
            <a:r>
              <a:rPr lang="en-US" altLang="zh-TW" dirty="0" err="1" smtClean="0">
                <a:ea typeface="新細明體" panose="02020500000000000000" pitchFamily="18" charset="-120"/>
              </a:rPr>
              <a:t>recvfrom</a:t>
            </a:r>
            <a:r>
              <a:rPr lang="en-US" altLang="zh-TW" dirty="0" smtClean="0">
                <a:ea typeface="新細明體" panose="02020500000000000000" pitchFamily="18" charset="-120"/>
              </a:rPr>
              <a:t> to retrieve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  <a:hlinkClick r:id="rId2" action="ppaction://hlinkfile"/>
              </a:rPr>
              <a:t>the whole message </a:t>
            </a:r>
            <a:r>
              <a:rPr lang="en-US" altLang="zh-TW" dirty="0" smtClean="0">
                <a:ea typeface="新細明體" panose="02020500000000000000" pitchFamily="18" charset="-120"/>
              </a:rPr>
              <a:t>received.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In TCP socket, a receiver uses read/</a:t>
            </a:r>
            <a:r>
              <a:rPr lang="en-US" altLang="zh-TW" dirty="0" err="1" smtClean="0">
                <a:ea typeface="新細明體" panose="02020500000000000000" pitchFamily="18" charset="-120"/>
              </a:rPr>
              <a:t>recv</a:t>
            </a:r>
            <a:r>
              <a:rPr lang="en-US" altLang="zh-TW" dirty="0" smtClean="0">
                <a:ea typeface="新細明體" panose="02020500000000000000" pitchFamily="18" charset="-120"/>
              </a:rPr>
              <a:t> to retrieve a </a:t>
            </a:r>
            <a:r>
              <a:rPr lang="en-US" altLang="zh-TW" dirty="0" smtClean="0">
                <a:solidFill>
                  <a:srgbClr val="FF0000"/>
                </a:solidFill>
                <a:ea typeface="新細明體" panose="02020500000000000000" pitchFamily="18" charset="-120"/>
                <a:hlinkClick r:id="rId3" action="ppaction://hlinkfile"/>
              </a:rPr>
              <a:t>specified number of bytes</a:t>
            </a:r>
            <a:r>
              <a:rPr lang="en-US" altLang="zh-TW" dirty="0" smtClean="0">
                <a:ea typeface="新細明體" panose="02020500000000000000" pitchFamily="18" charset="-120"/>
              </a:rPr>
              <a:t> from the byte stream associated with the socket.</a:t>
            </a:r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UDP Echo 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28800"/>
            <a:ext cx="4143299" cy="49818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717032"/>
            <a:ext cx="4813300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20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TCP</a:t>
            </a:r>
            <a:r>
              <a:rPr lang="zh-TW" altLang="en-US" dirty="0" smtClean="0"/>
              <a:t> </a:t>
            </a:r>
            <a:r>
              <a:rPr lang="en-US" altLang="zh-TW" dirty="0" smtClean="0"/>
              <a:t>Echo 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4176464" cy="2304256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83648"/>
            <a:ext cx="4118242" cy="22825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581128"/>
            <a:ext cx="6696744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8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UDP Client Algorithm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179388" y="1447800"/>
            <a:ext cx="8964612" cy="4572000"/>
          </a:xfrm>
        </p:spPr>
        <p:txBody>
          <a:bodyPr/>
          <a:lstStyle/>
          <a:p>
            <a:r>
              <a:rPr lang="en-US" altLang="zh-TW" sz="2200" dirty="0" smtClean="0">
                <a:ea typeface="新細明體" panose="02020500000000000000" pitchFamily="18" charset="-120"/>
              </a:rPr>
              <a:t>Find the IP address and port number of the desired server.</a:t>
            </a:r>
          </a:p>
          <a:p>
            <a:pPr lvl="1"/>
            <a:r>
              <a:rPr lang="en-US" altLang="zh-TW" sz="2000" dirty="0" err="1" smtClean="0">
                <a:ea typeface="新細明體" panose="02020500000000000000" pitchFamily="18" charset="-120"/>
              </a:rPr>
              <a:t>gethostbyname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()+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getservbyname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()+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getprotobyname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()</a:t>
            </a:r>
          </a:p>
          <a:p>
            <a:pPr lvl="1"/>
            <a:r>
              <a:rPr lang="en-US" altLang="zh-TW" sz="2000" dirty="0" err="1" smtClean="0">
                <a:ea typeface="新細明體" panose="02020500000000000000" pitchFamily="18" charset="-120"/>
              </a:rPr>
              <a:t>getaddrinfor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()</a:t>
            </a:r>
          </a:p>
          <a:p>
            <a:r>
              <a:rPr lang="en-US" altLang="zh-TW" sz="2200" dirty="0" smtClean="0">
                <a:ea typeface="新細明體" panose="02020500000000000000" pitchFamily="18" charset="-120"/>
              </a:rPr>
              <a:t>Allocate a socket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Use socket(AF_INET, SOCK_DGRAM, )</a:t>
            </a:r>
          </a:p>
          <a:p>
            <a:r>
              <a:rPr lang="en-US" altLang="zh-TW" sz="2200" dirty="0" smtClean="0">
                <a:ea typeface="新細明體" panose="02020500000000000000" pitchFamily="18" charset="-120"/>
              </a:rPr>
              <a:t>Let UDP arbitrary select an unused port on the local host.</a:t>
            </a:r>
          </a:p>
          <a:p>
            <a:r>
              <a:rPr lang="en-US" altLang="zh-TW" sz="2200" dirty="0" smtClean="0">
                <a:ea typeface="新細明體" panose="02020500000000000000" pitchFamily="18" charset="-120"/>
              </a:rPr>
              <a:t>Set the socket to a </a:t>
            </a:r>
            <a:r>
              <a:rPr lang="en-US" altLang="zh-TW" sz="2200" dirty="0" err="1" smtClean="0">
                <a:ea typeface="新細明體" panose="02020500000000000000" pitchFamily="18" charset="-120"/>
              </a:rPr>
              <a:t>dedcated</a:t>
            </a:r>
            <a:r>
              <a:rPr lang="en-US" altLang="zh-TW" sz="2200" dirty="0" smtClean="0">
                <a:ea typeface="新細明體" panose="02020500000000000000" pitchFamily="18" charset="-120"/>
              </a:rPr>
              <a:t> remote server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connect()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Use send()/write() and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recv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()/read() to communicate with the server.</a:t>
            </a:r>
          </a:p>
          <a:p>
            <a:r>
              <a:rPr lang="en-US" altLang="zh-TW" sz="2200" dirty="0" smtClean="0">
                <a:ea typeface="新細明體" panose="02020500000000000000" pitchFamily="18" charset="-120"/>
              </a:rPr>
              <a:t>When the socket needs to communicate with multiple servers,</a:t>
            </a:r>
          </a:p>
          <a:p>
            <a:pPr lvl="1"/>
            <a:r>
              <a:rPr lang="en-US" altLang="zh-TW" sz="2000" dirty="0" smtClean="0">
                <a:ea typeface="新細明體" panose="02020500000000000000" pitchFamily="18" charset="-120"/>
              </a:rPr>
              <a:t>Use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sendto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() and </a:t>
            </a:r>
            <a:r>
              <a:rPr lang="en-US" altLang="zh-TW" sz="2000" dirty="0" err="1" smtClean="0">
                <a:ea typeface="新細明體" panose="02020500000000000000" pitchFamily="18" charset="-120"/>
              </a:rPr>
              <a:t>recvfrom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() to communicate with these servers.</a:t>
            </a:r>
          </a:p>
          <a:p>
            <a:r>
              <a:rPr lang="en-US" altLang="zh-TW" sz="2200" dirty="0" smtClean="0">
                <a:ea typeface="新細明體" panose="02020500000000000000" pitchFamily="18" charset="-120"/>
              </a:rPr>
              <a:t>Deallocate the socket – close() or shutdown()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>
          <a:xfrm>
            <a:off x="611188" y="274638"/>
            <a:ext cx="8075612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UDP </a:t>
            </a:r>
            <a:r>
              <a:rPr lang="zh-TW" altLang="en-US" smtClean="0">
                <a:ea typeface="新細明體" panose="02020500000000000000" pitchFamily="18" charset="-120"/>
                <a:hlinkClick r:id="rId2" action="ppaction://hlinkfile"/>
              </a:rPr>
              <a:t>Client</a:t>
            </a:r>
            <a:r>
              <a:rPr lang="en-US" altLang="zh-TW" smtClean="0">
                <a:ea typeface="新細明體" panose="02020500000000000000" pitchFamily="18" charset="-120"/>
              </a:rPr>
              <a:t> </a:t>
            </a:r>
            <a:r>
              <a:rPr lang="zh-TW" altLang="en-US" smtClean="0">
                <a:ea typeface="新細明體" panose="02020500000000000000" pitchFamily="18" charset="-120"/>
                <a:hlinkClick r:id="rId3" action="ppaction://hlinkfile"/>
              </a:rPr>
              <a:t>Server</a:t>
            </a:r>
            <a:r>
              <a:rPr lang="en-US" altLang="zh-TW" smtClean="0">
                <a:ea typeface="新細明體" panose="02020500000000000000" pitchFamily="18" charset="-120"/>
              </a:rPr>
              <a:t> Paradigm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Unconnected Mode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mtClean="0">
              <a:ea typeface="新細明體" panose="02020500000000000000" pitchFamily="18" charset="-120"/>
            </a:endParaRP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71613"/>
            <a:ext cx="6715125" cy="527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文字方塊 7"/>
          <p:cNvSpPr txBox="1">
            <a:spLocks noChangeArrowheads="1"/>
          </p:cNvSpPr>
          <p:nvPr/>
        </p:nvSpPr>
        <p:spPr bwMode="auto">
          <a:xfrm>
            <a:off x="415925" y="2428875"/>
            <a:ext cx="1512888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getaddrinfor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150" name="文字方塊 34"/>
          <p:cNvSpPr txBox="1">
            <a:spLocks noChangeArrowheads="1"/>
          </p:cNvSpPr>
          <p:nvPr/>
        </p:nvSpPr>
        <p:spPr bwMode="auto">
          <a:xfrm>
            <a:off x="271463" y="3027363"/>
            <a:ext cx="1657350" cy="8302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  <a:hlinkClick r:id="rId5" action="ppaction://hlinkfile"/>
              </a:rPr>
              <a:t>gethostbyname</a:t>
            </a:r>
            <a:endParaRPr lang="en-US" altLang="zh-TW" sz="16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getservbyname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Arial" panose="020B0604020202020204" pitchFamily="34" charset="0"/>
              </a:rPr>
              <a:t>getprotobyname</a:t>
            </a:r>
            <a:endParaRPr lang="zh-TW" altLang="en-US" sz="16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IP address and Port number –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getaddrinfo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7171" name="文字方塊 3"/>
          <p:cNvSpPr txBox="1">
            <a:spLocks noChangeArrowheads="1"/>
          </p:cNvSpPr>
          <p:nvPr/>
        </p:nvSpPr>
        <p:spPr bwMode="auto">
          <a:xfrm>
            <a:off x="323850" y="1484313"/>
            <a:ext cx="8208963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struct addrinfo hints</a:t>
            </a:r>
            <a:r>
              <a:rPr lang="en-US" altLang="zh-TW" sz="180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memset(&amp;hints, 0, sizeof(struct addrinfo));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hints.ai_family = AF_UNSPEC;    /* Allow IPv4 or IPv6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hints.ai_socktype = SOCK_DGRAM; /* Datagram socket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hints.ai_flags =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hints.ai_protocol = 0;          /* Any protocol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struct addrinfo *result, *rp</a:t>
            </a:r>
            <a:r>
              <a:rPr lang="en-US" altLang="zh-TW" sz="1800">
                <a:latin typeface="Arial" panose="020B0604020202020204" pitchFamily="34" charset="0"/>
              </a:rPr>
              <a:t>;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//   host contains domain name or dotted-decimal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//   service contains service name or stringed portnumber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getaddrinfo(</a:t>
            </a:r>
            <a:r>
              <a:rPr lang="en-US" altLang="zh-TW" sz="1800">
                <a:latin typeface="Arial" panose="020B0604020202020204" pitchFamily="34" charset="0"/>
              </a:rPr>
              <a:t>host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altLang="zh-TW" sz="1800">
                <a:latin typeface="Arial" panose="020B0604020202020204" pitchFamily="34" charset="0"/>
              </a:rPr>
              <a:t>service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, &amp;hints, &amp;result);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int sfd</a:t>
            </a:r>
            <a:r>
              <a:rPr lang="en-US" altLang="zh-TW" sz="1800">
                <a:latin typeface="Arial" panose="020B0604020202020204" pitchFamily="34" charset="0"/>
              </a:rPr>
              <a:t>;  /* socket  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for (rp = result; rp != NULL; rp = rp-&gt;ai_next)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     sfd =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socket</a:t>
            </a:r>
            <a:r>
              <a:rPr lang="en-US" altLang="zh-TW" sz="1800">
                <a:latin typeface="Arial" panose="020B0604020202020204" pitchFamily="34" charset="0"/>
              </a:rPr>
              <a:t>(rp-&gt;ai_family, rp-&gt;ai_socktype, rp-&gt;ai_protocol);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     if (sfd != -1) break;      /* Success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     close(sfd);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>
          <a:xfrm>
            <a:off x="179388" y="274638"/>
            <a:ext cx="8964612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Exchange Messages–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sendto and recevfrom (getaddrinfo)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8195" name="文字方塊 3"/>
          <p:cNvSpPr txBox="1">
            <a:spLocks noChangeArrowheads="1"/>
          </p:cNvSpPr>
          <p:nvPr/>
        </p:nvSpPr>
        <p:spPr bwMode="auto">
          <a:xfrm>
            <a:off x="179388" y="1484313"/>
            <a:ext cx="8713787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struct sockaddr_in   sin</a:t>
            </a:r>
            <a:r>
              <a:rPr lang="en-US" altLang="zh-TW" sz="1800">
                <a:latin typeface="Arial" panose="020B0604020202020204" pitchFamily="34" charset="0"/>
              </a:rPr>
              <a:t>;         /* struct for holding receiver’s IP address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socklen_t     sin_addrlen</a:t>
            </a:r>
            <a:r>
              <a:rPr lang="en-US" altLang="zh-TW" sz="1800">
                <a:latin typeface="Arial" panose="020B0604020202020204" pitchFamily="34" charset="0"/>
              </a:rPr>
              <a:t>;       /* address length of sin 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sin_addrlen = sizeof(sin);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size_t           len;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ssize_t         nread, nchars;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char             buf[BUF_SIZE];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 while (fgets(buf, sizeof(buf), stdin)) {    /*  get data from stdin   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      len = strlen(buf);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      if (len == 1) exit(0);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  //    send data to the server pointed by the rp-&gt;ai_addr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      nchars =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sendto</a:t>
            </a:r>
            <a:r>
              <a:rPr lang="en-US" altLang="zh-TW" sz="1800">
                <a:latin typeface="Arial" panose="020B0604020202020204" pitchFamily="34" charset="0"/>
              </a:rPr>
              <a:t>(sfd, buf, len, 0,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rp-&gt;ai_addr, rp-&gt;ai_addrlen</a:t>
            </a:r>
            <a:r>
              <a:rPr lang="en-US" altLang="zh-TW" sz="1800">
                <a:latin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  //     receive echo back from the server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   nread =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recvfrom</a:t>
            </a:r>
            <a:r>
              <a:rPr lang="en-US" altLang="zh-TW" sz="1800">
                <a:latin typeface="Arial" panose="020B0604020202020204" pitchFamily="34" charset="0"/>
              </a:rPr>
              <a:t>(sfd, buf, BUF_SIZE, 0,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(struct sockaddr *)&amp;sin</a:t>
            </a:r>
            <a:r>
              <a:rPr lang="en-US" altLang="zh-TW" sz="1800">
                <a:latin typeface="Arial" panose="020B0604020202020204" pitchFamily="34" charset="0"/>
              </a:rPr>
              <a:t>,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&amp;sin_addrlen</a:t>
            </a:r>
            <a:r>
              <a:rPr lang="en-US" altLang="zh-TW" sz="1800">
                <a:latin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5"/>
          <p:cNvSpPr>
            <a:spLocks noGrp="1"/>
          </p:cNvSpPr>
          <p:nvPr>
            <p:ph type="title"/>
          </p:nvPr>
        </p:nvSpPr>
        <p:spPr>
          <a:xfrm>
            <a:off x="468313" y="274638"/>
            <a:ext cx="8424862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IP address and Port number –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gethostbyname …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9219" name="文字方塊 3"/>
          <p:cNvSpPr txBox="1">
            <a:spLocks noChangeArrowheads="1"/>
          </p:cNvSpPr>
          <p:nvPr/>
        </p:nvSpPr>
        <p:spPr bwMode="auto">
          <a:xfrm>
            <a:off x="250825" y="1700213"/>
            <a:ext cx="84978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struct sockaddr_in   sin</a:t>
            </a:r>
            <a:r>
              <a:rPr lang="en-US" altLang="zh-TW" sz="1800">
                <a:latin typeface="Arial" panose="020B0604020202020204" pitchFamily="34" charset="0"/>
              </a:rPr>
              <a:t>;            /* struct for holding IP address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memset(&amp;sin, 0, sizeof(sin));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sin.sin_family = AF_INET;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struct hostent       *phe</a:t>
            </a:r>
            <a:r>
              <a:rPr lang="en-US" altLang="zh-TW" sz="1800">
                <a:latin typeface="Arial" panose="020B0604020202020204" pitchFamily="34" charset="0"/>
              </a:rPr>
              <a:t>;            /* pointer to host information entry      */  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phe =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gethostbyname</a:t>
            </a:r>
            <a:r>
              <a:rPr lang="en-US" altLang="zh-TW" sz="1800">
                <a:latin typeface="Arial" panose="020B0604020202020204" pitchFamily="34" charset="0"/>
              </a:rPr>
              <a:t>(host);  /* host contains domain name of the server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    memcpy(&amp;sin.sin_addr, phe-&gt;h_addr, phe-&gt;h_length);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sin.sin_addr.s_addr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= inet_addr</a:t>
            </a:r>
            <a:r>
              <a:rPr lang="en-US" altLang="zh-TW" sz="1800">
                <a:latin typeface="Arial" panose="020B0604020202020204" pitchFamily="34" charset="0"/>
              </a:rPr>
              <a:t>(host); /* host contains dotted-decimal IP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struct servent       *pse</a:t>
            </a:r>
            <a:r>
              <a:rPr lang="en-US" altLang="zh-TW" sz="1800">
                <a:latin typeface="Arial" panose="020B0604020202020204" pitchFamily="34" charset="0"/>
              </a:rPr>
              <a:t>; /* pointer to service information entry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pse =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getservbyname</a:t>
            </a:r>
            <a:r>
              <a:rPr lang="en-US" altLang="zh-TW" sz="1800">
                <a:latin typeface="Arial" panose="020B0604020202020204" pitchFamily="34" charset="0"/>
              </a:rPr>
              <a:t>(service, transport); /* service name &amp; protocol name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   sin.sin_port = pse-&gt;s_port;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sin.sin_port=htons((unsigned short)atoi(service)); /* stringed port number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struct protoent      *ppe</a:t>
            </a:r>
            <a:r>
              <a:rPr lang="en-US" altLang="zh-TW" sz="1800">
                <a:latin typeface="Arial" panose="020B0604020202020204" pitchFamily="34" charset="0"/>
              </a:rPr>
              <a:t>; /* pointer to protocol information entry*/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ppe =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getprotobyname</a:t>
            </a:r>
            <a:r>
              <a:rPr lang="en-US" altLang="zh-TW" sz="1800">
                <a:latin typeface="Arial" panose="020B0604020202020204" pitchFamily="34" charset="0"/>
              </a:rPr>
              <a:t>(transport); /* “udp” or tcp” 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Exchange Messages –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sendto and recevfrom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10243" name="文字方塊 3"/>
          <p:cNvSpPr txBox="1">
            <a:spLocks noChangeArrowheads="1"/>
          </p:cNvSpPr>
          <p:nvPr/>
        </p:nvSpPr>
        <p:spPr bwMode="auto">
          <a:xfrm>
            <a:off x="179388" y="1484313"/>
            <a:ext cx="8713787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int                sfd</a:t>
            </a:r>
            <a:r>
              <a:rPr lang="en-US" altLang="zh-TW" sz="1800">
                <a:latin typeface="Arial" panose="020B0604020202020204" pitchFamily="34" charset="0"/>
              </a:rPr>
              <a:t>;      /* socket descriptor  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sfd=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socket</a:t>
            </a:r>
            <a:r>
              <a:rPr lang="en-US" altLang="zh-TW" sz="1800">
                <a:latin typeface="Arial" panose="020B0604020202020204" pitchFamily="34" charset="0"/>
              </a:rPr>
              <a:t>(AF_INET, SOCK_DGRAM, ppe-&gt;p_proto);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socklen_t     sin_addrlen</a:t>
            </a:r>
            <a:r>
              <a:rPr lang="en-US" altLang="zh-TW" sz="1800">
                <a:latin typeface="Arial" panose="020B0604020202020204" pitchFamily="34" charset="0"/>
              </a:rPr>
              <a:t>;       /* address length of sin 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sin_addrlen = sizeof(sin);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size_t           len;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ssize_t         nread, nchars;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char             buf[BUF_SIZE];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 while (fgets(buf, sizeof(buf), stdin)) {    /*  get data from stdin   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      len = strlen(buf);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      if (len == 1) exit(0);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  //    send data to the server addressed by the sin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      nchars =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sendto</a:t>
            </a:r>
            <a:r>
              <a:rPr lang="en-US" altLang="zh-TW" sz="1800">
                <a:latin typeface="Arial" panose="020B0604020202020204" pitchFamily="34" charset="0"/>
              </a:rPr>
              <a:t>(sfd, buf, len, 0,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(struct sockaddr *)&amp;sin</a:t>
            </a:r>
            <a:r>
              <a:rPr lang="en-US" altLang="zh-TW" sz="1800">
                <a:latin typeface="Arial" panose="020B0604020202020204" pitchFamily="34" charset="0"/>
              </a:rPr>
              <a:t>, sin_addrlen);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  //     receive echo back from the server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    nread =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recvfrom</a:t>
            </a:r>
            <a:r>
              <a:rPr lang="en-US" altLang="zh-TW" sz="1800">
                <a:latin typeface="Arial" panose="020B0604020202020204" pitchFamily="34" charset="0"/>
              </a:rPr>
              <a:t>(sfd, buf, BUF_SIZE, 0,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(struct sockaddr *)&amp;sin</a:t>
            </a:r>
            <a:r>
              <a:rPr lang="en-US" altLang="zh-TW" sz="1800">
                <a:latin typeface="Arial" panose="020B0604020202020204" pitchFamily="34" charset="0"/>
              </a:rPr>
              <a:t>, </a:t>
            </a: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</a:rPr>
              <a:t>&amp;sin_addrlen</a:t>
            </a:r>
            <a:r>
              <a:rPr lang="en-US" altLang="zh-TW" sz="1800">
                <a:latin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Simple UDP Echo Service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556792"/>
            <a:ext cx="5851734" cy="2736304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69" y="4749006"/>
            <a:ext cx="8620611" cy="170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323850" y="274638"/>
            <a:ext cx="8424863" cy="1143000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UDP Client Server Paradigm–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 Psudo Connection mode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1979613" y="1484313"/>
            <a:ext cx="1223962" cy="57626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FF0000"/>
                </a:solidFill>
                <a:hlinkClick r:id="rId2" action="ppaction://hlinkfile"/>
              </a:rPr>
              <a:t>Client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435600" y="1484313"/>
            <a:ext cx="1223963" cy="57626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2400" dirty="0">
                <a:solidFill>
                  <a:srgbClr val="FF0000"/>
                </a:solidFill>
                <a:hlinkClick r:id="rId3" action="ppaction://hlinkfile"/>
              </a:rPr>
              <a:t>Server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69" name="文字方塊 7"/>
          <p:cNvSpPr txBox="1">
            <a:spLocks noChangeArrowheads="1"/>
          </p:cNvSpPr>
          <p:nvPr/>
        </p:nvSpPr>
        <p:spPr bwMode="auto">
          <a:xfrm>
            <a:off x="1908175" y="2276475"/>
            <a:ext cx="12954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socket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1270" name="文字方塊 8"/>
          <p:cNvSpPr txBox="1">
            <a:spLocks noChangeArrowheads="1"/>
          </p:cNvSpPr>
          <p:nvPr/>
        </p:nvSpPr>
        <p:spPr bwMode="auto">
          <a:xfrm>
            <a:off x="5364163" y="2276475"/>
            <a:ext cx="12954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socket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1271" name="文字方塊 9"/>
          <p:cNvSpPr txBox="1">
            <a:spLocks noChangeArrowheads="1"/>
          </p:cNvSpPr>
          <p:nvPr/>
        </p:nvSpPr>
        <p:spPr bwMode="auto">
          <a:xfrm>
            <a:off x="1835150" y="2852738"/>
            <a:ext cx="1512888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getaddrinfor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1272" name="文字方塊 10"/>
          <p:cNvSpPr txBox="1">
            <a:spLocks noChangeArrowheads="1"/>
          </p:cNvSpPr>
          <p:nvPr/>
        </p:nvSpPr>
        <p:spPr bwMode="auto">
          <a:xfrm>
            <a:off x="5292725" y="2843213"/>
            <a:ext cx="1511300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getaddrinfor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1273" name="文字方塊 11"/>
          <p:cNvSpPr txBox="1">
            <a:spLocks noChangeArrowheads="1"/>
          </p:cNvSpPr>
          <p:nvPr/>
        </p:nvSpPr>
        <p:spPr bwMode="auto">
          <a:xfrm>
            <a:off x="1979613" y="3492500"/>
            <a:ext cx="1223962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  <a:hlinkClick r:id="rId4" action="ppaction://hlinkfile"/>
              </a:rPr>
              <a:t>connect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1274" name="文字方塊 12"/>
          <p:cNvSpPr txBox="1">
            <a:spLocks noChangeArrowheads="1"/>
          </p:cNvSpPr>
          <p:nvPr/>
        </p:nvSpPr>
        <p:spPr bwMode="auto">
          <a:xfrm>
            <a:off x="5435600" y="3500438"/>
            <a:ext cx="1223963" cy="369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bind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1275" name="文字方塊 13"/>
          <p:cNvSpPr txBox="1">
            <a:spLocks noChangeArrowheads="1"/>
          </p:cNvSpPr>
          <p:nvPr/>
        </p:nvSpPr>
        <p:spPr bwMode="auto">
          <a:xfrm>
            <a:off x="5435600" y="4140200"/>
            <a:ext cx="1223963" cy="36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recvfrom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1276" name="文字方塊 14"/>
          <p:cNvSpPr txBox="1">
            <a:spLocks noChangeArrowheads="1"/>
          </p:cNvSpPr>
          <p:nvPr/>
        </p:nvSpPr>
        <p:spPr bwMode="auto">
          <a:xfrm>
            <a:off x="1835150" y="4140200"/>
            <a:ext cx="13684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write/send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1277" name="文字方塊 15"/>
          <p:cNvSpPr txBox="1">
            <a:spLocks noChangeArrowheads="1"/>
          </p:cNvSpPr>
          <p:nvPr/>
        </p:nvSpPr>
        <p:spPr bwMode="auto">
          <a:xfrm>
            <a:off x="1835150" y="4797425"/>
            <a:ext cx="1368425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read/recv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1278" name="文字方塊 16"/>
          <p:cNvSpPr txBox="1">
            <a:spLocks noChangeArrowheads="1"/>
          </p:cNvSpPr>
          <p:nvPr/>
        </p:nvSpPr>
        <p:spPr bwMode="auto">
          <a:xfrm>
            <a:off x="5435600" y="4787900"/>
            <a:ext cx="1223963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sendto</a:t>
            </a: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19" name="直線單箭頭接點 18"/>
          <p:cNvCxnSpPr>
            <a:stCxn id="11276" idx="3"/>
            <a:endCxn id="11275" idx="1"/>
          </p:cNvCxnSpPr>
          <p:nvPr/>
        </p:nvCxnSpPr>
        <p:spPr>
          <a:xfrm flipV="1">
            <a:off x="3203575" y="4324350"/>
            <a:ext cx="22320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1278" idx="1"/>
            <a:endCxn id="11277" idx="3"/>
          </p:cNvCxnSpPr>
          <p:nvPr/>
        </p:nvCxnSpPr>
        <p:spPr>
          <a:xfrm rot="10800000" flipV="1">
            <a:off x="3203575" y="4972050"/>
            <a:ext cx="223202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1273" idx="3"/>
            <a:endCxn id="11274" idx="1"/>
          </p:cNvCxnSpPr>
          <p:nvPr/>
        </p:nvCxnSpPr>
        <p:spPr>
          <a:xfrm>
            <a:off x="3203575" y="3676650"/>
            <a:ext cx="2232025" cy="952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公正">
  <a:themeElements>
    <a:clrScheme name="4_公正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4_公正">
      <a:majorFont>
        <a:latin typeface="Franklin Gothic Book"/>
        <a:ea typeface="新細明體"/>
        <a:cs typeface=""/>
      </a:majorFont>
      <a:minorFont>
        <a:latin typeface="Perpet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公正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公正">
  <a:themeElements>
    <a:clrScheme name="5_公正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5_公正">
      <a:majorFont>
        <a:latin typeface="Franklin Gothic Book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公正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公正">
  <a:themeElements>
    <a:clrScheme name="公正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公正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885</Words>
  <Application>Microsoft Office PowerPoint</Application>
  <PresentationFormat>如螢幕大小 (4:3)</PresentationFormat>
  <Paragraphs>152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微軟正黑體</vt:lpstr>
      <vt:lpstr>新細明體</vt:lpstr>
      <vt:lpstr>Arial</vt:lpstr>
      <vt:lpstr>Franklin Gothic Book</vt:lpstr>
      <vt:lpstr>Perpetua</vt:lpstr>
      <vt:lpstr>Times New Roman</vt:lpstr>
      <vt:lpstr>Wingdings 2</vt:lpstr>
      <vt:lpstr>4_公正</vt:lpstr>
      <vt:lpstr>5_公正</vt:lpstr>
      <vt:lpstr>公正</vt:lpstr>
      <vt:lpstr>The Client Software Examples </vt:lpstr>
      <vt:lpstr>The UDP Client Algorithm</vt:lpstr>
      <vt:lpstr>The UDP Client Server Paradigm Unconnected Mode</vt:lpstr>
      <vt:lpstr>IP address and Port number – getaddrinfo</vt:lpstr>
      <vt:lpstr>Exchange Messages– sendto and recevfrom (getaddrinfo)</vt:lpstr>
      <vt:lpstr>IP address and Port number – gethostbyname …</vt:lpstr>
      <vt:lpstr>Exchange Messages – sendto and recevfrom</vt:lpstr>
      <vt:lpstr>Simple UDP Echo Service</vt:lpstr>
      <vt:lpstr>The UDP Client Server Paradigm–  Psudo Connection mode</vt:lpstr>
      <vt:lpstr>Some useful functions</vt:lpstr>
      <vt:lpstr>The TCP Client Algorithm</vt:lpstr>
      <vt:lpstr>The TCP Client Server Paradigm</vt:lpstr>
      <vt:lpstr>PowerPoint 簡報</vt:lpstr>
      <vt:lpstr>Some Important Facts</vt:lpstr>
      <vt:lpstr>UDP Echo 5</vt:lpstr>
      <vt:lpstr>TCP Echo 5</vt:lpstr>
    </vt:vector>
  </TitlesOfParts>
  <Company>she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she</dc:creator>
  <cp:lastModifiedBy>Shyan-Ming Yuan</cp:lastModifiedBy>
  <cp:revision>151</cp:revision>
  <dcterms:created xsi:type="dcterms:W3CDTF">2009-09-21T01:12:33Z</dcterms:created>
  <dcterms:modified xsi:type="dcterms:W3CDTF">2020-03-13T05:47:41Z</dcterms:modified>
</cp:coreProperties>
</file>