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38"/>
  </p:notesMasterIdLst>
  <p:sldIdLst>
    <p:sldId id="256" r:id="rId2"/>
    <p:sldId id="262" r:id="rId3"/>
    <p:sldId id="265" r:id="rId4"/>
    <p:sldId id="263" r:id="rId5"/>
    <p:sldId id="264" r:id="rId6"/>
    <p:sldId id="266" r:id="rId7"/>
    <p:sldId id="268" r:id="rId8"/>
    <p:sldId id="272" r:id="rId9"/>
    <p:sldId id="271" r:id="rId10"/>
    <p:sldId id="281" r:id="rId11"/>
    <p:sldId id="274" r:id="rId12"/>
    <p:sldId id="282" r:id="rId13"/>
    <p:sldId id="273" r:id="rId14"/>
    <p:sldId id="279" r:id="rId15"/>
    <p:sldId id="283" r:id="rId16"/>
    <p:sldId id="275" r:id="rId17"/>
    <p:sldId id="276" r:id="rId18"/>
    <p:sldId id="277" r:id="rId19"/>
    <p:sldId id="278" r:id="rId20"/>
    <p:sldId id="280" r:id="rId21"/>
    <p:sldId id="284" r:id="rId22"/>
    <p:sldId id="285" r:id="rId23"/>
    <p:sldId id="288" r:id="rId24"/>
    <p:sldId id="293" r:id="rId25"/>
    <p:sldId id="294" r:id="rId26"/>
    <p:sldId id="295" r:id="rId27"/>
    <p:sldId id="296" r:id="rId28"/>
    <p:sldId id="300" r:id="rId29"/>
    <p:sldId id="297" r:id="rId30"/>
    <p:sldId id="298" r:id="rId31"/>
    <p:sldId id="305" r:id="rId32"/>
    <p:sldId id="299" r:id="rId33"/>
    <p:sldId id="301" r:id="rId34"/>
    <p:sldId id="302" r:id="rId35"/>
    <p:sldId id="303" r:id="rId36"/>
    <p:sldId id="304" r:id="rId3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Perpetua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Perpetua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Perpetua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Perpetua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Perpetua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Perpetua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Perpetua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Perpetua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Perpetua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0C0C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7" autoAdjust="0"/>
  </p:normalViewPr>
  <p:slideViewPr>
    <p:cSldViewPr>
      <p:cViewPr varScale="1">
        <p:scale>
          <a:sx n="97" d="100"/>
          <a:sy n="97" d="100"/>
        </p:scale>
        <p:origin x="14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BFDDC28-4BAB-420D-96DD-B230BEBBB566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9234239-67BE-427A-85E5-E396454594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21FE72-8762-472D-9F2D-3F0C075DB7A1}" type="slidenum">
              <a:rPr lang="zh-TW" altLang="en-US" smtClean="0"/>
              <a:pPr/>
              <a:t>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7209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FDDBC8-0EA9-4445-AA99-9F365B9E66A9}" type="datetimeFigureOut">
              <a:rPr lang="zh-TW" altLang="en-US" smtClean="0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32A5B42-A1EE-4CBC-8A6F-82FFBCB36CE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FDDBC8-0EA9-4445-AA99-9F365B9E66A9}" type="datetimeFigureOut">
              <a:rPr lang="zh-TW" altLang="en-US" smtClean="0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A5B42-A1EE-4CBC-8A6F-82FFBCB36CE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0CFDDBC8-0EA9-4445-AA99-9F365B9E66A9}" type="datetimeFigureOut">
              <a:rPr lang="zh-TW" altLang="en-US" smtClean="0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32A5B42-A1EE-4CBC-8A6F-82FFBCB36CE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FDDBC8-0EA9-4445-AA99-9F365B9E66A9}" type="datetimeFigureOut">
              <a:rPr lang="zh-TW" altLang="en-US" smtClean="0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32A5B42-A1EE-4CBC-8A6F-82FFBCB36CE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FDDBC8-0EA9-4445-AA99-9F365B9E66A9}" type="datetimeFigureOut">
              <a:rPr lang="zh-TW" altLang="en-US" smtClean="0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32A5B42-A1EE-4CBC-8A6F-82FFBCB36CE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0CFDDBC8-0EA9-4445-AA99-9F365B9E66A9}" type="datetimeFigureOut">
              <a:rPr lang="zh-TW" altLang="en-US" smtClean="0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632A5B42-A1EE-4CBC-8A6F-82FFBCB36CE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0CFDDBC8-0EA9-4445-AA99-9F365B9E66A9}" type="datetimeFigureOut">
              <a:rPr lang="zh-TW" altLang="en-US" smtClean="0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632A5B42-A1EE-4CBC-8A6F-82FFBCB36CE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FDDBC8-0EA9-4445-AA99-9F365B9E66A9}" type="datetimeFigureOut">
              <a:rPr lang="zh-TW" altLang="en-US" smtClean="0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32A5B42-A1EE-4CBC-8A6F-82FFBCB36CE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FDDBC8-0EA9-4445-AA99-9F365B9E66A9}" type="datetimeFigureOut">
              <a:rPr lang="zh-TW" altLang="en-US" smtClean="0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32A5B42-A1EE-4CBC-8A6F-82FFBCB36CE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FDDBC8-0EA9-4445-AA99-9F365B9E66A9}" type="datetimeFigureOut">
              <a:rPr lang="zh-TW" altLang="en-US" smtClean="0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32A5B42-A1EE-4CBC-8A6F-82FFBCB36CE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0CFDDBC8-0EA9-4445-AA99-9F365B9E66A9}" type="datetimeFigureOut">
              <a:rPr lang="zh-TW" altLang="en-US" smtClean="0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632A5B42-A1EE-4CBC-8A6F-82FFBCB36CE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FDDBC8-0EA9-4445-AA99-9F365B9E66A9}" type="datetimeFigureOut">
              <a:rPr lang="zh-TW" altLang="en-US" smtClean="0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32A5B42-A1EE-4CBC-8A6F-82FFBCB36CE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Socket-API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標題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47002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dirty="0" smtClean="0"/>
              <a:t>Inter-process Communications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913" y="3629025"/>
            <a:ext cx="6769100" cy="1816100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4200" dirty="0" err="1" smtClean="0"/>
              <a:t>Shyan</a:t>
            </a:r>
            <a:r>
              <a:rPr lang="en-US" altLang="zh-TW" sz="4200" dirty="0" smtClean="0"/>
              <a:t>-Ming Yuan</a:t>
            </a:r>
            <a:endParaRPr lang="en-US" altLang="zh-TW" sz="4200" dirty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4200" dirty="0"/>
              <a:t>Email: smyuan@gmail.com 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4200" dirty="0" smtClean="0"/>
              <a:t>03-5712121 </a:t>
            </a:r>
            <a:r>
              <a:rPr lang="en-US" altLang="zh-TW" sz="4200" dirty="0"/>
              <a:t>ext. 56631 </a:t>
            </a:r>
            <a:endParaRPr lang="en-US" altLang="zh-TW" sz="4200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altLang="zh-TW" sz="4200" dirty="0" smtClean="0"/>
              <a:t>Office hour: </a:t>
            </a:r>
            <a:r>
              <a:rPr lang="en-US" altLang="zh-TW" sz="4100" dirty="0" smtClean="0"/>
              <a:t>Monday 1:30~3:30 pm (EC442)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endParaRPr lang="en-US" altLang="zh-TW" sz="4200" dirty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51840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Message </a:t>
            </a:r>
            <a:r>
              <a:rPr lang="en-US" altLang="zh-TW" dirty="0" smtClean="0">
                <a:ea typeface="新細明體" panose="02020500000000000000" pitchFamily="18" charset="-120"/>
              </a:rPr>
              <a:t>Passing – case 1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Non Blocking Send and Blocking Receive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-36512" y="1600200"/>
            <a:ext cx="9145016" cy="506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For the sender: it is </a:t>
            </a:r>
            <a:r>
              <a:rPr lang="en-US" altLang="zh-TW" dirty="0" smtClean="0">
                <a:ea typeface="新細明體" panose="02020500000000000000" pitchFamily="18" charset="-120"/>
              </a:rPr>
              <a:t>natural </a:t>
            </a:r>
            <a:r>
              <a:rPr lang="en-US" altLang="zh-TW" dirty="0">
                <a:ea typeface="新細明體" panose="02020500000000000000" pitchFamily="18" charset="-120"/>
              </a:rPr>
              <a:t>not to be blocked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It may need to </a:t>
            </a:r>
            <a:r>
              <a:rPr lang="en-US" altLang="zh-TW" dirty="0">
                <a:ea typeface="新細明體" panose="02020500000000000000" pitchFamily="18" charset="-120"/>
              </a:rPr>
              <a:t>send </a:t>
            </a:r>
            <a:r>
              <a:rPr lang="en-US" altLang="zh-TW" dirty="0" smtClean="0">
                <a:ea typeface="新細明體" panose="02020500000000000000" pitchFamily="18" charset="-120"/>
              </a:rPr>
              <a:t>messages </a:t>
            </a:r>
            <a:r>
              <a:rPr lang="en-US" altLang="zh-TW" dirty="0">
                <a:ea typeface="新細明體" panose="02020500000000000000" pitchFamily="18" charset="-120"/>
              </a:rPr>
              <a:t>to multiple </a:t>
            </a:r>
            <a:r>
              <a:rPr lang="en-US" altLang="zh-TW" dirty="0" smtClean="0">
                <a:ea typeface="新細明體" panose="02020500000000000000" pitchFamily="18" charset="-120"/>
              </a:rPr>
              <a:t>destinations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ea typeface="新細明體" panose="02020500000000000000" pitchFamily="18" charset="-120"/>
              </a:rPr>
              <a:t>sender usually </a:t>
            </a:r>
            <a:r>
              <a:rPr lang="en-US" altLang="zh-TW" dirty="0" smtClean="0">
                <a:ea typeface="新細明體" panose="02020500000000000000" pitchFamily="18" charset="-120"/>
              </a:rPr>
              <a:t>expects an acknowledgment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To know whether a </a:t>
            </a:r>
            <a:r>
              <a:rPr lang="en-US" altLang="zh-TW" dirty="0">
                <a:ea typeface="新細明體" panose="02020500000000000000" pitchFamily="18" charset="-120"/>
              </a:rPr>
              <a:t>receiver </a:t>
            </a:r>
            <a:r>
              <a:rPr lang="en-US" altLang="zh-TW" dirty="0" smtClean="0">
                <a:ea typeface="新細明體" panose="02020500000000000000" pitchFamily="18" charset="-120"/>
              </a:rPr>
              <a:t>receives the message </a:t>
            </a:r>
            <a:r>
              <a:rPr lang="en-US" altLang="zh-TW" dirty="0" smtClean="0">
                <a:ea typeface="新細明體" panose="02020500000000000000" pitchFamily="18" charset="-120"/>
              </a:rPr>
              <a:t>or not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For the receiver: it is </a:t>
            </a:r>
            <a:r>
              <a:rPr lang="en-US" altLang="zh-TW" dirty="0" smtClean="0">
                <a:ea typeface="新細明體" panose="02020500000000000000" pitchFamily="18" charset="-120"/>
              </a:rPr>
              <a:t>natural </a:t>
            </a:r>
            <a:r>
              <a:rPr lang="en-US" altLang="zh-TW" dirty="0">
                <a:ea typeface="新細明體" panose="02020500000000000000" pitchFamily="18" charset="-120"/>
              </a:rPr>
              <a:t>to </a:t>
            </a:r>
            <a:r>
              <a:rPr lang="en-US" altLang="zh-TW" dirty="0" smtClean="0">
                <a:ea typeface="新細明體" panose="02020500000000000000" pitchFamily="18" charset="-120"/>
              </a:rPr>
              <a:t>wait for desired data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ea typeface="新細明體" panose="02020500000000000000" pitchFamily="18" charset="-120"/>
              </a:rPr>
              <a:t>receiver usually needs the information before </a:t>
            </a:r>
            <a:r>
              <a:rPr lang="en-US" altLang="zh-TW" dirty="0" smtClean="0">
                <a:ea typeface="新細明體" panose="02020500000000000000" pitchFamily="18" charset="-120"/>
              </a:rPr>
              <a:t>it can proceed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A server </a:t>
            </a:r>
            <a:r>
              <a:rPr lang="en-US" altLang="zh-TW" sz="2400" dirty="0">
                <a:ea typeface="新細明體" panose="02020500000000000000" pitchFamily="18" charset="-120"/>
              </a:rPr>
              <a:t>process that provides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services </a:t>
            </a:r>
            <a:r>
              <a:rPr lang="en-US" altLang="zh-TW" sz="2400" dirty="0">
                <a:ea typeface="新細明體" panose="02020500000000000000" pitchFamily="18" charset="-120"/>
              </a:rPr>
              <a:t>to other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processes</a:t>
            </a:r>
          </a:p>
          <a:p>
            <a:pPr lvl="2">
              <a:lnSpc>
                <a:spcPct val="9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It </a:t>
            </a:r>
            <a:r>
              <a:rPr lang="en-US" altLang="zh-TW" sz="2400" dirty="0">
                <a:ea typeface="新細明體" panose="02020500000000000000" pitchFamily="18" charset="-120"/>
              </a:rPr>
              <a:t>will need the expected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request to generate a proper response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It may </a:t>
            </a:r>
            <a:r>
              <a:rPr lang="en-US" altLang="zh-TW" dirty="0">
                <a:ea typeface="新細明體" panose="02020500000000000000" pitchFamily="18" charset="-120"/>
              </a:rPr>
              <a:t>be blocked indefinitely if </a:t>
            </a:r>
            <a:r>
              <a:rPr lang="en-US" altLang="zh-TW" dirty="0" smtClean="0">
                <a:ea typeface="新細明體" panose="02020500000000000000" pitchFamily="18" charset="-120"/>
              </a:rPr>
              <a:t>the sender </a:t>
            </a:r>
            <a:r>
              <a:rPr lang="en-US" altLang="zh-TW" dirty="0">
                <a:ea typeface="新細明體" panose="02020500000000000000" pitchFamily="18" charset="-120"/>
              </a:rPr>
              <a:t>fails </a:t>
            </a:r>
            <a:r>
              <a:rPr lang="en-US" altLang="zh-TW" dirty="0" smtClean="0">
                <a:ea typeface="新細明體" panose="02020500000000000000" pitchFamily="18" charset="-120"/>
              </a:rPr>
              <a:t>to send the request message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05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 smtClean="0">
                <a:ea typeface="新細明體" panose="02020500000000000000" pitchFamily="18" charset="-120"/>
              </a:rPr>
              <a:t>Async</a:t>
            </a:r>
            <a:r>
              <a:rPr lang="en-US" altLang="zh-TW" dirty="0" smtClean="0">
                <a:ea typeface="新細明體" panose="02020500000000000000" pitchFamily="18" charset="-120"/>
              </a:rPr>
              <a:t> Send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dirty="0" smtClean="0">
                <a:ea typeface="新細明體" panose="02020500000000000000" pitchFamily="18" charset="-120"/>
              </a:rPr>
              <a:t>Sync Receive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24848" y="1595600"/>
            <a:ext cx="8294304" cy="4349281"/>
          </a:xfrm>
          <a:prstGeom prst="rect">
            <a:avLst/>
          </a:prstGeom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87624" y="6279703"/>
            <a:ext cx="4046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Sender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</a:t>
            </a:r>
            <a:r>
              <a:rPr lang="en-US" altLang="zh-TW" dirty="0">
                <a:ea typeface="新細明體" panose="02020500000000000000" pitchFamily="18" charset="-120"/>
              </a:rPr>
              <a:t>	Receiver</a:t>
            </a:r>
          </a:p>
        </p:txBody>
      </p:sp>
    </p:spTree>
    <p:extLst>
      <p:ext uri="{BB962C8B-B14F-4D97-AF65-F5344CB8AC3E}">
        <p14:creationId xmlns:p14="http://schemas.microsoft.com/office/powerpoint/2010/main" val="1610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8092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Message Passing </a:t>
            </a:r>
            <a:r>
              <a:rPr lang="en-US" altLang="zh-TW" dirty="0" smtClean="0">
                <a:ea typeface="新細明體" panose="02020500000000000000" pitchFamily="18" charset="-120"/>
              </a:rPr>
              <a:t>– case 2</a:t>
            </a: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Blocking </a:t>
            </a:r>
            <a:r>
              <a:rPr lang="en-US" altLang="zh-TW" dirty="0">
                <a:ea typeface="新細明體" panose="02020500000000000000" pitchFamily="18" charset="-120"/>
              </a:rPr>
              <a:t>Send and Blocking Receive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3500" dirty="0">
                <a:ea typeface="新細明體" panose="02020500000000000000" pitchFamily="18" charset="-120"/>
              </a:rPr>
              <a:t>B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oth sender and receiver are </a:t>
            </a:r>
            <a:r>
              <a:rPr lang="en-US" altLang="zh-TW" sz="3500" dirty="0">
                <a:ea typeface="新細明體" panose="02020500000000000000" pitchFamily="18" charset="-120"/>
              </a:rPr>
              <a:t>blocked until the message is 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delivered.</a:t>
            </a:r>
            <a:endParaRPr lang="en-US" altLang="zh-TW" sz="35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3200" dirty="0" smtClean="0">
                <a:ea typeface="新細明體" panose="02020500000000000000" pitchFamily="18" charset="-120"/>
              </a:rPr>
              <a:t>It may be used </a:t>
            </a:r>
            <a:r>
              <a:rPr lang="en-US" altLang="zh-TW" sz="3200" dirty="0">
                <a:ea typeface="新細明體" panose="02020500000000000000" pitchFamily="18" charset="-120"/>
              </a:rPr>
              <a:t>when the communication link is 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un-buffered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200" dirty="0">
                <a:ea typeface="新細明體" panose="02020500000000000000" pitchFamily="18" charset="-120"/>
              </a:rPr>
              <a:t>(no message queue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</a:t>
            </a:r>
            <a:endParaRPr lang="en-US" altLang="zh-TW" sz="32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3200" dirty="0" smtClean="0">
                <a:ea typeface="新細明體" panose="02020500000000000000" pitchFamily="18" charset="-120"/>
              </a:rPr>
              <a:t>It provides </a:t>
            </a:r>
            <a:r>
              <a:rPr lang="en-US" altLang="zh-TW" sz="3200" dirty="0">
                <a:ea typeface="新細明體" panose="02020500000000000000" pitchFamily="18" charset="-120"/>
              </a:rPr>
              <a:t>tight synchronization (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rendezvous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</a:t>
            </a:r>
            <a:endParaRPr lang="en-US" altLang="zh-TW" sz="3200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69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056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Sync Send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dirty="0" smtClean="0">
                <a:ea typeface="新細明體" panose="02020500000000000000" pitchFamily="18" charset="-120"/>
              </a:rPr>
              <a:t>Sync Receive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3623" y="1658417"/>
            <a:ext cx="8605048" cy="4434879"/>
          </a:xfrm>
          <a:prstGeom prst="rect">
            <a:avLst/>
          </a:prstGeom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31640" y="6279703"/>
            <a:ext cx="4046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Sender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</a:t>
            </a:r>
            <a:r>
              <a:rPr lang="en-US" altLang="zh-TW" dirty="0">
                <a:ea typeface="新細明體" panose="02020500000000000000" pitchFamily="18" charset="-120"/>
              </a:rPr>
              <a:t>	Receiver</a:t>
            </a:r>
          </a:p>
        </p:txBody>
      </p:sp>
    </p:spTree>
    <p:extLst>
      <p:ext uri="{BB962C8B-B14F-4D97-AF65-F5344CB8AC3E}">
        <p14:creationId xmlns:p14="http://schemas.microsoft.com/office/powerpoint/2010/main" val="15205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Event Diagram – Sync Send &amp; Receive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8874" y="1600200"/>
            <a:ext cx="8484676" cy="5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7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424936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Message Passing </a:t>
            </a:r>
            <a:r>
              <a:rPr lang="en-US" altLang="zh-TW" dirty="0" smtClean="0">
                <a:ea typeface="新細明體" panose="02020500000000000000" pitchFamily="18" charset="-120"/>
              </a:rPr>
              <a:t>– case 3</a:t>
            </a: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Blocking </a:t>
            </a:r>
            <a:r>
              <a:rPr lang="en-US" altLang="zh-TW" dirty="0">
                <a:ea typeface="新細明體" panose="02020500000000000000" pitchFamily="18" charset="-120"/>
              </a:rPr>
              <a:t>Send and Non </a:t>
            </a:r>
            <a:r>
              <a:rPr lang="en-US" altLang="zh-TW" dirty="0" smtClean="0">
                <a:ea typeface="新細明體" panose="02020500000000000000" pitchFamily="18" charset="-120"/>
              </a:rPr>
              <a:t>Blocking </a:t>
            </a:r>
            <a:r>
              <a:rPr lang="en-US" altLang="zh-TW" dirty="0">
                <a:ea typeface="新細明體" panose="02020500000000000000" pitchFamily="18" charset="-120"/>
              </a:rPr>
              <a:t>Receive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495800"/>
          </a:xfrm>
        </p:spPr>
        <p:txBody>
          <a:bodyPr/>
          <a:lstStyle/>
          <a:p>
            <a:r>
              <a:rPr lang="en-US" altLang="zh-TW" sz="3500" dirty="0" smtClean="0">
                <a:ea typeface="新細明體" panose="02020500000000000000" pitchFamily="18" charset="-120"/>
              </a:rPr>
              <a:t>Sender blocked </a:t>
            </a:r>
            <a:r>
              <a:rPr lang="en-US" altLang="zh-TW" sz="3500" dirty="0">
                <a:ea typeface="新細明體" panose="02020500000000000000" pitchFamily="18" charset="-120"/>
              </a:rPr>
              <a:t>until the message is </a:t>
            </a:r>
            <a:r>
              <a:rPr lang="en-US" altLang="zh-TW" sz="3500" dirty="0" smtClean="0">
                <a:ea typeface="新細明體" panose="02020500000000000000" pitchFamily="18" charset="-120"/>
              </a:rPr>
              <a:t>delivered</a:t>
            </a:r>
            <a:endParaRPr lang="en-US" altLang="zh-TW" sz="3500" dirty="0" smtClean="0">
              <a:ea typeface="新細明體" panose="02020500000000000000" pitchFamily="18" charset="-120"/>
            </a:endParaRPr>
          </a:p>
          <a:p>
            <a:r>
              <a:rPr lang="en-US" altLang="zh-TW" sz="3500" dirty="0" smtClean="0">
                <a:ea typeface="新細明體" panose="02020500000000000000" pitchFamily="18" charset="-120"/>
              </a:rPr>
              <a:t>There are three possible scenarios</a:t>
            </a:r>
            <a:endParaRPr lang="en-US" altLang="zh-TW" sz="35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/>
              <a:t>Receiver issues receive op after sender sends</a:t>
            </a:r>
          </a:p>
          <a:p>
            <a:pPr lvl="1"/>
            <a:r>
              <a:rPr lang="en-US" altLang="zh-TW" dirty="0" smtClean="0"/>
              <a:t>Receiver issues receive op before sender sends</a:t>
            </a:r>
          </a:p>
          <a:p>
            <a:pPr lvl="2"/>
            <a:r>
              <a:rPr lang="en-US" altLang="zh-TW" dirty="0" smtClean="0"/>
              <a:t>Without notification for arrival </a:t>
            </a:r>
            <a:r>
              <a:rPr lang="en-US" altLang="zh-TW" dirty="0"/>
              <a:t>of data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With notification for arrival of data</a:t>
            </a:r>
          </a:p>
        </p:txBody>
      </p:sp>
    </p:spTree>
    <p:extLst>
      <p:ext uri="{BB962C8B-B14F-4D97-AF65-F5344CB8AC3E}">
        <p14:creationId xmlns:p14="http://schemas.microsoft.com/office/powerpoint/2010/main" val="17487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056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Synch Send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dirty="0" err="1" smtClean="0">
                <a:ea typeface="新細明體" panose="02020500000000000000" pitchFamily="18" charset="-120"/>
              </a:rPr>
              <a:t>Async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Receive - 1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648" y="1539734"/>
            <a:ext cx="8063807" cy="4565858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71600" y="6035675"/>
            <a:ext cx="51852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Data from P1 was </a:t>
            </a:r>
            <a:r>
              <a:rPr lang="en-US" altLang="zh-TW" dirty="0" smtClean="0">
                <a:ea typeface="新細明體" panose="02020500000000000000" pitchFamily="18" charset="-120"/>
              </a:rPr>
              <a:t>arrived at P2 </a:t>
            </a:r>
            <a:r>
              <a:rPr lang="en-US" altLang="zh-TW" b="1" dirty="0" smtClean="0">
                <a:solidFill>
                  <a:srgbClr val="0000CC"/>
                </a:solidFill>
                <a:ea typeface="新細明體" panose="02020500000000000000" pitchFamily="18" charset="-120"/>
              </a:rPr>
              <a:t>before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P2 issuing </a:t>
            </a:r>
            <a:r>
              <a:rPr lang="en-US" altLang="zh-TW" dirty="0">
                <a:ea typeface="新細明體" panose="02020500000000000000" pitchFamily="18" charset="-120"/>
              </a:rPr>
              <a:t>a non-blocking </a:t>
            </a:r>
            <a:r>
              <a:rPr lang="en-US" altLang="zh-TW" dirty="0" smtClean="0">
                <a:ea typeface="新細明體" panose="02020500000000000000" pitchFamily="18" charset="-120"/>
              </a:rPr>
              <a:t>receive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4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Synch Send and </a:t>
            </a:r>
            <a:r>
              <a:rPr lang="en-US" altLang="zh-TW" dirty="0" err="1">
                <a:ea typeface="新細明體" panose="02020500000000000000" pitchFamily="18" charset="-120"/>
              </a:rPr>
              <a:t>Async</a:t>
            </a:r>
            <a:r>
              <a:rPr lang="en-US" altLang="zh-TW" dirty="0">
                <a:ea typeface="新細明體" panose="02020500000000000000" pitchFamily="18" charset="-120"/>
              </a:rPr>
              <a:t> Receive - </a:t>
            </a:r>
            <a:r>
              <a:rPr lang="en-US" altLang="zh-TW" dirty="0" smtClean="0">
                <a:ea typeface="新細明體" panose="02020500000000000000" pitchFamily="18" charset="-120"/>
              </a:rPr>
              <a:t>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6112" y="1556792"/>
            <a:ext cx="8151276" cy="4411878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5616" y="5949280"/>
            <a:ext cx="4831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Data from P1 </a:t>
            </a:r>
            <a:r>
              <a:rPr lang="en-US" altLang="zh-TW" dirty="0" smtClean="0">
                <a:ea typeface="新細明體" panose="02020500000000000000" pitchFamily="18" charset="-120"/>
              </a:rPr>
              <a:t>was arrived at </a:t>
            </a:r>
            <a:r>
              <a:rPr lang="en-US" altLang="zh-TW" dirty="0">
                <a:ea typeface="新細明體" panose="02020500000000000000" pitchFamily="18" charset="-120"/>
              </a:rPr>
              <a:t>P2 </a:t>
            </a:r>
            <a:r>
              <a:rPr lang="en-US" altLang="zh-TW" b="1" dirty="0">
                <a:solidFill>
                  <a:srgbClr val="0000CC"/>
                </a:solidFill>
                <a:ea typeface="新細明體" panose="02020500000000000000" pitchFamily="18" charset="-120"/>
              </a:rPr>
              <a:t>after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P2 </a:t>
            </a:r>
            <a:r>
              <a:rPr lang="en-US" altLang="zh-TW" dirty="0">
                <a:ea typeface="新細明體" panose="02020500000000000000" pitchFamily="18" charset="-120"/>
              </a:rPr>
              <a:t>issued a </a:t>
            </a:r>
            <a:r>
              <a:rPr lang="en-US" altLang="zh-TW" dirty="0" smtClean="0">
                <a:ea typeface="新細明體" panose="02020500000000000000" pitchFamily="18" charset="-120"/>
              </a:rPr>
              <a:t>non-blocking receive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92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Synch Send and </a:t>
            </a:r>
            <a:r>
              <a:rPr lang="en-US" altLang="zh-TW" dirty="0" err="1">
                <a:ea typeface="新細明體" panose="02020500000000000000" pitchFamily="18" charset="-120"/>
              </a:rPr>
              <a:t>Async</a:t>
            </a:r>
            <a:r>
              <a:rPr lang="en-US" altLang="zh-TW" dirty="0">
                <a:ea typeface="新細明體" panose="02020500000000000000" pitchFamily="18" charset="-120"/>
              </a:rPr>
              <a:t> Receive - </a:t>
            </a:r>
            <a:r>
              <a:rPr lang="en-US" altLang="zh-TW" dirty="0" smtClean="0">
                <a:ea typeface="新細明體" panose="02020500000000000000" pitchFamily="18" charset="-120"/>
              </a:rPr>
              <a:t>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577532"/>
            <a:ext cx="8121865" cy="4443756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504" y="5949280"/>
            <a:ext cx="90364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Data from P1 </a:t>
            </a:r>
            <a:r>
              <a:rPr lang="en-US" altLang="zh-TW" dirty="0" smtClean="0">
                <a:ea typeface="新細明體" panose="02020500000000000000" pitchFamily="18" charset="-120"/>
              </a:rPr>
              <a:t>was arrived at </a:t>
            </a:r>
            <a:r>
              <a:rPr lang="en-US" altLang="zh-TW" dirty="0">
                <a:ea typeface="新細明體" panose="02020500000000000000" pitchFamily="18" charset="-120"/>
              </a:rPr>
              <a:t>P2 </a:t>
            </a:r>
            <a:r>
              <a:rPr lang="en-US" altLang="zh-TW" b="1" dirty="0" smtClean="0">
                <a:solidFill>
                  <a:srgbClr val="0000CC"/>
                </a:solidFill>
              </a:rPr>
              <a:t>after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P2 issues a non-blocking </a:t>
            </a:r>
            <a:r>
              <a:rPr lang="en-US" altLang="zh-TW" dirty="0" smtClean="0">
                <a:ea typeface="新細明體" panose="02020500000000000000" pitchFamily="18" charset="-120"/>
              </a:rPr>
              <a:t>receive</a:t>
            </a: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Later,</a:t>
            </a:r>
            <a:r>
              <a:rPr lang="en-US" altLang="zh-TW" dirty="0" smtClean="0">
                <a:solidFill>
                  <a:srgbClr val="008000"/>
                </a:solidFill>
                <a:ea typeface="新細明體" panose="02020500000000000000" pitchFamily="18" charset="-120"/>
              </a:rPr>
              <a:t> P2 </a:t>
            </a:r>
            <a:r>
              <a:rPr lang="en-US" altLang="zh-TW" dirty="0">
                <a:solidFill>
                  <a:srgbClr val="008000"/>
                </a:solidFill>
                <a:ea typeface="新細明體" panose="02020500000000000000" pitchFamily="18" charset="-120"/>
              </a:rPr>
              <a:t>is notified</a:t>
            </a:r>
            <a:r>
              <a:rPr lang="en-US" altLang="zh-TW" dirty="0">
                <a:ea typeface="新細明體" panose="02020500000000000000" pitchFamily="18" charset="-120"/>
              </a:rPr>
              <a:t> of the arrival of data </a:t>
            </a:r>
          </a:p>
        </p:txBody>
      </p:sp>
    </p:spTree>
    <p:extLst>
      <p:ext uri="{BB962C8B-B14F-4D97-AF65-F5344CB8AC3E}">
        <p14:creationId xmlns:p14="http://schemas.microsoft.com/office/powerpoint/2010/main" val="31232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056" y="2286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Message Passing – case 4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err="1" smtClean="0">
                <a:ea typeface="新細明體" panose="02020500000000000000" pitchFamily="18" charset="-120"/>
              </a:rPr>
              <a:t>Async</a:t>
            </a:r>
            <a:r>
              <a:rPr lang="en-US" altLang="zh-TW" dirty="0" smtClean="0">
                <a:ea typeface="新細明體" panose="02020500000000000000" pitchFamily="18" charset="-120"/>
              </a:rPr>
              <a:t> Send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dirty="0" err="1" smtClean="0">
                <a:ea typeface="新細明體" panose="02020500000000000000" pitchFamily="18" charset="-120"/>
              </a:rPr>
              <a:t>Async</a:t>
            </a:r>
            <a:r>
              <a:rPr lang="en-US" altLang="zh-TW" dirty="0" smtClean="0">
                <a:ea typeface="新細明體" panose="02020500000000000000" pitchFamily="18" charset="-120"/>
              </a:rPr>
              <a:t> Receive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583244"/>
            <a:ext cx="8064895" cy="4408110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75656" y="6156325"/>
            <a:ext cx="583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Does P1 need an acknowledgement from P2?</a:t>
            </a:r>
          </a:p>
        </p:txBody>
      </p:sp>
      <p:grpSp>
        <p:nvGrpSpPr>
          <p:cNvPr id="54" name="群組 53"/>
          <p:cNvGrpSpPr/>
          <p:nvPr/>
        </p:nvGrpSpPr>
        <p:grpSpPr>
          <a:xfrm>
            <a:off x="2123728" y="3140968"/>
            <a:ext cx="6264696" cy="2592288"/>
            <a:chOff x="2123728" y="3140968"/>
            <a:chExt cx="6264696" cy="2592288"/>
          </a:xfrm>
        </p:grpSpPr>
        <p:sp>
          <p:nvSpPr>
            <p:cNvPr id="6" name="文字方塊 5"/>
            <p:cNvSpPr txBox="1"/>
            <p:nvPr/>
          </p:nvSpPr>
          <p:spPr>
            <a:xfrm>
              <a:off x="2123728" y="3140968"/>
              <a:ext cx="1296144" cy="646331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n</a:t>
              </a:r>
              <a:r>
                <a:rPr lang="en-US" altLang="zh-TW" dirty="0" err="1" smtClean="0"/>
                <a:t>onblocking</a:t>
              </a:r>
              <a:endParaRPr lang="en-US" altLang="zh-TW" dirty="0" smtClean="0"/>
            </a:p>
            <a:p>
              <a:r>
                <a:rPr lang="en-US" altLang="zh-TW" dirty="0"/>
                <a:t>s</a:t>
              </a:r>
              <a:r>
                <a:rPr lang="en-US" altLang="zh-TW" dirty="0" smtClean="0"/>
                <a:t>end issued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419872" y="3140968"/>
              <a:ext cx="216024" cy="646331"/>
            </a:xfrm>
            <a:prstGeom prst="rect">
              <a:avLst/>
            </a:prstGeom>
            <a:solidFill>
              <a:srgbClr val="DDDDDD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156176" y="4941168"/>
              <a:ext cx="2232248" cy="792088"/>
            </a:xfrm>
            <a:prstGeom prst="rect">
              <a:avLst/>
            </a:prstGeom>
            <a:solidFill>
              <a:srgbClr val="DDDDDD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sp>
        <p:nvSpPr>
          <p:cNvPr id="53" name="文字方塊 52"/>
          <p:cNvSpPr txBox="1"/>
          <p:nvPr/>
        </p:nvSpPr>
        <p:spPr>
          <a:xfrm>
            <a:off x="6444208" y="4149080"/>
            <a:ext cx="2160240" cy="36933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75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Cooperating Processes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964488" cy="50691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Processes within a system may be independent or</a:t>
            </a:r>
            <a:r>
              <a:rPr lang="zh-TW" altLang="en-US" dirty="0"/>
              <a:t> </a:t>
            </a:r>
            <a:r>
              <a:rPr lang="en-US" altLang="zh-TW" dirty="0"/>
              <a:t>cooperating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Independent</a:t>
            </a:r>
            <a:r>
              <a:rPr lang="en-US" altLang="zh-TW" dirty="0"/>
              <a:t> process cannot affect or be affected by the execution of another </a:t>
            </a:r>
            <a:r>
              <a:rPr lang="en-US" altLang="zh-TW" dirty="0" smtClean="0"/>
              <a:t>process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Cooperating</a:t>
            </a:r>
            <a:r>
              <a:rPr lang="en-US" altLang="zh-TW" dirty="0"/>
              <a:t> </a:t>
            </a:r>
            <a:r>
              <a:rPr lang="en-US" altLang="zh-TW" dirty="0" smtClean="0"/>
              <a:t>processes </a:t>
            </a:r>
            <a:r>
              <a:rPr lang="en-US" altLang="zh-TW" dirty="0"/>
              <a:t>can affect or be affected by the execution of </a:t>
            </a:r>
            <a:r>
              <a:rPr lang="en-US" altLang="zh-TW" dirty="0" smtClean="0"/>
              <a:t>other cooperating processes</a:t>
            </a:r>
            <a:endParaRPr lang="en-US" altLang="zh-TW" dirty="0"/>
          </a:p>
          <a:p>
            <a:r>
              <a:rPr lang="en-US" altLang="zh-TW" dirty="0" smtClean="0"/>
              <a:t>In general, </a:t>
            </a:r>
            <a:r>
              <a:rPr lang="en-US" altLang="zh-TW" dirty="0"/>
              <a:t>processes or threads must </a:t>
            </a:r>
            <a:r>
              <a:rPr lang="en-US" altLang="zh-TW" dirty="0" smtClean="0">
                <a:solidFill>
                  <a:srgbClr val="FF0000"/>
                </a:solidFill>
              </a:rPr>
              <a:t>exchange data </a:t>
            </a:r>
            <a:r>
              <a:rPr lang="en-US" altLang="zh-TW" dirty="0" smtClean="0"/>
              <a:t>with </a:t>
            </a:r>
            <a:r>
              <a:rPr lang="en-US" altLang="zh-TW" dirty="0"/>
              <a:t>each </a:t>
            </a:r>
            <a:r>
              <a:rPr lang="en-US" altLang="zh-TW" dirty="0" smtClean="0"/>
              <a:t>other to </a:t>
            </a:r>
            <a:r>
              <a:rPr lang="en-US" altLang="zh-TW" dirty="0"/>
              <a:t>cooperate usefully</a:t>
            </a:r>
          </a:p>
          <a:p>
            <a:r>
              <a:rPr lang="en-US" altLang="zh-TW" dirty="0"/>
              <a:t>Cooperating processes need </a:t>
            </a:r>
            <a:r>
              <a:rPr lang="en-US" altLang="zh-TW" b="1" dirty="0" smtClean="0"/>
              <a:t>inter-process communication </a:t>
            </a:r>
            <a:r>
              <a:rPr lang="en-US" altLang="zh-TW" dirty="0"/>
              <a:t>(</a:t>
            </a:r>
            <a:r>
              <a:rPr lang="en-US" altLang="zh-TW" b="1" dirty="0" smtClean="0"/>
              <a:t>IPC</a:t>
            </a:r>
            <a:r>
              <a:rPr lang="en-US" altLang="zh-TW" dirty="0" smtClean="0"/>
              <a:t>) facilities</a:t>
            </a:r>
          </a:p>
          <a:p>
            <a:r>
              <a:rPr lang="en-US" altLang="zh-TW" dirty="0" smtClean="0"/>
              <a:t>There are two kinds </a:t>
            </a:r>
            <a:r>
              <a:rPr lang="en-US" altLang="zh-TW" dirty="0"/>
              <a:t>of </a:t>
            </a:r>
            <a:r>
              <a:rPr lang="en-US" altLang="zh-TW" dirty="0" smtClean="0"/>
              <a:t>IPC models</a:t>
            </a:r>
            <a:endParaRPr lang="en-US" altLang="zh-TW" dirty="0"/>
          </a:p>
          <a:p>
            <a:pPr lvl="1"/>
            <a:r>
              <a:rPr lang="en-US" altLang="zh-TW" dirty="0" smtClean="0"/>
              <a:t>Shared </a:t>
            </a:r>
            <a:r>
              <a:rPr lang="en-US" altLang="zh-TW" dirty="0"/>
              <a:t>memory</a:t>
            </a:r>
          </a:p>
          <a:p>
            <a:pPr lvl="1"/>
            <a:r>
              <a:rPr lang="en-US" altLang="zh-TW" dirty="0" smtClean="0"/>
              <a:t>Message </a:t>
            </a:r>
            <a:r>
              <a:rPr lang="en-US" altLang="zh-TW" dirty="0"/>
              <a:t>passing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Naming in Message Passing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9036496" cy="4853136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Direct </a:t>
            </a:r>
            <a:r>
              <a:rPr lang="en-US" altLang="zh-TW" dirty="0" smtClean="0">
                <a:ea typeface="新細明體" panose="02020500000000000000" pitchFamily="18" charset="-120"/>
              </a:rPr>
              <a:t>channel: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unique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process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identifiers </a:t>
            </a:r>
            <a:r>
              <a:rPr lang="en-US" altLang="zh-TW" dirty="0" smtClean="0">
                <a:ea typeface="新細明體" panose="02020500000000000000" pitchFamily="18" charset="-120"/>
              </a:rPr>
              <a:t>are </a:t>
            </a:r>
            <a:r>
              <a:rPr lang="en-US" altLang="zh-TW" dirty="0">
                <a:ea typeface="新細明體" panose="02020500000000000000" pitchFamily="18" charset="-120"/>
              </a:rPr>
              <a:t>used for </a:t>
            </a:r>
            <a:r>
              <a:rPr lang="en-US" altLang="zh-TW" dirty="0" smtClean="0">
                <a:ea typeface="新細明體" panose="02020500000000000000" pitchFamily="18" charset="-120"/>
              </a:rPr>
              <a:t>source and destination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It </a:t>
            </a:r>
            <a:r>
              <a:rPr lang="en-US" altLang="zh-TW" dirty="0">
                <a:ea typeface="新細明體" panose="02020500000000000000" pitchFamily="18" charset="-120"/>
              </a:rPr>
              <a:t>might be impossible to specify the source ahead of time (e.g., a print server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Indirect </a:t>
            </a:r>
            <a:r>
              <a:rPr lang="en-US" altLang="zh-TW" dirty="0" smtClean="0">
                <a:ea typeface="新細明體" panose="02020500000000000000" pitchFamily="18" charset="-120"/>
              </a:rPr>
              <a:t>channel </a:t>
            </a:r>
            <a:r>
              <a:rPr lang="en-US" altLang="zh-TW" dirty="0">
                <a:ea typeface="新細明體" panose="02020500000000000000" pitchFamily="18" charset="-120"/>
              </a:rPr>
              <a:t>(more convenient):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essages </a:t>
            </a:r>
            <a:r>
              <a:rPr lang="en-US" altLang="zh-TW" dirty="0">
                <a:ea typeface="新細明體" panose="02020500000000000000" pitchFamily="18" charset="-120"/>
              </a:rPr>
              <a:t>are sent to a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shared mailbox </a:t>
            </a:r>
            <a:r>
              <a:rPr lang="en-US" altLang="zh-TW" dirty="0">
                <a:ea typeface="新細明體" panose="02020500000000000000" pitchFamily="18" charset="-120"/>
              </a:rPr>
              <a:t>which consists of a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queue</a:t>
            </a:r>
            <a:r>
              <a:rPr lang="en-US" altLang="zh-TW" dirty="0">
                <a:ea typeface="新細明體" panose="02020500000000000000" pitchFamily="18" charset="-120"/>
              </a:rPr>
              <a:t> of </a:t>
            </a:r>
            <a:r>
              <a:rPr lang="en-US" altLang="zh-TW" dirty="0" smtClean="0">
                <a:ea typeface="新細明體" panose="02020500000000000000" pitchFamily="18" charset="-120"/>
              </a:rPr>
              <a:t>messages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Senders </a:t>
            </a:r>
            <a:r>
              <a:rPr lang="en-US" altLang="zh-TW" dirty="0">
                <a:ea typeface="新細明體" panose="02020500000000000000" pitchFamily="18" charset="-120"/>
              </a:rPr>
              <a:t>place messages in the mailbox, receivers pick them </a:t>
            </a:r>
            <a:r>
              <a:rPr lang="en-US" altLang="zh-TW" dirty="0" smtClean="0">
                <a:ea typeface="新細明體" panose="02020500000000000000" pitchFamily="18" charset="-120"/>
              </a:rPr>
              <a:t>up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7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Direct </a:t>
            </a:r>
            <a:r>
              <a:rPr lang="en-US" altLang="zh-TW" dirty="0" smtClean="0">
                <a:ea typeface="新細明體" panose="02020500000000000000" pitchFamily="18" charset="-120"/>
              </a:rPr>
              <a:t>Channel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49971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Processes must name each other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explicitly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TW" dirty="0"/>
              <a:t>Symmetric Addressing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solidFill>
                  <a:srgbClr val="FF0000"/>
                </a:solidFill>
              </a:rPr>
              <a:t>send</a:t>
            </a:r>
            <a:r>
              <a:rPr lang="en-US" altLang="zh-TW" dirty="0">
                <a:solidFill>
                  <a:srgbClr val="A50021"/>
                </a:solidFill>
              </a:rPr>
              <a:t> </a:t>
            </a:r>
            <a:r>
              <a:rPr lang="en-US" altLang="zh-TW" dirty="0"/>
              <a:t>(P, message) – send to process P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solidFill>
                  <a:srgbClr val="FF0000"/>
                </a:solidFill>
              </a:rPr>
              <a:t>receive</a:t>
            </a:r>
            <a:r>
              <a:rPr lang="en-US" altLang="zh-TW" dirty="0" smtClean="0">
                <a:solidFill>
                  <a:srgbClr val="A50021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Q, message) – receive from Q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dirty="0"/>
              <a:t>Asymmetric Addressing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solidFill>
                  <a:srgbClr val="FF0000"/>
                </a:solidFill>
              </a:rPr>
              <a:t>send</a:t>
            </a:r>
            <a:r>
              <a:rPr lang="en-US" altLang="zh-TW" dirty="0">
                <a:solidFill>
                  <a:srgbClr val="A50021"/>
                </a:solidFill>
              </a:rPr>
              <a:t> </a:t>
            </a:r>
            <a:r>
              <a:rPr lang="en-US" altLang="zh-TW" dirty="0"/>
              <a:t>(P, message) – send to process P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solidFill>
                  <a:srgbClr val="FF0000"/>
                </a:solidFill>
              </a:rPr>
              <a:t>receive</a:t>
            </a:r>
            <a:r>
              <a:rPr lang="en-US" altLang="zh-TW" dirty="0" smtClean="0">
                <a:solidFill>
                  <a:srgbClr val="A5002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(&amp;</a:t>
            </a:r>
            <a:r>
              <a:rPr lang="en-US" altLang="zh-TW" dirty="0" smtClean="0"/>
              <a:t>id</a:t>
            </a:r>
            <a:r>
              <a:rPr lang="en-US" altLang="zh-TW" dirty="0"/>
              <a:t>, message) – </a:t>
            </a:r>
            <a:r>
              <a:rPr lang="en-US" altLang="zh-TW" dirty="0" smtClean="0"/>
              <a:t>receive </a:t>
            </a:r>
            <a:r>
              <a:rPr lang="en-US" altLang="zh-TW" dirty="0"/>
              <a:t>from any; system sets id </a:t>
            </a:r>
            <a:r>
              <a:rPr lang="en-US" altLang="zh-TW" dirty="0" smtClean="0"/>
              <a:t>to </a:t>
            </a:r>
            <a:r>
              <a:rPr lang="en-US" altLang="zh-TW" dirty="0"/>
              <a:t>sender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Properties: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TW" dirty="0"/>
              <a:t>Links </a:t>
            </a:r>
            <a:r>
              <a:rPr lang="en-US" altLang="zh-TW" dirty="0" smtClean="0"/>
              <a:t>are established </a:t>
            </a:r>
            <a:r>
              <a:rPr lang="en-US" altLang="zh-TW" dirty="0"/>
              <a:t>automatically between pairs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dirty="0"/>
              <a:t>P</a:t>
            </a:r>
            <a:r>
              <a:rPr lang="en-US" altLang="zh-TW" dirty="0" smtClean="0"/>
              <a:t>rocesses </a:t>
            </a:r>
            <a:r>
              <a:rPr lang="en-US" altLang="zh-TW" dirty="0"/>
              <a:t>must know each others </a:t>
            </a:r>
            <a:r>
              <a:rPr lang="en-US" altLang="zh-TW" dirty="0" smtClean="0"/>
              <a:t>in advance</a:t>
            </a:r>
            <a:endParaRPr lang="en-US" altLang="zh-TW" dirty="0"/>
          </a:p>
          <a:p>
            <a:pPr lvl="1">
              <a:lnSpc>
                <a:spcPct val="90000"/>
              </a:lnSpc>
              <a:defRPr/>
            </a:pPr>
            <a:r>
              <a:rPr lang="en-US" altLang="zh-TW" dirty="0"/>
              <a:t>Exactly one link per pair </a:t>
            </a:r>
            <a:r>
              <a:rPr lang="en-US" altLang="zh-TW" dirty="0" smtClean="0"/>
              <a:t>of </a:t>
            </a:r>
            <a:r>
              <a:rPr lang="en-US" altLang="zh-TW" dirty="0"/>
              <a:t>communicating processes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Disadvantage:</a:t>
            </a:r>
            <a:r>
              <a:rPr lang="en-US" altLang="zh-TW" dirty="0"/>
              <a:t> a process must know the name or ID of the </a:t>
            </a:r>
            <a:r>
              <a:rPr lang="en-US" altLang="zh-TW" dirty="0" smtClean="0"/>
              <a:t>processes </a:t>
            </a:r>
            <a:r>
              <a:rPr lang="en-US" altLang="zh-TW" dirty="0"/>
              <a:t>it wishes to communicate with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43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Indirect </a:t>
            </a:r>
            <a:r>
              <a:rPr lang="en-US" altLang="zh-TW" dirty="0" smtClean="0">
                <a:ea typeface="新細明體" panose="02020500000000000000" pitchFamily="18" charset="-120"/>
              </a:rPr>
              <a:t>Channel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12968" cy="5141168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dirty="0"/>
              <a:t>Messages are sent to or received from </a:t>
            </a:r>
            <a:r>
              <a:rPr lang="en-US" altLang="zh-TW" dirty="0">
                <a:solidFill>
                  <a:srgbClr val="FF0000"/>
                </a:solidFill>
              </a:rPr>
              <a:t>mailboxes</a:t>
            </a:r>
            <a:r>
              <a:rPr lang="en-US" altLang="zh-TW" dirty="0"/>
              <a:t> </a:t>
            </a:r>
            <a:r>
              <a:rPr lang="en-US" altLang="zh-TW" dirty="0" smtClean="0"/>
              <a:t>(or </a:t>
            </a:r>
            <a:r>
              <a:rPr lang="en-US" altLang="zh-TW" dirty="0">
                <a:solidFill>
                  <a:srgbClr val="FF0000"/>
                </a:solidFill>
              </a:rPr>
              <a:t>ports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>
              <a:lnSpc>
                <a:spcPct val="80000"/>
              </a:lnSpc>
              <a:defRPr/>
            </a:pPr>
            <a:r>
              <a:rPr lang="en-US" altLang="zh-TW" dirty="0"/>
              <a:t>Each mailbox has a unique </a:t>
            </a:r>
            <a:r>
              <a:rPr lang="en-US" altLang="zh-TW" dirty="0" smtClean="0"/>
              <a:t>id</a:t>
            </a:r>
            <a:endParaRPr lang="en-US" altLang="zh-TW" dirty="0"/>
          </a:p>
          <a:p>
            <a:pPr lvl="1">
              <a:lnSpc>
                <a:spcPct val="80000"/>
              </a:lnSpc>
              <a:defRPr/>
            </a:pPr>
            <a:r>
              <a:rPr lang="en-US" altLang="zh-TW" dirty="0"/>
              <a:t>Processes can communicate only if they share a </a:t>
            </a:r>
            <a:r>
              <a:rPr lang="en-US" altLang="zh-TW" dirty="0" smtClean="0"/>
              <a:t>mailbox</a:t>
            </a:r>
            <a:endParaRPr lang="en-US" altLang="zh-TW" dirty="0"/>
          </a:p>
          <a:p>
            <a:pPr>
              <a:lnSpc>
                <a:spcPct val="80000"/>
              </a:lnSpc>
              <a:defRPr/>
            </a:pPr>
            <a:r>
              <a:rPr lang="en-US" altLang="zh-TW" dirty="0" smtClean="0"/>
              <a:t>Properties:</a:t>
            </a:r>
            <a:endParaRPr lang="en-US" altLang="zh-TW" dirty="0"/>
          </a:p>
          <a:p>
            <a:pPr lvl="1">
              <a:lnSpc>
                <a:spcPct val="80000"/>
              </a:lnSpc>
              <a:defRPr/>
            </a:pPr>
            <a:r>
              <a:rPr lang="en-US" altLang="zh-TW" dirty="0" smtClean="0"/>
              <a:t>Links </a:t>
            </a:r>
            <a:r>
              <a:rPr lang="en-US" altLang="zh-TW" dirty="0" smtClean="0"/>
              <a:t>are established </a:t>
            </a:r>
            <a:r>
              <a:rPr lang="en-US" altLang="zh-TW" dirty="0"/>
              <a:t>only if processes share a common mailbox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TW" dirty="0"/>
              <a:t>A link may be associated with more than 2 </a:t>
            </a:r>
            <a:r>
              <a:rPr lang="en-US" altLang="zh-TW" dirty="0" smtClean="0"/>
              <a:t>processes</a:t>
            </a:r>
            <a:endParaRPr lang="en-US" altLang="zh-TW" dirty="0"/>
          </a:p>
          <a:p>
            <a:pPr lvl="1">
              <a:lnSpc>
                <a:spcPct val="80000"/>
              </a:lnSpc>
              <a:defRPr/>
            </a:pPr>
            <a:r>
              <a:rPr lang="en-US" altLang="zh-TW" dirty="0"/>
              <a:t>Each pair of processes may share several communication </a:t>
            </a:r>
            <a:r>
              <a:rPr lang="en-US" altLang="zh-TW" dirty="0" smtClean="0"/>
              <a:t>links</a:t>
            </a:r>
            <a:endParaRPr lang="en-US" altLang="zh-TW" dirty="0"/>
          </a:p>
          <a:p>
            <a:pPr>
              <a:lnSpc>
                <a:spcPct val="80000"/>
              </a:lnSpc>
              <a:defRPr/>
            </a:pPr>
            <a:r>
              <a:rPr lang="en-US" altLang="zh-TW" dirty="0" smtClean="0">
                <a:ea typeface="新細明體" panose="02020500000000000000" pitchFamily="18" charset="-120"/>
              </a:rPr>
              <a:t>Operations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TW" dirty="0" smtClean="0"/>
              <a:t>create </a:t>
            </a:r>
            <a:r>
              <a:rPr lang="en-US" altLang="zh-TW" dirty="0"/>
              <a:t>a new </a:t>
            </a:r>
            <a:r>
              <a:rPr lang="en-US" altLang="zh-TW" dirty="0" smtClean="0"/>
              <a:t>mailbox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TW" dirty="0" smtClean="0"/>
              <a:t>send </a:t>
            </a:r>
            <a:r>
              <a:rPr lang="en-US" altLang="zh-TW" dirty="0"/>
              <a:t>and receive messages through </a:t>
            </a:r>
            <a:r>
              <a:rPr lang="en-US" altLang="zh-TW" dirty="0" smtClean="0"/>
              <a:t>mailbox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TW" sz="2100" dirty="0">
                <a:solidFill>
                  <a:srgbClr val="FF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1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end </a:t>
            </a:r>
            <a:r>
              <a:rPr lang="en-US" altLang="zh-TW" sz="21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1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sz="2100" dirty="0">
                <a:ea typeface="新細明體" panose="02020500000000000000" pitchFamily="18" charset="-120"/>
              </a:rPr>
              <a:t>, message) – send a message to </a:t>
            </a:r>
            <a:r>
              <a:rPr lang="en-US" altLang="zh-TW" sz="2100" dirty="0">
                <a:solidFill>
                  <a:srgbClr val="FF0000"/>
                </a:solidFill>
                <a:ea typeface="新細明體" panose="02020500000000000000" pitchFamily="18" charset="-120"/>
              </a:rPr>
              <a:t>mailbox </a:t>
            </a:r>
            <a:r>
              <a:rPr lang="en-US" altLang="zh-TW" sz="21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TW" sz="2100" dirty="0">
                <a:solidFill>
                  <a:srgbClr val="FF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1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eceive</a:t>
            </a:r>
            <a:r>
              <a:rPr lang="en-US" altLang="zh-TW" sz="2100" dirty="0" smtClean="0">
                <a:ea typeface="新細明體" panose="02020500000000000000" pitchFamily="18" charset="-120"/>
              </a:rPr>
              <a:t> (</a:t>
            </a:r>
            <a:r>
              <a:rPr lang="en-US" altLang="zh-TW" sz="21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sz="2100" dirty="0">
                <a:ea typeface="新細明體" panose="02020500000000000000" pitchFamily="18" charset="-120"/>
              </a:rPr>
              <a:t>, message) – receive a message from </a:t>
            </a:r>
            <a:r>
              <a:rPr lang="en-US" altLang="zh-TW" sz="21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mailbox A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TW" dirty="0" smtClean="0">
                <a:ea typeface="新細明體" panose="02020500000000000000" pitchFamily="18" charset="-120"/>
              </a:rPr>
              <a:t>destroy </a:t>
            </a:r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mailbox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68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056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Message Buffering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50691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While messages are in transit, they reside “in the link” (e.g</a:t>
            </a:r>
            <a:r>
              <a:rPr lang="en-US" altLang="zh-TW" dirty="0" smtClean="0"/>
              <a:t>., message queue)</a:t>
            </a:r>
            <a:endParaRPr lang="en-US" altLang="zh-TW" dirty="0"/>
          </a:p>
          <a:p>
            <a:r>
              <a:rPr lang="en-US" altLang="zh-TW" dirty="0" smtClean="0"/>
              <a:t>There </a:t>
            </a:r>
            <a:r>
              <a:rPr lang="en-US" altLang="zh-TW" dirty="0"/>
              <a:t>are three typical message queue implementations</a:t>
            </a:r>
          </a:p>
          <a:p>
            <a:pPr lvl="1"/>
            <a:r>
              <a:rPr lang="en-US" altLang="zh-TW" dirty="0" smtClean="0"/>
              <a:t>Zero-capacity</a:t>
            </a:r>
            <a:endParaRPr lang="en-US" altLang="zh-TW" dirty="0"/>
          </a:p>
          <a:p>
            <a:pPr lvl="2"/>
            <a:r>
              <a:rPr lang="en-US" altLang="zh-TW" dirty="0" smtClean="0"/>
              <a:t>There is </a:t>
            </a:r>
            <a:r>
              <a:rPr lang="en-US" altLang="zh-TW" dirty="0"/>
              <a:t>no waiting message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sender is </a:t>
            </a:r>
            <a:r>
              <a:rPr lang="en-US" altLang="zh-TW" dirty="0" smtClean="0"/>
              <a:t>blocked until a receiver issues </a:t>
            </a:r>
            <a:r>
              <a:rPr lang="en-US" altLang="zh-TW" dirty="0" smtClean="0"/>
              <a:t>a receive </a:t>
            </a:r>
            <a:r>
              <a:rPr lang="en-US" altLang="zh-TW" dirty="0" smtClean="0"/>
              <a:t>op</a:t>
            </a:r>
            <a:endParaRPr lang="en-US" altLang="zh-TW" dirty="0"/>
          </a:p>
          <a:p>
            <a:pPr lvl="2"/>
            <a:r>
              <a:rPr lang="en-US" altLang="zh-TW" dirty="0" smtClean="0"/>
              <a:t>This </a:t>
            </a:r>
            <a:r>
              <a:rPr lang="en-US" altLang="zh-TW" dirty="0"/>
              <a:t>enforces a “</a:t>
            </a:r>
            <a:r>
              <a:rPr lang="en-US" altLang="zh-TW" dirty="0" smtClean="0">
                <a:solidFill>
                  <a:srgbClr val="FF0000"/>
                </a:solidFill>
              </a:rPr>
              <a:t>rendezvous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 smtClean="0"/>
              <a:t>Bounded </a:t>
            </a:r>
            <a:r>
              <a:rPr lang="en-US" altLang="zh-TW" dirty="0"/>
              <a:t>capacity</a:t>
            </a:r>
          </a:p>
          <a:p>
            <a:pPr lvl="2"/>
            <a:r>
              <a:rPr lang="en-US" altLang="zh-TW" dirty="0" smtClean="0"/>
              <a:t>At </a:t>
            </a:r>
            <a:r>
              <a:rPr lang="en-US" altLang="zh-TW" dirty="0"/>
              <a:t>most n messages can reside in the </a:t>
            </a:r>
            <a:r>
              <a:rPr lang="en-US" altLang="zh-TW" dirty="0" smtClean="0"/>
              <a:t>queue</a:t>
            </a:r>
            <a:endParaRPr lang="en-US" altLang="zh-TW" dirty="0"/>
          </a:p>
          <a:p>
            <a:pPr lvl="2"/>
            <a:r>
              <a:rPr lang="en-US" altLang="zh-TW" dirty="0" smtClean="0"/>
              <a:t>If </a:t>
            </a:r>
            <a:r>
              <a:rPr lang="en-US" altLang="zh-TW" dirty="0"/>
              <a:t>the queue is full, then the sender must block</a:t>
            </a:r>
          </a:p>
          <a:p>
            <a:pPr lvl="1"/>
            <a:r>
              <a:rPr lang="en-US" altLang="zh-TW" dirty="0" smtClean="0"/>
              <a:t>Unbounded </a:t>
            </a:r>
            <a:r>
              <a:rPr lang="en-US" altLang="zh-TW" dirty="0"/>
              <a:t>capacity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sender never blocks</a:t>
            </a:r>
          </a:p>
          <a:p>
            <a:pPr lvl="2"/>
            <a:r>
              <a:rPr lang="en-US" altLang="zh-TW" dirty="0" smtClean="0"/>
              <a:t>Impossible in real world!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03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Message Passing IPCs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Pipe</a:t>
            </a:r>
          </a:p>
          <a:p>
            <a:r>
              <a:rPr lang="en-US" altLang="zh-TW" dirty="0" smtClean="0"/>
              <a:t>FIFO (named pipe)</a:t>
            </a:r>
          </a:p>
          <a:p>
            <a:r>
              <a:rPr lang="en-US" altLang="zh-TW" dirty="0" smtClean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10510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Pipes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/>
              <a:t>A pipe</a:t>
            </a:r>
            <a:r>
              <a:rPr lang="en-US" altLang="zh-TW" sz="3200" i="1" dirty="0"/>
              <a:t> </a:t>
            </a:r>
            <a:r>
              <a:rPr lang="en-US" altLang="zh-TW" sz="3200" dirty="0"/>
              <a:t>is a </a:t>
            </a:r>
            <a:r>
              <a:rPr lang="en-US" altLang="zh-TW" sz="3200" dirty="0" smtClean="0"/>
              <a:t>unidirectional communication channel.</a:t>
            </a:r>
          </a:p>
          <a:p>
            <a:pPr lvl="1"/>
            <a:r>
              <a:rPr lang="en-US" altLang="zh-TW" dirty="0" smtClean="0"/>
              <a:t>Data written </a:t>
            </a:r>
            <a:r>
              <a:rPr lang="en-US" altLang="zh-TW" dirty="0"/>
              <a:t>to the “write end” of the pipe is read back from the “read </a:t>
            </a:r>
            <a:r>
              <a:rPr lang="en-US" altLang="zh-TW" dirty="0" smtClean="0"/>
              <a:t>end” </a:t>
            </a:r>
          </a:p>
          <a:p>
            <a:pPr lvl="1"/>
            <a:r>
              <a:rPr lang="en-US" altLang="zh-TW" dirty="0"/>
              <a:t>Pipes are </a:t>
            </a:r>
            <a:r>
              <a:rPr lang="en-US" altLang="zh-TW" dirty="0" smtClean="0"/>
              <a:t>FIFO </a:t>
            </a:r>
            <a:r>
              <a:rPr lang="en-US" altLang="zh-TW" dirty="0" smtClean="0"/>
              <a:t>devices, data </a:t>
            </a:r>
            <a:r>
              <a:rPr lang="en-US" altLang="zh-TW" dirty="0"/>
              <a:t>is always read from the pipe in the same order it was </a:t>
            </a:r>
            <a:r>
              <a:rPr lang="en-US" altLang="zh-TW" dirty="0" smtClean="0"/>
              <a:t>written</a:t>
            </a:r>
          </a:p>
          <a:p>
            <a:pPr lvl="1"/>
            <a:r>
              <a:rPr lang="en-US" altLang="zh-TW" dirty="0" smtClean="0"/>
              <a:t>Typically, a pipe is used to communicate between two threads in a single process or between </a:t>
            </a:r>
            <a:r>
              <a:rPr lang="en-US" altLang="zh-TW" dirty="0"/>
              <a:t>parent and child </a:t>
            </a:r>
            <a:r>
              <a:rPr lang="en-US" altLang="zh-TW" dirty="0" smtClean="0"/>
              <a:t>processes</a:t>
            </a:r>
          </a:p>
          <a:p>
            <a:pPr lvl="1"/>
            <a:r>
              <a:rPr lang="en-US" altLang="zh-TW" dirty="0"/>
              <a:t>A pipe’s data capacity is </a:t>
            </a:r>
            <a:r>
              <a:rPr lang="en-US" altLang="zh-TW" dirty="0" smtClean="0"/>
              <a:t>limited</a:t>
            </a:r>
          </a:p>
          <a:p>
            <a:pPr lvl="2"/>
            <a:r>
              <a:rPr lang="en-US" altLang="zh-TW" dirty="0" smtClean="0"/>
              <a:t>If a pipe is full, </a:t>
            </a:r>
            <a:r>
              <a:rPr lang="en-US" altLang="zh-TW" dirty="0"/>
              <a:t>the writer </a:t>
            </a:r>
            <a:r>
              <a:rPr lang="en-US" altLang="zh-TW" dirty="0" smtClean="0"/>
              <a:t>process blocks </a:t>
            </a:r>
            <a:r>
              <a:rPr lang="en-US" altLang="zh-TW" dirty="0"/>
              <a:t>until more capacity becomes </a:t>
            </a:r>
            <a:r>
              <a:rPr lang="en-US" altLang="zh-TW" dirty="0" smtClean="0"/>
              <a:t>available</a:t>
            </a:r>
          </a:p>
          <a:p>
            <a:pPr lvl="2"/>
            <a:r>
              <a:rPr lang="en-US" altLang="zh-TW" dirty="0" smtClean="0"/>
              <a:t>If </a:t>
            </a:r>
            <a:r>
              <a:rPr lang="en-US" altLang="zh-TW" dirty="0"/>
              <a:t>the reader tries to read </a:t>
            </a:r>
            <a:r>
              <a:rPr lang="en-US" altLang="zh-TW" dirty="0" smtClean="0"/>
              <a:t>from an empty pipe, </a:t>
            </a:r>
            <a:r>
              <a:rPr lang="en-US" altLang="zh-TW" dirty="0"/>
              <a:t>it blocks until data becomes </a:t>
            </a:r>
            <a:r>
              <a:rPr lang="en-US" altLang="zh-TW" dirty="0" smtClean="0"/>
              <a:t>available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pipe automatically </a:t>
            </a:r>
            <a:r>
              <a:rPr lang="en-US" altLang="zh-TW" dirty="0" smtClean="0"/>
              <a:t>synchronizes the </a:t>
            </a:r>
            <a:r>
              <a:rPr lang="en-US" altLang="zh-TW" dirty="0"/>
              <a:t>two </a:t>
            </a:r>
            <a:r>
              <a:rPr lang="en-US" altLang="zh-TW" dirty="0" smtClean="0"/>
              <a:t>related processes</a:t>
            </a:r>
          </a:p>
        </p:txBody>
      </p:sp>
    </p:spTree>
    <p:extLst>
      <p:ext uri="{BB962C8B-B14F-4D97-AF65-F5344CB8AC3E}">
        <p14:creationId xmlns:p14="http://schemas.microsoft.com/office/powerpoint/2010/main" val="26802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Creating pipes in Linux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To create a pipe, </a:t>
            </a:r>
            <a:r>
              <a:rPr lang="en-US" altLang="zh-TW" dirty="0" smtClean="0"/>
              <a:t>one can use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pipe</a:t>
            </a:r>
            <a:r>
              <a:rPr lang="en-US" altLang="zh-TW" dirty="0"/>
              <a:t> </a:t>
            </a:r>
            <a:r>
              <a:rPr lang="en-US" altLang="zh-TW" dirty="0" smtClean="0"/>
              <a:t>system call</a:t>
            </a:r>
          </a:p>
          <a:p>
            <a:pPr lvl="1"/>
            <a:r>
              <a:rPr lang="en-US" altLang="zh-TW" dirty="0" smtClean="0"/>
              <a:t>It returns </a:t>
            </a:r>
            <a:r>
              <a:rPr lang="en-US" altLang="zh-TW" dirty="0"/>
              <a:t>an integer array of size </a:t>
            </a:r>
            <a:r>
              <a:rPr lang="en-US" altLang="zh-TW" dirty="0" smtClean="0"/>
              <a:t>2</a:t>
            </a:r>
          </a:p>
          <a:p>
            <a:pPr lvl="1"/>
            <a:r>
              <a:rPr lang="en-US" altLang="zh-TW" dirty="0" smtClean="0"/>
              <a:t>The call to </a:t>
            </a:r>
            <a:r>
              <a:rPr lang="en-US" altLang="zh-TW" dirty="0"/>
              <a:t>pipe stores the reading file descriptor </a:t>
            </a:r>
            <a:r>
              <a:rPr lang="en-US" altLang="zh-TW" dirty="0" smtClean="0"/>
              <a:t>in </a:t>
            </a:r>
            <a:r>
              <a:rPr lang="en-US" altLang="zh-TW" dirty="0"/>
              <a:t>position 0 and the writing </a:t>
            </a:r>
            <a:r>
              <a:rPr lang="en-US" altLang="zh-TW" dirty="0" smtClean="0"/>
              <a:t>file descriptor </a:t>
            </a:r>
            <a:r>
              <a:rPr lang="en-US" altLang="zh-TW" dirty="0"/>
              <a:t>in position </a:t>
            </a:r>
            <a:r>
              <a:rPr lang="en-US" altLang="zh-TW" dirty="0" smtClean="0"/>
              <a:t>1</a:t>
            </a:r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example, consider </a:t>
            </a:r>
            <a:r>
              <a:rPr lang="en-US" altLang="zh-TW" dirty="0" smtClean="0"/>
              <a:t>the following codes: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Data </a:t>
            </a:r>
            <a:r>
              <a:rPr lang="en-US" altLang="zh-TW" dirty="0"/>
              <a:t>written to the file descriptor </a:t>
            </a:r>
            <a:r>
              <a:rPr lang="en-US" altLang="zh-TW" dirty="0" err="1" smtClean="0"/>
              <a:t>write_fd</a:t>
            </a:r>
            <a:r>
              <a:rPr lang="en-US" altLang="zh-TW" dirty="0" smtClean="0"/>
              <a:t> </a:t>
            </a:r>
            <a:r>
              <a:rPr lang="en-US" altLang="zh-TW" dirty="0"/>
              <a:t>can be read back from </a:t>
            </a:r>
            <a:r>
              <a:rPr lang="en-US" altLang="zh-TW" dirty="0" err="1" smtClean="0"/>
              <a:t>read_fd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800" y="35689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pipe_fds</a:t>
            </a:r>
            <a:r>
              <a:rPr lang="en-US" altLang="zh-TW" sz="2400" dirty="0">
                <a:solidFill>
                  <a:srgbClr val="FF0000"/>
                </a:solidFill>
              </a:rPr>
              <a:t>[2];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read_fd</a:t>
            </a:r>
            <a:r>
              <a:rPr lang="en-US" altLang="zh-TW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write_fd</a:t>
            </a:r>
            <a:r>
              <a:rPr lang="en-US" altLang="zh-TW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pipe (</a:t>
            </a:r>
            <a:r>
              <a:rPr lang="en-US" altLang="zh-TW" sz="2400" dirty="0" err="1">
                <a:solidFill>
                  <a:srgbClr val="FF0000"/>
                </a:solidFill>
              </a:rPr>
              <a:t>pipe_fds</a:t>
            </a:r>
            <a:r>
              <a:rPr lang="en-US" altLang="zh-TW" sz="24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read_fd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</a:rPr>
              <a:t>pipe_fds</a:t>
            </a:r>
            <a:r>
              <a:rPr lang="en-US" altLang="zh-TW" sz="2400" dirty="0">
                <a:solidFill>
                  <a:srgbClr val="FF0000"/>
                </a:solidFill>
              </a:rPr>
              <a:t>[0];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write_fd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</a:rPr>
              <a:t>pipe_fds</a:t>
            </a:r>
            <a:r>
              <a:rPr lang="en-US" altLang="zh-TW" sz="2400" dirty="0">
                <a:solidFill>
                  <a:srgbClr val="FF0000"/>
                </a:solidFill>
              </a:rPr>
              <a:t>[1];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An Example of Pipe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484784"/>
            <a:ext cx="8153400" cy="499715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#include &lt;</a:t>
            </a:r>
            <a:r>
              <a:rPr lang="en-US" altLang="zh-TW" sz="1800" dirty="0" err="1" smtClean="0"/>
              <a:t>unistd.h</a:t>
            </a:r>
            <a:r>
              <a:rPr lang="en-US" altLang="zh-TW" sz="1800" dirty="0" smtClean="0"/>
              <a:t>&gt;   </a:t>
            </a:r>
            <a:endParaRPr lang="tr-TR" altLang="zh-TW" sz="1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#include &lt;</a:t>
            </a:r>
            <a:r>
              <a:rPr lang="en-US" altLang="zh-TW" sz="1800" dirty="0" err="1" smtClean="0"/>
              <a:t>fcntl.h</a:t>
            </a:r>
            <a:r>
              <a:rPr lang="en-US" altLang="zh-TW" sz="18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#include &lt;</a:t>
            </a:r>
            <a:r>
              <a:rPr lang="en-US" altLang="zh-TW" sz="1800" dirty="0" err="1" smtClean="0"/>
              <a:t>stdio.h</a:t>
            </a:r>
            <a:r>
              <a:rPr lang="en-US" altLang="zh-TW" sz="18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char *message = "This is a message!!!"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{  char </a:t>
            </a:r>
            <a:r>
              <a:rPr lang="en-US" altLang="zh-TW" sz="1800" dirty="0" err="1" smtClean="0"/>
              <a:t>buf</a:t>
            </a:r>
            <a:r>
              <a:rPr lang="en-US" altLang="zh-TW" sz="1800" dirty="0" smtClean="0"/>
              <a:t>[1024]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fd</a:t>
            </a:r>
            <a:r>
              <a:rPr lang="en-US" altLang="zh-TW" sz="1800" dirty="0" smtClean="0"/>
              <a:t>[2];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    pipe(</a:t>
            </a:r>
            <a:r>
              <a:rPr lang="en-US" altLang="zh-TW" sz="1800" dirty="0" err="1" smtClean="0"/>
              <a:t>fd</a:t>
            </a:r>
            <a:r>
              <a:rPr lang="en-US" altLang="zh-TW" sz="1800" dirty="0" smtClean="0"/>
              <a:t>);    /*create pipe*/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    if (fork() != 0) { /* I am the parent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        write(</a:t>
            </a:r>
            <a:r>
              <a:rPr lang="en-US" altLang="zh-TW" sz="1800" dirty="0" err="1" smtClean="0"/>
              <a:t>fd</a:t>
            </a:r>
            <a:r>
              <a:rPr lang="en-US" altLang="zh-TW" sz="1800" dirty="0" smtClean="0"/>
              <a:t>[1], message, </a:t>
            </a:r>
            <a:r>
              <a:rPr lang="en-US" altLang="zh-TW" sz="1800" dirty="0" err="1" smtClean="0"/>
              <a:t>strlen</a:t>
            </a:r>
            <a:r>
              <a:rPr lang="en-US" altLang="zh-TW" sz="1800" dirty="0" smtClean="0"/>
              <a:t> (message) + 1)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   else { /*Child code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        read(</a:t>
            </a:r>
            <a:r>
              <a:rPr lang="en-US" altLang="zh-TW" sz="1800" dirty="0" err="1" smtClean="0"/>
              <a:t>fd</a:t>
            </a:r>
            <a:r>
              <a:rPr lang="en-US" altLang="zh-TW" sz="1800" dirty="0" smtClean="0"/>
              <a:t>[0], </a:t>
            </a:r>
            <a:r>
              <a:rPr lang="en-US" altLang="zh-TW" sz="1800" dirty="0" err="1" smtClean="0"/>
              <a:t>buf</a:t>
            </a:r>
            <a:r>
              <a:rPr lang="en-US" altLang="zh-TW" sz="1800" dirty="0" smtClean="0"/>
              <a:t>, 1024)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        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("Got this from Parent process!!: %s\n", </a:t>
            </a:r>
            <a:r>
              <a:rPr lang="en-US" altLang="zh-TW" sz="1800" dirty="0" err="1" smtClean="0"/>
              <a:t>buf</a:t>
            </a:r>
            <a:r>
              <a:rPr lang="en-US" altLang="zh-TW" sz="1800" dirty="0" smtClean="0"/>
              <a:t>)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22228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The pipe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20635" y="1952079"/>
            <a:ext cx="7937680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FIFOs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 first-in, first-out (FIFO)</a:t>
            </a:r>
            <a:r>
              <a:rPr lang="en-US" altLang="zh-TW" i="1" dirty="0"/>
              <a:t> </a:t>
            </a:r>
            <a:r>
              <a:rPr lang="en-US" altLang="zh-TW" dirty="0"/>
              <a:t>file is a pipe that has a name in the </a:t>
            </a:r>
            <a:r>
              <a:rPr lang="en-US" altLang="zh-TW" dirty="0" smtClean="0"/>
              <a:t>file system.</a:t>
            </a:r>
          </a:p>
          <a:p>
            <a:r>
              <a:rPr lang="en-US" altLang="zh-TW" dirty="0" smtClean="0"/>
              <a:t>Any process can </a:t>
            </a:r>
            <a:r>
              <a:rPr lang="en-US" altLang="zh-TW" dirty="0"/>
              <a:t>open or close the </a:t>
            </a:r>
            <a:r>
              <a:rPr lang="en-US" altLang="zh-TW" dirty="0" smtClean="0"/>
              <a:t>FIFO.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processes on either end of the pipe need not </a:t>
            </a:r>
            <a:r>
              <a:rPr lang="en-US" altLang="zh-TW" dirty="0" smtClean="0"/>
              <a:t>be related </a:t>
            </a:r>
            <a:r>
              <a:rPr lang="en-US" altLang="zh-TW" dirty="0"/>
              <a:t>to each other. </a:t>
            </a:r>
            <a:endParaRPr lang="en-US" altLang="zh-TW" dirty="0" smtClean="0"/>
          </a:p>
          <a:p>
            <a:r>
              <a:rPr lang="en-US" altLang="zh-TW" dirty="0" smtClean="0"/>
              <a:t>FIFOs </a:t>
            </a:r>
            <a:r>
              <a:rPr lang="en-US" altLang="zh-TW" dirty="0"/>
              <a:t>are also called </a:t>
            </a:r>
            <a:r>
              <a:rPr lang="en-US" altLang="zh-TW" dirty="0">
                <a:solidFill>
                  <a:srgbClr val="FF0000"/>
                </a:solidFill>
              </a:rPr>
              <a:t>named </a:t>
            </a:r>
            <a:r>
              <a:rPr lang="en-US" altLang="zh-TW" dirty="0" smtClean="0">
                <a:solidFill>
                  <a:srgbClr val="FF0000"/>
                </a:solidFill>
              </a:rPr>
              <a:t>pipes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5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06152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IPC Models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80099"/>
            <a:ext cx="7992888" cy="53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Creating FIFOs in </a:t>
            </a:r>
            <a:r>
              <a:rPr lang="en-US" altLang="zh-TW" dirty="0" err="1" smtClean="0"/>
              <a:t>Lunix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514116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err="1">
                <a:solidFill>
                  <a:srgbClr val="FF0000"/>
                </a:solidFill>
              </a:rPr>
              <a:t>mkfifo</a:t>
            </a:r>
            <a:r>
              <a:rPr lang="en-US" altLang="zh-TW" dirty="0"/>
              <a:t> </a:t>
            </a:r>
            <a:r>
              <a:rPr lang="en-US" altLang="zh-TW" dirty="0" smtClean="0"/>
              <a:t>command can be used to create a </a:t>
            </a:r>
            <a:r>
              <a:rPr lang="en-US" altLang="zh-TW" dirty="0" smtClean="0"/>
              <a:t>FIFO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Specify </a:t>
            </a:r>
            <a:r>
              <a:rPr lang="en-US" altLang="zh-TW" dirty="0"/>
              <a:t>the path to the </a:t>
            </a:r>
            <a:r>
              <a:rPr lang="en-US" altLang="zh-TW" dirty="0" smtClean="0"/>
              <a:t>FIFO on </a:t>
            </a:r>
            <a:r>
              <a:rPr lang="en-US" altLang="zh-TW" dirty="0"/>
              <a:t>the command </a:t>
            </a:r>
            <a:r>
              <a:rPr lang="en-US" altLang="zh-TW" dirty="0" smtClean="0"/>
              <a:t>line</a:t>
            </a:r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example, create a FIFO in /</a:t>
            </a:r>
            <a:r>
              <a:rPr lang="en-US" altLang="zh-TW" dirty="0" err="1"/>
              <a:t>tmp</a:t>
            </a:r>
            <a:r>
              <a:rPr lang="en-US" altLang="zh-TW" dirty="0"/>
              <a:t>/</a:t>
            </a:r>
            <a:r>
              <a:rPr lang="en-US" altLang="zh-TW" dirty="0" err="1"/>
              <a:t>fifo</a:t>
            </a:r>
            <a:r>
              <a:rPr lang="en-US" altLang="zh-TW" dirty="0"/>
              <a:t> by invoking this:</a:t>
            </a:r>
          </a:p>
          <a:p>
            <a:pPr lvl="2"/>
            <a:r>
              <a:rPr lang="en-US" altLang="zh-TW" dirty="0"/>
              <a:t>% </a:t>
            </a:r>
            <a:r>
              <a:rPr lang="en-US" altLang="zh-TW" dirty="0" err="1"/>
              <a:t>mkfifo</a:t>
            </a:r>
            <a:r>
              <a:rPr lang="en-US" altLang="zh-TW" dirty="0"/>
              <a:t> 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fifo</a:t>
            </a:r>
            <a:endParaRPr lang="en-US" altLang="zh-TW" dirty="0" smtClean="0"/>
          </a:p>
          <a:p>
            <a:r>
              <a:rPr lang="en-US" altLang="zh-TW" dirty="0" smtClean="0"/>
              <a:t>Since </a:t>
            </a:r>
            <a:r>
              <a:rPr lang="en-US" altLang="zh-TW" dirty="0"/>
              <a:t>this named pipe looks like a file, </a:t>
            </a:r>
            <a:r>
              <a:rPr lang="en-US" altLang="zh-TW" dirty="0" smtClean="0"/>
              <a:t>one </a:t>
            </a:r>
            <a:r>
              <a:rPr lang="en-US" altLang="zh-TW" dirty="0"/>
              <a:t>can use all the system calls associated with files to interact with </a:t>
            </a:r>
            <a:r>
              <a:rPr lang="en-US" altLang="zh-TW" dirty="0" smtClean="0"/>
              <a:t>it</a:t>
            </a:r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particular, </a:t>
            </a:r>
            <a:r>
              <a:rPr lang="en-US" altLang="zh-TW" dirty="0" smtClean="0"/>
              <a:t>one </a:t>
            </a:r>
            <a:r>
              <a:rPr lang="en-US" altLang="zh-TW" dirty="0"/>
              <a:t>can use the open, read, write, and close system </a:t>
            </a:r>
            <a:r>
              <a:rPr lang="en-US" altLang="zh-TW" dirty="0" smtClean="0"/>
              <a:t>calls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following are prototypes for each of these </a:t>
            </a:r>
            <a:r>
              <a:rPr lang="en-US" altLang="zh-TW" dirty="0" smtClean="0"/>
              <a:t>system calls</a:t>
            </a:r>
            <a:endParaRPr lang="en-US" altLang="zh-TW" dirty="0"/>
          </a:p>
          <a:p>
            <a:pPr lvl="2"/>
            <a:r>
              <a:rPr lang="en-US" altLang="zh-TW" i="1" dirty="0" err="1"/>
              <a:t>int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open</a:t>
            </a:r>
            <a:r>
              <a:rPr lang="en-US" altLang="zh-TW" i="1" dirty="0"/>
              <a:t>(</a:t>
            </a:r>
            <a:r>
              <a:rPr lang="en-US" altLang="zh-TW" i="1" dirty="0" err="1"/>
              <a:t>const</a:t>
            </a:r>
            <a:r>
              <a:rPr lang="en-US" altLang="zh-TW" i="1" dirty="0"/>
              <a:t> char *pathname, </a:t>
            </a:r>
            <a:r>
              <a:rPr lang="en-US" altLang="zh-TW" i="1" dirty="0" err="1"/>
              <a:t>int</a:t>
            </a:r>
            <a:r>
              <a:rPr lang="en-US" altLang="zh-TW" i="1" dirty="0"/>
              <a:t> flags);</a:t>
            </a:r>
            <a:endParaRPr lang="en-US" altLang="zh-TW" dirty="0"/>
          </a:p>
          <a:p>
            <a:pPr lvl="2"/>
            <a:r>
              <a:rPr lang="en-US" altLang="zh-TW" i="1" dirty="0" err="1"/>
              <a:t>int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read</a:t>
            </a:r>
            <a:r>
              <a:rPr lang="en-US" altLang="zh-TW" i="1" dirty="0"/>
              <a:t>(</a:t>
            </a:r>
            <a:r>
              <a:rPr lang="en-US" altLang="zh-TW" i="1" dirty="0" err="1"/>
              <a:t>int</a:t>
            </a:r>
            <a:r>
              <a:rPr lang="en-US" altLang="zh-TW" i="1" dirty="0"/>
              <a:t> </a:t>
            </a:r>
            <a:r>
              <a:rPr lang="en-US" altLang="zh-TW" i="1" dirty="0" err="1"/>
              <a:t>fd</a:t>
            </a:r>
            <a:r>
              <a:rPr lang="en-US" altLang="zh-TW" i="1" dirty="0"/>
              <a:t>, void *</a:t>
            </a:r>
            <a:r>
              <a:rPr lang="en-US" altLang="zh-TW" i="1" dirty="0" err="1"/>
              <a:t>buf</a:t>
            </a:r>
            <a:r>
              <a:rPr lang="en-US" altLang="zh-TW" i="1" dirty="0"/>
              <a:t>, </a:t>
            </a:r>
            <a:r>
              <a:rPr lang="en-US" altLang="zh-TW" i="1" dirty="0" err="1"/>
              <a:t>size_t</a:t>
            </a:r>
            <a:r>
              <a:rPr lang="en-US" altLang="zh-TW" i="1" dirty="0"/>
              <a:t> count);</a:t>
            </a:r>
            <a:endParaRPr lang="en-US" altLang="zh-TW" dirty="0"/>
          </a:p>
          <a:p>
            <a:pPr lvl="2"/>
            <a:r>
              <a:rPr lang="en-US" altLang="zh-TW" i="1" dirty="0" err="1"/>
              <a:t>int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write</a:t>
            </a:r>
            <a:r>
              <a:rPr lang="en-US" altLang="zh-TW" i="1" dirty="0"/>
              <a:t>(</a:t>
            </a:r>
            <a:r>
              <a:rPr lang="en-US" altLang="zh-TW" i="1" dirty="0" err="1"/>
              <a:t>int</a:t>
            </a:r>
            <a:r>
              <a:rPr lang="en-US" altLang="zh-TW" i="1" dirty="0"/>
              <a:t> </a:t>
            </a:r>
            <a:r>
              <a:rPr lang="en-US" altLang="zh-TW" i="1" dirty="0" err="1"/>
              <a:t>fd</a:t>
            </a:r>
            <a:r>
              <a:rPr lang="en-US" altLang="zh-TW" i="1" dirty="0"/>
              <a:t>, </a:t>
            </a:r>
            <a:r>
              <a:rPr lang="en-US" altLang="zh-TW" i="1" dirty="0" err="1"/>
              <a:t>const</a:t>
            </a:r>
            <a:r>
              <a:rPr lang="en-US" altLang="zh-TW" i="1" dirty="0"/>
              <a:t> void *</a:t>
            </a:r>
            <a:r>
              <a:rPr lang="en-US" altLang="zh-TW" i="1" dirty="0" err="1"/>
              <a:t>buf</a:t>
            </a:r>
            <a:r>
              <a:rPr lang="en-US" altLang="zh-TW" i="1" dirty="0"/>
              <a:t>, </a:t>
            </a:r>
            <a:r>
              <a:rPr lang="en-US" altLang="zh-TW" i="1" dirty="0" err="1"/>
              <a:t>size_t</a:t>
            </a:r>
            <a:r>
              <a:rPr lang="en-US" altLang="zh-TW" i="1" dirty="0"/>
              <a:t> count);</a:t>
            </a:r>
            <a:endParaRPr lang="en-US" altLang="zh-TW" dirty="0"/>
          </a:p>
          <a:p>
            <a:pPr lvl="2"/>
            <a:r>
              <a:rPr lang="en-US" altLang="zh-TW" i="1" dirty="0" err="1"/>
              <a:t>int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close</a:t>
            </a:r>
            <a:r>
              <a:rPr lang="en-US" altLang="zh-TW" i="1" dirty="0"/>
              <a:t>(</a:t>
            </a:r>
            <a:r>
              <a:rPr lang="en-US" altLang="zh-TW" i="1" dirty="0" err="1"/>
              <a:t>fd</a:t>
            </a:r>
            <a:r>
              <a:rPr lang="en-US" altLang="zh-TW" i="1" dirty="0" smtClean="0"/>
              <a:t>);</a:t>
            </a:r>
          </a:p>
          <a:p>
            <a:r>
              <a:rPr lang="en-US" altLang="zh-TW" dirty="0" smtClean="0"/>
              <a:t>Reading </a:t>
            </a:r>
            <a:r>
              <a:rPr lang="en-US" altLang="zh-TW" dirty="0"/>
              <a:t>and writing to named pipes are blocking in </a:t>
            </a:r>
            <a:r>
              <a:rPr lang="en-US" altLang="zh-TW" dirty="0" smtClean="0"/>
              <a:t>nature</a:t>
            </a:r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example, if a process writes to a named pipe, it will get blocked until there is process willing to read that pipe and vice </a:t>
            </a:r>
            <a:r>
              <a:rPr lang="en-US" altLang="zh-TW" dirty="0" smtClean="0"/>
              <a:t>versa</a:t>
            </a: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5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Working with FIFO in a 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51411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FIFO by the following two commands</a:t>
            </a:r>
          </a:p>
          <a:p>
            <a:pPr lvl="1"/>
            <a:r>
              <a:rPr lang="en-US" altLang="zh-TW" dirty="0" err="1"/>
              <a:t>m</a:t>
            </a:r>
            <a:r>
              <a:rPr lang="en-US" altLang="zh-TW" dirty="0" err="1" smtClean="0"/>
              <a:t>kfifo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fifo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mknod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fifo</a:t>
            </a:r>
            <a:r>
              <a:rPr lang="en-US" altLang="zh-TW" dirty="0" smtClean="0"/>
              <a:t> p</a:t>
            </a:r>
          </a:p>
          <a:p>
            <a:r>
              <a:rPr lang="en-US" altLang="zh-TW" dirty="0" smtClean="0"/>
              <a:t>Reading/Writing </a:t>
            </a:r>
            <a:r>
              <a:rPr lang="en-US" altLang="zh-TW" dirty="0"/>
              <a:t>data from/to a </a:t>
            </a:r>
            <a:r>
              <a:rPr lang="en-US" altLang="zh-TW" dirty="0" smtClean="0"/>
              <a:t>FIFO</a:t>
            </a:r>
          </a:p>
          <a:p>
            <a:pPr lvl="1"/>
            <a:r>
              <a:rPr lang="en-US" altLang="zh-TW" dirty="0" smtClean="0"/>
              <a:t>open </a:t>
            </a:r>
            <a:r>
              <a:rPr lang="en-US" altLang="zh-TW" dirty="0"/>
              <a:t>two </a:t>
            </a:r>
            <a:r>
              <a:rPr lang="en-US" altLang="zh-TW" dirty="0" smtClean="0"/>
              <a:t>terminals</a:t>
            </a:r>
          </a:p>
          <a:p>
            <a:pPr lvl="2"/>
            <a:r>
              <a:rPr lang="en-US" altLang="zh-TW" dirty="0" smtClean="0"/>
              <a:t>In </a:t>
            </a:r>
            <a:r>
              <a:rPr lang="en-US" altLang="zh-TW" dirty="0"/>
              <a:t>the first </a:t>
            </a:r>
            <a:r>
              <a:rPr lang="en-US" altLang="zh-TW" dirty="0" smtClean="0"/>
              <a:t>terminal, types</a:t>
            </a:r>
            <a:r>
              <a:rPr lang="zh-TW" altLang="en-US" dirty="0" smtClean="0"/>
              <a:t> </a:t>
            </a:r>
            <a:r>
              <a:rPr lang="en-US" altLang="zh-TW" dirty="0" smtClean="0"/>
              <a:t> “cat </a:t>
            </a:r>
            <a:r>
              <a:rPr lang="en-US" altLang="zh-TW" dirty="0"/>
              <a:t>&gt; </a:t>
            </a:r>
            <a:r>
              <a:rPr lang="en-US" altLang="zh-TW" dirty="0" smtClean="0"/>
              <a:t>fifo1”</a:t>
            </a:r>
          </a:p>
          <a:p>
            <a:pPr lvl="2"/>
            <a:r>
              <a:rPr lang="en-US" altLang="zh-TW" dirty="0" smtClean="0"/>
              <a:t>In the </a:t>
            </a:r>
            <a:r>
              <a:rPr lang="en-US" altLang="zh-TW" dirty="0"/>
              <a:t>second </a:t>
            </a:r>
            <a:r>
              <a:rPr lang="en-US" altLang="zh-TW" dirty="0" smtClean="0"/>
              <a:t>terminal, types “cat fifo1”</a:t>
            </a:r>
          </a:p>
          <a:p>
            <a:pPr lvl="2"/>
            <a:r>
              <a:rPr lang="en-US" altLang="zh-TW" dirty="0" smtClean="0"/>
              <a:t>Writes to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terminal</a:t>
            </a:r>
          </a:p>
          <a:p>
            <a:pPr lvl="3"/>
            <a:r>
              <a:rPr lang="en-US" altLang="zh-TW" dirty="0" smtClean="0"/>
              <a:t>One will </a:t>
            </a:r>
            <a:r>
              <a:rPr lang="en-US" altLang="zh-TW" dirty="0"/>
              <a:t>notice that every time </a:t>
            </a:r>
            <a:r>
              <a:rPr lang="en-US" altLang="zh-TW" dirty="0" smtClean="0"/>
              <a:t>an enter is typed, </a:t>
            </a:r>
            <a:r>
              <a:rPr lang="en-US" altLang="zh-TW" dirty="0"/>
              <a:t>the </a:t>
            </a:r>
            <a:r>
              <a:rPr lang="en-US" altLang="zh-TW" dirty="0" err="1" smtClean="0"/>
              <a:t>corressponding</a:t>
            </a:r>
            <a:r>
              <a:rPr lang="en-US" altLang="zh-TW" dirty="0" smtClean="0"/>
              <a:t> </a:t>
            </a:r>
            <a:r>
              <a:rPr lang="en-US" altLang="zh-TW" dirty="0"/>
              <a:t>line appears in the second </a:t>
            </a:r>
            <a:r>
              <a:rPr lang="en-US" altLang="zh-TW" dirty="0" smtClean="0"/>
              <a:t>terminal</a:t>
            </a:r>
          </a:p>
          <a:p>
            <a:pPr lvl="2"/>
            <a:r>
              <a:rPr lang="en-US" altLang="zh-TW" dirty="0"/>
              <a:t>Pressing CTRL+D in the first terminal terminates writing to </a:t>
            </a:r>
            <a:r>
              <a:rPr lang="en-US" altLang="zh-TW" dirty="0" smtClean="0"/>
              <a:t>fifo1 </a:t>
            </a:r>
          </a:p>
          <a:p>
            <a:pPr lvl="3"/>
            <a:r>
              <a:rPr lang="en-US" altLang="zh-TW" dirty="0" smtClean="0"/>
              <a:t>This </a:t>
            </a:r>
            <a:r>
              <a:rPr lang="en-US" altLang="zh-TW" dirty="0"/>
              <a:t>also terminates the second process because reading from the </a:t>
            </a:r>
            <a:r>
              <a:rPr lang="en-US" altLang="zh-TW" dirty="0" smtClean="0"/>
              <a:t>fifo1 </a:t>
            </a:r>
            <a:r>
              <a:rPr lang="en-US" altLang="zh-TW" dirty="0"/>
              <a:t>now generates a “BROKEN PIPE” </a:t>
            </a:r>
            <a:r>
              <a:rPr lang="en-US" altLang="zh-TW" dirty="0" smtClean="0"/>
              <a:t>signal</a:t>
            </a:r>
          </a:p>
          <a:p>
            <a:pPr lvl="3"/>
            <a:r>
              <a:rPr lang="en-US" altLang="zh-TW" dirty="0" smtClean="0"/>
              <a:t>The </a:t>
            </a:r>
            <a:r>
              <a:rPr lang="en-US" altLang="zh-TW" dirty="0"/>
              <a:t>default action for this is to terminate the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73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Sockets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226496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 socket</a:t>
            </a:r>
            <a:r>
              <a:rPr lang="en-US" altLang="zh-TW" i="1" dirty="0"/>
              <a:t> </a:t>
            </a:r>
            <a:r>
              <a:rPr lang="en-US" altLang="zh-TW" dirty="0"/>
              <a:t>is a </a:t>
            </a:r>
            <a:r>
              <a:rPr lang="en-US" altLang="zh-TW" dirty="0">
                <a:solidFill>
                  <a:srgbClr val="FF0000"/>
                </a:solidFill>
              </a:rPr>
              <a:t>bidirectional </a:t>
            </a:r>
            <a:r>
              <a:rPr lang="en-US" altLang="zh-TW" dirty="0"/>
              <a:t>communication </a:t>
            </a:r>
            <a:r>
              <a:rPr lang="en-US" altLang="zh-TW" dirty="0" smtClean="0"/>
              <a:t>channel</a:t>
            </a:r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can be used to communicate </a:t>
            </a:r>
            <a:r>
              <a:rPr lang="en-US" altLang="zh-TW" dirty="0" smtClean="0"/>
              <a:t>with another </a:t>
            </a:r>
            <a:r>
              <a:rPr lang="en-US" altLang="zh-TW" dirty="0"/>
              <a:t>process on the same machine or </a:t>
            </a:r>
            <a:r>
              <a:rPr lang="en-US" altLang="zh-TW" dirty="0" smtClean="0"/>
              <a:t>on </a:t>
            </a:r>
            <a:r>
              <a:rPr lang="en-US" altLang="zh-TW" dirty="0"/>
              <a:t>other </a:t>
            </a:r>
            <a:r>
              <a:rPr lang="en-US" altLang="zh-TW" dirty="0" smtClean="0"/>
              <a:t>machine</a:t>
            </a:r>
            <a:endParaRPr lang="en-US" altLang="zh-TW" dirty="0" smtClean="0"/>
          </a:p>
          <a:p>
            <a:pPr lvl="1"/>
            <a:r>
              <a:rPr lang="en-US" altLang="zh-TW" dirty="0"/>
              <a:t>Internet </a:t>
            </a:r>
            <a:r>
              <a:rPr lang="en-US" altLang="zh-TW" dirty="0" smtClean="0"/>
              <a:t>programs such </a:t>
            </a:r>
            <a:r>
              <a:rPr lang="en-US" altLang="zh-TW" dirty="0"/>
              <a:t>as Telnet, rlogin, FTP, talk, and the World Wide Web use </a:t>
            </a:r>
            <a:r>
              <a:rPr lang="en-US" altLang="zh-TW" dirty="0" smtClean="0"/>
              <a:t>sockets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ea typeface="新細明體" panose="02020500000000000000" pitchFamily="18" charset="-120"/>
              </a:rPr>
              <a:t>socket is defined as an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endpoint for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communication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Named by concatenation </a:t>
            </a:r>
            <a:r>
              <a:rPr lang="en-US" altLang="zh-TW" dirty="0">
                <a:ea typeface="新細明體" panose="02020500000000000000" pitchFamily="18" charset="-120"/>
              </a:rPr>
              <a:t>of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IP address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port number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socket </a:t>
            </a:r>
            <a:r>
              <a:rPr lang="en-US" altLang="zh-TW" b="1" dirty="0">
                <a:ea typeface="新細明體" panose="02020500000000000000" pitchFamily="18" charset="-120"/>
              </a:rPr>
              <a:t>161.25.19.8:1625</a:t>
            </a:r>
            <a:r>
              <a:rPr lang="en-US" altLang="zh-TW" dirty="0">
                <a:ea typeface="新細明體" panose="02020500000000000000" pitchFamily="18" charset="-120"/>
              </a:rPr>
              <a:t> refers to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port </a:t>
            </a:r>
            <a:r>
              <a:rPr lang="en-US" altLang="zh-TW" b="1" dirty="0">
                <a:ea typeface="新細明體" panose="02020500000000000000" pitchFamily="18" charset="-120"/>
              </a:rPr>
              <a:t>1625</a:t>
            </a:r>
            <a:r>
              <a:rPr lang="en-US" altLang="zh-TW" dirty="0">
                <a:ea typeface="新細明體" panose="02020500000000000000" pitchFamily="18" charset="-120"/>
              </a:rPr>
              <a:t> on host </a:t>
            </a:r>
            <a:r>
              <a:rPr lang="en-US" altLang="zh-TW" b="1" dirty="0">
                <a:ea typeface="新細明體" panose="02020500000000000000" pitchFamily="18" charset="-120"/>
              </a:rPr>
              <a:t>161.25.19.8.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Communication consists </a:t>
            </a:r>
            <a:r>
              <a:rPr lang="en-US" altLang="zh-TW" dirty="0" smtClean="0">
                <a:ea typeface="新細明體" panose="02020500000000000000" pitchFamily="18" charset="-120"/>
              </a:rPr>
              <a:t>of </a:t>
            </a:r>
            <a:r>
              <a:rPr lang="en-US" altLang="zh-TW" dirty="0">
                <a:ea typeface="新細明體" panose="02020500000000000000" pitchFamily="18" charset="-120"/>
              </a:rPr>
              <a:t>a pair of sockets.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3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Socket Concepts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628800"/>
            <a:ext cx="8784976" cy="514116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To create </a:t>
            </a:r>
            <a:r>
              <a:rPr lang="en-US" altLang="zh-TW" dirty="0"/>
              <a:t>a socket, </a:t>
            </a:r>
            <a:r>
              <a:rPr lang="en-US" altLang="zh-TW" dirty="0" smtClean="0"/>
              <a:t>three parameters are required: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communication style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namespace</a:t>
            </a:r>
            <a:r>
              <a:rPr lang="en-US" altLang="zh-TW" dirty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protocol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A communication style controls how the socket treats transmitted data and </a:t>
            </a:r>
            <a:r>
              <a:rPr lang="en-US" altLang="zh-TW" dirty="0" smtClean="0"/>
              <a:t>specifies the </a:t>
            </a:r>
            <a:r>
              <a:rPr lang="en-US" altLang="zh-TW" dirty="0"/>
              <a:t>number of communication </a:t>
            </a:r>
            <a:r>
              <a:rPr lang="en-US" altLang="zh-TW" dirty="0" smtClean="0"/>
              <a:t>partners</a:t>
            </a:r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data is sent through a socket, it is </a:t>
            </a:r>
            <a:r>
              <a:rPr lang="en-US" altLang="zh-TW" dirty="0" smtClean="0"/>
              <a:t>packaged into </a:t>
            </a:r>
            <a:r>
              <a:rPr lang="en-US" altLang="zh-TW" dirty="0"/>
              <a:t>chunks called </a:t>
            </a:r>
            <a:r>
              <a:rPr lang="en-US" altLang="zh-TW" dirty="0" smtClean="0">
                <a:solidFill>
                  <a:srgbClr val="FF0000"/>
                </a:solidFill>
              </a:rPr>
              <a:t>packets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communication style determines how </a:t>
            </a:r>
            <a:r>
              <a:rPr lang="en-US" altLang="zh-TW" dirty="0" smtClean="0"/>
              <a:t>these packets </a:t>
            </a:r>
            <a:r>
              <a:rPr lang="en-US" altLang="zh-TW" dirty="0"/>
              <a:t>are handled and how they are addressed from the sender to the </a:t>
            </a:r>
            <a:r>
              <a:rPr lang="en-US" altLang="zh-TW" dirty="0" smtClean="0"/>
              <a:t>receiver</a:t>
            </a:r>
            <a:endParaRPr lang="en-US" altLang="zh-TW" dirty="0"/>
          </a:p>
          <a:p>
            <a:pPr lvl="1"/>
            <a:r>
              <a:rPr lang="en-US" altLang="zh-TW" i="1" dirty="0" smtClean="0">
                <a:solidFill>
                  <a:srgbClr val="FF0000"/>
                </a:solidFill>
              </a:rPr>
              <a:t>Connection </a:t>
            </a:r>
            <a:r>
              <a:rPr lang="en-US" altLang="zh-TW" dirty="0">
                <a:solidFill>
                  <a:srgbClr val="FF0000"/>
                </a:solidFill>
              </a:rPr>
              <a:t>styles </a:t>
            </a:r>
            <a:r>
              <a:rPr lang="en-US" altLang="zh-TW" dirty="0"/>
              <a:t>guarantee </a:t>
            </a:r>
            <a:r>
              <a:rPr lang="en-US" altLang="zh-TW" dirty="0" smtClean="0">
                <a:solidFill>
                  <a:srgbClr val="FF0000"/>
                </a:solidFill>
              </a:rPr>
              <a:t>in order delivery </a:t>
            </a:r>
            <a:r>
              <a:rPr lang="en-US" altLang="zh-TW" dirty="0"/>
              <a:t>of all </a:t>
            </a:r>
            <a:r>
              <a:rPr lang="en-US" altLang="zh-TW" dirty="0" smtClean="0"/>
              <a:t>packets</a:t>
            </a:r>
          </a:p>
          <a:p>
            <a:pPr lvl="2"/>
            <a:r>
              <a:rPr lang="en-US" altLang="zh-TW" dirty="0" smtClean="0"/>
              <a:t>It is </a:t>
            </a:r>
            <a:r>
              <a:rPr lang="en-US" altLang="zh-TW" dirty="0"/>
              <a:t>like a telephone </a:t>
            </a:r>
            <a:r>
              <a:rPr lang="en-US" altLang="zh-TW" dirty="0" smtClean="0"/>
              <a:t>call</a:t>
            </a:r>
          </a:p>
          <a:p>
            <a:pPr lvl="3"/>
            <a:r>
              <a:rPr lang="en-US" altLang="zh-TW" dirty="0" smtClean="0"/>
              <a:t>The </a:t>
            </a:r>
            <a:r>
              <a:rPr lang="en-US" altLang="zh-TW" dirty="0"/>
              <a:t>addresses of the </a:t>
            </a:r>
            <a:r>
              <a:rPr lang="en-US" altLang="zh-TW" dirty="0" smtClean="0"/>
              <a:t>sender and </a:t>
            </a:r>
            <a:r>
              <a:rPr lang="en-US" altLang="zh-TW" dirty="0"/>
              <a:t>receiver are fixed at the beginning of the communication when the </a:t>
            </a:r>
            <a:r>
              <a:rPr lang="en-US" altLang="zh-TW" dirty="0" smtClean="0"/>
              <a:t>connection is established</a:t>
            </a:r>
            <a:endParaRPr lang="en-US" altLang="zh-TW" dirty="0"/>
          </a:p>
          <a:p>
            <a:pPr lvl="1"/>
            <a:r>
              <a:rPr lang="en-US" altLang="zh-TW" i="1" dirty="0" smtClean="0">
                <a:solidFill>
                  <a:srgbClr val="FF0000"/>
                </a:solidFill>
              </a:rPr>
              <a:t>Datagram </a:t>
            </a:r>
            <a:r>
              <a:rPr lang="en-US" altLang="zh-TW" dirty="0">
                <a:solidFill>
                  <a:srgbClr val="FF0000"/>
                </a:solidFill>
              </a:rPr>
              <a:t>styles </a:t>
            </a:r>
            <a:r>
              <a:rPr lang="en-US" altLang="zh-TW" dirty="0"/>
              <a:t>do not guarantee delivery or arrival </a:t>
            </a:r>
            <a:r>
              <a:rPr lang="en-US" altLang="zh-TW" dirty="0" smtClean="0"/>
              <a:t>order</a:t>
            </a:r>
          </a:p>
          <a:p>
            <a:pPr lvl="2"/>
            <a:r>
              <a:rPr lang="en-US" altLang="zh-TW" dirty="0" smtClean="0"/>
              <a:t>Packets </a:t>
            </a:r>
            <a:r>
              <a:rPr lang="en-US" altLang="zh-TW" dirty="0"/>
              <a:t>may be lost </a:t>
            </a:r>
            <a:r>
              <a:rPr lang="en-US" altLang="zh-TW" dirty="0" smtClean="0"/>
              <a:t>or reordered </a:t>
            </a:r>
            <a:r>
              <a:rPr lang="en-US" altLang="zh-TW" dirty="0"/>
              <a:t>in transit due to network errors or other </a:t>
            </a:r>
            <a:r>
              <a:rPr lang="en-US" altLang="zh-TW" dirty="0" smtClean="0"/>
              <a:t>conditions </a:t>
            </a:r>
          </a:p>
          <a:p>
            <a:pPr lvl="2"/>
            <a:r>
              <a:rPr lang="en-US" altLang="zh-TW" dirty="0" smtClean="0"/>
              <a:t>The system guarantees </a:t>
            </a:r>
            <a:r>
              <a:rPr lang="en-US" altLang="zh-TW" dirty="0"/>
              <a:t>only “</a:t>
            </a:r>
            <a:r>
              <a:rPr lang="en-US" altLang="zh-TW" dirty="0">
                <a:solidFill>
                  <a:srgbClr val="FF0000"/>
                </a:solidFill>
              </a:rPr>
              <a:t>best effort</a:t>
            </a:r>
            <a:r>
              <a:rPr lang="en-US" altLang="zh-TW" dirty="0"/>
              <a:t>,” so packets may disappear or arrive in a </a:t>
            </a:r>
            <a:r>
              <a:rPr lang="en-US" altLang="zh-TW" dirty="0" smtClean="0"/>
              <a:t>different order </a:t>
            </a:r>
            <a:r>
              <a:rPr lang="en-US" altLang="zh-TW" dirty="0"/>
              <a:t>than </a:t>
            </a:r>
            <a:r>
              <a:rPr lang="en-US" altLang="zh-TW" dirty="0" smtClean="0"/>
              <a:t>shipping</a:t>
            </a:r>
            <a:endParaRPr lang="en-US" altLang="zh-TW" dirty="0"/>
          </a:p>
          <a:p>
            <a:pPr lvl="2"/>
            <a:r>
              <a:rPr lang="en-US" altLang="zh-TW" dirty="0" smtClean="0"/>
              <a:t>It </a:t>
            </a:r>
            <a:r>
              <a:rPr lang="en-US" altLang="zh-TW" dirty="0"/>
              <a:t>behaves more like postal </a:t>
            </a:r>
            <a:r>
              <a:rPr lang="en-US" altLang="zh-TW" dirty="0" smtClean="0"/>
              <a:t>mail</a:t>
            </a:r>
          </a:p>
          <a:p>
            <a:pPr lvl="3"/>
            <a:r>
              <a:rPr lang="en-US" altLang="zh-TW" dirty="0" smtClean="0"/>
              <a:t>The </a:t>
            </a:r>
            <a:r>
              <a:rPr lang="en-US" altLang="zh-TW" dirty="0"/>
              <a:t>sender specifies </a:t>
            </a:r>
            <a:r>
              <a:rPr lang="en-US" altLang="zh-TW" dirty="0" smtClean="0"/>
              <a:t>the receiver’s </a:t>
            </a:r>
            <a:r>
              <a:rPr lang="en-US" altLang="zh-TW" dirty="0"/>
              <a:t>address for each individual </a:t>
            </a:r>
            <a:r>
              <a:rPr lang="en-US" altLang="zh-TW" dirty="0" smtClean="0"/>
              <a:t>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5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Socket Namespaces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/>
          </a:bodyPr>
          <a:lstStyle/>
          <a:p>
            <a:r>
              <a:rPr lang="en-US" altLang="zh-TW" dirty="0"/>
              <a:t>A socket namespace specifies how </a:t>
            </a:r>
            <a:r>
              <a:rPr lang="en-US" altLang="zh-TW" dirty="0">
                <a:solidFill>
                  <a:srgbClr val="FF0000"/>
                </a:solidFill>
              </a:rPr>
              <a:t>socket addresses </a:t>
            </a:r>
            <a:r>
              <a:rPr lang="en-US" altLang="zh-TW" dirty="0"/>
              <a:t>are </a:t>
            </a:r>
            <a:r>
              <a:rPr lang="en-US" altLang="zh-TW" dirty="0" smtClean="0"/>
              <a:t>written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socket address </a:t>
            </a:r>
            <a:r>
              <a:rPr lang="en-US" altLang="zh-TW" dirty="0" smtClean="0"/>
              <a:t>identifies one </a:t>
            </a:r>
            <a:r>
              <a:rPr lang="en-US" altLang="zh-TW" dirty="0"/>
              <a:t>end of a socket </a:t>
            </a:r>
            <a:r>
              <a:rPr lang="en-US" altLang="zh-TW" dirty="0" smtClean="0"/>
              <a:t>connection</a:t>
            </a:r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the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local</a:t>
            </a:r>
            <a:r>
              <a:rPr lang="en-US" altLang="zh-TW" dirty="0" smtClean="0"/>
              <a:t> namespace,” a </a:t>
            </a:r>
            <a:r>
              <a:rPr lang="en-US" altLang="zh-TW" dirty="0"/>
              <a:t>socket </a:t>
            </a:r>
            <a:r>
              <a:rPr lang="en-US" altLang="zh-TW" dirty="0" smtClean="0"/>
              <a:t>address is an </a:t>
            </a:r>
            <a:r>
              <a:rPr lang="en-US" altLang="zh-TW" dirty="0"/>
              <a:t>ordinary </a:t>
            </a:r>
            <a:r>
              <a:rPr lang="en-US" altLang="zh-TW" dirty="0" smtClean="0"/>
              <a:t>filenames</a:t>
            </a:r>
          </a:p>
          <a:p>
            <a:pPr lvl="1"/>
            <a:r>
              <a:rPr lang="en-US" altLang="zh-TW" dirty="0" smtClean="0"/>
              <a:t>In “</a:t>
            </a:r>
            <a:r>
              <a:rPr lang="en-US" altLang="zh-TW" dirty="0" smtClean="0">
                <a:solidFill>
                  <a:srgbClr val="FF0000"/>
                </a:solidFill>
              </a:rPr>
              <a:t>Internet</a:t>
            </a:r>
            <a:r>
              <a:rPr lang="en-US" altLang="zh-TW" dirty="0" smtClean="0"/>
              <a:t> namespace,” a socket address is composed of the Internet address (also known as an </a:t>
            </a:r>
            <a:r>
              <a:rPr lang="en-US" altLang="zh-TW" dirty="0" smtClean="0">
                <a:solidFill>
                  <a:srgbClr val="FF0000"/>
                </a:solidFill>
              </a:rPr>
              <a:t>Internet Protocol address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or </a:t>
            </a:r>
            <a:r>
              <a:rPr lang="en-US" altLang="zh-TW" dirty="0" smtClean="0">
                <a:solidFill>
                  <a:srgbClr val="FF0000"/>
                </a:solidFill>
              </a:rPr>
              <a:t>IP address</a:t>
            </a:r>
            <a:r>
              <a:rPr lang="en-US" altLang="zh-TW" dirty="0" smtClean="0"/>
              <a:t>) of a host and </a:t>
            </a:r>
            <a:r>
              <a:rPr lang="en-US" altLang="zh-TW" dirty="0" smtClean="0">
                <a:solidFill>
                  <a:srgbClr val="FF0000"/>
                </a:solidFill>
              </a:rPr>
              <a:t>a port number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port number distinguishes </a:t>
            </a:r>
            <a:r>
              <a:rPr lang="en-US" altLang="zh-TW" dirty="0" smtClean="0"/>
              <a:t>among multiple </a:t>
            </a:r>
            <a:r>
              <a:rPr lang="en-US" altLang="zh-TW" dirty="0"/>
              <a:t>sockets on the same </a:t>
            </a:r>
            <a:r>
              <a:rPr lang="en-US" altLang="zh-TW" dirty="0" smtClean="0"/>
              <a:t>host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0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Socket Protocols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 protocol specifies how data is </a:t>
            </a:r>
            <a:r>
              <a:rPr lang="en-US" altLang="zh-TW" dirty="0" smtClean="0"/>
              <a:t>transmitted </a:t>
            </a:r>
          </a:p>
          <a:p>
            <a:r>
              <a:rPr lang="en-US" altLang="zh-TW" dirty="0" smtClean="0"/>
              <a:t>There are some commonly used protocols</a:t>
            </a:r>
          </a:p>
          <a:p>
            <a:pPr lvl="1"/>
            <a:r>
              <a:rPr lang="en-US" altLang="zh-TW" dirty="0" smtClean="0"/>
              <a:t>TCP/IP</a:t>
            </a:r>
            <a:r>
              <a:rPr lang="en-US" altLang="zh-TW" dirty="0"/>
              <a:t>, the </a:t>
            </a:r>
            <a:r>
              <a:rPr lang="en-US" altLang="zh-TW" dirty="0" smtClean="0"/>
              <a:t>primary networking </a:t>
            </a:r>
            <a:r>
              <a:rPr lang="en-US" altLang="zh-TW" dirty="0"/>
              <a:t>protocols used by the </a:t>
            </a:r>
            <a:r>
              <a:rPr lang="en-US" altLang="zh-TW" dirty="0" smtClean="0"/>
              <a:t>Internet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AppleTalk network </a:t>
            </a:r>
            <a:r>
              <a:rPr lang="en-US" altLang="zh-TW" dirty="0" smtClean="0"/>
              <a:t>protocol</a:t>
            </a:r>
            <a:endParaRPr lang="en-US" altLang="zh-TW" dirty="0"/>
          </a:p>
          <a:p>
            <a:pPr lvl="1"/>
            <a:r>
              <a:rPr lang="en-US" altLang="zh-TW" dirty="0"/>
              <a:t>the UNIX local communication </a:t>
            </a:r>
            <a:r>
              <a:rPr lang="en-US" altLang="zh-TW" dirty="0" smtClean="0"/>
              <a:t>protocol</a:t>
            </a:r>
          </a:p>
          <a:p>
            <a:r>
              <a:rPr lang="en-US" altLang="zh-TW" dirty="0" smtClean="0"/>
              <a:t>Not </a:t>
            </a:r>
            <a:r>
              <a:rPr lang="en-US" altLang="zh-TW" dirty="0"/>
              <a:t>all combinations of styles, </a:t>
            </a:r>
            <a:r>
              <a:rPr lang="en-US" altLang="zh-TW" dirty="0" smtClean="0"/>
              <a:t>namespaces, and </a:t>
            </a:r>
            <a:r>
              <a:rPr lang="en-US" altLang="zh-TW" dirty="0"/>
              <a:t>protocols are </a:t>
            </a:r>
            <a:r>
              <a:rPr lang="en-US" altLang="zh-TW" dirty="0" smtClean="0"/>
              <a:t>supported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3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The Socket System Calls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495800"/>
          </a:xfrm>
        </p:spPr>
        <p:txBody>
          <a:bodyPr>
            <a:normAutofit/>
          </a:bodyPr>
          <a:lstStyle/>
          <a:p>
            <a:r>
              <a:rPr lang="en-US" altLang="zh-TW" smtClean="0">
                <a:hlinkClick r:id="rId2" action="ppaction://hlinkpres?slideindex=1&amp;slidetitle="/>
              </a:rPr>
              <a:t>Socket API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42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/>
              <a:t>Purposes for IPC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3200" dirty="0"/>
              <a:t>Data Transfer</a:t>
            </a:r>
          </a:p>
          <a:p>
            <a:r>
              <a:rPr lang="en-US" altLang="zh-TW" sz="3200" dirty="0"/>
              <a:t>Sharing Data</a:t>
            </a:r>
          </a:p>
          <a:p>
            <a:r>
              <a:rPr lang="en-US" altLang="zh-TW" sz="3200" dirty="0"/>
              <a:t>Event notification</a:t>
            </a:r>
          </a:p>
          <a:p>
            <a:r>
              <a:rPr lang="en-US" altLang="zh-TW" sz="3200" dirty="0"/>
              <a:t>Resource Sharing and Synchronization</a:t>
            </a:r>
          </a:p>
          <a:p>
            <a:r>
              <a:rPr lang="en-US" altLang="zh-TW" sz="3200" dirty="0"/>
              <a:t>Process Control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05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IPC – Shared Memory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369424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For processes</a:t>
            </a:r>
            <a:endParaRPr lang="en-US" altLang="zh-TW" dirty="0"/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process has </a:t>
            </a:r>
            <a:r>
              <a:rPr lang="en-US" altLang="zh-TW" dirty="0" smtClean="0"/>
              <a:t>own private </a:t>
            </a:r>
            <a:r>
              <a:rPr lang="en-US" altLang="zh-TW" dirty="0"/>
              <a:t>address space</a:t>
            </a:r>
          </a:p>
          <a:p>
            <a:pPr lvl="1"/>
            <a:r>
              <a:rPr lang="en-US" altLang="zh-TW" dirty="0" smtClean="0"/>
              <a:t>Shared </a:t>
            </a:r>
            <a:r>
              <a:rPr lang="en-US" altLang="zh-TW" dirty="0"/>
              <a:t>memory </a:t>
            </a:r>
            <a:r>
              <a:rPr lang="en-US" altLang="zh-TW" dirty="0" smtClean="0"/>
              <a:t>segment must be explicitly </a:t>
            </a:r>
            <a:r>
              <a:rPr lang="en-US" altLang="zh-TW" dirty="0"/>
              <a:t>set up </a:t>
            </a:r>
            <a:r>
              <a:rPr lang="en-US" altLang="zh-TW" dirty="0" smtClean="0"/>
              <a:t>within </a:t>
            </a:r>
            <a:r>
              <a:rPr lang="en-US" altLang="zh-TW" dirty="0"/>
              <a:t>each </a:t>
            </a:r>
            <a:r>
              <a:rPr lang="en-US" altLang="zh-TW" dirty="0" smtClean="0"/>
              <a:t>address space</a:t>
            </a:r>
            <a:endParaRPr lang="en-US" altLang="zh-TW" dirty="0"/>
          </a:p>
          <a:p>
            <a:r>
              <a:rPr lang="en-US" altLang="zh-TW" dirty="0" smtClean="0"/>
              <a:t>For threads of the same process</a:t>
            </a:r>
            <a:endParaRPr lang="en-US" altLang="zh-TW" dirty="0"/>
          </a:p>
          <a:p>
            <a:pPr lvl="1"/>
            <a:r>
              <a:rPr lang="en-US" altLang="zh-TW" dirty="0" smtClean="0"/>
              <a:t>There exists shared </a:t>
            </a:r>
            <a:r>
              <a:rPr lang="en-US" altLang="zh-TW" dirty="0"/>
              <a:t>address space (use heap for shared data)</a:t>
            </a:r>
          </a:p>
          <a:p>
            <a:r>
              <a:rPr lang="en-US" altLang="zh-TW" dirty="0" smtClean="0"/>
              <a:t>Advantages</a:t>
            </a:r>
            <a:endParaRPr lang="en-US" altLang="zh-TW" dirty="0"/>
          </a:p>
          <a:p>
            <a:pPr lvl="1"/>
            <a:r>
              <a:rPr lang="en-US" altLang="zh-TW" dirty="0" smtClean="0"/>
              <a:t>Fast </a:t>
            </a:r>
            <a:r>
              <a:rPr lang="en-US" altLang="zh-TW" dirty="0"/>
              <a:t>and easy to share data</a:t>
            </a:r>
          </a:p>
          <a:p>
            <a:r>
              <a:rPr lang="en-US" altLang="zh-TW" dirty="0" smtClean="0"/>
              <a:t>Disadvantages</a:t>
            </a:r>
            <a:endParaRPr lang="en-US" altLang="zh-TW" dirty="0"/>
          </a:p>
          <a:p>
            <a:pPr lvl="1"/>
            <a:r>
              <a:rPr lang="en-US" altLang="zh-TW" dirty="0" smtClean="0"/>
              <a:t>Must </a:t>
            </a:r>
            <a:r>
              <a:rPr lang="en-US" altLang="zh-TW" dirty="0">
                <a:solidFill>
                  <a:srgbClr val="FF0000"/>
                </a:solidFill>
              </a:rPr>
              <a:t>synchronize</a:t>
            </a:r>
            <a:r>
              <a:rPr lang="en-US" altLang="zh-TW" b="1" dirty="0"/>
              <a:t> </a:t>
            </a:r>
            <a:r>
              <a:rPr lang="en-US" altLang="zh-TW" dirty="0"/>
              <a:t>data </a:t>
            </a:r>
            <a:r>
              <a:rPr lang="en-US" altLang="zh-TW" dirty="0" smtClean="0"/>
              <a:t>accesses to avoid race condition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056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IPC – Message Passing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5141168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3500" dirty="0"/>
              <a:t>Message passing is commonly used between processes</a:t>
            </a:r>
          </a:p>
          <a:p>
            <a:pPr lvl="1"/>
            <a:r>
              <a:rPr lang="en-US" altLang="zh-TW" sz="3100" dirty="0"/>
              <a:t>Explicitly passing data between </a:t>
            </a:r>
            <a:r>
              <a:rPr lang="en-US" altLang="zh-TW" sz="3100" dirty="0">
                <a:solidFill>
                  <a:srgbClr val="FF0000"/>
                </a:solidFill>
              </a:rPr>
              <a:t>sender</a:t>
            </a:r>
            <a:r>
              <a:rPr lang="en-US" altLang="zh-TW" sz="3100" dirty="0"/>
              <a:t> (</a:t>
            </a:r>
            <a:r>
              <a:rPr lang="en-US" altLang="zh-TW" sz="3100" dirty="0" err="1"/>
              <a:t>src</a:t>
            </a:r>
            <a:r>
              <a:rPr lang="en-US" altLang="zh-TW" sz="3100" dirty="0"/>
              <a:t>) and </a:t>
            </a:r>
            <a:r>
              <a:rPr lang="en-US" altLang="zh-TW" sz="3100" dirty="0">
                <a:solidFill>
                  <a:srgbClr val="FF0000"/>
                </a:solidFill>
              </a:rPr>
              <a:t>receiver</a:t>
            </a:r>
            <a:r>
              <a:rPr lang="en-US" altLang="zh-TW" sz="3100" dirty="0"/>
              <a:t> (destination)</a:t>
            </a:r>
          </a:p>
          <a:p>
            <a:pPr lvl="1"/>
            <a:r>
              <a:rPr lang="en-US" altLang="zh-TW" sz="3100" dirty="0"/>
              <a:t>Example: </a:t>
            </a:r>
            <a:r>
              <a:rPr lang="en-US" altLang="zh-TW" sz="3100" dirty="0" smtClean="0">
                <a:solidFill>
                  <a:srgbClr val="FF0000"/>
                </a:solidFill>
              </a:rPr>
              <a:t>pipes</a:t>
            </a:r>
            <a:r>
              <a:rPr lang="en-US" altLang="zh-TW" sz="3100" dirty="0"/>
              <a:t>, </a:t>
            </a:r>
            <a:r>
              <a:rPr lang="en-US" altLang="zh-TW" sz="3100" dirty="0" smtClean="0">
                <a:solidFill>
                  <a:srgbClr val="FF0000"/>
                </a:solidFill>
              </a:rPr>
              <a:t>sockets</a:t>
            </a:r>
            <a:endParaRPr lang="en-US" altLang="zh-TW" sz="31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Advantages:</a:t>
            </a:r>
          </a:p>
          <a:p>
            <a:pPr lvl="1"/>
            <a:r>
              <a:rPr lang="en-US" altLang="zh-TW" sz="3000" dirty="0"/>
              <a:t>Makes sharing </a:t>
            </a:r>
            <a:r>
              <a:rPr lang="en-US" altLang="zh-TW" sz="3000" dirty="0" smtClean="0"/>
              <a:t>explicit (readability)</a:t>
            </a:r>
            <a:endParaRPr lang="en-US" altLang="zh-TW" sz="3000" dirty="0"/>
          </a:p>
          <a:p>
            <a:pPr lvl="1"/>
            <a:r>
              <a:rPr lang="en-US" altLang="zh-TW" sz="3000" dirty="0"/>
              <a:t>Improves modularity (narrow interface)</a:t>
            </a:r>
          </a:p>
          <a:p>
            <a:r>
              <a:rPr lang="en-US" altLang="zh-TW" sz="3600" dirty="0" smtClean="0"/>
              <a:t>Disadvantages</a:t>
            </a:r>
            <a:r>
              <a:rPr lang="en-US" altLang="zh-TW" sz="3600" dirty="0"/>
              <a:t>:</a:t>
            </a:r>
          </a:p>
          <a:p>
            <a:pPr lvl="1"/>
            <a:r>
              <a:rPr lang="en-US" altLang="zh-TW" sz="3000" dirty="0"/>
              <a:t>Performance overhead to copy messages</a:t>
            </a:r>
          </a:p>
          <a:p>
            <a:r>
              <a:rPr lang="en-US" altLang="zh-TW" sz="3600" dirty="0"/>
              <a:t>Issues:</a:t>
            </a:r>
          </a:p>
          <a:p>
            <a:pPr lvl="1"/>
            <a:r>
              <a:rPr lang="en-US" altLang="zh-TW" sz="3000" dirty="0"/>
              <a:t>How to </a:t>
            </a:r>
            <a:r>
              <a:rPr lang="en-US" altLang="zh-TW" sz="3000" dirty="0">
                <a:solidFill>
                  <a:srgbClr val="FF0000"/>
                </a:solidFill>
              </a:rPr>
              <a:t>name</a:t>
            </a:r>
            <a:r>
              <a:rPr lang="en-US" altLang="zh-TW" sz="3000" dirty="0"/>
              <a:t> source and destination?</a:t>
            </a:r>
          </a:p>
          <a:p>
            <a:pPr lvl="2"/>
            <a:r>
              <a:rPr lang="en-US" altLang="zh-TW" sz="2600" dirty="0" smtClean="0"/>
              <a:t>One </a:t>
            </a:r>
            <a:r>
              <a:rPr lang="en-US" altLang="zh-TW" sz="2600" dirty="0"/>
              <a:t>process, set of processes, or mailbox (port)</a:t>
            </a:r>
          </a:p>
          <a:p>
            <a:pPr lvl="1"/>
            <a:r>
              <a:rPr lang="en-US" altLang="zh-TW" sz="3000" dirty="0"/>
              <a:t>Does </a:t>
            </a:r>
            <a:r>
              <a:rPr lang="en-US" altLang="zh-TW" sz="3000" dirty="0" smtClean="0"/>
              <a:t>the sending </a:t>
            </a:r>
            <a:r>
              <a:rPr lang="en-US" altLang="zh-TW" sz="3000" dirty="0"/>
              <a:t>process wait (I.e., block) for </a:t>
            </a:r>
            <a:r>
              <a:rPr lang="en-US" altLang="zh-TW" sz="3000" dirty="0" smtClean="0"/>
              <a:t>the receiver</a:t>
            </a:r>
            <a:r>
              <a:rPr lang="en-US" altLang="zh-TW" sz="3000" dirty="0"/>
              <a:t>?</a:t>
            </a:r>
          </a:p>
          <a:p>
            <a:pPr lvl="2"/>
            <a:r>
              <a:rPr lang="en-US" altLang="zh-TW" sz="2600" dirty="0">
                <a:solidFill>
                  <a:srgbClr val="FF0000"/>
                </a:solidFill>
              </a:rPr>
              <a:t>Blocking</a:t>
            </a:r>
            <a:r>
              <a:rPr lang="en-US" altLang="zh-TW" sz="2600" dirty="0"/>
              <a:t>: Slows down </a:t>
            </a:r>
            <a:r>
              <a:rPr lang="en-US" altLang="zh-TW" sz="2600" dirty="0" smtClean="0"/>
              <a:t>the sender</a:t>
            </a:r>
            <a:endParaRPr lang="en-US" altLang="zh-TW" sz="2600" dirty="0"/>
          </a:p>
          <a:p>
            <a:pPr lvl="2"/>
            <a:r>
              <a:rPr lang="en-US" altLang="zh-TW" sz="2600" dirty="0"/>
              <a:t>Non-blocking: Requires </a:t>
            </a:r>
            <a:r>
              <a:rPr lang="en-US" altLang="zh-TW" sz="2600" dirty="0">
                <a:solidFill>
                  <a:srgbClr val="FF0000"/>
                </a:solidFill>
              </a:rPr>
              <a:t>buffering</a:t>
            </a:r>
            <a:r>
              <a:rPr lang="en-US" altLang="zh-TW" sz="2600" dirty="0"/>
              <a:t> between </a:t>
            </a:r>
            <a:r>
              <a:rPr lang="en-US" altLang="zh-TW" sz="2600" dirty="0" smtClean="0"/>
              <a:t>the sender </a:t>
            </a:r>
            <a:r>
              <a:rPr lang="en-US" altLang="zh-TW" sz="2600" dirty="0"/>
              <a:t>and </a:t>
            </a:r>
            <a:r>
              <a:rPr lang="en-US" altLang="zh-TW" sz="2600" dirty="0" smtClean="0"/>
              <a:t>the receiver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625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056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Unicast vs. Multicast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41085" y="1790773"/>
            <a:ext cx="7896780" cy="41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Message Passing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in basic HTTP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7856" y="1790773"/>
            <a:ext cx="7758600" cy="4114653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46200" y="6156325"/>
            <a:ext cx="714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Processing order: C1, S1, C2, S2, S3, C3, C4, S4 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372200" y="2333779"/>
            <a:ext cx="252028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Operations in server:</a:t>
            </a:r>
          </a:p>
          <a:p>
            <a:r>
              <a:rPr lang="en-US" altLang="zh-TW" dirty="0" smtClean="0"/>
              <a:t>S1: accept connection</a:t>
            </a:r>
          </a:p>
          <a:p>
            <a:r>
              <a:rPr lang="en-US" altLang="zh-TW" dirty="0" smtClean="0"/>
              <a:t>S2: receive request</a:t>
            </a:r>
          </a:p>
          <a:p>
            <a:r>
              <a:rPr lang="en-US" altLang="zh-TW" dirty="0" smtClean="0"/>
              <a:t>S3: send response</a:t>
            </a:r>
          </a:p>
          <a:p>
            <a:r>
              <a:rPr lang="en-US" altLang="zh-TW" dirty="0" smtClean="0"/>
              <a:t>S4: disconnect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372200" y="4327936"/>
            <a:ext cx="244827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Operations in browser:</a:t>
            </a:r>
          </a:p>
          <a:p>
            <a:r>
              <a:rPr lang="en-US" altLang="zh-TW" dirty="0" smtClean="0"/>
              <a:t>C1: make connection</a:t>
            </a:r>
          </a:p>
          <a:p>
            <a:r>
              <a:rPr lang="en-US" altLang="zh-TW" dirty="0" smtClean="0"/>
              <a:t>C2: send request</a:t>
            </a:r>
          </a:p>
          <a:p>
            <a:r>
              <a:rPr lang="en-US" altLang="zh-TW" dirty="0" smtClean="0"/>
              <a:t>C3: receive response</a:t>
            </a:r>
          </a:p>
          <a:p>
            <a:r>
              <a:rPr lang="en-US" altLang="zh-TW" dirty="0" smtClean="0"/>
              <a:t>C4: disconnect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01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153400" cy="990600"/>
          </a:xfrm>
        </p:spPr>
        <p:txBody>
          <a:bodyPr/>
          <a:lstStyle/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Synchronization in </a:t>
            </a:r>
            <a:r>
              <a:rPr lang="en-US" altLang="zh-TW" dirty="0" smtClean="0">
                <a:ea typeface="新細明體" panose="02020500000000000000" pitchFamily="18" charset="-120"/>
              </a:rPr>
              <a:t>Message Passing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99715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Message passing may be </a:t>
            </a:r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blocking</a:t>
            </a:r>
            <a:r>
              <a:rPr lang="en-US" altLang="zh-TW" sz="2800" dirty="0">
                <a:ea typeface="新細明體" panose="02020500000000000000" pitchFamily="18" charset="-120"/>
              </a:rPr>
              <a:t> or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non-blocking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Blocking</a:t>
            </a:r>
            <a:r>
              <a:rPr lang="en-US" altLang="zh-TW" sz="2800" dirty="0">
                <a:ea typeface="新細明體" panose="02020500000000000000" pitchFamily="18" charset="-120"/>
              </a:rPr>
              <a:t> is considered </a:t>
            </a:r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synchronous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Blocking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send: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the sender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blocks </a:t>
            </a:r>
            <a:r>
              <a:rPr lang="en-US" altLang="zh-TW" sz="2400" dirty="0">
                <a:ea typeface="新細明體" panose="02020500000000000000" pitchFamily="18" charset="-120"/>
              </a:rPr>
              <a:t>until the message is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deliverred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Blocking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receive: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the receiver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blocks </a:t>
            </a:r>
            <a:r>
              <a:rPr lang="en-US" altLang="zh-TW" sz="2400" dirty="0">
                <a:ea typeface="新細明體" panose="02020500000000000000" pitchFamily="18" charset="-120"/>
              </a:rPr>
              <a:t>until a message is available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Non-blocking</a:t>
            </a:r>
            <a:r>
              <a:rPr lang="en-US" altLang="zh-TW" sz="2800" dirty="0">
                <a:ea typeface="新細明體" panose="02020500000000000000" pitchFamily="18" charset="-120"/>
              </a:rPr>
              <a:t> is considered </a:t>
            </a:r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asynchronous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Non-blocking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send: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the sender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sends </a:t>
            </a:r>
            <a:r>
              <a:rPr lang="en-US" altLang="zh-TW" sz="2400" dirty="0">
                <a:ea typeface="新細明體" panose="02020500000000000000" pitchFamily="18" charset="-120"/>
              </a:rPr>
              <a:t>the message and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continues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Non-blocking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receive: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the receiver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receives </a:t>
            </a:r>
            <a:r>
              <a:rPr lang="en-US" altLang="zh-TW" sz="2400" dirty="0">
                <a:ea typeface="新細明體" panose="02020500000000000000" pitchFamily="18" charset="-120"/>
              </a:rPr>
              <a:t>a valid message or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null if no pending messages exist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92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4203</TotalTime>
  <Words>2064</Words>
  <Application>Microsoft Office PowerPoint</Application>
  <PresentationFormat>如螢幕大小 (4:3)</PresentationFormat>
  <Paragraphs>273</Paragraphs>
  <Slides>36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微軟正黑體</vt:lpstr>
      <vt:lpstr>新細明體</vt:lpstr>
      <vt:lpstr>Calibri</vt:lpstr>
      <vt:lpstr>Perpetua</vt:lpstr>
      <vt:lpstr>Times New Roman</vt:lpstr>
      <vt:lpstr>Tw Cen MT</vt:lpstr>
      <vt:lpstr>Wingdings</vt:lpstr>
      <vt:lpstr>Wingdings 2</vt:lpstr>
      <vt:lpstr>中庸</vt:lpstr>
      <vt:lpstr> Inter-process Communications</vt:lpstr>
      <vt:lpstr>Cooperating Processes</vt:lpstr>
      <vt:lpstr>IPC Models</vt:lpstr>
      <vt:lpstr>Purposes for IPC</vt:lpstr>
      <vt:lpstr>IPC – Shared Memory</vt:lpstr>
      <vt:lpstr>IPC – Message Passing</vt:lpstr>
      <vt:lpstr>Unicast vs. Multicast</vt:lpstr>
      <vt:lpstr>Message Passing in basic HTTP </vt:lpstr>
      <vt:lpstr>Synchronization in Message Passing</vt:lpstr>
      <vt:lpstr>Message Passing – case 1 Non Blocking Send and Blocking Receive</vt:lpstr>
      <vt:lpstr>Async Send and Sync Receive</vt:lpstr>
      <vt:lpstr>Message Passing – case 2 Blocking Send and Blocking Receive</vt:lpstr>
      <vt:lpstr>Sync Send and Sync Receive</vt:lpstr>
      <vt:lpstr>Event Diagram – Sync Send &amp; Receive</vt:lpstr>
      <vt:lpstr>Message Passing – case 3 Blocking Send and Non Blocking Receive</vt:lpstr>
      <vt:lpstr>Synch Send and Async Receive - 1</vt:lpstr>
      <vt:lpstr>Synch Send and Async Receive - 2</vt:lpstr>
      <vt:lpstr>Synch Send and Async Receive - 3</vt:lpstr>
      <vt:lpstr>Message Passing – case 4 Async Send and Async Receive </vt:lpstr>
      <vt:lpstr>Naming in Message Passing</vt:lpstr>
      <vt:lpstr>Direct Channel</vt:lpstr>
      <vt:lpstr>Indirect Channel</vt:lpstr>
      <vt:lpstr>Message Buffering</vt:lpstr>
      <vt:lpstr>Message Passing IPCs </vt:lpstr>
      <vt:lpstr>Pipes</vt:lpstr>
      <vt:lpstr>Creating pipes in Linux</vt:lpstr>
      <vt:lpstr>An Example of Pipe</vt:lpstr>
      <vt:lpstr>The pipe </vt:lpstr>
      <vt:lpstr>FIFOs</vt:lpstr>
      <vt:lpstr>Creating FIFOs in Lunix</vt:lpstr>
      <vt:lpstr>Working with FIFO in a Shell</vt:lpstr>
      <vt:lpstr>Sockets</vt:lpstr>
      <vt:lpstr>Socket Concepts</vt:lpstr>
      <vt:lpstr>Socket Namespaces</vt:lpstr>
      <vt:lpstr>Socket Protocols</vt:lpstr>
      <vt:lpstr>The Socket System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smyuan</dc:creator>
  <cp:lastModifiedBy>Shyan-Ming Yuan</cp:lastModifiedBy>
  <cp:revision>401</cp:revision>
  <dcterms:created xsi:type="dcterms:W3CDTF">2011-02-18T06:31:28Z</dcterms:created>
  <dcterms:modified xsi:type="dcterms:W3CDTF">2020-03-09T06:23:05Z</dcterms:modified>
</cp:coreProperties>
</file>