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sldIdLst>
    <p:sldId id="256" r:id="rId4"/>
    <p:sldId id="257" r:id="rId5"/>
    <p:sldId id="258" r:id="rId6"/>
    <p:sldId id="260" r:id="rId7"/>
    <p:sldId id="264" r:id="rId8"/>
    <p:sldId id="263" r:id="rId9"/>
    <p:sldId id="279" r:id="rId10"/>
    <p:sldId id="265" r:id="rId11"/>
    <p:sldId id="266" r:id="rId12"/>
    <p:sldId id="267" r:id="rId13"/>
    <p:sldId id="282" r:id="rId14"/>
    <p:sldId id="281" r:id="rId15"/>
    <p:sldId id="271" r:id="rId16"/>
    <p:sldId id="272" r:id="rId17"/>
    <p:sldId id="273" r:id="rId18"/>
    <p:sldId id="276" r:id="rId19"/>
    <p:sldId id="277" r:id="rId20"/>
    <p:sldId id="278" r:id="rId21"/>
    <p:sldId id="280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84FDA-8DD5-479B-8FCE-D0BC1BA27E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5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8E320-1709-4156-8D66-E185DA6E14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90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51131-83AF-44D9-9B6E-1E03FCC6B2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61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F4771-0D2F-496C-B7B9-59F4473305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57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CBE82-BA7C-427F-9000-D5E835901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853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D5D75-686B-4CC2-B9BB-88DCEA838F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79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BAFA-393F-42F6-A67F-CD60FD6A97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271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6998-9447-4EB2-95BC-23FBF1F7B8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19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6157-E71E-4DBE-8E2A-97D9535405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693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C67F5-BCB1-4BB8-B85E-753F8C68E8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35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EBD9-5CC9-4CC9-94AC-EC62CF2593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4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5FB77-FB46-435E-8DEF-2455AEEF7D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0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ED7B-EEA3-4533-B7DE-22BCCF994E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979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A528E-DA91-4DA6-ABDA-A2BD817F64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70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BA810-04BE-4CA6-B058-88A4693CBE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611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A485C-8613-4A76-82DF-2F5916199E5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74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3BDDD-6900-49F3-9AC1-CF7D7C810B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71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E68F-FDCB-465F-B5F6-670CCF9F8A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570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A9C1D-DC66-4A20-8CE9-585091B745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907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51F34-7265-48FB-9A10-311E8B34DF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573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09F60-319F-4DAA-B821-C6323EA2CC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323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3285B-BD0C-4142-9CBE-462AFB50B5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82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90CEB-1FF8-4CC8-8834-7A4F1A52C6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832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B9849-A1AB-4C81-AA37-4FEAB227FE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969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6B2ED-8694-44C4-B02C-34C5DF86A2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877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DEFF4-604C-48DC-86A0-50139E98733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507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F933-06B1-42FB-ACAA-BFBF5C20EB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17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DB70F-2B6E-41BB-9CEE-644560F442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1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448-F148-4AF7-BC9B-54556EDE07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02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0A70B-FE6E-4C3B-BBF1-F8D48204C9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7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96BC-F21E-4A74-8EAE-4692637D0D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68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42C59-8962-421F-A755-68E472DE0D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1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631E9-36A8-4D6A-BCE0-75B30D1C6E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09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5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6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D6E2A1B7-A8F4-4EEB-A24E-EDD79920EE4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 flipV="1">
            <a:off x="95250" y="134143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1080000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zh-TW" sz="24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1341438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8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8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E244248B-BF5F-4F0A-B9EF-CA255543355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410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02606BE3-5959-4549-B3C7-EFEF17C50B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structs.txt" TargetMode="External"/><Relationship Id="rId1" Type="http://schemas.openxmlformats.org/officeDocument/2006/relationships/slideLayout" Target="../slideLayouts/slideLayout13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hyperlink" Target="net-byte-order.txt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netaddr.txt" TargetMode="Externa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214313" y="1166887"/>
            <a:ext cx="8572500" cy="1470025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Socket API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3319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Shyan-Ming Yuan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Department, NCTU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smyuan@gmail.com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More Socket Functions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395288" y="1447800"/>
            <a:ext cx="8497887" cy="5005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sendto() and recvfrom() – Send and receive data without connection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sendto(int sockfd, const void *msg, int len, int flags, const struct sockaddr *to, int tolen); 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recvfrom(int sockfd, void *buf, int len, int flags, struct sockaddr *from, int *fromlen); 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 and shutdown()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close a connection Two way / One way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2" action="ppaction://hlinkfile"/>
              </a:rPr>
              <a:t>getpeername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(int sockfd, struct sockaddr *addr, socklen_t *addrlen);</a:t>
            </a:r>
          </a:p>
          <a:p>
            <a:pPr lvl="1">
              <a:lnSpc>
                <a:spcPct val="90000"/>
              </a:lnSpc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Useful to obtain the peer name given the socket file descriptor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 action="ppaction://hlinksldjump"/>
              </a:rPr>
              <a:t>gethostbyname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(const char *name);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obtain IP address of a computer</a:t>
            </a: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getservbynament (const char *name, const char *proto);</a:t>
            </a:r>
          </a:p>
          <a:p>
            <a:pPr marL="547688" lvl="3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Useful to get the port number given a struct of type sockaddr</a:t>
            </a: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getprotobyname(const char *name); -- obtain the protocol number</a:t>
            </a: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 action="ppaction://hlinksldjump"/>
              </a:rPr>
              <a:t>getaddrinfo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(void *hostname, void *servicename, struct addrinfor *hints, struct addrinfor **result);</a:t>
            </a:r>
          </a:p>
          <a:p>
            <a:pPr marL="547688" lvl="3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Useful to obtain IP address and port number of the server</a:t>
            </a:r>
          </a:p>
          <a:p>
            <a:pPr marL="547688" lvl="3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 is a better way than the combination of get-host-serv-proto-bynames</a:t>
            </a:r>
          </a:p>
          <a:p>
            <a:pPr>
              <a:lnSpc>
                <a:spcPct val="90000"/>
              </a:lnSpc>
            </a:pP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Course\Intro2NP\figures\unix\fig1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71500"/>
            <a:ext cx="8813800" cy="59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上箭號 4">
            <a:hlinkClick r:id="rId3" action="ppaction://hlinksldjump"/>
          </p:cNvPr>
          <p:cNvSpPr/>
          <p:nvPr/>
        </p:nvSpPr>
        <p:spPr>
          <a:xfrm>
            <a:off x="428625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內容版面配置區 3" descr="fig11.5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71438"/>
            <a:ext cx="8786813" cy="6677025"/>
          </a:xfrm>
        </p:spPr>
      </p:pic>
      <p:sp>
        <p:nvSpPr>
          <p:cNvPr id="5" name="向上箭號 4">
            <a:hlinkClick r:id="rId3" action="ppaction://hlinksldjump"/>
          </p:cNvPr>
          <p:cNvSpPr/>
          <p:nvPr/>
        </p:nvSpPr>
        <p:spPr>
          <a:xfrm>
            <a:off x="428625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socket function call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1500188"/>
            <a:ext cx="6715125" cy="1465262"/>
          </a:xfrm>
          <a:noFill/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62288"/>
            <a:ext cx="378618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067050"/>
            <a:ext cx="40243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7763"/>
            <a:ext cx="6248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上箭號 6">
            <a:hlinkClick r:id="rId6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connect function call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429000"/>
            <a:ext cx="73564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1500188"/>
            <a:ext cx="8740775" cy="928687"/>
          </a:xfrm>
          <a:noFill/>
        </p:spPr>
      </p:pic>
      <p:sp>
        <p:nvSpPr>
          <p:cNvPr id="18437" name="文字方塊 5"/>
          <p:cNvSpPr txBox="1">
            <a:spLocks noChangeArrowheads="1"/>
          </p:cNvSpPr>
          <p:nvPr/>
        </p:nvSpPr>
        <p:spPr bwMode="auto">
          <a:xfrm>
            <a:off x="250825" y="2565400"/>
            <a:ext cx="8713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/>
              <a:t>In TCP, It is used by a client to establish a connection with a server.</a:t>
            </a:r>
          </a:p>
          <a:p>
            <a:pPr eaLnBrk="1" hangingPunct="1"/>
            <a:r>
              <a:rPr lang="en-US" altLang="zh-TW" sz="2000"/>
              <a:t>In UDP, it is used by a client to record the IP and port of a server.</a:t>
            </a:r>
            <a:endParaRPr lang="zh-TW" altLang="en-US" sz="2000"/>
          </a:p>
        </p:txBody>
      </p:sp>
      <p:sp>
        <p:nvSpPr>
          <p:cNvPr id="6" name="向上箭號 5">
            <a:hlinkClick r:id="rId4" action="ppaction://hlinksldjump"/>
          </p:cNvPr>
          <p:cNvSpPr/>
          <p:nvPr/>
        </p:nvSpPr>
        <p:spPr>
          <a:xfrm>
            <a:off x="8407400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bind function call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500188"/>
            <a:ext cx="8775700" cy="1285875"/>
          </a:xfrm>
          <a:noFill/>
        </p:spPr>
      </p:pic>
      <p:sp>
        <p:nvSpPr>
          <p:cNvPr id="19460" name="文字方塊 4"/>
          <p:cNvSpPr txBox="1">
            <a:spLocks noChangeArrowheads="1"/>
          </p:cNvSpPr>
          <p:nvPr/>
        </p:nvSpPr>
        <p:spPr bwMode="auto">
          <a:xfrm>
            <a:off x="323850" y="2997200"/>
            <a:ext cx="8391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The bind assigns a local protocol address to a socket.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In the internet protocol, the address is the combination of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either a 32-bit IPv4 address or a 128-bit IPv6 address with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a 16-bit TCP or UDP port number.</a:t>
            </a:r>
            <a:endParaRPr lang="zh-TW" altLang="en-US" sz="2000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737100"/>
            <a:ext cx="8786812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上箭號 5">
            <a:hlinkClick r:id="rId4" action="ppaction://hlinksldjump"/>
          </p:cNvPr>
          <p:cNvSpPr/>
          <p:nvPr/>
        </p:nvSpPr>
        <p:spPr>
          <a:xfrm>
            <a:off x="8243888" y="5762625"/>
            <a:ext cx="485775" cy="9794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listen function call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0483" name="文字方塊 4"/>
          <p:cNvSpPr txBox="1">
            <a:spLocks noChangeArrowheads="1"/>
          </p:cNvSpPr>
          <p:nvPr/>
        </p:nvSpPr>
        <p:spPr bwMode="auto">
          <a:xfrm>
            <a:off x="428625" y="3429000"/>
            <a:ext cx="82867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The listen converts an unconnected TCP socket into a passive mode for awaiting  incoming connection requests.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The backlog argument specifies the maximum number of connection requests can queued for this socket.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The listen can only be used by an awaiting TCP server process.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The listen is normally called after socket and bind function calls and must be called before the accept function call.</a:t>
            </a:r>
            <a:endParaRPr lang="zh-TW" altLang="en-US" sz="200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275" y="1484313"/>
            <a:ext cx="7026275" cy="1562100"/>
          </a:xfrm>
          <a:noFill/>
        </p:spPr>
      </p:pic>
      <p:sp>
        <p:nvSpPr>
          <p:cNvPr id="5" name="向上箭號 4">
            <a:hlinkClick r:id="rId3" action="ppaction://hlinksldjump"/>
          </p:cNvPr>
          <p:cNvSpPr/>
          <p:nvPr/>
        </p:nvSpPr>
        <p:spPr>
          <a:xfrm>
            <a:off x="8243888" y="5691188"/>
            <a:ext cx="485775" cy="977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accept function call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1507" name="文字方塊 4"/>
          <p:cNvSpPr txBox="1">
            <a:spLocks noChangeArrowheads="1"/>
          </p:cNvSpPr>
          <p:nvPr/>
        </p:nvSpPr>
        <p:spPr bwMode="auto">
          <a:xfrm>
            <a:off x="428625" y="3702050"/>
            <a:ext cx="8286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The accept function is called by a TCP server to return the next completed connection from the connection request waiting queue.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sz="2000"/>
              <a:t>If there is no completed connection, the calling process is put to sleep until a completed connection exists unless the socket is noblocking.</a:t>
            </a:r>
            <a:endParaRPr lang="zh-TW" altLang="en-US" sz="2000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1557338"/>
            <a:ext cx="7197725" cy="1511300"/>
          </a:xfrm>
          <a:noFill/>
        </p:spPr>
      </p:pic>
      <p:sp>
        <p:nvSpPr>
          <p:cNvPr id="5" name="向上箭號 4">
            <a:hlinkClick r:id="rId3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host address functions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2531" name="文字方塊 3"/>
          <p:cNvSpPr txBox="1">
            <a:spLocks noChangeArrowheads="1"/>
          </p:cNvSpPr>
          <p:nvPr/>
        </p:nvSpPr>
        <p:spPr bwMode="auto">
          <a:xfrm>
            <a:off x="900113" y="1484313"/>
            <a:ext cx="74882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#include &lt;arpa/inet.h&gt;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Int inet_aton(const char * strptr, struct in_addr *addrptr);</a:t>
            </a:r>
          </a:p>
          <a:p>
            <a:pPr algn="r" eaLnBrk="1" hangingPunct="1"/>
            <a:r>
              <a:rPr lang="en-US" altLang="zh-TW"/>
              <a:t>Returns: 1 if string was valid, 0 one error</a:t>
            </a:r>
          </a:p>
          <a:p>
            <a:pPr algn="r" eaLnBrk="1" hangingPunct="1"/>
            <a:endParaRPr lang="en-US" altLang="zh-TW"/>
          </a:p>
          <a:p>
            <a:pPr eaLnBrk="1" hangingPunct="1"/>
            <a:r>
              <a:rPr lang="en-US" altLang="zh-TW"/>
              <a:t>In_addr_t inet_addr(const char * strptr);</a:t>
            </a:r>
          </a:p>
          <a:p>
            <a:pPr algn="r" eaLnBrk="1" hangingPunct="1"/>
            <a:r>
              <a:rPr lang="en-US" altLang="zh-TW"/>
              <a:t>Returns: 32-bit IP address in NBO; INADDR_NONE if error</a:t>
            </a:r>
          </a:p>
          <a:p>
            <a:pPr algn="r" eaLnBrk="1" hangingPunct="1"/>
            <a:endParaRPr lang="en-US" altLang="zh-TW"/>
          </a:p>
          <a:p>
            <a:pPr eaLnBrk="1" hangingPunct="1"/>
            <a:r>
              <a:rPr lang="en-US" altLang="zh-TW"/>
              <a:t>Char *inet_ntoa(struct in_addr *addrptr);</a:t>
            </a:r>
          </a:p>
          <a:p>
            <a:pPr algn="r" eaLnBrk="1" hangingPunct="1"/>
            <a:r>
              <a:rPr lang="en-US" altLang="zh-TW"/>
              <a:t>Returns: pointer to dotted decimal IP</a:t>
            </a:r>
            <a:endParaRPr lang="zh-TW" altLang="en-US"/>
          </a:p>
        </p:txBody>
      </p:sp>
      <p:sp>
        <p:nvSpPr>
          <p:cNvPr id="22532" name="文字方塊 4"/>
          <p:cNvSpPr txBox="1">
            <a:spLocks noChangeArrowheads="1"/>
          </p:cNvSpPr>
          <p:nvPr/>
        </p:nvSpPr>
        <p:spPr bwMode="auto">
          <a:xfrm>
            <a:off x="539750" y="4868863"/>
            <a:ext cx="7920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/>
              <a:t>Although the dotted-decimal 255.255.255.255 is used as a valid broadcast address,  it can not be handled by </a:t>
            </a:r>
            <a:r>
              <a:rPr lang="en-US" altLang="zh-TW" b="1">
                <a:solidFill>
                  <a:srgbClr val="FF0000"/>
                </a:solidFill>
              </a:rPr>
              <a:t>inet_addr().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向上箭號 5">
            <a:hlinkClick r:id="rId2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Big and Little Endian Byte Orders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5" name="向上箭號 4">
            <a:hlinkClick r:id="rId2" action="ppaction://hlinksldjump"/>
          </p:cNvPr>
          <p:cNvSpPr/>
          <p:nvPr/>
        </p:nvSpPr>
        <p:spPr>
          <a:xfrm>
            <a:off x="8243888" y="5516563"/>
            <a:ext cx="485775" cy="979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6" y="1916833"/>
            <a:ext cx="6786696" cy="4248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What is an API?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23850" y="1447800"/>
            <a:ext cx="6119813" cy="4572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Application Programming Interface.</a:t>
            </a:r>
          </a:p>
          <a:p>
            <a:pPr>
              <a:defRPr/>
            </a:pPr>
            <a:r>
              <a:rPr lang="en-US" altLang="zh-TW" dirty="0" smtClean="0"/>
              <a:t>Interface to what?</a:t>
            </a:r>
          </a:p>
          <a:p>
            <a:pPr lvl="1">
              <a:defRPr/>
            </a:pPr>
            <a:r>
              <a:rPr lang="en-US" altLang="zh-TW" dirty="0" smtClean="0">
                <a:ea typeface="+mn-ea"/>
                <a:cs typeface="+mn-cs"/>
              </a:rPr>
              <a:t>Socket API is an interface to use the network.</a:t>
            </a:r>
          </a:p>
          <a:p>
            <a:pPr lvl="1">
              <a:defRPr/>
            </a:pPr>
            <a:r>
              <a:rPr lang="en-US" altLang="zh-TW" dirty="0" smtClean="0">
                <a:ea typeface="+mn-ea"/>
                <a:cs typeface="+mn-cs"/>
              </a:rPr>
              <a:t>A connection to the transport layer.</a:t>
            </a:r>
          </a:p>
          <a:p>
            <a:pPr lvl="1">
              <a:defRPr/>
            </a:pPr>
            <a:r>
              <a:rPr lang="en-US" altLang="zh-TW" dirty="0" smtClean="0">
                <a:ea typeface="+mn-ea"/>
                <a:cs typeface="+mn-cs"/>
              </a:rPr>
              <a:t>Functions at transport layer and below are very complex.</a:t>
            </a:r>
          </a:p>
          <a:p>
            <a:pPr lvl="2">
              <a:defRPr/>
            </a:pPr>
            <a:r>
              <a:rPr lang="en-US" altLang="zh-TW" dirty="0" smtClean="0">
                <a:ea typeface="+mn-ea"/>
                <a:cs typeface="+mn-cs"/>
              </a:rPr>
              <a:t>E.g. Imagine having to worry about errors on the wireless link and signals to be sent on the radio.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2354263"/>
            <a:ext cx="23526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068960"/>
            <a:ext cx="671512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What is a Socket?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611188" y="1340768"/>
            <a:ext cx="8075612" cy="1766888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It is an abstraction that is provided to an application programmer to send or receive data to another process.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Data can be sent to or received from another process running on the same machine or a different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868958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The Socket API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250825" y="1447800"/>
            <a:ext cx="8569325" cy="5053013"/>
          </a:xfrm>
        </p:spPr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The Socket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API was originated released with the 4.2 BSD system in 1983 - </a:t>
            </a:r>
            <a:r>
              <a:rPr lang="sv-SE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Berkeley Sockets 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It is like 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endpoint</a:t>
            </a:r>
            <a:r>
              <a:rPr lang="en-US" altLang="zh-TW" dirty="0" smtClean="0">
                <a:ea typeface="新細明體" panose="02020500000000000000" pitchFamily="18" charset="-120"/>
              </a:rPr>
              <a:t> of a connection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It exists </a:t>
            </a:r>
            <a:r>
              <a:rPr lang="en-US" altLang="zh-TW" dirty="0" smtClean="0">
                <a:ea typeface="新細明體" panose="02020500000000000000" pitchFamily="18" charset="-120"/>
              </a:rPr>
              <a:t>on either side of </a:t>
            </a:r>
            <a:r>
              <a:rPr lang="en-US" altLang="zh-TW" dirty="0" smtClean="0">
                <a:ea typeface="新細明體" panose="02020500000000000000" pitchFamily="18" charset="-120"/>
              </a:rPr>
              <a:t>a connection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ea typeface="新細明體" panose="02020500000000000000" pitchFamily="18" charset="-120"/>
              </a:rPr>
              <a:t>is identified </a:t>
            </a:r>
            <a:r>
              <a:rPr lang="en-US" altLang="zh-TW" dirty="0" smtClean="0">
                <a:ea typeface="新細明體" panose="02020500000000000000" pitchFamily="18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IP Address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Port Number.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It is a way to speak to other programs using UNIX file descriptors.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 file descriptor is an integer associated with an opened file (or a network connection).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Types of Internet Sockets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SOCK_STREAM</a:t>
            </a:r>
            <a:r>
              <a:rPr lang="en-US" altLang="zh-TW" dirty="0" smtClean="0">
                <a:ea typeface="新細明體" panose="02020500000000000000" pitchFamily="18" charset="-120"/>
              </a:rPr>
              <a:t> (TCP): Connection oriented and Reliable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SOCK_DGRAM</a:t>
            </a:r>
            <a:r>
              <a:rPr lang="en-US" altLang="zh-TW" dirty="0" smtClean="0">
                <a:ea typeface="新細明體" panose="02020500000000000000" pitchFamily="18" charset="-120"/>
              </a:rPr>
              <a:t> (UDP): Connectionless and Unreliable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File &amp; Socket Descriptors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375" y="1412875"/>
            <a:ext cx="5475288" cy="2592388"/>
          </a:xfrm>
          <a:noFill/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933825"/>
            <a:ext cx="6265862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868958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Endpoint Address in Socket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766763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socket system defines a generic format for specifying an endpoint address.</a:t>
            </a: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899592" y="2247250"/>
            <a:ext cx="734481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		   //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to hold an address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uint8_t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sa_len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   // total length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address family,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AF_xxx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char           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sa_data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[14]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14 bytes of address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}; </a:t>
            </a:r>
          </a:p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sockaddr_in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	//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to hold an address for 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internet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uint8_t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sin_len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	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 length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sin_family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// address family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u_short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sin_port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port number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in_addr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sin_addr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//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IP address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char 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sin_zero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[8]; // unused 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}; </a:t>
            </a:r>
          </a:p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in_addr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 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unsigned long 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s_addr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//  32-bit long, or 4 bytes }; </a:t>
            </a:r>
          </a:p>
          <a:p>
            <a:pPr eaLnBrk="1" hangingPunct="1"/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sockaddr_storage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uint8_t 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ss_len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 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length of this 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struct</a:t>
            </a:r>
            <a:endParaRPr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sa_family_t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ss_family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//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address family</a:t>
            </a:r>
          </a:p>
          <a:p>
            <a:pPr eaLnBrk="1" hangingPunct="1"/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012974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Socket Address Structures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46" y="1716609"/>
            <a:ext cx="6324498" cy="44486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114300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Network Byte Order </a:t>
            </a:r>
            <a:r>
              <a:rPr lang="en-US" altLang="zh-TW" dirty="0" smtClean="0">
                <a:ea typeface="新細明體" panose="02020500000000000000" pitchFamily="18" charset="-120"/>
                <a:hlinkClick r:id="rId2" action="ppaction://hlinkfile"/>
              </a:rPr>
              <a:t>Conversions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323850" y="1447800"/>
            <a:ext cx="8496300" cy="5221560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Network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byte order is </a:t>
            </a:r>
            <a:r>
              <a:rPr lang="en-US" altLang="zh-TW" sz="2400" dirty="0" smtClean="0">
                <a:ea typeface="新細明體" panose="02020500000000000000" pitchFamily="18" charset="-120"/>
                <a:hlinkClick r:id="rId3" action="ppaction://hlinksldjump"/>
              </a:rPr>
              <a:t>big-endian byte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order</a:t>
            </a:r>
          </a:p>
          <a:p>
            <a:pPr lvl="1"/>
            <a:r>
              <a:rPr lang="en-US" altLang="zh-TW" sz="2200" dirty="0" err="1">
                <a:ea typeface="新細明體" panose="02020500000000000000" pitchFamily="18" charset="-120"/>
                <a:cs typeface="+mn-cs"/>
              </a:rPr>
              <a:t>htons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– "Host to Network Short“</a:t>
            </a:r>
          </a:p>
          <a:p>
            <a:pPr lvl="1"/>
            <a:r>
              <a:rPr lang="en-US" altLang="zh-TW" sz="2200" dirty="0" err="1" smtClean="0">
                <a:ea typeface="新細明體" panose="02020500000000000000" pitchFamily="18" charset="-120"/>
                <a:cs typeface="+mn-cs"/>
              </a:rPr>
              <a:t>htonl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-- "Host to Network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Long“</a:t>
            </a:r>
          </a:p>
          <a:p>
            <a:pPr lvl="1"/>
            <a:r>
              <a:rPr lang="en-US" altLang="zh-TW" sz="2200" dirty="0" err="1" smtClean="0">
                <a:ea typeface="新細明體" panose="02020500000000000000" pitchFamily="18" charset="-120"/>
                <a:cs typeface="+mn-cs"/>
              </a:rPr>
              <a:t>ntohs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-- "Network to Host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Short“</a:t>
            </a:r>
          </a:p>
          <a:p>
            <a:pPr lvl="1"/>
            <a:r>
              <a:rPr lang="en-US" altLang="zh-TW" sz="2200" dirty="0" err="1" smtClean="0">
                <a:ea typeface="新細明體" panose="02020500000000000000" pitchFamily="18" charset="-120"/>
                <a:cs typeface="+mn-cs"/>
              </a:rPr>
              <a:t>ntohl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() -- "Network to Host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Long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  <a:hlinkClick r:id="rId4" action="ppaction://hlinksldjump"/>
              </a:rPr>
              <a:t>“</a:t>
            </a:r>
            <a:endParaRPr lang="en-US" altLang="zh-TW" sz="2200" dirty="0" smtClean="0">
              <a:ea typeface="新細明體" panose="02020500000000000000" pitchFamily="18" charset="-120"/>
              <a:cs typeface="+mn-cs"/>
            </a:endParaRPr>
          </a:p>
          <a:p>
            <a:r>
              <a:rPr lang="en-US" altLang="zh-TW" sz="2400" dirty="0" err="1" smtClean="0">
                <a:ea typeface="新細明體" panose="02020500000000000000" pitchFamily="18" charset="-120"/>
                <a:hlinkClick r:id="rId4" action="ppaction://hlinksldjump"/>
              </a:rPr>
              <a:t>inet_addr</a:t>
            </a:r>
            <a:r>
              <a:rPr lang="en-US" altLang="zh-TW" sz="2400" dirty="0">
                <a:ea typeface="新細明體" panose="02020500000000000000" pitchFamily="18" charset="-120"/>
              </a:rPr>
              <a:t>() converts a </a:t>
            </a:r>
            <a:r>
              <a:rPr lang="en-US" altLang="zh-TW" sz="2400" dirty="0">
                <a:ea typeface="新細明體" panose="02020500000000000000" pitchFamily="18" charset="-120"/>
                <a:hlinkClick r:id="rId5" action="ppaction://hlinkfile"/>
              </a:rPr>
              <a:t>dotted decimal IP </a:t>
            </a:r>
            <a:r>
              <a:rPr lang="en-US" altLang="zh-TW" sz="2400" dirty="0">
                <a:ea typeface="新細明體" panose="02020500000000000000" pitchFamily="18" charset="-120"/>
              </a:rPr>
              <a:t>address into unsigned long in network byte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order</a:t>
            </a:r>
          </a:p>
          <a:p>
            <a:pPr lvl="1"/>
            <a:r>
              <a:rPr lang="en-US" altLang="zh-TW" dirty="0" err="1" smtClean="0">
                <a:ea typeface="新細明體" panose="02020500000000000000" pitchFamily="18" charset="-120"/>
                <a:cs typeface="+mn-cs"/>
              </a:rPr>
              <a:t>ina.sin_addr.s_addr</a:t>
            </a:r>
            <a:r>
              <a:rPr lang="en-US" altLang="zh-TW" dirty="0" smtClean="0"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+mn-cs"/>
              </a:rPr>
              <a:t>= </a:t>
            </a:r>
            <a:r>
              <a:rPr lang="en-US" altLang="zh-TW" dirty="0" err="1">
                <a:ea typeface="新細明體" panose="02020500000000000000" pitchFamily="18" charset="-120"/>
                <a:cs typeface="+mn-cs"/>
              </a:rPr>
              <a:t>inet_addr</a:t>
            </a:r>
            <a:r>
              <a:rPr lang="en-US" altLang="zh-TW" dirty="0">
                <a:ea typeface="新細明體" panose="02020500000000000000" pitchFamily="18" charset="-120"/>
                <a:cs typeface="+mn-cs"/>
              </a:rPr>
              <a:t>(“129.110.43.11</a:t>
            </a:r>
            <a:r>
              <a:rPr lang="en-US" altLang="zh-TW" dirty="0" smtClean="0">
                <a:ea typeface="新細明體" panose="02020500000000000000" pitchFamily="18" charset="-120"/>
                <a:cs typeface="+mn-cs"/>
              </a:rPr>
              <a:t>”);</a:t>
            </a:r>
          </a:p>
          <a:p>
            <a:r>
              <a:rPr lang="en-US" altLang="zh-TW" sz="2400" dirty="0" err="1" smtClean="0">
                <a:ea typeface="新細明體" panose="02020500000000000000" pitchFamily="18" charset="-120"/>
              </a:rPr>
              <a:t>int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inet_aton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dirty="0" err="1">
                <a:ea typeface="新細明體" panose="02020500000000000000" pitchFamily="18" charset="-120"/>
              </a:rPr>
              <a:t>const</a:t>
            </a:r>
            <a:r>
              <a:rPr lang="en-US" altLang="zh-TW" sz="2400" dirty="0">
                <a:ea typeface="新細明體" panose="02020500000000000000" pitchFamily="18" charset="-120"/>
              </a:rPr>
              <a:t> char *</a:t>
            </a:r>
            <a:r>
              <a:rPr lang="en-US" altLang="zh-TW" sz="2400" dirty="0" err="1">
                <a:ea typeface="新細明體" panose="02020500000000000000" pitchFamily="18" charset="-120"/>
              </a:rPr>
              <a:t>cp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struct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in_addr</a:t>
            </a:r>
            <a:r>
              <a:rPr lang="en-US" altLang="zh-TW" sz="2400" dirty="0">
                <a:ea typeface="新細明體" panose="02020500000000000000" pitchFamily="18" charset="-120"/>
              </a:rPr>
              <a:t> *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inp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A 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better way to converts a dotted decimal IP address into unsigned long in network byte </a:t>
            </a:r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order</a:t>
            </a:r>
          </a:p>
          <a:p>
            <a:r>
              <a:rPr lang="en-US" altLang="zh-TW" sz="2400" dirty="0" err="1" smtClean="0">
                <a:ea typeface="新細明體" panose="02020500000000000000" pitchFamily="18" charset="-120"/>
              </a:rPr>
              <a:t>inet_ntoa</a:t>
            </a:r>
            <a:r>
              <a:rPr lang="en-US" altLang="zh-TW" sz="2400" dirty="0">
                <a:ea typeface="新細明體" panose="02020500000000000000" pitchFamily="18" charset="-120"/>
              </a:rPr>
              <a:t>() returns a string from a </a:t>
            </a:r>
            <a:r>
              <a:rPr lang="en-US" altLang="zh-TW" sz="2400" dirty="0" err="1">
                <a:ea typeface="新細明體" panose="02020500000000000000" pitchFamily="18" charset="-120"/>
              </a:rPr>
              <a:t>struct</a:t>
            </a:r>
            <a:r>
              <a:rPr lang="en-US" altLang="zh-TW" sz="2400" dirty="0">
                <a:ea typeface="新細明體" panose="02020500000000000000" pitchFamily="18" charset="-120"/>
              </a:rPr>
              <a:t> of type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in_addr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200" dirty="0" smtClean="0">
                <a:ea typeface="新細明體" panose="02020500000000000000" pitchFamily="18" charset="-120"/>
                <a:cs typeface="+mn-cs"/>
              </a:rPr>
              <a:t>char 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*s = </a:t>
            </a:r>
            <a:r>
              <a:rPr lang="en-US" altLang="zh-TW" sz="2200" dirty="0" err="1">
                <a:ea typeface="新細明體" panose="02020500000000000000" pitchFamily="18" charset="-120"/>
                <a:cs typeface="+mn-cs"/>
              </a:rPr>
              <a:t>inet_ntoa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200" dirty="0" err="1">
                <a:ea typeface="新細明體" panose="02020500000000000000" pitchFamily="18" charset="-120"/>
                <a:cs typeface="+mn-cs"/>
              </a:rPr>
              <a:t>ina.sin_addr</a:t>
            </a:r>
            <a:r>
              <a:rPr lang="en-US" altLang="zh-TW" sz="2200" dirty="0">
                <a:ea typeface="新細明體" panose="02020500000000000000" pitchFamily="18" charset="-120"/>
                <a:cs typeface="+mn-cs"/>
              </a:rPr>
              <a:t>);</a:t>
            </a:r>
          </a:p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688032" y="476672"/>
            <a:ext cx="7772400" cy="79695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Socket Functions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395288" y="1592263"/>
            <a:ext cx="8291512" cy="4573587"/>
          </a:xfrm>
        </p:spPr>
        <p:txBody>
          <a:bodyPr/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2" action="ppaction://hlinksldjump"/>
              </a:rPr>
              <a:t>socket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– </a:t>
            </a:r>
            <a:r>
              <a:rPr lang="en-US" altLang="ko-KR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create a socket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3" action="ppaction://hlinksldjump"/>
              </a:rPr>
              <a:t>bind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– </a:t>
            </a:r>
            <a:r>
              <a:rPr lang="en-US" altLang="ko-KR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bind a socket to a local IP address and a port number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4" action="ppaction://hlinksldjump"/>
              </a:rPr>
              <a:t>connect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connect to a remote host</a:t>
            </a:r>
          </a:p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5" action="ppaction://hlinksldjump"/>
              </a:rPr>
              <a:t>listen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wait for someone to connect to my port (used by servers)</a:t>
            </a: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hlinkClick r:id="rId6" action="ppaction://hlinksldjump"/>
              </a:rPr>
              <a:t>accept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accept a new connection and get a new socket for subsequent data transmissions</a:t>
            </a:r>
          </a:p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send() and recv()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Send and receive data over a connection</a:t>
            </a:r>
          </a:p>
          <a:p>
            <a:pPr lvl="1"/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send(int sockfd, const void *msg, int len, int flags); </a:t>
            </a:r>
          </a:p>
          <a:p>
            <a:pPr lvl="1"/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recv(int sockfd, void *buf, int len, int flags); </a:t>
            </a:r>
          </a:p>
          <a:p>
            <a:pPr marL="273050" lvl="2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read() and write() </a:t>
            </a:r>
            <a:r>
              <a:rPr lang="en-US" altLang="zh-TW" smtClean="0"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–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Send and receive data over a connection</a:t>
            </a:r>
          </a:p>
          <a:p>
            <a:pPr marL="547688" lvl="3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</a:pPr>
            <a:r>
              <a:rPr lang="en-US" altLang="zh-TW" sz="18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read / write a particular number of bytes from a socket</a:t>
            </a:r>
          </a:p>
          <a:p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buFont typeface="Wingdings 2" panose="05020102010507070707" pitchFamily="18" charset="2"/>
              <a:buNone/>
            </a:pPr>
            <a:endParaRPr lang="zh-TW" altLang="en-US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公正">
  <a:themeElements>
    <a:clrScheme name="4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公正">
      <a:majorFont>
        <a:latin typeface="Franklin Gothic Book"/>
        <a:ea typeface="新細明體"/>
        <a:cs typeface=""/>
      </a:majorFont>
      <a:minorFont>
        <a:latin typeface="Perpet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公正">
  <a:themeElements>
    <a:clrScheme name="5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公正">
  <a:themeElements>
    <a:clrScheme name="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963</Words>
  <Application>Microsoft Office PowerPoint</Application>
  <PresentationFormat>如螢幕大小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Arial Unicode MS</vt:lpstr>
      <vt:lpstr>微軟正黑體</vt:lpstr>
      <vt:lpstr>新細明體</vt:lpstr>
      <vt:lpstr>Arial</vt:lpstr>
      <vt:lpstr>Franklin Gothic Book</vt:lpstr>
      <vt:lpstr>Perpetua</vt:lpstr>
      <vt:lpstr>Times New Roman</vt:lpstr>
      <vt:lpstr>Wingdings 2</vt:lpstr>
      <vt:lpstr>4_公正</vt:lpstr>
      <vt:lpstr>5_公正</vt:lpstr>
      <vt:lpstr>公正</vt:lpstr>
      <vt:lpstr>The Socket API</vt:lpstr>
      <vt:lpstr>What is an API?</vt:lpstr>
      <vt:lpstr>What is a Socket?</vt:lpstr>
      <vt:lpstr>The Socket API</vt:lpstr>
      <vt:lpstr>File &amp; Socket Descriptors</vt:lpstr>
      <vt:lpstr>Endpoint Address in Socket</vt:lpstr>
      <vt:lpstr>Socket Address Structures</vt:lpstr>
      <vt:lpstr>Network Byte Order Conversions</vt:lpstr>
      <vt:lpstr>Socket Functions</vt:lpstr>
      <vt:lpstr>More Socket Functions</vt:lpstr>
      <vt:lpstr>PowerPoint 簡報</vt:lpstr>
      <vt:lpstr>PowerPoint 簡報</vt:lpstr>
      <vt:lpstr>The socket function call</vt:lpstr>
      <vt:lpstr>The connect function call</vt:lpstr>
      <vt:lpstr>The bind function call</vt:lpstr>
      <vt:lpstr>The listen function call</vt:lpstr>
      <vt:lpstr>The accept function call</vt:lpstr>
      <vt:lpstr>The host address functions</vt:lpstr>
      <vt:lpstr>Big and Little Endian Byte Orders</vt:lpstr>
    </vt:vector>
  </TitlesOfParts>
  <Company>she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she</dc:creator>
  <cp:lastModifiedBy>Shyan-Ming Yuan</cp:lastModifiedBy>
  <cp:revision>129</cp:revision>
  <dcterms:created xsi:type="dcterms:W3CDTF">2009-09-21T01:12:33Z</dcterms:created>
  <dcterms:modified xsi:type="dcterms:W3CDTF">2020-03-09T06:35:13Z</dcterms:modified>
</cp:coreProperties>
</file>