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92" r:id="rId3"/>
    <p:sldId id="293" r:id="rId4"/>
    <p:sldId id="297" r:id="rId5"/>
    <p:sldId id="309" r:id="rId6"/>
    <p:sldId id="311" r:id="rId7"/>
    <p:sldId id="312" r:id="rId8"/>
    <p:sldId id="313" r:id="rId9"/>
    <p:sldId id="315" r:id="rId10"/>
    <p:sldId id="316" r:id="rId11"/>
    <p:sldId id="518" r:id="rId12"/>
    <p:sldId id="523" r:id="rId13"/>
    <p:sldId id="317" r:id="rId14"/>
    <p:sldId id="318" r:id="rId15"/>
    <p:sldId id="321" r:id="rId16"/>
    <p:sldId id="320" r:id="rId17"/>
    <p:sldId id="322" r:id="rId18"/>
    <p:sldId id="323" r:id="rId19"/>
    <p:sldId id="324" r:id="rId20"/>
    <p:sldId id="346" r:id="rId21"/>
    <p:sldId id="329" r:id="rId22"/>
    <p:sldId id="330" r:id="rId23"/>
    <p:sldId id="334" r:id="rId24"/>
    <p:sldId id="335" r:id="rId25"/>
    <p:sldId id="336" r:id="rId26"/>
    <p:sldId id="339" r:id="rId27"/>
    <p:sldId id="342" r:id="rId28"/>
    <p:sldId id="340" r:id="rId29"/>
    <p:sldId id="341" r:id="rId30"/>
    <p:sldId id="344" r:id="rId31"/>
    <p:sldId id="345" r:id="rId32"/>
    <p:sldId id="354" r:id="rId33"/>
    <p:sldId id="367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5" r:id="rId43"/>
    <p:sldId id="364" r:id="rId44"/>
    <p:sldId id="466" r:id="rId45"/>
    <p:sldId id="456" r:id="rId46"/>
    <p:sldId id="459" r:id="rId47"/>
    <p:sldId id="469" r:id="rId48"/>
    <p:sldId id="460" r:id="rId49"/>
    <p:sldId id="461" r:id="rId50"/>
    <p:sldId id="462" r:id="rId51"/>
    <p:sldId id="463" r:id="rId52"/>
    <p:sldId id="470" r:id="rId53"/>
    <p:sldId id="467" r:id="rId54"/>
    <p:sldId id="464" r:id="rId55"/>
    <p:sldId id="471" r:id="rId5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356" autoAdjust="0"/>
  </p:normalViewPr>
  <p:slideViewPr>
    <p:cSldViewPr snapToGrid="0" showGuides="1">
      <p:cViewPr varScale="1">
        <p:scale>
          <a:sx n="108" d="100"/>
          <a:sy n="108" d="100"/>
        </p:scale>
        <p:origin x="23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5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28A8A95-BFE6-4AEE-BA11-905E8557364E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13303-327B-4D63-849E-192B11742B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62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3303-327B-4D63-849E-192B11742B8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57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an algorithm.</a:t>
            </a:r>
          </a:p>
          <a:p>
            <a:r>
              <a:rPr lang="en-CA" dirty="0"/>
              <a:t>the implementation varies depending on our data structure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3303-327B-4D63-849E-192B11742B8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17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our assignment, we are try to explore how we would manage our memory by implementing a simple memory abstract data type</a:t>
            </a:r>
          </a:p>
          <a:p>
            <a:endParaRPr lang="en-CA" dirty="0"/>
          </a:p>
          <a:p>
            <a:r>
              <a:rPr lang="en-CA" dirty="0"/>
              <a:t>our object manager has memory pool and we can allocate some memory for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3303-327B-4D63-849E-192B11742B8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08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after G.C. we want to move all items be close as possible</a:t>
            </a:r>
          </a:p>
          <a:p>
            <a:endParaRPr lang="en-CA" dirty="0"/>
          </a:p>
          <a:p>
            <a:r>
              <a:rPr lang="en-CA" dirty="0"/>
              <a:t>then we can add new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3303-327B-4D63-849E-192B11742B8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17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after G.C. we want to move all items be close as possible</a:t>
            </a:r>
          </a:p>
          <a:p>
            <a:endParaRPr lang="en-CA" dirty="0"/>
          </a:p>
          <a:p>
            <a:r>
              <a:rPr lang="en-CA" dirty="0"/>
              <a:t>then we can add new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3303-327B-4D63-849E-192B11742B8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02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we simply link these records?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13303-327B-4D63-849E-192B11742B8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9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5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5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0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65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1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12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3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06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95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5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2018-02-16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33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2018-02-16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415A-B7F8-4654-91FE-448F3E1062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7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8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8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8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8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30BF-4A80-4ECF-88C5-511D52665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51CE2-D82C-4892-B163-C466AD76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33034-C798-4882-8CE9-6A159A80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45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906A-9F5F-4364-A336-4CE9F4BF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0A9C6-9ACF-4E39-98DB-06449CC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10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A78DE-DCDC-4960-8A2F-18735030AFBC}"/>
              </a:ext>
            </a:extLst>
          </p:cNvPr>
          <p:cNvSpPr/>
          <p:nvPr/>
        </p:nvSpPr>
        <p:spPr>
          <a:xfrm>
            <a:off x="216309" y="2109047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CD181-FA2A-473A-A9E3-757F91545F3C}"/>
              </a:ext>
            </a:extLst>
          </p:cNvPr>
          <p:cNvSpPr txBox="1"/>
          <p:nvPr/>
        </p:nvSpPr>
        <p:spPr>
          <a:xfrm>
            <a:off x="216309" y="1524272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Memory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7F03B-5B29-4691-BFAD-0C0F61449E54}"/>
              </a:ext>
            </a:extLst>
          </p:cNvPr>
          <p:cNvSpPr/>
          <p:nvPr/>
        </p:nvSpPr>
        <p:spPr>
          <a:xfrm>
            <a:off x="216309" y="2109047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B2A96-7248-4AC9-AAA3-18F3ACD5CDB6}"/>
              </a:ext>
            </a:extLst>
          </p:cNvPr>
          <p:cNvSpPr/>
          <p:nvPr/>
        </p:nvSpPr>
        <p:spPr>
          <a:xfrm>
            <a:off x="3244645" y="2109046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FC453-FC7A-408C-AB85-D37AC5F4D8AC}"/>
              </a:ext>
            </a:extLst>
          </p:cNvPr>
          <p:cNvSpPr/>
          <p:nvPr/>
        </p:nvSpPr>
        <p:spPr>
          <a:xfrm>
            <a:off x="6279741" y="2109045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597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31EA-9458-0A46-95FE-A8E73127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3D84-C653-5A4C-B885-CC95E55C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was memory fragmentation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could scan memory looking for enough free space on every 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 search which is slow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Which slot do we choose? First fit? Best fit? Worst fit?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All lead to more fragmentation (discussed in COMP 3430)</a:t>
            </a:r>
          </a:p>
          <a:p>
            <a:pPr lvl="1"/>
            <a:r>
              <a:rPr lang="en-US" dirty="0"/>
              <a:t>GC in A4 is defragmenting 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9495-6F90-0046-94A6-909EB74B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8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906A-9F5F-4364-A336-4CE9F4BF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0A9C6-9ACF-4E39-98DB-06449CC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12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A78DE-DCDC-4960-8A2F-18735030AFBC}"/>
              </a:ext>
            </a:extLst>
          </p:cNvPr>
          <p:cNvSpPr/>
          <p:nvPr/>
        </p:nvSpPr>
        <p:spPr>
          <a:xfrm>
            <a:off x="216309" y="2109047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CD181-FA2A-473A-A9E3-757F91545F3C}"/>
              </a:ext>
            </a:extLst>
          </p:cNvPr>
          <p:cNvSpPr txBox="1"/>
          <p:nvPr/>
        </p:nvSpPr>
        <p:spPr>
          <a:xfrm>
            <a:off x="216309" y="1524272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Memory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7F03B-5B29-4691-BFAD-0C0F61449E54}"/>
              </a:ext>
            </a:extLst>
          </p:cNvPr>
          <p:cNvSpPr/>
          <p:nvPr/>
        </p:nvSpPr>
        <p:spPr>
          <a:xfrm>
            <a:off x="216309" y="2109047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B2A96-7248-4AC9-AAA3-18F3ACD5CDB6}"/>
              </a:ext>
            </a:extLst>
          </p:cNvPr>
          <p:cNvSpPr/>
          <p:nvPr/>
        </p:nvSpPr>
        <p:spPr>
          <a:xfrm>
            <a:off x="3244645" y="2109046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FC453-FC7A-408C-AB85-D37AC5F4D8AC}"/>
              </a:ext>
            </a:extLst>
          </p:cNvPr>
          <p:cNvSpPr/>
          <p:nvPr/>
        </p:nvSpPr>
        <p:spPr>
          <a:xfrm>
            <a:off x="6279741" y="2109045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4D28E-5EF4-4F05-A0A9-6055C0BB088C}"/>
              </a:ext>
            </a:extLst>
          </p:cNvPr>
          <p:cNvSpPr/>
          <p:nvPr/>
        </p:nvSpPr>
        <p:spPr>
          <a:xfrm>
            <a:off x="216309" y="4257395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4AA38-057E-4FA4-9D37-80CB074259BC}"/>
              </a:ext>
            </a:extLst>
          </p:cNvPr>
          <p:cNvSpPr txBox="1"/>
          <p:nvPr/>
        </p:nvSpPr>
        <p:spPr>
          <a:xfrm>
            <a:off x="216309" y="3672620"/>
            <a:ext cx="410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Memory Pool after G.C.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A367C-31B2-407A-A772-4786E59828DD}"/>
              </a:ext>
            </a:extLst>
          </p:cNvPr>
          <p:cNvSpPr/>
          <p:nvPr/>
        </p:nvSpPr>
        <p:spPr>
          <a:xfrm>
            <a:off x="216309" y="4257395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94506-BD02-415F-A842-542F7473AE70}"/>
              </a:ext>
            </a:extLst>
          </p:cNvPr>
          <p:cNvSpPr/>
          <p:nvPr/>
        </p:nvSpPr>
        <p:spPr>
          <a:xfrm>
            <a:off x="1724729" y="4257393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D9501-AE73-4CDD-AAF5-3E0303A03C5A}"/>
              </a:ext>
            </a:extLst>
          </p:cNvPr>
          <p:cNvSpPr/>
          <p:nvPr/>
        </p:nvSpPr>
        <p:spPr>
          <a:xfrm>
            <a:off x="3238897" y="4257392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94B29-7B9B-48E0-A346-EB4C0E880D06}"/>
              </a:ext>
            </a:extLst>
          </p:cNvPr>
          <p:cNvSpPr/>
          <p:nvPr/>
        </p:nvSpPr>
        <p:spPr>
          <a:xfrm>
            <a:off x="5633051" y="4257392"/>
            <a:ext cx="2394154" cy="4568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3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  <p:bldP spid="1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5A3B-985F-4CCC-858D-87D65960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01F9-94E7-457D-8EF6-743AF326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because we are moving objects, we no longer can use pointer</a:t>
            </a:r>
          </a:p>
          <a:p>
            <a:pPr lvl="1"/>
            <a:r>
              <a:rPr lang="en-CA" dirty="0"/>
              <a:t>address changes when we move an object</a:t>
            </a:r>
          </a:p>
          <a:p>
            <a:pPr lvl="1"/>
            <a:r>
              <a:rPr lang="en-CA" dirty="0"/>
              <a:t>we can instead use an identifier</a:t>
            </a:r>
          </a:p>
          <a:p>
            <a:pPr lvl="1"/>
            <a:r>
              <a:rPr lang="en-CA" dirty="0"/>
              <a:t>in addition, to distinguish between a live object and garbage, we can keep track of reference count</a:t>
            </a:r>
          </a:p>
          <a:p>
            <a:pPr lvl="2"/>
            <a:r>
              <a:rPr lang="en-CA" dirty="0"/>
              <a:t>used for mark &amp; sweep algorithm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ECC8-BB2E-476C-BF86-CB39D6AD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0D78-916A-40A6-A071-676D678A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 need the followings for a memory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2B8A-3ADA-49E8-8C4B-4E744DD2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starting address (index)</a:t>
            </a:r>
          </a:p>
          <a:p>
            <a:endParaRPr lang="en-CA" dirty="0"/>
          </a:p>
          <a:p>
            <a:r>
              <a:rPr lang="en-CA" dirty="0"/>
              <a:t>size in number of bytes</a:t>
            </a:r>
          </a:p>
          <a:p>
            <a:endParaRPr lang="en-CA" dirty="0"/>
          </a:p>
          <a:p>
            <a:r>
              <a:rPr lang="en-CA" dirty="0"/>
              <a:t>reference identifier</a:t>
            </a:r>
          </a:p>
          <a:p>
            <a:endParaRPr lang="en-CA" dirty="0"/>
          </a:p>
          <a:p>
            <a:r>
              <a:rPr lang="en-CA" dirty="0"/>
              <a:t>reference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87C7A-EE93-48DC-BC34-101A6D88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1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5485-F001-4110-A503-1061E55D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actually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B6B0-AF7B-4349-8B87-26A094DF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38" y="1334896"/>
            <a:ext cx="1981814" cy="188113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numBytes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startAddr</a:t>
            </a:r>
            <a:r>
              <a:rPr lang="en-US" dirty="0"/>
              <a:t>;</a:t>
            </a:r>
          </a:p>
          <a:p>
            <a:r>
              <a:rPr lang="en-US" dirty="0"/>
              <a:t>Ref </a:t>
            </a:r>
            <a:r>
              <a:rPr lang="en-US" dirty="0" err="1"/>
              <a:t>ref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count;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EF1D-BA2E-43D6-B136-5F9B2243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15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141EB-FE0C-472D-9C4D-0B56CD025EBE}"/>
              </a:ext>
            </a:extLst>
          </p:cNvPr>
          <p:cNvSpPr/>
          <p:nvPr/>
        </p:nvSpPr>
        <p:spPr>
          <a:xfrm>
            <a:off x="206477" y="3955074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B4F20-921C-4E8A-8066-653E51F8807E}"/>
              </a:ext>
            </a:extLst>
          </p:cNvPr>
          <p:cNvSpPr txBox="1"/>
          <p:nvPr/>
        </p:nvSpPr>
        <p:spPr>
          <a:xfrm>
            <a:off x="206477" y="3370299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Memory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75123-A02B-4E9E-A841-677DF0CBFC78}"/>
              </a:ext>
            </a:extLst>
          </p:cNvPr>
          <p:cNvSpPr/>
          <p:nvPr/>
        </p:nvSpPr>
        <p:spPr>
          <a:xfrm>
            <a:off x="206477" y="3955074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E53AA6-E219-4315-A47E-A58B86E2A7A2}"/>
              </a:ext>
            </a:extLst>
          </p:cNvPr>
          <p:cNvSpPr/>
          <p:nvPr/>
        </p:nvSpPr>
        <p:spPr>
          <a:xfrm>
            <a:off x="3234813" y="3955073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99EF2-03EF-4608-A7D6-B4F850860C18}"/>
              </a:ext>
            </a:extLst>
          </p:cNvPr>
          <p:cNvSpPr/>
          <p:nvPr/>
        </p:nvSpPr>
        <p:spPr>
          <a:xfrm>
            <a:off x="6269909" y="3955072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E250B6-1DB9-4855-BFF0-7C7227E3989D}"/>
              </a:ext>
            </a:extLst>
          </p:cNvPr>
          <p:cNvSpPr txBox="1">
            <a:spLocks/>
          </p:cNvSpPr>
          <p:nvPr/>
        </p:nvSpPr>
        <p:spPr>
          <a:xfrm>
            <a:off x="161617" y="4411943"/>
            <a:ext cx="2085054" cy="1881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BF375B-2EF4-40A7-9BFD-522188F2990B}"/>
              </a:ext>
            </a:extLst>
          </p:cNvPr>
          <p:cNvSpPr txBox="1">
            <a:spLocks/>
          </p:cNvSpPr>
          <p:nvPr/>
        </p:nvSpPr>
        <p:spPr>
          <a:xfrm>
            <a:off x="3234813" y="4443579"/>
            <a:ext cx="2085054" cy="1881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99562D-2CF9-44C2-9B9D-6C5CECF8FD8F}"/>
              </a:ext>
            </a:extLst>
          </p:cNvPr>
          <p:cNvSpPr txBox="1">
            <a:spLocks/>
          </p:cNvSpPr>
          <p:nvPr/>
        </p:nvSpPr>
        <p:spPr>
          <a:xfrm>
            <a:off x="6263149" y="4411942"/>
            <a:ext cx="2085054" cy="1881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8D7D42-644F-4883-A91F-876CA3B28EDF}"/>
              </a:ext>
            </a:extLst>
          </p:cNvPr>
          <p:cNvCxnSpPr/>
          <p:nvPr/>
        </p:nvCxnSpPr>
        <p:spPr>
          <a:xfrm flipV="1">
            <a:off x="1673328" y="5441665"/>
            <a:ext cx="1430594" cy="775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10AE20-8113-4D13-96ED-49DB3318DFE3}"/>
              </a:ext>
            </a:extLst>
          </p:cNvPr>
          <p:cNvCxnSpPr/>
          <p:nvPr/>
        </p:nvCxnSpPr>
        <p:spPr>
          <a:xfrm flipV="1">
            <a:off x="4790768" y="5441665"/>
            <a:ext cx="1430594" cy="775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71DA-C2BD-4175-AE2D-D6CD38AC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Block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0434-880C-4D7A-B7B6-97888DF1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MEMBLOCK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struct MEMBLOCK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  // Information needed to track our objects in memory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// how big is this object?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where the object starts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the reference used to identify the object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count;       // the number of references to this object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next; // pointer to next block.  Blocks stored in a linked list.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44607-3CF8-4FBC-B358-27DD95F2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47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FAE-D059-4EAB-9CAE-D7CA878E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perform Garbage Collection?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8491-F9D3-4F2A-83F0-9564F4A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17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5A3D6-790B-4FCB-BDD5-CE324B48A62D}"/>
              </a:ext>
            </a:extLst>
          </p:cNvPr>
          <p:cNvSpPr/>
          <p:nvPr/>
        </p:nvSpPr>
        <p:spPr>
          <a:xfrm>
            <a:off x="196645" y="1660735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92D0A-6AF1-4F9C-A71C-1C956407024A}"/>
              </a:ext>
            </a:extLst>
          </p:cNvPr>
          <p:cNvSpPr/>
          <p:nvPr/>
        </p:nvSpPr>
        <p:spPr>
          <a:xfrm>
            <a:off x="196645" y="1660735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3C2C8-F3B3-43AC-9429-47C0DFF03581}"/>
              </a:ext>
            </a:extLst>
          </p:cNvPr>
          <p:cNvSpPr/>
          <p:nvPr/>
        </p:nvSpPr>
        <p:spPr>
          <a:xfrm>
            <a:off x="3224981" y="1660734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4EF55-C962-48CF-BE55-1A8A0B602C3B}"/>
              </a:ext>
            </a:extLst>
          </p:cNvPr>
          <p:cNvSpPr/>
          <p:nvPr/>
        </p:nvSpPr>
        <p:spPr>
          <a:xfrm>
            <a:off x="6260077" y="1660733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C7C8-EF65-4FB6-9EBF-2253628DA081}"/>
              </a:ext>
            </a:extLst>
          </p:cNvPr>
          <p:cNvSpPr txBox="1">
            <a:spLocks/>
          </p:cNvSpPr>
          <p:nvPr/>
        </p:nvSpPr>
        <p:spPr>
          <a:xfrm>
            <a:off x="151785" y="2938597"/>
            <a:ext cx="2085054" cy="1881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D66A7F-4075-4447-883D-F1391C08D8E2}"/>
              </a:ext>
            </a:extLst>
          </p:cNvPr>
          <p:cNvSpPr txBox="1">
            <a:spLocks/>
          </p:cNvSpPr>
          <p:nvPr/>
        </p:nvSpPr>
        <p:spPr>
          <a:xfrm>
            <a:off x="3224981" y="2970233"/>
            <a:ext cx="2085054" cy="1881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3EB0F7-61EB-437A-8F10-267B209CF407}"/>
              </a:ext>
            </a:extLst>
          </p:cNvPr>
          <p:cNvSpPr txBox="1">
            <a:spLocks/>
          </p:cNvSpPr>
          <p:nvPr/>
        </p:nvSpPr>
        <p:spPr>
          <a:xfrm>
            <a:off x="6253317" y="2938596"/>
            <a:ext cx="2085054" cy="1881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24530-D36B-46A0-BA90-6AD980D16195}"/>
              </a:ext>
            </a:extLst>
          </p:cNvPr>
          <p:cNvCxnSpPr/>
          <p:nvPr/>
        </p:nvCxnSpPr>
        <p:spPr>
          <a:xfrm flipV="1">
            <a:off x="1663496" y="3968319"/>
            <a:ext cx="1430594" cy="775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6D5277-00B2-4D45-8620-A315AAF67190}"/>
              </a:ext>
            </a:extLst>
          </p:cNvPr>
          <p:cNvCxnSpPr/>
          <p:nvPr/>
        </p:nvCxnSpPr>
        <p:spPr>
          <a:xfrm flipV="1">
            <a:off x="4780936" y="3968319"/>
            <a:ext cx="1430594" cy="775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E794D-8E2A-47B4-9A70-0A357C33014D}"/>
              </a:ext>
            </a:extLst>
          </p:cNvPr>
          <p:cNvSpPr/>
          <p:nvPr/>
        </p:nvSpPr>
        <p:spPr>
          <a:xfrm>
            <a:off x="196645" y="5899478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1D36E7-E822-4809-9970-663DB2442147}"/>
              </a:ext>
            </a:extLst>
          </p:cNvPr>
          <p:cNvSpPr/>
          <p:nvPr/>
        </p:nvSpPr>
        <p:spPr>
          <a:xfrm>
            <a:off x="196645" y="5899478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5F189F-0C4B-46B6-90F9-2EA4F52D7490}"/>
              </a:ext>
            </a:extLst>
          </p:cNvPr>
          <p:cNvSpPr/>
          <p:nvPr/>
        </p:nvSpPr>
        <p:spPr>
          <a:xfrm>
            <a:off x="1714193" y="5899476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ACE66-7726-4A30-9685-C7091D2E3AC5}"/>
              </a:ext>
            </a:extLst>
          </p:cNvPr>
          <p:cNvSpPr/>
          <p:nvPr/>
        </p:nvSpPr>
        <p:spPr>
          <a:xfrm>
            <a:off x="3231741" y="5899476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121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8C52FCF-E28D-4AAA-877E-F5140B0CA7EC}"/>
              </a:ext>
            </a:extLst>
          </p:cNvPr>
          <p:cNvSpPr/>
          <p:nvPr/>
        </p:nvSpPr>
        <p:spPr>
          <a:xfrm>
            <a:off x="2069909" y="3390112"/>
            <a:ext cx="546102" cy="5795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6FFAE-D059-4EAB-9CAE-D7CA878E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perform Garbage Collection?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8491-F9D3-4F2A-83F0-9564F4A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5A3D6-790B-4FCB-BDD5-CE324B48A62D}"/>
              </a:ext>
            </a:extLst>
          </p:cNvPr>
          <p:cNvSpPr/>
          <p:nvPr/>
        </p:nvSpPr>
        <p:spPr>
          <a:xfrm>
            <a:off x="196645" y="1660735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E92D0A-6AF1-4F9C-A71C-1C956407024A}"/>
              </a:ext>
            </a:extLst>
          </p:cNvPr>
          <p:cNvSpPr/>
          <p:nvPr/>
        </p:nvSpPr>
        <p:spPr>
          <a:xfrm>
            <a:off x="196645" y="1660735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3C2C8-F3B3-43AC-9429-47C0DFF03581}"/>
              </a:ext>
            </a:extLst>
          </p:cNvPr>
          <p:cNvSpPr/>
          <p:nvPr/>
        </p:nvSpPr>
        <p:spPr>
          <a:xfrm>
            <a:off x="3224981" y="1660734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4EF55-C962-48CF-BE55-1A8A0B602C3B}"/>
              </a:ext>
            </a:extLst>
          </p:cNvPr>
          <p:cNvSpPr/>
          <p:nvPr/>
        </p:nvSpPr>
        <p:spPr>
          <a:xfrm>
            <a:off x="6260077" y="1660733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E794D-8E2A-47B4-9A70-0A357C33014D}"/>
              </a:ext>
            </a:extLst>
          </p:cNvPr>
          <p:cNvSpPr/>
          <p:nvPr/>
        </p:nvSpPr>
        <p:spPr>
          <a:xfrm>
            <a:off x="196645" y="5899478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1D36E7-E822-4809-9970-663DB2442147}"/>
              </a:ext>
            </a:extLst>
          </p:cNvPr>
          <p:cNvSpPr/>
          <p:nvPr/>
        </p:nvSpPr>
        <p:spPr>
          <a:xfrm>
            <a:off x="196645" y="5899478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5F189F-0C4B-46B6-90F9-2EA4F52D7490}"/>
              </a:ext>
            </a:extLst>
          </p:cNvPr>
          <p:cNvSpPr/>
          <p:nvPr/>
        </p:nvSpPr>
        <p:spPr>
          <a:xfrm>
            <a:off x="1714193" y="5899476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ACE66-7726-4A30-9685-C7091D2E3AC5}"/>
              </a:ext>
            </a:extLst>
          </p:cNvPr>
          <p:cNvSpPr/>
          <p:nvPr/>
        </p:nvSpPr>
        <p:spPr>
          <a:xfrm>
            <a:off x="3231741" y="5899476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30E50-49D9-4BC8-88D3-AB9706D820D4}"/>
              </a:ext>
            </a:extLst>
          </p:cNvPr>
          <p:cNvSpPr txBox="1"/>
          <p:nvPr/>
        </p:nvSpPr>
        <p:spPr>
          <a:xfrm>
            <a:off x="206477" y="3370299"/>
            <a:ext cx="1880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currBuffer</a:t>
            </a:r>
            <a:endParaRPr lang="en-CA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15E532-23A1-4342-AB97-07662968D165}"/>
              </a:ext>
            </a:extLst>
          </p:cNvPr>
          <p:cNvCxnSpPr>
            <a:cxnSpLocks/>
          </p:cNvCxnSpPr>
          <p:nvPr/>
        </p:nvCxnSpPr>
        <p:spPr>
          <a:xfrm flipH="1" flipV="1">
            <a:off x="628651" y="2231923"/>
            <a:ext cx="1780252" cy="1447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199371-F929-4715-A325-C54E7A4241FC}"/>
              </a:ext>
            </a:extLst>
          </p:cNvPr>
          <p:cNvCxnSpPr>
            <a:cxnSpLocks/>
          </p:cNvCxnSpPr>
          <p:nvPr/>
        </p:nvCxnSpPr>
        <p:spPr>
          <a:xfrm flipH="1">
            <a:off x="771833" y="3697078"/>
            <a:ext cx="1637070" cy="20393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18B3C-807D-475C-A0A0-BD4BB8F72EA4}"/>
              </a:ext>
            </a:extLst>
          </p:cNvPr>
          <p:cNvCxnSpPr>
            <a:cxnSpLocks/>
          </p:cNvCxnSpPr>
          <p:nvPr/>
        </p:nvCxnSpPr>
        <p:spPr>
          <a:xfrm>
            <a:off x="1233948" y="2280696"/>
            <a:ext cx="0" cy="3455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CA459F-BDB0-4324-8951-E97482579250}"/>
              </a:ext>
            </a:extLst>
          </p:cNvPr>
          <p:cNvCxnSpPr>
            <a:cxnSpLocks/>
          </p:cNvCxnSpPr>
          <p:nvPr/>
        </p:nvCxnSpPr>
        <p:spPr>
          <a:xfrm flipH="1">
            <a:off x="2723535" y="2340077"/>
            <a:ext cx="1460091" cy="33963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71876A-90A8-48F8-B8B1-0879AD400673}"/>
              </a:ext>
            </a:extLst>
          </p:cNvPr>
          <p:cNvCxnSpPr>
            <a:cxnSpLocks/>
          </p:cNvCxnSpPr>
          <p:nvPr/>
        </p:nvCxnSpPr>
        <p:spPr>
          <a:xfrm flipH="1">
            <a:off x="5053781" y="2280696"/>
            <a:ext cx="2600632" cy="34069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2959-8F30-400E-8A1B-0880A462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CDFA-17AE-4C26-9608-A634C6DC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allocate two buffers; only one in use at any given time</a:t>
            </a:r>
          </a:p>
          <a:p>
            <a:endParaRPr lang="en-CA" dirty="0"/>
          </a:p>
          <a:p>
            <a:r>
              <a:rPr lang="en-CA" dirty="0"/>
              <a:t>and do any other necessary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34C5-10D6-4183-B6DC-B185782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12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4E38-698B-428F-8AA2-70D9A186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 &amp; 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B32D-42BE-4E4C-9F00-9D1E2508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when G.C. fires we scan “memory”</a:t>
            </a:r>
          </a:p>
          <a:p>
            <a:r>
              <a:rPr lang="en-CA" dirty="0"/>
              <a:t>Mark:</a:t>
            </a:r>
          </a:p>
          <a:p>
            <a:pPr lvl="1"/>
            <a:r>
              <a:rPr lang="en-CA" dirty="0"/>
              <a:t>for each reference </a:t>
            </a:r>
            <a:r>
              <a:rPr lang="en-CA" dirty="0" err="1"/>
              <a:t>i</a:t>
            </a:r>
            <a:endParaRPr lang="en-CA" dirty="0"/>
          </a:p>
          <a:p>
            <a:pPr lvl="2"/>
            <a:r>
              <a:rPr lang="en-CA" dirty="0"/>
              <a:t>if not marked, mark it</a:t>
            </a:r>
          </a:p>
          <a:p>
            <a:pPr lvl="2"/>
            <a:r>
              <a:rPr lang="en-CA" dirty="0"/>
              <a:t>[check each reference from that object] (not in A4)</a:t>
            </a:r>
          </a:p>
          <a:p>
            <a:pPr lvl="3"/>
            <a:r>
              <a:rPr lang="en-CA" dirty="0">
                <a:sym typeface="Wingdings" panose="05000000000000000000" pitchFamily="2" charset="2"/>
              </a:rPr>
              <a:t> recursive</a:t>
            </a:r>
            <a:endParaRPr lang="en-CA" dirty="0"/>
          </a:p>
          <a:p>
            <a:r>
              <a:rPr lang="en-CA" dirty="0"/>
              <a:t>Sweep:</a:t>
            </a:r>
          </a:p>
          <a:p>
            <a:pPr lvl="1"/>
            <a:r>
              <a:rPr lang="en-CA" dirty="0"/>
              <a:t>for each object j</a:t>
            </a:r>
          </a:p>
          <a:p>
            <a:pPr lvl="2"/>
            <a:r>
              <a:rPr lang="en-CA" dirty="0"/>
              <a:t>if unmarked, recycle (free the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763E5-9BFA-4EDF-9F7B-47F898BF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7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FAE-D059-4EAB-9CAE-D7CA878E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insertObject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8491-F9D3-4F2A-83F0-9564F4A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20</a:t>
            </a:fld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B7F9D-5143-4704-AFE7-A67C7845DDAE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FB9D2-E396-4A26-9BF1-73F69E6A8EDA}"/>
              </a:ext>
            </a:extLst>
          </p:cNvPr>
          <p:cNvSpPr txBox="1"/>
          <p:nvPr/>
        </p:nvSpPr>
        <p:spPr>
          <a:xfrm>
            <a:off x="226141" y="2080248"/>
            <a:ext cx="273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memBlockStart</a:t>
            </a:r>
            <a:endParaRPr lang="en-CA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93A2D-AE8D-4542-8567-FAE8B8AA6DE3}"/>
              </a:ext>
            </a:extLst>
          </p:cNvPr>
          <p:cNvSpPr txBox="1"/>
          <p:nvPr/>
        </p:nvSpPr>
        <p:spPr>
          <a:xfrm>
            <a:off x="226141" y="2597293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memBlockEnd</a:t>
            </a:r>
            <a:endParaRPr lang="en-CA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BD8A8C-9FCA-420C-BDC8-BBDD044DBFD5}"/>
              </a:ext>
            </a:extLst>
          </p:cNvPr>
          <p:cNvSpPr/>
          <p:nvPr/>
        </p:nvSpPr>
        <p:spPr>
          <a:xfrm>
            <a:off x="2912601" y="2080247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33CFC-6144-4D4C-B189-2DFF9A545573}"/>
              </a:ext>
            </a:extLst>
          </p:cNvPr>
          <p:cNvSpPr/>
          <p:nvPr/>
        </p:nvSpPr>
        <p:spPr>
          <a:xfrm>
            <a:off x="2747148" y="2655680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4DE78D-56C7-4AAC-A181-E054790E2B6A}"/>
              </a:ext>
            </a:extLst>
          </p:cNvPr>
          <p:cNvCxnSpPr>
            <a:cxnSpLocks/>
          </p:cNvCxnSpPr>
          <p:nvPr/>
        </p:nvCxnSpPr>
        <p:spPr>
          <a:xfrm>
            <a:off x="3146601" y="2314247"/>
            <a:ext cx="1518805" cy="3060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E9C20-F2AB-46E4-9048-BC26728820EA}"/>
              </a:ext>
            </a:extLst>
          </p:cNvPr>
          <p:cNvCxnSpPr>
            <a:cxnSpLocks/>
          </p:cNvCxnSpPr>
          <p:nvPr/>
        </p:nvCxnSpPr>
        <p:spPr>
          <a:xfrm flipV="1">
            <a:off x="2964199" y="2655680"/>
            <a:ext cx="1661878" cy="234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F1D661-E120-41D9-9594-D74E98CF29CB}"/>
              </a:ext>
            </a:extLst>
          </p:cNvPr>
          <p:cNvSpPr/>
          <p:nvPr/>
        </p:nvSpPr>
        <p:spPr>
          <a:xfrm>
            <a:off x="4534645" y="2363293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4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FAE-D059-4EAB-9CAE-D7CA878E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insertObject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8491-F9D3-4F2A-83F0-9564F4A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21</a:t>
            </a:fld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C7C8-EF65-4FB6-9EBF-2253628DA081}"/>
              </a:ext>
            </a:extLst>
          </p:cNvPr>
          <p:cNvSpPr txBox="1">
            <a:spLocks/>
          </p:cNvSpPr>
          <p:nvPr/>
        </p:nvSpPr>
        <p:spPr>
          <a:xfrm>
            <a:off x="196645" y="4237702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24530-D36B-46A0-BA90-6AD980D16195}"/>
              </a:ext>
            </a:extLst>
          </p:cNvPr>
          <p:cNvCxnSpPr>
            <a:cxnSpLocks/>
          </p:cNvCxnSpPr>
          <p:nvPr/>
        </p:nvCxnSpPr>
        <p:spPr>
          <a:xfrm>
            <a:off x="1784554" y="5353513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B7F9D-5143-4704-AFE7-A67C7845DDAE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08E26-3D0E-406B-8F51-ECF1452AB091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FB9D2-E396-4A26-9BF1-73F69E6A8EDA}"/>
              </a:ext>
            </a:extLst>
          </p:cNvPr>
          <p:cNvSpPr txBox="1"/>
          <p:nvPr/>
        </p:nvSpPr>
        <p:spPr>
          <a:xfrm>
            <a:off x="226141" y="2080248"/>
            <a:ext cx="273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memBlockStart</a:t>
            </a:r>
            <a:endParaRPr lang="en-CA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93A2D-AE8D-4542-8567-FAE8B8AA6DE3}"/>
              </a:ext>
            </a:extLst>
          </p:cNvPr>
          <p:cNvSpPr txBox="1"/>
          <p:nvPr/>
        </p:nvSpPr>
        <p:spPr>
          <a:xfrm>
            <a:off x="226141" y="2597293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memBlockEnd</a:t>
            </a:r>
            <a:endParaRPr lang="en-CA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BD8A8C-9FCA-420C-BDC8-BBDD044DBFD5}"/>
              </a:ext>
            </a:extLst>
          </p:cNvPr>
          <p:cNvSpPr/>
          <p:nvPr/>
        </p:nvSpPr>
        <p:spPr>
          <a:xfrm>
            <a:off x="2912601" y="2080247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33CFC-6144-4D4C-B189-2DFF9A545573}"/>
              </a:ext>
            </a:extLst>
          </p:cNvPr>
          <p:cNvSpPr/>
          <p:nvPr/>
        </p:nvSpPr>
        <p:spPr>
          <a:xfrm>
            <a:off x="2747148" y="2655680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4DE78D-56C7-4AAC-A181-E054790E2B6A}"/>
              </a:ext>
            </a:extLst>
          </p:cNvPr>
          <p:cNvCxnSpPr>
            <a:cxnSpLocks/>
          </p:cNvCxnSpPr>
          <p:nvPr/>
        </p:nvCxnSpPr>
        <p:spPr>
          <a:xfrm flipH="1">
            <a:off x="1120877" y="2314247"/>
            <a:ext cx="2025724" cy="17901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E9C20-F2AB-46E4-9048-BC26728820EA}"/>
              </a:ext>
            </a:extLst>
          </p:cNvPr>
          <p:cNvCxnSpPr>
            <a:cxnSpLocks/>
          </p:cNvCxnSpPr>
          <p:nvPr/>
        </p:nvCxnSpPr>
        <p:spPr>
          <a:xfrm flipH="1">
            <a:off x="1474839" y="2889680"/>
            <a:ext cx="1489360" cy="1214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F1D661-E120-41D9-9594-D74E98CF29CB}"/>
              </a:ext>
            </a:extLst>
          </p:cNvPr>
          <p:cNvSpPr/>
          <p:nvPr/>
        </p:nvSpPr>
        <p:spPr>
          <a:xfrm>
            <a:off x="2981148" y="5086931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FAE-D059-4EAB-9CAE-D7CA878E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insertObject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8491-F9D3-4F2A-83F0-9564F4A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22</a:t>
            </a:fld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C7C8-EF65-4FB6-9EBF-2253628DA081}"/>
              </a:ext>
            </a:extLst>
          </p:cNvPr>
          <p:cNvSpPr txBox="1">
            <a:spLocks/>
          </p:cNvSpPr>
          <p:nvPr/>
        </p:nvSpPr>
        <p:spPr>
          <a:xfrm>
            <a:off x="196645" y="4237702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24530-D36B-46A0-BA90-6AD980D16195}"/>
              </a:ext>
            </a:extLst>
          </p:cNvPr>
          <p:cNvCxnSpPr>
            <a:cxnSpLocks/>
          </p:cNvCxnSpPr>
          <p:nvPr/>
        </p:nvCxnSpPr>
        <p:spPr>
          <a:xfrm>
            <a:off x="1784554" y="5353513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B7F9D-5143-4704-AFE7-A67C7845DDAE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08E26-3D0E-406B-8F51-ECF1452AB091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52780-3A59-4C06-9D77-B712618AD1C9}"/>
              </a:ext>
            </a:extLst>
          </p:cNvPr>
          <p:cNvSpPr/>
          <p:nvPr/>
        </p:nvSpPr>
        <p:spPr>
          <a:xfrm>
            <a:off x="1740309" y="6067641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FB9D2-E396-4A26-9BF1-73F69E6A8EDA}"/>
              </a:ext>
            </a:extLst>
          </p:cNvPr>
          <p:cNvSpPr txBox="1"/>
          <p:nvPr/>
        </p:nvSpPr>
        <p:spPr>
          <a:xfrm>
            <a:off x="226141" y="2080248"/>
            <a:ext cx="273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memBlockStart</a:t>
            </a:r>
            <a:endParaRPr lang="en-CA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93A2D-AE8D-4542-8567-FAE8B8AA6DE3}"/>
              </a:ext>
            </a:extLst>
          </p:cNvPr>
          <p:cNvSpPr txBox="1"/>
          <p:nvPr/>
        </p:nvSpPr>
        <p:spPr>
          <a:xfrm>
            <a:off x="226141" y="2597293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memBlockEnd</a:t>
            </a:r>
            <a:endParaRPr lang="en-CA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BD8A8C-9FCA-420C-BDC8-BBDD044DBFD5}"/>
              </a:ext>
            </a:extLst>
          </p:cNvPr>
          <p:cNvSpPr/>
          <p:nvPr/>
        </p:nvSpPr>
        <p:spPr>
          <a:xfrm>
            <a:off x="2912601" y="2080247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33CFC-6144-4D4C-B189-2DFF9A545573}"/>
              </a:ext>
            </a:extLst>
          </p:cNvPr>
          <p:cNvSpPr/>
          <p:nvPr/>
        </p:nvSpPr>
        <p:spPr>
          <a:xfrm>
            <a:off x="2747148" y="2655680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4DE78D-56C7-4AAC-A181-E054790E2B6A}"/>
              </a:ext>
            </a:extLst>
          </p:cNvPr>
          <p:cNvCxnSpPr>
            <a:cxnSpLocks/>
          </p:cNvCxnSpPr>
          <p:nvPr/>
        </p:nvCxnSpPr>
        <p:spPr>
          <a:xfrm flipH="1">
            <a:off x="1120877" y="2314247"/>
            <a:ext cx="2025724" cy="17901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E9C20-F2AB-46E4-9048-BC26728820EA}"/>
              </a:ext>
            </a:extLst>
          </p:cNvPr>
          <p:cNvCxnSpPr>
            <a:cxnSpLocks/>
          </p:cNvCxnSpPr>
          <p:nvPr/>
        </p:nvCxnSpPr>
        <p:spPr>
          <a:xfrm>
            <a:off x="2964199" y="2889680"/>
            <a:ext cx="1219427" cy="12634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F13F5B7-6237-4C25-AC94-51D46E254C0A}"/>
              </a:ext>
            </a:extLst>
          </p:cNvPr>
          <p:cNvSpPr txBox="1">
            <a:spLocks/>
          </p:cNvSpPr>
          <p:nvPr/>
        </p:nvSpPr>
        <p:spPr>
          <a:xfrm>
            <a:off x="3146601" y="4237702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2;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40F0CE-BF2D-4218-A377-38402A0AB369}"/>
              </a:ext>
            </a:extLst>
          </p:cNvPr>
          <p:cNvCxnSpPr>
            <a:cxnSpLocks/>
          </p:cNvCxnSpPr>
          <p:nvPr/>
        </p:nvCxnSpPr>
        <p:spPr>
          <a:xfrm>
            <a:off x="4734510" y="5353513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765FE0-D56A-4D8D-A2E3-433D6FD519FE}"/>
              </a:ext>
            </a:extLst>
          </p:cNvPr>
          <p:cNvSpPr/>
          <p:nvPr/>
        </p:nvSpPr>
        <p:spPr>
          <a:xfrm>
            <a:off x="5931104" y="5086931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4C0F0-F964-4AE9-824B-15E1E49DE391}"/>
              </a:ext>
            </a:extLst>
          </p:cNvPr>
          <p:cNvSpPr txBox="1"/>
          <p:nvPr/>
        </p:nvSpPr>
        <p:spPr>
          <a:xfrm>
            <a:off x="4123649" y="2304905"/>
            <a:ext cx="259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freeIndex</a:t>
            </a:r>
            <a:r>
              <a:rPr lang="en-CA" sz="3200" dirty="0"/>
              <a:t>: 200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CFC1F7-5EE8-4C49-96D3-04E4F47B8239}"/>
              </a:ext>
            </a:extLst>
          </p:cNvPr>
          <p:cNvCxnSpPr>
            <a:cxnSpLocks/>
          </p:cNvCxnSpPr>
          <p:nvPr/>
        </p:nvCxnSpPr>
        <p:spPr>
          <a:xfrm flipH="1">
            <a:off x="1474839" y="2889680"/>
            <a:ext cx="1489360" cy="1214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FE4C3-2233-40FF-980B-2B02ACF1CF0D}"/>
              </a:ext>
            </a:extLst>
          </p:cNvPr>
          <p:cNvSpPr/>
          <p:nvPr/>
        </p:nvSpPr>
        <p:spPr>
          <a:xfrm>
            <a:off x="2981148" y="5086931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3" grpId="0"/>
      <p:bldP spid="34" grpId="0"/>
      <p:bldP spid="3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FAE-D059-4EAB-9CAE-D7CA878E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insertObject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8491-F9D3-4F2A-83F0-9564F4A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23</a:t>
            </a:fld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C7C8-EF65-4FB6-9EBF-2253628DA081}"/>
              </a:ext>
            </a:extLst>
          </p:cNvPr>
          <p:cNvSpPr txBox="1">
            <a:spLocks/>
          </p:cNvSpPr>
          <p:nvPr/>
        </p:nvSpPr>
        <p:spPr>
          <a:xfrm>
            <a:off x="196645" y="4237702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24530-D36B-46A0-BA90-6AD980D16195}"/>
              </a:ext>
            </a:extLst>
          </p:cNvPr>
          <p:cNvCxnSpPr>
            <a:cxnSpLocks/>
          </p:cNvCxnSpPr>
          <p:nvPr/>
        </p:nvCxnSpPr>
        <p:spPr>
          <a:xfrm>
            <a:off x="1317798" y="5353513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B7F9D-5143-4704-AFE7-A67C7845DDAE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08E26-3D0E-406B-8F51-ECF1452AB091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52780-3A59-4C06-9D77-B712618AD1C9}"/>
              </a:ext>
            </a:extLst>
          </p:cNvPr>
          <p:cNvSpPr/>
          <p:nvPr/>
        </p:nvSpPr>
        <p:spPr>
          <a:xfrm>
            <a:off x="1740309" y="6067641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FB9D2-E396-4A26-9BF1-73F69E6A8EDA}"/>
              </a:ext>
            </a:extLst>
          </p:cNvPr>
          <p:cNvSpPr txBox="1"/>
          <p:nvPr/>
        </p:nvSpPr>
        <p:spPr>
          <a:xfrm>
            <a:off x="226141" y="2080248"/>
            <a:ext cx="273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memBlockStart</a:t>
            </a:r>
            <a:endParaRPr lang="en-CA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93A2D-AE8D-4542-8567-FAE8B8AA6DE3}"/>
              </a:ext>
            </a:extLst>
          </p:cNvPr>
          <p:cNvSpPr txBox="1"/>
          <p:nvPr/>
        </p:nvSpPr>
        <p:spPr>
          <a:xfrm>
            <a:off x="226141" y="2597293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memBlockEnd</a:t>
            </a:r>
            <a:endParaRPr lang="en-CA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BD8A8C-9FCA-420C-BDC8-BBDD044DBFD5}"/>
              </a:ext>
            </a:extLst>
          </p:cNvPr>
          <p:cNvSpPr/>
          <p:nvPr/>
        </p:nvSpPr>
        <p:spPr>
          <a:xfrm>
            <a:off x="2912601" y="2080247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33CFC-6144-4D4C-B189-2DFF9A545573}"/>
              </a:ext>
            </a:extLst>
          </p:cNvPr>
          <p:cNvSpPr/>
          <p:nvPr/>
        </p:nvSpPr>
        <p:spPr>
          <a:xfrm>
            <a:off x="2747148" y="2655680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4DE78D-56C7-4AAC-A181-E054790E2B6A}"/>
              </a:ext>
            </a:extLst>
          </p:cNvPr>
          <p:cNvCxnSpPr>
            <a:cxnSpLocks/>
          </p:cNvCxnSpPr>
          <p:nvPr/>
        </p:nvCxnSpPr>
        <p:spPr>
          <a:xfrm flipH="1">
            <a:off x="1120877" y="2314247"/>
            <a:ext cx="2025724" cy="17901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E9C20-F2AB-46E4-9048-BC26728820EA}"/>
              </a:ext>
            </a:extLst>
          </p:cNvPr>
          <p:cNvCxnSpPr>
            <a:cxnSpLocks/>
          </p:cNvCxnSpPr>
          <p:nvPr/>
        </p:nvCxnSpPr>
        <p:spPr>
          <a:xfrm>
            <a:off x="2964199" y="2889680"/>
            <a:ext cx="2920407" cy="1289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F13F5B7-6237-4C25-AC94-51D46E254C0A}"/>
              </a:ext>
            </a:extLst>
          </p:cNvPr>
          <p:cNvSpPr txBox="1">
            <a:spLocks/>
          </p:cNvSpPr>
          <p:nvPr/>
        </p:nvSpPr>
        <p:spPr>
          <a:xfrm>
            <a:off x="2591076" y="4237702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2;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40F0CE-BF2D-4218-A377-38402A0AB369}"/>
              </a:ext>
            </a:extLst>
          </p:cNvPr>
          <p:cNvCxnSpPr>
            <a:cxnSpLocks/>
          </p:cNvCxnSpPr>
          <p:nvPr/>
        </p:nvCxnSpPr>
        <p:spPr>
          <a:xfrm>
            <a:off x="3698987" y="5353513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4C0F0-F964-4AE9-824B-15E1E49DE391}"/>
              </a:ext>
            </a:extLst>
          </p:cNvPr>
          <p:cNvSpPr txBox="1"/>
          <p:nvPr/>
        </p:nvSpPr>
        <p:spPr>
          <a:xfrm>
            <a:off x="4123649" y="2304905"/>
            <a:ext cx="259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freeIndex</a:t>
            </a:r>
            <a:r>
              <a:rPr lang="en-CA" sz="3200" dirty="0"/>
              <a:t>: 300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7C176-F19F-489F-88F3-C39491838345}"/>
              </a:ext>
            </a:extLst>
          </p:cNvPr>
          <p:cNvSpPr/>
          <p:nvPr/>
        </p:nvSpPr>
        <p:spPr>
          <a:xfrm>
            <a:off x="3254477" y="6067640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E454F67-F610-4B98-A54A-77C772956C87}"/>
              </a:ext>
            </a:extLst>
          </p:cNvPr>
          <p:cNvSpPr txBox="1">
            <a:spLocks/>
          </p:cNvSpPr>
          <p:nvPr/>
        </p:nvSpPr>
        <p:spPr>
          <a:xfrm>
            <a:off x="4985507" y="4237702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35F02-A748-4AED-A026-878D818C43B1}"/>
              </a:ext>
            </a:extLst>
          </p:cNvPr>
          <p:cNvCxnSpPr>
            <a:cxnSpLocks/>
          </p:cNvCxnSpPr>
          <p:nvPr/>
        </p:nvCxnSpPr>
        <p:spPr>
          <a:xfrm>
            <a:off x="6082208" y="5353513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953A859-1101-40F8-BE44-DBE1DE61D8D1}"/>
              </a:ext>
            </a:extLst>
          </p:cNvPr>
          <p:cNvSpPr/>
          <p:nvPr/>
        </p:nvSpPr>
        <p:spPr>
          <a:xfrm>
            <a:off x="7248901" y="5077099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4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FAE-D059-4EAB-9CAE-D7CA878E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insertObject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8491-F9D3-4F2A-83F0-9564F4AB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24</a:t>
            </a:fld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C7C8-EF65-4FB6-9EBF-2253628DA081}"/>
              </a:ext>
            </a:extLst>
          </p:cNvPr>
          <p:cNvSpPr txBox="1">
            <a:spLocks/>
          </p:cNvSpPr>
          <p:nvPr/>
        </p:nvSpPr>
        <p:spPr>
          <a:xfrm>
            <a:off x="78350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C24530-D36B-46A0-BA90-6AD980D16195}"/>
              </a:ext>
            </a:extLst>
          </p:cNvPr>
          <p:cNvCxnSpPr>
            <a:cxnSpLocks/>
          </p:cNvCxnSpPr>
          <p:nvPr/>
        </p:nvCxnSpPr>
        <p:spPr>
          <a:xfrm>
            <a:off x="1103670" y="4649657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B7F9D-5143-4704-AFE7-A67C7845DDAE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08E26-3D0E-406B-8F51-ECF1452AB091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52780-3A59-4C06-9D77-B712618AD1C9}"/>
              </a:ext>
            </a:extLst>
          </p:cNvPr>
          <p:cNvSpPr/>
          <p:nvPr/>
        </p:nvSpPr>
        <p:spPr>
          <a:xfrm>
            <a:off x="1740309" y="6067641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FB9D2-E396-4A26-9BF1-73F69E6A8EDA}"/>
              </a:ext>
            </a:extLst>
          </p:cNvPr>
          <p:cNvSpPr txBox="1"/>
          <p:nvPr/>
        </p:nvSpPr>
        <p:spPr>
          <a:xfrm>
            <a:off x="226141" y="1623050"/>
            <a:ext cx="273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memBlockStart</a:t>
            </a:r>
            <a:endParaRPr lang="en-CA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93A2D-AE8D-4542-8567-FAE8B8AA6DE3}"/>
              </a:ext>
            </a:extLst>
          </p:cNvPr>
          <p:cNvSpPr txBox="1"/>
          <p:nvPr/>
        </p:nvSpPr>
        <p:spPr>
          <a:xfrm>
            <a:off x="226141" y="2140095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memBlockEnd</a:t>
            </a:r>
            <a:endParaRPr lang="en-CA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BD8A8C-9FCA-420C-BDC8-BBDD044DBFD5}"/>
              </a:ext>
            </a:extLst>
          </p:cNvPr>
          <p:cNvSpPr/>
          <p:nvPr/>
        </p:nvSpPr>
        <p:spPr>
          <a:xfrm>
            <a:off x="2912601" y="1623049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33CFC-6144-4D4C-B189-2DFF9A545573}"/>
              </a:ext>
            </a:extLst>
          </p:cNvPr>
          <p:cNvSpPr/>
          <p:nvPr/>
        </p:nvSpPr>
        <p:spPr>
          <a:xfrm>
            <a:off x="2747148" y="2198482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4DE78D-56C7-4AAC-A181-E054790E2B6A}"/>
              </a:ext>
            </a:extLst>
          </p:cNvPr>
          <p:cNvCxnSpPr>
            <a:cxnSpLocks/>
          </p:cNvCxnSpPr>
          <p:nvPr/>
        </p:nvCxnSpPr>
        <p:spPr>
          <a:xfrm flipH="1">
            <a:off x="1253613" y="1857049"/>
            <a:ext cx="1892988" cy="16825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E9C20-F2AB-46E4-9048-BC26728820EA}"/>
              </a:ext>
            </a:extLst>
          </p:cNvPr>
          <p:cNvCxnSpPr>
            <a:cxnSpLocks/>
          </p:cNvCxnSpPr>
          <p:nvPr/>
        </p:nvCxnSpPr>
        <p:spPr>
          <a:xfrm>
            <a:off x="2964199" y="2432482"/>
            <a:ext cx="4837698" cy="11071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F13F5B7-6237-4C25-AC94-51D46E254C0A}"/>
              </a:ext>
            </a:extLst>
          </p:cNvPr>
          <p:cNvSpPr txBox="1">
            <a:spLocks/>
          </p:cNvSpPr>
          <p:nvPr/>
        </p:nvSpPr>
        <p:spPr>
          <a:xfrm>
            <a:off x="2359741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2;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40F0CE-BF2D-4218-A377-38402A0AB369}"/>
              </a:ext>
            </a:extLst>
          </p:cNvPr>
          <p:cNvCxnSpPr>
            <a:cxnSpLocks/>
          </p:cNvCxnSpPr>
          <p:nvPr/>
        </p:nvCxnSpPr>
        <p:spPr>
          <a:xfrm>
            <a:off x="3380601" y="4658488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4C0F0-F964-4AE9-824B-15E1E49DE391}"/>
              </a:ext>
            </a:extLst>
          </p:cNvPr>
          <p:cNvSpPr txBox="1"/>
          <p:nvPr/>
        </p:nvSpPr>
        <p:spPr>
          <a:xfrm>
            <a:off x="4123649" y="1847707"/>
            <a:ext cx="259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/>
              <a:t>freeIndex</a:t>
            </a:r>
            <a:r>
              <a:rPr lang="en-CA" sz="3200" dirty="0"/>
              <a:t>: 550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7C176-F19F-489F-88F3-C39491838345}"/>
              </a:ext>
            </a:extLst>
          </p:cNvPr>
          <p:cNvSpPr/>
          <p:nvPr/>
        </p:nvSpPr>
        <p:spPr>
          <a:xfrm>
            <a:off x="3254477" y="6067640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E454F67-F610-4B98-A54A-77C772956C87}"/>
              </a:ext>
            </a:extLst>
          </p:cNvPr>
          <p:cNvSpPr txBox="1">
            <a:spLocks/>
          </p:cNvSpPr>
          <p:nvPr/>
        </p:nvSpPr>
        <p:spPr>
          <a:xfrm>
            <a:off x="4641132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35F02-A748-4AED-A026-878D818C43B1}"/>
              </a:ext>
            </a:extLst>
          </p:cNvPr>
          <p:cNvCxnSpPr>
            <a:cxnSpLocks/>
          </p:cNvCxnSpPr>
          <p:nvPr/>
        </p:nvCxnSpPr>
        <p:spPr>
          <a:xfrm>
            <a:off x="5659175" y="4687984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A67F249-A41A-4F9F-8135-BD82B95852A6}"/>
              </a:ext>
            </a:extLst>
          </p:cNvPr>
          <p:cNvSpPr txBox="1">
            <a:spLocks/>
          </p:cNvSpPr>
          <p:nvPr/>
        </p:nvSpPr>
        <p:spPr>
          <a:xfrm>
            <a:off x="6932453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250;</a:t>
            </a:r>
          </a:p>
          <a:p>
            <a:r>
              <a:rPr lang="en-US" dirty="0" err="1"/>
              <a:t>startAddr</a:t>
            </a:r>
            <a:r>
              <a:rPr lang="en-US" dirty="0"/>
              <a:t> = 300;</a:t>
            </a:r>
          </a:p>
          <a:p>
            <a:r>
              <a:rPr lang="en-US" dirty="0"/>
              <a:t>ref = 4;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4AEEDF-4FF2-4458-A327-6F05A1604BA3}"/>
              </a:ext>
            </a:extLst>
          </p:cNvPr>
          <p:cNvCxnSpPr>
            <a:cxnSpLocks/>
          </p:cNvCxnSpPr>
          <p:nvPr/>
        </p:nvCxnSpPr>
        <p:spPr>
          <a:xfrm flipH="1">
            <a:off x="8344646" y="4581832"/>
            <a:ext cx="116012" cy="831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C3DEFF-7897-4767-A9F8-BE28E74D1664}"/>
              </a:ext>
            </a:extLst>
          </p:cNvPr>
          <p:cNvSpPr/>
          <p:nvPr/>
        </p:nvSpPr>
        <p:spPr>
          <a:xfrm>
            <a:off x="8105729" y="5413732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1E984A-CE3E-4464-9541-60F94324EFCE}"/>
              </a:ext>
            </a:extLst>
          </p:cNvPr>
          <p:cNvSpPr/>
          <p:nvPr/>
        </p:nvSpPr>
        <p:spPr>
          <a:xfrm>
            <a:off x="4768645" y="6067639"/>
            <a:ext cx="3269226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114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B9A4-D505-4FAF-A928-7A1DF1EB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insertObject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EE89-CF40-4C6A-9957-05656DE5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check if there is room to allocate</a:t>
            </a:r>
          </a:p>
          <a:p>
            <a:pPr lvl="1"/>
            <a:r>
              <a:rPr lang="en-US" dirty="0"/>
              <a:t>no space =&gt; compact() i.e., garbage collection</a:t>
            </a:r>
          </a:p>
          <a:p>
            <a:endParaRPr lang="en-US" dirty="0"/>
          </a:p>
          <a:p>
            <a:r>
              <a:rPr lang="en-US" dirty="0"/>
              <a:t>check if there is room</a:t>
            </a:r>
          </a:p>
          <a:p>
            <a:pPr lvl="1"/>
            <a:r>
              <a:rPr lang="en-US" dirty="0"/>
              <a:t>create an object node, and allocate space</a:t>
            </a:r>
          </a:p>
          <a:p>
            <a:endParaRPr lang="en-US" dirty="0"/>
          </a:p>
          <a:p>
            <a:r>
              <a:rPr lang="en-US" dirty="0"/>
              <a:t>return the new object’s reference or NULL_REF if failed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EC1B7-D69C-489B-BD58-A43E8167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9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8C9-E6CD-409A-B0F5-9F7947C7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addReference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Ref ref 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AFE1-E7C7-49E3-AFEA-1015FBEF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addReference</a:t>
            </a:r>
            <a:r>
              <a:rPr lang="en-US" dirty="0"/>
              <a:t>( 3 );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C044-3F45-4168-BBAB-40EC728B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26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70390-72F0-4824-8B67-FD5D6B8560EE}"/>
              </a:ext>
            </a:extLst>
          </p:cNvPr>
          <p:cNvSpPr txBox="1">
            <a:spLocks/>
          </p:cNvSpPr>
          <p:nvPr/>
        </p:nvSpPr>
        <p:spPr>
          <a:xfrm>
            <a:off x="78350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E0959-C3E2-48D2-B638-BA56E6002217}"/>
              </a:ext>
            </a:extLst>
          </p:cNvPr>
          <p:cNvCxnSpPr>
            <a:cxnSpLocks/>
          </p:cNvCxnSpPr>
          <p:nvPr/>
        </p:nvCxnSpPr>
        <p:spPr>
          <a:xfrm>
            <a:off x="1103670" y="4649657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5B5615-DCFD-4ED2-BE41-BD56E9917E0F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0216A-5EA4-4BA2-BF3F-E00893E442C2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D47E9-9635-4DF2-9380-7DC44CAC4E1F}"/>
              </a:ext>
            </a:extLst>
          </p:cNvPr>
          <p:cNvSpPr/>
          <p:nvPr/>
        </p:nvSpPr>
        <p:spPr>
          <a:xfrm>
            <a:off x="1740309" y="6067641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26262-4ECB-4819-B4F9-4FF444EBDCD3}"/>
              </a:ext>
            </a:extLst>
          </p:cNvPr>
          <p:cNvSpPr txBox="1">
            <a:spLocks/>
          </p:cNvSpPr>
          <p:nvPr/>
        </p:nvSpPr>
        <p:spPr>
          <a:xfrm>
            <a:off x="2359741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2;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3E988-0B93-4513-A181-9781C3E81957}"/>
              </a:ext>
            </a:extLst>
          </p:cNvPr>
          <p:cNvCxnSpPr>
            <a:cxnSpLocks/>
          </p:cNvCxnSpPr>
          <p:nvPr/>
        </p:nvCxnSpPr>
        <p:spPr>
          <a:xfrm>
            <a:off x="3380601" y="4658488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4BC36-8A91-4511-99A3-9C5F4C3E6D0C}"/>
              </a:ext>
            </a:extLst>
          </p:cNvPr>
          <p:cNvSpPr/>
          <p:nvPr/>
        </p:nvSpPr>
        <p:spPr>
          <a:xfrm>
            <a:off x="3254477" y="6067640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19E0AC-60D0-4DB8-AB36-CE4B5F2B2277}"/>
              </a:ext>
            </a:extLst>
          </p:cNvPr>
          <p:cNvSpPr txBox="1">
            <a:spLocks/>
          </p:cNvSpPr>
          <p:nvPr/>
        </p:nvSpPr>
        <p:spPr>
          <a:xfrm>
            <a:off x="4641132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816C3-3673-4B2A-AEBD-5BE0F80F885F}"/>
              </a:ext>
            </a:extLst>
          </p:cNvPr>
          <p:cNvCxnSpPr>
            <a:cxnSpLocks/>
          </p:cNvCxnSpPr>
          <p:nvPr/>
        </p:nvCxnSpPr>
        <p:spPr>
          <a:xfrm>
            <a:off x="5659175" y="4687984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D5CBFF-A8B4-4538-8047-D072457B69E4}"/>
              </a:ext>
            </a:extLst>
          </p:cNvPr>
          <p:cNvSpPr txBox="1">
            <a:spLocks/>
          </p:cNvSpPr>
          <p:nvPr/>
        </p:nvSpPr>
        <p:spPr>
          <a:xfrm>
            <a:off x="6932453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250;</a:t>
            </a:r>
          </a:p>
          <a:p>
            <a:r>
              <a:rPr lang="en-US" dirty="0" err="1"/>
              <a:t>startAddr</a:t>
            </a:r>
            <a:r>
              <a:rPr lang="en-US" dirty="0"/>
              <a:t> = 300;</a:t>
            </a:r>
          </a:p>
          <a:p>
            <a:r>
              <a:rPr lang="en-US" dirty="0"/>
              <a:t>ref = 4;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F4E125-46B2-4F41-A2B3-D05A836A3F73}"/>
              </a:ext>
            </a:extLst>
          </p:cNvPr>
          <p:cNvCxnSpPr>
            <a:cxnSpLocks/>
          </p:cNvCxnSpPr>
          <p:nvPr/>
        </p:nvCxnSpPr>
        <p:spPr>
          <a:xfrm flipH="1">
            <a:off x="8344646" y="4581832"/>
            <a:ext cx="116012" cy="831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44087-007F-48BD-9944-C51FD5B7EC32}"/>
              </a:ext>
            </a:extLst>
          </p:cNvPr>
          <p:cNvSpPr/>
          <p:nvPr/>
        </p:nvSpPr>
        <p:spPr>
          <a:xfrm>
            <a:off x="8105729" y="5413732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70D74-BE4A-43DB-9FAA-DEE87E982E65}"/>
              </a:ext>
            </a:extLst>
          </p:cNvPr>
          <p:cNvSpPr/>
          <p:nvPr/>
        </p:nvSpPr>
        <p:spPr>
          <a:xfrm>
            <a:off x="4768645" y="6067639"/>
            <a:ext cx="3269226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654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8C9-E6CD-409A-B0F5-9F7947C7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addReference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Ref ref 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AFE1-E7C7-49E3-AFEA-1015FBEF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addReference</a:t>
            </a:r>
            <a:r>
              <a:rPr lang="en-US" dirty="0"/>
              <a:t>( 3 );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C044-3F45-4168-BBAB-40EC728B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27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70390-72F0-4824-8B67-FD5D6B8560EE}"/>
              </a:ext>
            </a:extLst>
          </p:cNvPr>
          <p:cNvSpPr txBox="1">
            <a:spLocks/>
          </p:cNvSpPr>
          <p:nvPr/>
        </p:nvSpPr>
        <p:spPr>
          <a:xfrm>
            <a:off x="78350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E0959-C3E2-48D2-B638-BA56E6002217}"/>
              </a:ext>
            </a:extLst>
          </p:cNvPr>
          <p:cNvCxnSpPr>
            <a:cxnSpLocks/>
          </p:cNvCxnSpPr>
          <p:nvPr/>
        </p:nvCxnSpPr>
        <p:spPr>
          <a:xfrm>
            <a:off x="1103670" y="4649657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5B5615-DCFD-4ED2-BE41-BD56E9917E0F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0216A-5EA4-4BA2-BF3F-E00893E442C2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D47E9-9635-4DF2-9380-7DC44CAC4E1F}"/>
              </a:ext>
            </a:extLst>
          </p:cNvPr>
          <p:cNvSpPr/>
          <p:nvPr/>
        </p:nvSpPr>
        <p:spPr>
          <a:xfrm>
            <a:off x="1740309" y="6067641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26262-4ECB-4819-B4F9-4FF444EBDCD3}"/>
              </a:ext>
            </a:extLst>
          </p:cNvPr>
          <p:cNvSpPr txBox="1">
            <a:spLocks/>
          </p:cNvSpPr>
          <p:nvPr/>
        </p:nvSpPr>
        <p:spPr>
          <a:xfrm>
            <a:off x="2359741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2;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3E988-0B93-4513-A181-9781C3E81957}"/>
              </a:ext>
            </a:extLst>
          </p:cNvPr>
          <p:cNvCxnSpPr>
            <a:cxnSpLocks/>
          </p:cNvCxnSpPr>
          <p:nvPr/>
        </p:nvCxnSpPr>
        <p:spPr>
          <a:xfrm>
            <a:off x="3380601" y="4658488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4BC36-8A91-4511-99A3-9C5F4C3E6D0C}"/>
              </a:ext>
            </a:extLst>
          </p:cNvPr>
          <p:cNvSpPr/>
          <p:nvPr/>
        </p:nvSpPr>
        <p:spPr>
          <a:xfrm>
            <a:off x="3254477" y="6067640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19E0AC-60D0-4DB8-AB36-CE4B5F2B2277}"/>
              </a:ext>
            </a:extLst>
          </p:cNvPr>
          <p:cNvSpPr txBox="1">
            <a:spLocks/>
          </p:cNvSpPr>
          <p:nvPr/>
        </p:nvSpPr>
        <p:spPr>
          <a:xfrm>
            <a:off x="4641132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>
                <a:solidFill>
                  <a:srgbClr val="FF0000"/>
                </a:solidFill>
              </a:rPr>
              <a:t>count = 2;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816C3-3673-4B2A-AEBD-5BE0F80F885F}"/>
              </a:ext>
            </a:extLst>
          </p:cNvPr>
          <p:cNvCxnSpPr>
            <a:cxnSpLocks/>
          </p:cNvCxnSpPr>
          <p:nvPr/>
        </p:nvCxnSpPr>
        <p:spPr>
          <a:xfrm>
            <a:off x="5659175" y="4687984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D5CBFF-A8B4-4538-8047-D072457B69E4}"/>
              </a:ext>
            </a:extLst>
          </p:cNvPr>
          <p:cNvSpPr txBox="1">
            <a:spLocks/>
          </p:cNvSpPr>
          <p:nvPr/>
        </p:nvSpPr>
        <p:spPr>
          <a:xfrm>
            <a:off x="6932453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250;</a:t>
            </a:r>
          </a:p>
          <a:p>
            <a:r>
              <a:rPr lang="en-US" dirty="0" err="1"/>
              <a:t>startAddr</a:t>
            </a:r>
            <a:r>
              <a:rPr lang="en-US" dirty="0"/>
              <a:t> = 300;</a:t>
            </a:r>
          </a:p>
          <a:p>
            <a:r>
              <a:rPr lang="en-US" dirty="0"/>
              <a:t>ref = 4;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F4E125-46B2-4F41-A2B3-D05A836A3F73}"/>
              </a:ext>
            </a:extLst>
          </p:cNvPr>
          <p:cNvCxnSpPr>
            <a:cxnSpLocks/>
          </p:cNvCxnSpPr>
          <p:nvPr/>
        </p:nvCxnSpPr>
        <p:spPr>
          <a:xfrm flipH="1">
            <a:off x="8344646" y="4581832"/>
            <a:ext cx="116012" cy="831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44087-007F-48BD-9944-C51FD5B7EC32}"/>
              </a:ext>
            </a:extLst>
          </p:cNvPr>
          <p:cNvSpPr/>
          <p:nvPr/>
        </p:nvSpPr>
        <p:spPr>
          <a:xfrm>
            <a:off x="8105729" y="5413732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70D74-BE4A-43DB-9FAA-DEE87E982E65}"/>
              </a:ext>
            </a:extLst>
          </p:cNvPr>
          <p:cNvSpPr/>
          <p:nvPr/>
        </p:nvSpPr>
        <p:spPr>
          <a:xfrm>
            <a:off x="4768645" y="6067639"/>
            <a:ext cx="3269226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848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8C9-E6CD-409A-B0F5-9F7947C7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35341" cy="13255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dropReference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Ref ref 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AFE1-E7C7-49E3-AFEA-1015FBEF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dropReference</a:t>
            </a:r>
            <a:r>
              <a:rPr lang="en-US" dirty="0"/>
              <a:t>( 2 );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C044-3F45-4168-BBAB-40EC728B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28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70390-72F0-4824-8B67-FD5D6B8560EE}"/>
              </a:ext>
            </a:extLst>
          </p:cNvPr>
          <p:cNvSpPr txBox="1">
            <a:spLocks/>
          </p:cNvSpPr>
          <p:nvPr/>
        </p:nvSpPr>
        <p:spPr>
          <a:xfrm>
            <a:off x="78350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E0959-C3E2-48D2-B638-BA56E6002217}"/>
              </a:ext>
            </a:extLst>
          </p:cNvPr>
          <p:cNvCxnSpPr>
            <a:cxnSpLocks/>
          </p:cNvCxnSpPr>
          <p:nvPr/>
        </p:nvCxnSpPr>
        <p:spPr>
          <a:xfrm>
            <a:off x="1103670" y="4649657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5B5615-DCFD-4ED2-BE41-BD56E9917E0F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0216A-5EA4-4BA2-BF3F-E00893E442C2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D47E9-9635-4DF2-9380-7DC44CAC4E1F}"/>
              </a:ext>
            </a:extLst>
          </p:cNvPr>
          <p:cNvSpPr/>
          <p:nvPr/>
        </p:nvSpPr>
        <p:spPr>
          <a:xfrm>
            <a:off x="1740309" y="6067641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26262-4ECB-4819-B4F9-4FF444EBDCD3}"/>
              </a:ext>
            </a:extLst>
          </p:cNvPr>
          <p:cNvSpPr txBox="1">
            <a:spLocks/>
          </p:cNvSpPr>
          <p:nvPr/>
        </p:nvSpPr>
        <p:spPr>
          <a:xfrm>
            <a:off x="2359741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2;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3E988-0B93-4513-A181-9781C3E81957}"/>
              </a:ext>
            </a:extLst>
          </p:cNvPr>
          <p:cNvCxnSpPr>
            <a:cxnSpLocks/>
          </p:cNvCxnSpPr>
          <p:nvPr/>
        </p:nvCxnSpPr>
        <p:spPr>
          <a:xfrm>
            <a:off x="3380601" y="4658488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4BC36-8A91-4511-99A3-9C5F4C3E6D0C}"/>
              </a:ext>
            </a:extLst>
          </p:cNvPr>
          <p:cNvSpPr/>
          <p:nvPr/>
        </p:nvSpPr>
        <p:spPr>
          <a:xfrm>
            <a:off x="3254477" y="6067640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19E0AC-60D0-4DB8-AB36-CE4B5F2B2277}"/>
              </a:ext>
            </a:extLst>
          </p:cNvPr>
          <p:cNvSpPr txBox="1">
            <a:spLocks/>
          </p:cNvSpPr>
          <p:nvPr/>
        </p:nvSpPr>
        <p:spPr>
          <a:xfrm>
            <a:off x="4641132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816C3-3673-4B2A-AEBD-5BE0F80F885F}"/>
              </a:ext>
            </a:extLst>
          </p:cNvPr>
          <p:cNvCxnSpPr>
            <a:cxnSpLocks/>
          </p:cNvCxnSpPr>
          <p:nvPr/>
        </p:nvCxnSpPr>
        <p:spPr>
          <a:xfrm>
            <a:off x="5659175" y="4687984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D5CBFF-A8B4-4538-8047-D072457B69E4}"/>
              </a:ext>
            </a:extLst>
          </p:cNvPr>
          <p:cNvSpPr txBox="1">
            <a:spLocks/>
          </p:cNvSpPr>
          <p:nvPr/>
        </p:nvSpPr>
        <p:spPr>
          <a:xfrm>
            <a:off x="6932453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250;</a:t>
            </a:r>
          </a:p>
          <a:p>
            <a:r>
              <a:rPr lang="en-US" dirty="0" err="1"/>
              <a:t>startAddr</a:t>
            </a:r>
            <a:r>
              <a:rPr lang="en-US" dirty="0"/>
              <a:t> = 300;</a:t>
            </a:r>
          </a:p>
          <a:p>
            <a:r>
              <a:rPr lang="en-US" dirty="0"/>
              <a:t>ref = 4;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F4E125-46B2-4F41-A2B3-D05A836A3F73}"/>
              </a:ext>
            </a:extLst>
          </p:cNvPr>
          <p:cNvCxnSpPr>
            <a:cxnSpLocks/>
          </p:cNvCxnSpPr>
          <p:nvPr/>
        </p:nvCxnSpPr>
        <p:spPr>
          <a:xfrm flipH="1">
            <a:off x="8344646" y="4581832"/>
            <a:ext cx="116012" cy="831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44087-007F-48BD-9944-C51FD5B7EC32}"/>
              </a:ext>
            </a:extLst>
          </p:cNvPr>
          <p:cNvSpPr/>
          <p:nvPr/>
        </p:nvSpPr>
        <p:spPr>
          <a:xfrm>
            <a:off x="8105729" y="5413732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70D74-BE4A-43DB-9FAA-DEE87E982E65}"/>
              </a:ext>
            </a:extLst>
          </p:cNvPr>
          <p:cNvSpPr/>
          <p:nvPr/>
        </p:nvSpPr>
        <p:spPr>
          <a:xfrm>
            <a:off x="4768645" y="6067639"/>
            <a:ext cx="3269226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5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8C9-E6CD-409A-B0F5-9F7947C7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removeRef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Ref </a:t>
            </a:r>
            <a:r>
              <a:rPr lang="en-US" dirty="0" err="1"/>
              <a:t>ref</a:t>
            </a:r>
            <a:r>
              <a:rPr lang="en-US" dirty="0"/>
              <a:t> 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AFE1-E7C7-49E3-AFEA-1015FBEF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addReference</a:t>
            </a:r>
            <a:r>
              <a:rPr lang="en-US" dirty="0"/>
              <a:t>( 2 );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C044-3F45-4168-BBAB-40EC728B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29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70390-72F0-4824-8B67-FD5D6B8560EE}"/>
              </a:ext>
            </a:extLst>
          </p:cNvPr>
          <p:cNvSpPr txBox="1">
            <a:spLocks/>
          </p:cNvSpPr>
          <p:nvPr/>
        </p:nvSpPr>
        <p:spPr>
          <a:xfrm>
            <a:off x="78350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E0959-C3E2-48D2-B638-BA56E6002217}"/>
              </a:ext>
            </a:extLst>
          </p:cNvPr>
          <p:cNvCxnSpPr>
            <a:cxnSpLocks/>
          </p:cNvCxnSpPr>
          <p:nvPr/>
        </p:nvCxnSpPr>
        <p:spPr>
          <a:xfrm>
            <a:off x="1103670" y="4649657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5B5615-DCFD-4ED2-BE41-BD56E9917E0F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0216A-5EA4-4BA2-BF3F-E00893E442C2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D47E9-9635-4DF2-9380-7DC44CAC4E1F}"/>
              </a:ext>
            </a:extLst>
          </p:cNvPr>
          <p:cNvSpPr/>
          <p:nvPr/>
        </p:nvSpPr>
        <p:spPr>
          <a:xfrm>
            <a:off x="1740309" y="6067641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26262-4ECB-4819-B4F9-4FF444EBDCD3}"/>
              </a:ext>
            </a:extLst>
          </p:cNvPr>
          <p:cNvSpPr txBox="1">
            <a:spLocks/>
          </p:cNvSpPr>
          <p:nvPr/>
        </p:nvSpPr>
        <p:spPr>
          <a:xfrm>
            <a:off x="2359741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2;</a:t>
            </a:r>
          </a:p>
          <a:p>
            <a:r>
              <a:rPr lang="en-US" dirty="0">
                <a:solidFill>
                  <a:srgbClr val="FF0000"/>
                </a:solidFill>
              </a:rPr>
              <a:t>count = 0;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3E988-0B93-4513-A181-9781C3E81957}"/>
              </a:ext>
            </a:extLst>
          </p:cNvPr>
          <p:cNvCxnSpPr>
            <a:cxnSpLocks/>
          </p:cNvCxnSpPr>
          <p:nvPr/>
        </p:nvCxnSpPr>
        <p:spPr>
          <a:xfrm>
            <a:off x="3380601" y="4658488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4BC36-8A91-4511-99A3-9C5F4C3E6D0C}"/>
              </a:ext>
            </a:extLst>
          </p:cNvPr>
          <p:cNvSpPr/>
          <p:nvPr/>
        </p:nvSpPr>
        <p:spPr>
          <a:xfrm>
            <a:off x="3254477" y="6067640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19E0AC-60D0-4DB8-AB36-CE4B5F2B2277}"/>
              </a:ext>
            </a:extLst>
          </p:cNvPr>
          <p:cNvSpPr txBox="1">
            <a:spLocks/>
          </p:cNvSpPr>
          <p:nvPr/>
        </p:nvSpPr>
        <p:spPr>
          <a:xfrm>
            <a:off x="4641132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816C3-3673-4B2A-AEBD-5BE0F80F885F}"/>
              </a:ext>
            </a:extLst>
          </p:cNvPr>
          <p:cNvCxnSpPr>
            <a:cxnSpLocks/>
          </p:cNvCxnSpPr>
          <p:nvPr/>
        </p:nvCxnSpPr>
        <p:spPr>
          <a:xfrm>
            <a:off x="5659175" y="4687984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D5CBFF-A8B4-4538-8047-D072457B69E4}"/>
              </a:ext>
            </a:extLst>
          </p:cNvPr>
          <p:cNvSpPr txBox="1">
            <a:spLocks/>
          </p:cNvSpPr>
          <p:nvPr/>
        </p:nvSpPr>
        <p:spPr>
          <a:xfrm>
            <a:off x="6932453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250;</a:t>
            </a:r>
          </a:p>
          <a:p>
            <a:r>
              <a:rPr lang="en-US" dirty="0" err="1"/>
              <a:t>startAddr</a:t>
            </a:r>
            <a:r>
              <a:rPr lang="en-US" dirty="0"/>
              <a:t> = 300;</a:t>
            </a:r>
          </a:p>
          <a:p>
            <a:r>
              <a:rPr lang="en-US" dirty="0"/>
              <a:t>ref = 4;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F4E125-46B2-4F41-A2B3-D05A836A3F73}"/>
              </a:ext>
            </a:extLst>
          </p:cNvPr>
          <p:cNvCxnSpPr>
            <a:cxnSpLocks/>
          </p:cNvCxnSpPr>
          <p:nvPr/>
        </p:nvCxnSpPr>
        <p:spPr>
          <a:xfrm flipH="1">
            <a:off x="8344646" y="4581832"/>
            <a:ext cx="116012" cy="831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44087-007F-48BD-9944-C51FD5B7EC32}"/>
              </a:ext>
            </a:extLst>
          </p:cNvPr>
          <p:cNvSpPr/>
          <p:nvPr/>
        </p:nvSpPr>
        <p:spPr>
          <a:xfrm>
            <a:off x="8105729" y="5413732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70D74-BE4A-43DB-9FAA-DEE87E982E65}"/>
              </a:ext>
            </a:extLst>
          </p:cNvPr>
          <p:cNvSpPr/>
          <p:nvPr/>
        </p:nvSpPr>
        <p:spPr>
          <a:xfrm>
            <a:off x="4768645" y="6067639"/>
            <a:ext cx="3269226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70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63DD-4BD3-4B55-BE56-2C86E9BD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for 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13FB-8A08-45D5-BAEF-951657F4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reference counting to determine marked references</a:t>
            </a:r>
          </a:p>
          <a:p>
            <a:pPr lvl="1"/>
            <a:r>
              <a:rPr lang="en-CA" dirty="0"/>
              <a:t>makes mark phase really simple</a:t>
            </a:r>
          </a:p>
          <a:p>
            <a:pPr lvl="1"/>
            <a:r>
              <a:rPr lang="en-CA" dirty="0"/>
              <a:t>doing this because we don’t have program variable access</a:t>
            </a:r>
          </a:p>
          <a:p>
            <a:r>
              <a:rPr lang="en-CA" dirty="0"/>
              <a:t>Our reference count is updated as the program makes object requests</a:t>
            </a:r>
          </a:p>
          <a:p>
            <a:r>
              <a:rPr lang="en-CA" dirty="0"/>
              <a:t>We run G.C. when there’s no space left for an object (when an insertion would fail)</a:t>
            </a:r>
          </a:p>
        </p:txBody>
      </p:sp>
    </p:spTree>
    <p:extLst>
      <p:ext uri="{BB962C8B-B14F-4D97-AF65-F5344CB8AC3E}">
        <p14:creationId xmlns:p14="http://schemas.microsoft.com/office/powerpoint/2010/main" val="399565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8C9-E6CD-409A-B0F5-9F7947C7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removeRef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Ref </a:t>
            </a:r>
            <a:r>
              <a:rPr lang="en-US" dirty="0" err="1"/>
              <a:t>ref</a:t>
            </a:r>
            <a:r>
              <a:rPr lang="en-US" dirty="0"/>
              <a:t> 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AFE1-E7C7-49E3-AFEA-1015FBEF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addReference</a:t>
            </a:r>
            <a:r>
              <a:rPr lang="en-US" dirty="0"/>
              <a:t>( 2 );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C044-3F45-4168-BBAB-40EC728B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30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70390-72F0-4824-8B67-FD5D6B8560EE}"/>
              </a:ext>
            </a:extLst>
          </p:cNvPr>
          <p:cNvSpPr txBox="1">
            <a:spLocks/>
          </p:cNvSpPr>
          <p:nvPr/>
        </p:nvSpPr>
        <p:spPr>
          <a:xfrm>
            <a:off x="78350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E0959-C3E2-48D2-B638-BA56E6002217}"/>
              </a:ext>
            </a:extLst>
          </p:cNvPr>
          <p:cNvCxnSpPr>
            <a:cxnSpLocks/>
          </p:cNvCxnSpPr>
          <p:nvPr/>
        </p:nvCxnSpPr>
        <p:spPr>
          <a:xfrm>
            <a:off x="1103670" y="4649657"/>
            <a:ext cx="350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5B5615-DCFD-4ED2-BE41-BD56E9917E0F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0216A-5EA4-4BA2-BF3F-E00893E442C2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4BC36-8A91-4511-99A3-9C5F4C3E6D0C}"/>
              </a:ext>
            </a:extLst>
          </p:cNvPr>
          <p:cNvSpPr/>
          <p:nvPr/>
        </p:nvSpPr>
        <p:spPr>
          <a:xfrm>
            <a:off x="3254477" y="6067640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19E0AC-60D0-4DB8-AB36-CE4B5F2B2277}"/>
              </a:ext>
            </a:extLst>
          </p:cNvPr>
          <p:cNvSpPr txBox="1">
            <a:spLocks/>
          </p:cNvSpPr>
          <p:nvPr/>
        </p:nvSpPr>
        <p:spPr>
          <a:xfrm>
            <a:off x="4641132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816C3-3673-4B2A-AEBD-5BE0F80F885F}"/>
              </a:ext>
            </a:extLst>
          </p:cNvPr>
          <p:cNvCxnSpPr>
            <a:cxnSpLocks/>
          </p:cNvCxnSpPr>
          <p:nvPr/>
        </p:nvCxnSpPr>
        <p:spPr>
          <a:xfrm>
            <a:off x="5659175" y="4687984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D5CBFF-A8B4-4538-8047-D072457B69E4}"/>
              </a:ext>
            </a:extLst>
          </p:cNvPr>
          <p:cNvSpPr txBox="1">
            <a:spLocks/>
          </p:cNvSpPr>
          <p:nvPr/>
        </p:nvSpPr>
        <p:spPr>
          <a:xfrm>
            <a:off x="6932453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250;</a:t>
            </a:r>
          </a:p>
          <a:p>
            <a:r>
              <a:rPr lang="en-US" dirty="0" err="1"/>
              <a:t>startAddr</a:t>
            </a:r>
            <a:r>
              <a:rPr lang="en-US" dirty="0"/>
              <a:t> = 300;</a:t>
            </a:r>
          </a:p>
          <a:p>
            <a:r>
              <a:rPr lang="en-US" dirty="0"/>
              <a:t>ref = 4;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F4E125-46B2-4F41-A2B3-D05A836A3F73}"/>
              </a:ext>
            </a:extLst>
          </p:cNvPr>
          <p:cNvCxnSpPr>
            <a:cxnSpLocks/>
          </p:cNvCxnSpPr>
          <p:nvPr/>
        </p:nvCxnSpPr>
        <p:spPr>
          <a:xfrm flipH="1">
            <a:off x="8344646" y="4581832"/>
            <a:ext cx="116012" cy="831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44087-007F-48BD-9944-C51FD5B7EC32}"/>
              </a:ext>
            </a:extLst>
          </p:cNvPr>
          <p:cNvSpPr/>
          <p:nvPr/>
        </p:nvSpPr>
        <p:spPr>
          <a:xfrm>
            <a:off x="8105729" y="5413732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70D74-BE4A-43DB-9FAA-DEE87E982E65}"/>
              </a:ext>
            </a:extLst>
          </p:cNvPr>
          <p:cNvSpPr/>
          <p:nvPr/>
        </p:nvSpPr>
        <p:spPr>
          <a:xfrm>
            <a:off x="4768645" y="6067639"/>
            <a:ext cx="3269226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498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8C9-E6CD-409A-B0F5-9F7947C7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removeRef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Ref </a:t>
            </a:r>
            <a:r>
              <a:rPr lang="en-US" dirty="0" err="1"/>
              <a:t>ref</a:t>
            </a:r>
            <a:r>
              <a:rPr lang="en-US" dirty="0"/>
              <a:t> 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AFE1-E7C7-49E3-AFEA-1015FBEF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addReference</a:t>
            </a:r>
            <a:r>
              <a:rPr lang="en-US" dirty="0"/>
              <a:t>( 2 );</a:t>
            </a:r>
          </a:p>
          <a:p>
            <a:r>
              <a:rPr lang="en-US" dirty="0"/>
              <a:t>make sure all links (including </a:t>
            </a:r>
            <a:r>
              <a:rPr lang="en-US" dirty="0" err="1"/>
              <a:t>memBlockStart</a:t>
            </a:r>
            <a:r>
              <a:rPr lang="en-US" dirty="0"/>
              <a:t> and </a:t>
            </a:r>
            <a:r>
              <a:rPr lang="en-US" dirty="0" err="1"/>
              <a:t>memBlockEnd</a:t>
            </a:r>
            <a:r>
              <a:rPr lang="en-US" dirty="0"/>
              <a:t>) are correct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C044-3F45-4168-BBAB-40EC728B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31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70390-72F0-4824-8B67-FD5D6B8560EE}"/>
              </a:ext>
            </a:extLst>
          </p:cNvPr>
          <p:cNvSpPr txBox="1">
            <a:spLocks/>
          </p:cNvSpPr>
          <p:nvPr/>
        </p:nvSpPr>
        <p:spPr>
          <a:xfrm>
            <a:off x="78350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1E0959-C3E2-48D2-B638-BA56E6002217}"/>
              </a:ext>
            </a:extLst>
          </p:cNvPr>
          <p:cNvCxnSpPr>
            <a:cxnSpLocks/>
          </p:cNvCxnSpPr>
          <p:nvPr/>
        </p:nvCxnSpPr>
        <p:spPr>
          <a:xfrm>
            <a:off x="1103670" y="4649657"/>
            <a:ext cx="35027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25B5615-DCFD-4ED2-BE41-BD56E9917E0F}"/>
              </a:ext>
            </a:extLst>
          </p:cNvPr>
          <p:cNvSpPr/>
          <p:nvPr/>
        </p:nvSpPr>
        <p:spPr>
          <a:xfrm>
            <a:off x="226141" y="6067641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0216A-5EA4-4BA2-BF3F-E00893E442C2}"/>
              </a:ext>
            </a:extLst>
          </p:cNvPr>
          <p:cNvSpPr/>
          <p:nvPr/>
        </p:nvSpPr>
        <p:spPr>
          <a:xfrm>
            <a:off x="226141" y="6067641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4BC36-8A91-4511-99A3-9C5F4C3E6D0C}"/>
              </a:ext>
            </a:extLst>
          </p:cNvPr>
          <p:cNvSpPr/>
          <p:nvPr/>
        </p:nvSpPr>
        <p:spPr>
          <a:xfrm>
            <a:off x="3254477" y="6067640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19E0AC-60D0-4DB8-AB36-CE4B5F2B2277}"/>
              </a:ext>
            </a:extLst>
          </p:cNvPr>
          <p:cNvSpPr txBox="1">
            <a:spLocks/>
          </p:cNvSpPr>
          <p:nvPr/>
        </p:nvSpPr>
        <p:spPr>
          <a:xfrm>
            <a:off x="4641132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816C3-3673-4B2A-AEBD-5BE0F80F885F}"/>
              </a:ext>
            </a:extLst>
          </p:cNvPr>
          <p:cNvCxnSpPr>
            <a:cxnSpLocks/>
          </p:cNvCxnSpPr>
          <p:nvPr/>
        </p:nvCxnSpPr>
        <p:spPr>
          <a:xfrm>
            <a:off x="5659175" y="4687984"/>
            <a:ext cx="12732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D5CBFF-A8B4-4538-8047-D072457B69E4}"/>
              </a:ext>
            </a:extLst>
          </p:cNvPr>
          <p:cNvSpPr txBox="1">
            <a:spLocks/>
          </p:cNvSpPr>
          <p:nvPr/>
        </p:nvSpPr>
        <p:spPr>
          <a:xfrm>
            <a:off x="6932453" y="358300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250;</a:t>
            </a:r>
          </a:p>
          <a:p>
            <a:r>
              <a:rPr lang="en-US" dirty="0" err="1"/>
              <a:t>startAddr</a:t>
            </a:r>
            <a:r>
              <a:rPr lang="en-US" dirty="0"/>
              <a:t> = 300;</a:t>
            </a:r>
          </a:p>
          <a:p>
            <a:r>
              <a:rPr lang="en-US" dirty="0"/>
              <a:t>ref = 4;</a:t>
            </a:r>
          </a:p>
          <a:p>
            <a:r>
              <a:rPr lang="en-US" dirty="0"/>
              <a:t>count = 1;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F4E125-46B2-4F41-A2B3-D05A836A3F73}"/>
              </a:ext>
            </a:extLst>
          </p:cNvPr>
          <p:cNvCxnSpPr>
            <a:cxnSpLocks/>
          </p:cNvCxnSpPr>
          <p:nvPr/>
        </p:nvCxnSpPr>
        <p:spPr>
          <a:xfrm flipH="1">
            <a:off x="8344646" y="4581832"/>
            <a:ext cx="116012" cy="831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44087-007F-48BD-9944-C51FD5B7EC32}"/>
              </a:ext>
            </a:extLst>
          </p:cNvPr>
          <p:cNvSpPr/>
          <p:nvPr/>
        </p:nvSpPr>
        <p:spPr>
          <a:xfrm>
            <a:off x="8105729" y="5413732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70D74-BE4A-43DB-9FAA-DEE87E982E65}"/>
              </a:ext>
            </a:extLst>
          </p:cNvPr>
          <p:cNvSpPr/>
          <p:nvPr/>
        </p:nvSpPr>
        <p:spPr>
          <a:xfrm>
            <a:off x="4768645" y="6067639"/>
            <a:ext cx="3269226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381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32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96645" y="1660735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96645" y="1660735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224981" y="1660734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260077" y="1660733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45DD2DA-55E2-409B-A58A-1555264B604C}"/>
              </a:ext>
            </a:extLst>
          </p:cNvPr>
          <p:cNvSpPr txBox="1">
            <a:spLocks/>
          </p:cNvSpPr>
          <p:nvPr/>
        </p:nvSpPr>
        <p:spPr>
          <a:xfrm>
            <a:off x="196645" y="310861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A8F8307-6901-4C6B-93B6-D7AF6175AF93}"/>
              </a:ext>
            </a:extLst>
          </p:cNvPr>
          <p:cNvSpPr txBox="1">
            <a:spLocks/>
          </p:cNvSpPr>
          <p:nvPr/>
        </p:nvSpPr>
        <p:spPr>
          <a:xfrm>
            <a:off x="2891731" y="310861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51446E0-CD38-45A3-9B8E-F17CBB0389F1}"/>
              </a:ext>
            </a:extLst>
          </p:cNvPr>
          <p:cNvSpPr txBox="1">
            <a:spLocks/>
          </p:cNvSpPr>
          <p:nvPr/>
        </p:nvSpPr>
        <p:spPr>
          <a:xfrm>
            <a:off x="5586817" y="310861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F376AD-95EA-4433-A88D-B216812B60C1}"/>
              </a:ext>
            </a:extLst>
          </p:cNvPr>
          <p:cNvCxnSpPr/>
          <p:nvPr/>
        </p:nvCxnSpPr>
        <p:spPr>
          <a:xfrm>
            <a:off x="1402300" y="4216509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6ED292-1B22-4CE1-B958-5D1706CE27A7}"/>
              </a:ext>
            </a:extLst>
          </p:cNvPr>
          <p:cNvCxnSpPr/>
          <p:nvPr/>
        </p:nvCxnSpPr>
        <p:spPr>
          <a:xfrm>
            <a:off x="4116004" y="4216509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AC4848-C3AB-4E4C-BA05-ECE16BBBCB9C}"/>
              </a:ext>
            </a:extLst>
          </p:cNvPr>
          <p:cNvCxnSpPr/>
          <p:nvPr/>
        </p:nvCxnSpPr>
        <p:spPr>
          <a:xfrm>
            <a:off x="6763468" y="4211593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15CCAF-8C34-4CFA-B491-5E2BEB2A6037}"/>
              </a:ext>
            </a:extLst>
          </p:cNvPr>
          <p:cNvSpPr/>
          <p:nvPr/>
        </p:nvSpPr>
        <p:spPr>
          <a:xfrm>
            <a:off x="8095033" y="3975537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3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96645" y="1660735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96645" y="1660735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ACA08-75AC-4EAE-97B6-4A8907AD368C}"/>
              </a:ext>
            </a:extLst>
          </p:cNvPr>
          <p:cNvSpPr/>
          <p:nvPr/>
        </p:nvSpPr>
        <p:spPr>
          <a:xfrm>
            <a:off x="1714193" y="1660733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E05186-ECAC-42E6-BD19-FB937BEAB1E7}"/>
              </a:ext>
            </a:extLst>
          </p:cNvPr>
          <p:cNvSpPr/>
          <p:nvPr/>
        </p:nvSpPr>
        <p:spPr>
          <a:xfrm>
            <a:off x="3231741" y="1660733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33</a:t>
            </a:fld>
            <a:endParaRPr lang="en-CA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45DD2DA-55E2-409B-A58A-1555264B604C}"/>
              </a:ext>
            </a:extLst>
          </p:cNvPr>
          <p:cNvSpPr txBox="1">
            <a:spLocks/>
          </p:cNvSpPr>
          <p:nvPr/>
        </p:nvSpPr>
        <p:spPr>
          <a:xfrm>
            <a:off x="196645" y="3108617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A8F8307-6901-4C6B-93B6-D7AF6175AF93}"/>
              </a:ext>
            </a:extLst>
          </p:cNvPr>
          <p:cNvSpPr txBox="1">
            <a:spLocks/>
          </p:cNvSpPr>
          <p:nvPr/>
        </p:nvSpPr>
        <p:spPr>
          <a:xfrm>
            <a:off x="2891731" y="310861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51446E0-CD38-45A3-9B8E-F17CBB0389F1}"/>
              </a:ext>
            </a:extLst>
          </p:cNvPr>
          <p:cNvSpPr txBox="1">
            <a:spLocks/>
          </p:cNvSpPr>
          <p:nvPr/>
        </p:nvSpPr>
        <p:spPr>
          <a:xfrm>
            <a:off x="5586817" y="310861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F376AD-95EA-4433-A88D-B216812B60C1}"/>
              </a:ext>
            </a:extLst>
          </p:cNvPr>
          <p:cNvCxnSpPr/>
          <p:nvPr/>
        </p:nvCxnSpPr>
        <p:spPr>
          <a:xfrm>
            <a:off x="1402300" y="4216509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6ED292-1B22-4CE1-B958-5D1706CE27A7}"/>
              </a:ext>
            </a:extLst>
          </p:cNvPr>
          <p:cNvCxnSpPr/>
          <p:nvPr/>
        </p:nvCxnSpPr>
        <p:spPr>
          <a:xfrm>
            <a:off x="4116004" y="4216509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AC4848-C3AB-4E4C-BA05-ECE16BBBCB9C}"/>
              </a:ext>
            </a:extLst>
          </p:cNvPr>
          <p:cNvCxnSpPr/>
          <p:nvPr/>
        </p:nvCxnSpPr>
        <p:spPr>
          <a:xfrm>
            <a:off x="6763468" y="4211593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15CCAF-8C34-4CFA-B491-5E2BEB2A6037}"/>
              </a:ext>
            </a:extLst>
          </p:cNvPr>
          <p:cNvSpPr/>
          <p:nvPr/>
        </p:nvSpPr>
        <p:spPr>
          <a:xfrm>
            <a:off x="8095033" y="3975537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8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34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140542" y="168433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908474" y="1690689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614583" y="167798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292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/>
              <a:t>freeIndex</a:t>
            </a:r>
            <a:r>
              <a:rPr lang="en-CA" sz="2800" dirty="0"/>
              <a:t>: 550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2" grpId="0"/>
      <p:bldP spid="35" grpId="0"/>
      <p:bldP spid="36" grpId="0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35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140542" y="168433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908474" y="1690689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614583" y="167798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1305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>
                <a:solidFill>
                  <a:srgbClr val="FF0000"/>
                </a:solidFill>
              </a:rPr>
              <a:t>freeIndex</a:t>
            </a:r>
            <a:r>
              <a:rPr lang="en-CA" sz="2800" dirty="0">
                <a:solidFill>
                  <a:srgbClr val="FF0000"/>
                </a:solidFill>
              </a:rPr>
              <a:t>: 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36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140542" y="168433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908474" y="1690689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614583" y="167798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140542" y="268484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1305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/>
              <a:t>freeIndex</a:t>
            </a:r>
            <a:r>
              <a:rPr lang="en-CA" sz="2800" dirty="0"/>
              <a:t>: 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17F432-D206-4285-A297-0E96DA8789F2}"/>
              </a:ext>
            </a:extLst>
          </p:cNvPr>
          <p:cNvSpPr txBox="1"/>
          <p:nvPr/>
        </p:nvSpPr>
        <p:spPr>
          <a:xfrm>
            <a:off x="5432834" y="2624623"/>
            <a:ext cx="372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memcpy</a:t>
            </a:r>
            <a:r>
              <a:rPr lang="en-CA" sz="2800" dirty="0"/>
              <a:t>( </a:t>
            </a:r>
            <a:r>
              <a:rPr lang="en-CA" sz="2800" dirty="0" err="1"/>
              <a:t>dst</a:t>
            </a:r>
            <a:r>
              <a:rPr lang="en-CA" sz="2800" dirty="0"/>
              <a:t>, </a:t>
            </a:r>
            <a:r>
              <a:rPr lang="en-CA" sz="2800" dirty="0" err="1"/>
              <a:t>src</a:t>
            </a:r>
            <a:r>
              <a:rPr lang="en-CA" sz="2800" dirty="0"/>
              <a:t>, bytes)</a:t>
            </a:r>
          </a:p>
        </p:txBody>
      </p:sp>
    </p:spTree>
    <p:extLst>
      <p:ext uri="{BB962C8B-B14F-4D97-AF65-F5344CB8AC3E}">
        <p14:creationId xmlns:p14="http://schemas.microsoft.com/office/powerpoint/2010/main" val="150307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37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140542" y="168433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908474" y="1690689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614583" y="167798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140542" y="268484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292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>
                <a:solidFill>
                  <a:srgbClr val="FF0000"/>
                </a:solidFill>
              </a:rPr>
              <a:t>freeIndex</a:t>
            </a:r>
            <a:r>
              <a:rPr lang="en-CA" sz="2800" dirty="0">
                <a:solidFill>
                  <a:srgbClr val="FF0000"/>
                </a:solidFill>
              </a:rPr>
              <a:t>: 100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>
                <a:solidFill>
                  <a:srgbClr val="FF0000"/>
                </a:solidFill>
              </a:rPr>
              <a:t>startAddr</a:t>
            </a:r>
            <a:r>
              <a:rPr lang="en-US" dirty="0">
                <a:solidFill>
                  <a:srgbClr val="FF0000"/>
                </a:solidFill>
              </a:rPr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58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38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140542" y="168433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908474" y="1690689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614583" y="167798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140542" y="268484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ACA08-75AC-4EAE-97B6-4A8907AD368C}"/>
              </a:ext>
            </a:extLst>
          </p:cNvPr>
          <p:cNvSpPr/>
          <p:nvPr/>
        </p:nvSpPr>
        <p:spPr>
          <a:xfrm>
            <a:off x="2529317" y="2684845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292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/>
              <a:t>freeIndex</a:t>
            </a:r>
            <a:r>
              <a:rPr lang="en-CA" sz="2800" dirty="0"/>
              <a:t>: 100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B5AF29-2EB6-4D08-B7A7-95DBA68A1E5A}"/>
              </a:ext>
            </a:extLst>
          </p:cNvPr>
          <p:cNvSpPr txBox="1"/>
          <p:nvPr/>
        </p:nvSpPr>
        <p:spPr>
          <a:xfrm>
            <a:off x="5432834" y="2624623"/>
            <a:ext cx="372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memcpy</a:t>
            </a:r>
            <a:r>
              <a:rPr lang="en-CA" sz="2800" dirty="0"/>
              <a:t>( </a:t>
            </a:r>
            <a:r>
              <a:rPr lang="en-CA" sz="2800" dirty="0" err="1"/>
              <a:t>dst</a:t>
            </a:r>
            <a:r>
              <a:rPr lang="en-CA" sz="2800" dirty="0"/>
              <a:t>, </a:t>
            </a:r>
            <a:r>
              <a:rPr lang="en-CA" sz="2800" dirty="0" err="1"/>
              <a:t>src</a:t>
            </a:r>
            <a:r>
              <a:rPr lang="en-CA" sz="2800" dirty="0"/>
              <a:t>, bytes)</a:t>
            </a:r>
          </a:p>
        </p:txBody>
      </p:sp>
    </p:spTree>
    <p:extLst>
      <p:ext uri="{BB962C8B-B14F-4D97-AF65-F5344CB8AC3E}">
        <p14:creationId xmlns:p14="http://schemas.microsoft.com/office/powerpoint/2010/main" val="2606624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39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140542" y="168433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908474" y="1690689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614583" y="167798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140542" y="268484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ACA08-75AC-4EAE-97B6-4A8907AD368C}"/>
              </a:ext>
            </a:extLst>
          </p:cNvPr>
          <p:cNvSpPr/>
          <p:nvPr/>
        </p:nvSpPr>
        <p:spPr>
          <a:xfrm>
            <a:off x="2529317" y="2684845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292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>
                <a:solidFill>
                  <a:srgbClr val="FF0000"/>
                </a:solidFill>
              </a:rPr>
              <a:t>freeIndex</a:t>
            </a:r>
            <a:r>
              <a:rPr lang="en-CA" sz="2800" dirty="0">
                <a:solidFill>
                  <a:srgbClr val="FF0000"/>
                </a:solidFill>
              </a:rPr>
              <a:t>: 200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>
                <a:solidFill>
                  <a:srgbClr val="FF0000"/>
                </a:solidFill>
              </a:rPr>
              <a:t>startAddr</a:t>
            </a:r>
            <a:r>
              <a:rPr lang="en-US" dirty="0">
                <a:solidFill>
                  <a:srgbClr val="FF0000"/>
                </a:solidFill>
              </a:rPr>
              <a:t> = 100;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7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1439-5CB2-4702-860F-D88FC6F8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9F01-D9D9-455B-8C69-0606F8AF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run-time stack</a:t>
            </a:r>
          </a:p>
          <a:p>
            <a:endParaRPr lang="en-CA" dirty="0"/>
          </a:p>
          <a:p>
            <a:r>
              <a:rPr lang="en-CA" dirty="0">
                <a:solidFill>
                  <a:srgbClr val="FF0000"/>
                </a:solidFill>
              </a:rPr>
              <a:t>heap</a:t>
            </a:r>
          </a:p>
          <a:p>
            <a:endParaRPr lang="en-CA" dirty="0"/>
          </a:p>
          <a:p>
            <a:r>
              <a:rPr lang="en-CA" dirty="0"/>
              <a:t>static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10A2D-CFC2-4CCC-B8DF-EB89B0DB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26605A37-F17B-480B-B6C9-85E4F361A2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65146" y="1115388"/>
          <a:ext cx="2741307" cy="4974104"/>
        </p:xfrm>
        <a:graphic>
          <a:graphicData uri="http://schemas.openxmlformats.org/drawingml/2006/table">
            <a:tbl>
              <a:tblPr/>
              <a:tblGrid>
                <a:gridCol w="274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756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(function calls)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9432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(dynamically allocated data)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global/static variables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("data segment")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56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 instructions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("text segment")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20">
            <a:extLst>
              <a:ext uri="{FF2B5EF4-FFF2-40B4-BE49-F238E27FC236}">
                <a16:creationId xmlns:a16="http://schemas.microsoft.com/office/drawing/2014/main" id="{D928FC03-D03C-460A-B57E-3AAA5811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759" y="5720726"/>
            <a:ext cx="15763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0x00000000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7BE2A893-3CF5-42BD-8D55-5D9C70173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009" y="989976"/>
            <a:ext cx="14747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0xFFFFFFFF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2D800B88-472D-442B-8E33-2F95FBA9D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709" y="3083888"/>
            <a:ext cx="1065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space</a:t>
            </a:r>
          </a:p>
        </p:txBody>
      </p:sp>
      <p:sp>
        <p:nvSpPr>
          <p:cNvPr id="9" name="Line 23">
            <a:extLst>
              <a:ext uri="{FF2B5EF4-FFF2-40B4-BE49-F238E27FC236}">
                <a16:creationId xmlns:a16="http://schemas.microsoft.com/office/drawing/2014/main" id="{35705AC2-D379-4AF6-A24B-F5CDCA3144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9346" y="14106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Line 24">
            <a:extLst>
              <a:ext uri="{FF2B5EF4-FFF2-40B4-BE49-F238E27FC236}">
                <a16:creationId xmlns:a16="http://schemas.microsoft.com/office/drawing/2014/main" id="{63AD62C7-C77F-4693-B664-0438FC3EC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346" y="400146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440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40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140542" y="168433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908474" y="1690689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614583" y="167798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140542" y="268484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ACA08-75AC-4EAE-97B6-4A8907AD368C}"/>
              </a:ext>
            </a:extLst>
          </p:cNvPr>
          <p:cNvSpPr/>
          <p:nvPr/>
        </p:nvSpPr>
        <p:spPr>
          <a:xfrm>
            <a:off x="2529317" y="2684845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E05186-ECAC-42E6-BD19-FB937BEAB1E7}"/>
              </a:ext>
            </a:extLst>
          </p:cNvPr>
          <p:cNvSpPr/>
          <p:nvPr/>
        </p:nvSpPr>
        <p:spPr>
          <a:xfrm>
            <a:off x="3918092" y="267849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292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/>
              <a:t>freeIndex</a:t>
            </a:r>
            <a:r>
              <a:rPr lang="en-CA" sz="2800" dirty="0"/>
              <a:t>: 200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400;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67DDDC-BFB4-4D6B-B178-F3786AFDFDFE}"/>
              </a:ext>
            </a:extLst>
          </p:cNvPr>
          <p:cNvSpPr txBox="1"/>
          <p:nvPr/>
        </p:nvSpPr>
        <p:spPr>
          <a:xfrm>
            <a:off x="5432834" y="2624623"/>
            <a:ext cx="372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memcpy</a:t>
            </a:r>
            <a:r>
              <a:rPr lang="en-CA" sz="2800" dirty="0"/>
              <a:t>( </a:t>
            </a:r>
            <a:r>
              <a:rPr lang="en-CA" sz="2800" dirty="0" err="1"/>
              <a:t>dst</a:t>
            </a:r>
            <a:r>
              <a:rPr lang="en-CA" sz="2800" dirty="0"/>
              <a:t>, </a:t>
            </a:r>
            <a:r>
              <a:rPr lang="en-CA" sz="2800" dirty="0" err="1"/>
              <a:t>src</a:t>
            </a:r>
            <a:r>
              <a:rPr lang="en-CA" sz="2800" dirty="0"/>
              <a:t>, bytes)</a:t>
            </a:r>
          </a:p>
        </p:txBody>
      </p:sp>
    </p:spTree>
    <p:extLst>
      <p:ext uri="{BB962C8B-B14F-4D97-AF65-F5344CB8AC3E}">
        <p14:creationId xmlns:p14="http://schemas.microsoft.com/office/powerpoint/2010/main" val="1750944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41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933BF-1F12-4A88-8BAE-7F4A13BAEDFA}"/>
              </a:ext>
            </a:extLst>
          </p:cNvPr>
          <p:cNvSpPr/>
          <p:nvPr/>
        </p:nvSpPr>
        <p:spPr>
          <a:xfrm>
            <a:off x="1140542" y="168433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1B612-4E2B-4E28-B299-8EBD04739D0B}"/>
              </a:ext>
            </a:extLst>
          </p:cNvPr>
          <p:cNvSpPr/>
          <p:nvPr/>
        </p:nvSpPr>
        <p:spPr>
          <a:xfrm>
            <a:off x="3908474" y="1690689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4EC91-6710-4AF3-85D4-09334C08DD75}"/>
              </a:ext>
            </a:extLst>
          </p:cNvPr>
          <p:cNvSpPr/>
          <p:nvPr/>
        </p:nvSpPr>
        <p:spPr>
          <a:xfrm>
            <a:off x="6614583" y="167798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140542" y="268484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ACA08-75AC-4EAE-97B6-4A8907AD368C}"/>
              </a:ext>
            </a:extLst>
          </p:cNvPr>
          <p:cNvSpPr/>
          <p:nvPr/>
        </p:nvSpPr>
        <p:spPr>
          <a:xfrm>
            <a:off x="2529317" y="2684845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E05186-ECAC-42E6-BD19-FB937BEAB1E7}"/>
              </a:ext>
            </a:extLst>
          </p:cNvPr>
          <p:cNvSpPr/>
          <p:nvPr/>
        </p:nvSpPr>
        <p:spPr>
          <a:xfrm>
            <a:off x="3918092" y="267849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292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>
                <a:solidFill>
                  <a:srgbClr val="FF0000"/>
                </a:solidFill>
              </a:rPr>
              <a:t>freeIndex</a:t>
            </a:r>
            <a:r>
              <a:rPr lang="en-CA" sz="2800" dirty="0">
                <a:solidFill>
                  <a:srgbClr val="FF0000"/>
                </a:solidFill>
              </a:rPr>
              <a:t>: 350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>
                <a:solidFill>
                  <a:srgbClr val="FF0000"/>
                </a:solidFill>
              </a:rPr>
              <a:t>startAddr</a:t>
            </a:r>
            <a:r>
              <a:rPr lang="en-US" dirty="0">
                <a:solidFill>
                  <a:srgbClr val="FF0000"/>
                </a:solidFill>
              </a:rPr>
              <a:t> = 200;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15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42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140542" y="268484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ACA08-75AC-4EAE-97B6-4A8907AD368C}"/>
              </a:ext>
            </a:extLst>
          </p:cNvPr>
          <p:cNvSpPr/>
          <p:nvPr/>
        </p:nvSpPr>
        <p:spPr>
          <a:xfrm>
            <a:off x="2529317" y="2684845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E05186-ECAC-42E6-BD19-FB937BEAB1E7}"/>
              </a:ext>
            </a:extLst>
          </p:cNvPr>
          <p:cNvSpPr/>
          <p:nvPr/>
        </p:nvSpPr>
        <p:spPr>
          <a:xfrm>
            <a:off x="3918092" y="267849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1906419"/>
            <a:ext cx="1898284" cy="1816869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292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/>
              <a:t>freeIndex</a:t>
            </a:r>
            <a:r>
              <a:rPr lang="en-CA" sz="2800" dirty="0"/>
              <a:t>: 350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57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ECC-2CE7-49FF-8A67-6B1C8B27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void compact( void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A1064-F4D1-4E26-B8D5-5805BC5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43</a:t>
            </a:fld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B950F-3848-435C-8A3E-20E3DBF4B5A4}"/>
              </a:ext>
            </a:extLst>
          </p:cNvPr>
          <p:cNvSpPr/>
          <p:nvPr/>
        </p:nvSpPr>
        <p:spPr>
          <a:xfrm>
            <a:off x="1140542" y="168433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07E8C-E5E6-44F3-AED0-59EBCDD23183}"/>
              </a:ext>
            </a:extLst>
          </p:cNvPr>
          <p:cNvSpPr/>
          <p:nvPr/>
        </p:nvSpPr>
        <p:spPr>
          <a:xfrm>
            <a:off x="1140542" y="2684846"/>
            <a:ext cx="793463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7D877-9900-460F-88D3-1D94005C0063}"/>
              </a:ext>
            </a:extLst>
          </p:cNvPr>
          <p:cNvSpPr/>
          <p:nvPr/>
        </p:nvSpPr>
        <p:spPr>
          <a:xfrm>
            <a:off x="1140542" y="2684846"/>
            <a:ext cx="1379157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ACA08-75AC-4EAE-97B6-4A8907AD368C}"/>
              </a:ext>
            </a:extLst>
          </p:cNvPr>
          <p:cNvSpPr/>
          <p:nvPr/>
        </p:nvSpPr>
        <p:spPr>
          <a:xfrm>
            <a:off x="2529317" y="2684845"/>
            <a:ext cx="1379157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E05186-ECAC-42E6-BD19-FB937BEAB1E7}"/>
              </a:ext>
            </a:extLst>
          </p:cNvPr>
          <p:cNvSpPr/>
          <p:nvPr/>
        </p:nvSpPr>
        <p:spPr>
          <a:xfrm>
            <a:off x="3918092" y="2678493"/>
            <a:ext cx="2180679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178D6-9F7F-406F-8BDC-28F01456C93D}"/>
              </a:ext>
            </a:extLst>
          </p:cNvPr>
          <p:cNvSpPr txBox="1"/>
          <p:nvPr/>
        </p:nvSpPr>
        <p:spPr>
          <a:xfrm>
            <a:off x="1001661" y="1200920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791BD-14DB-4888-8D4C-3521D19CD656}"/>
              </a:ext>
            </a:extLst>
          </p:cNvPr>
          <p:cNvSpPr txBox="1"/>
          <p:nvPr/>
        </p:nvSpPr>
        <p:spPr>
          <a:xfrm>
            <a:off x="1001661" y="2207556"/>
            <a:ext cx="125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buffer2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ADE57-8125-4DC7-AB9A-57A31A499AF1}"/>
              </a:ext>
            </a:extLst>
          </p:cNvPr>
          <p:cNvSpPr/>
          <p:nvPr/>
        </p:nvSpPr>
        <p:spPr>
          <a:xfrm>
            <a:off x="2644529" y="3204380"/>
            <a:ext cx="468000" cy="7439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9381E1-E44C-4B14-8518-1D02574F9AEA}"/>
              </a:ext>
            </a:extLst>
          </p:cNvPr>
          <p:cNvSpPr txBox="1"/>
          <p:nvPr/>
        </p:nvSpPr>
        <p:spPr>
          <a:xfrm>
            <a:off x="1019295" y="3137206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currBuffer</a:t>
            </a:r>
            <a:endParaRPr lang="en-CA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4CF8D2-5196-4164-86F5-73C4A82E0D89}"/>
              </a:ext>
            </a:extLst>
          </p:cNvPr>
          <p:cNvCxnSpPr>
            <a:cxnSpLocks/>
          </p:cNvCxnSpPr>
          <p:nvPr/>
        </p:nvCxnSpPr>
        <p:spPr>
          <a:xfrm rot="10800000">
            <a:off x="1001661" y="2964427"/>
            <a:ext cx="1898284" cy="758863"/>
          </a:xfrm>
          <a:prstGeom prst="bentConnector3">
            <a:avLst>
              <a:gd name="adj1" fmla="val 1271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79C054-C4F3-4C1F-B11D-1CCC48D166A5}"/>
              </a:ext>
            </a:extLst>
          </p:cNvPr>
          <p:cNvSpPr txBox="1"/>
          <p:nvPr/>
        </p:nvSpPr>
        <p:spPr>
          <a:xfrm>
            <a:off x="3452033" y="3173337"/>
            <a:ext cx="2292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nextRef</a:t>
            </a:r>
            <a:r>
              <a:rPr lang="en-CA" sz="2800" dirty="0"/>
              <a:t>: 6</a:t>
            </a:r>
          </a:p>
          <a:p>
            <a:r>
              <a:rPr lang="en-CA" sz="2800" dirty="0" err="1"/>
              <a:t>freeIndex</a:t>
            </a:r>
            <a:r>
              <a:rPr lang="en-CA" sz="2800" dirty="0"/>
              <a:t>: 350</a:t>
            </a:r>
          </a:p>
          <a:p>
            <a:r>
              <a:rPr lang="en-CA" sz="2800" dirty="0" err="1"/>
              <a:t>numBlocks</a:t>
            </a:r>
            <a:r>
              <a:rPr lang="en-CA" sz="2800" dirty="0"/>
              <a:t>: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6F97C-0CCD-47CB-B402-65F0D4A28317}"/>
              </a:ext>
            </a:extLst>
          </p:cNvPr>
          <p:cNvSpPr txBox="1"/>
          <p:nvPr/>
        </p:nvSpPr>
        <p:spPr>
          <a:xfrm>
            <a:off x="7158" y="4166928"/>
            <a:ext cx="241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memBlockStart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B20F96-4A64-427F-A00B-4A42525AA39A}"/>
              </a:ext>
            </a:extLst>
          </p:cNvPr>
          <p:cNvSpPr txBox="1"/>
          <p:nvPr/>
        </p:nvSpPr>
        <p:spPr>
          <a:xfrm>
            <a:off x="6265473" y="416692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/>
              <a:t>memBlockEnd</a:t>
            </a:r>
            <a:endParaRPr lang="en-CA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77BB0-26E8-44F6-9E60-B8C78AECEB0C}"/>
              </a:ext>
            </a:extLst>
          </p:cNvPr>
          <p:cNvSpPr/>
          <p:nvPr/>
        </p:nvSpPr>
        <p:spPr>
          <a:xfrm>
            <a:off x="8468423" y="4194538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A2FBD-6E26-4750-B006-60D68FD0B2B3}"/>
              </a:ext>
            </a:extLst>
          </p:cNvPr>
          <p:cNvSpPr/>
          <p:nvPr/>
        </p:nvSpPr>
        <p:spPr>
          <a:xfrm>
            <a:off x="2371200" y="4232141"/>
            <a:ext cx="468000" cy="46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DAC241B-5C29-479F-9F8A-35E6C0D3F581}"/>
              </a:ext>
            </a:extLst>
          </p:cNvPr>
          <p:cNvSpPr txBox="1">
            <a:spLocks/>
          </p:cNvSpPr>
          <p:nvPr/>
        </p:nvSpPr>
        <p:spPr>
          <a:xfrm>
            <a:off x="170861" y="5066766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0;</a:t>
            </a:r>
          </a:p>
          <a:p>
            <a:r>
              <a:rPr lang="en-US" dirty="0"/>
              <a:t>ref = 1;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F57CD8-319E-48E2-89AB-4E2E7ED01B7D}"/>
              </a:ext>
            </a:extLst>
          </p:cNvPr>
          <p:cNvSpPr txBox="1">
            <a:spLocks/>
          </p:cNvSpPr>
          <p:nvPr/>
        </p:nvSpPr>
        <p:spPr>
          <a:xfrm>
            <a:off x="2865947" y="5066765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100;</a:t>
            </a:r>
          </a:p>
          <a:p>
            <a:r>
              <a:rPr lang="en-US" dirty="0" err="1"/>
              <a:t>startAddr</a:t>
            </a:r>
            <a:r>
              <a:rPr lang="en-US" dirty="0"/>
              <a:t> = 100;</a:t>
            </a:r>
          </a:p>
          <a:p>
            <a:r>
              <a:rPr lang="en-US" dirty="0"/>
              <a:t>ref = 3;</a:t>
            </a:r>
          </a:p>
          <a:p>
            <a:r>
              <a:rPr lang="en-US" dirty="0"/>
              <a:t>count = 5;</a:t>
            </a:r>
            <a:endParaRPr lang="en-CA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32F19E-5D6B-4583-A2EA-2555C7105FEA}"/>
              </a:ext>
            </a:extLst>
          </p:cNvPr>
          <p:cNvSpPr txBox="1">
            <a:spLocks/>
          </p:cNvSpPr>
          <p:nvPr/>
        </p:nvSpPr>
        <p:spPr>
          <a:xfrm>
            <a:off x="5561033" y="5066764"/>
            <a:ext cx="2085054" cy="1759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numBytes</a:t>
            </a:r>
            <a:r>
              <a:rPr lang="en-US" dirty="0"/>
              <a:t> = 150;</a:t>
            </a:r>
          </a:p>
          <a:p>
            <a:r>
              <a:rPr lang="en-US" dirty="0" err="1"/>
              <a:t>startAddr</a:t>
            </a:r>
            <a:r>
              <a:rPr lang="en-US" dirty="0"/>
              <a:t> = 200;</a:t>
            </a:r>
          </a:p>
          <a:p>
            <a:r>
              <a:rPr lang="en-US" dirty="0"/>
              <a:t>ref = 5;</a:t>
            </a:r>
          </a:p>
          <a:p>
            <a:r>
              <a:rPr lang="en-US" dirty="0"/>
              <a:t>count = 2;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B36761-FCD2-4818-90B8-657D74D6B9D0}"/>
              </a:ext>
            </a:extLst>
          </p:cNvPr>
          <p:cNvCxnSpPr/>
          <p:nvPr/>
        </p:nvCxnSpPr>
        <p:spPr>
          <a:xfrm>
            <a:off x="1376516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DB862-7591-4DB5-A10C-0378C9C6B9AA}"/>
              </a:ext>
            </a:extLst>
          </p:cNvPr>
          <p:cNvCxnSpPr/>
          <p:nvPr/>
        </p:nvCxnSpPr>
        <p:spPr>
          <a:xfrm>
            <a:off x="4090220" y="6174658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8F387-E168-417D-A73D-876B7C65780D}"/>
              </a:ext>
            </a:extLst>
          </p:cNvPr>
          <p:cNvCxnSpPr/>
          <p:nvPr/>
        </p:nvCxnSpPr>
        <p:spPr>
          <a:xfrm>
            <a:off x="6737684" y="6169742"/>
            <a:ext cx="14158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577EFE-68A4-42B4-8F62-CECF838174E3}"/>
              </a:ext>
            </a:extLst>
          </p:cNvPr>
          <p:cNvSpPr/>
          <p:nvPr/>
        </p:nvSpPr>
        <p:spPr>
          <a:xfrm>
            <a:off x="8069249" y="5933686"/>
            <a:ext cx="468000" cy="468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>
                <a:solidFill>
                  <a:schemeClr val="tx1"/>
                </a:solidFill>
              </a:rPr>
              <a:t>∅</a:t>
            </a:r>
            <a:endParaRPr lang="en-CA" sz="3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05ACBF-EC8D-4171-A393-4E3416744BB2}"/>
              </a:ext>
            </a:extLst>
          </p:cNvPr>
          <p:cNvCxnSpPr>
            <a:cxnSpLocks/>
          </p:cNvCxnSpPr>
          <p:nvPr/>
        </p:nvCxnSpPr>
        <p:spPr>
          <a:xfrm flipH="1">
            <a:off x="1497913" y="4466141"/>
            <a:ext cx="1107287" cy="5532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32F874-345B-419F-81C4-ACB90E86DFD8}"/>
              </a:ext>
            </a:extLst>
          </p:cNvPr>
          <p:cNvCxnSpPr>
            <a:cxnSpLocks/>
          </p:cNvCxnSpPr>
          <p:nvPr/>
        </p:nvCxnSpPr>
        <p:spPr>
          <a:xfrm flipH="1">
            <a:off x="7030065" y="4420233"/>
            <a:ext cx="1677108" cy="592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867400"/>
          </a:xfrm>
        </p:spPr>
        <p:txBody>
          <a:bodyPr/>
          <a:lstStyle/>
          <a:p>
            <a:r>
              <a:rPr lang="en-US" dirty="0"/>
              <a:t>Global variables in </a:t>
            </a:r>
            <a:r>
              <a:rPr lang="en-US" dirty="0" err="1"/>
              <a:t>ObjectManager.c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structures for 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arrays of buffers (unsigned char)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currBuf</a:t>
            </a:r>
            <a:r>
              <a:rPr lang="en-US" dirty="0"/>
              <a:t> (which buffer is currently in use)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freeptr</a:t>
            </a:r>
            <a:r>
              <a:rPr lang="en-US" dirty="0"/>
              <a:t>: next available position in the buffer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8955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r>
              <a:rPr lang="en-US" dirty="0" err="1"/>
              <a:t>initPool</a:t>
            </a:r>
            <a:r>
              <a:rPr lang="en-US" dirty="0"/>
              <a:t>(): initialize the object manager upon starting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 which of the two arrays that is currently in use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the empty 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freeptr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00400"/>
            <a:ext cx="877897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2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r>
              <a:rPr lang="en-US" dirty="0" err="1"/>
              <a:t>insertObject</a:t>
            </a:r>
            <a:r>
              <a:rPr lang="en-US" dirty="0"/>
              <a:t>(size): request a block of memory of given size from the object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check whether there is enough memory left on the buffer. Call garbage collector (compact()) if necessary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a new node for this object and add the node to the end of 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freeptr</a:t>
            </a:r>
            <a:r>
              <a:rPr lang="en-US" dirty="0"/>
              <a:t> appropriately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29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5399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600" y="5943600"/>
            <a:ext cx="63151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memory allocation after 2 allocations</a:t>
            </a:r>
          </a:p>
        </p:txBody>
      </p:sp>
    </p:spTree>
    <p:extLst>
      <p:ext uri="{BB962C8B-B14F-4D97-AF65-F5344CB8AC3E}">
        <p14:creationId xmlns:p14="http://schemas.microsoft.com/office/powerpoint/2010/main" val="89288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r>
              <a:rPr lang="en-US" dirty="0" err="1"/>
              <a:t>retrieveObject</a:t>
            </a:r>
            <a:r>
              <a:rPr lang="en-US" dirty="0"/>
              <a:t>(id): retrieve the address of an object, identified by the reference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traverse the linked list to find the node with the reference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a pointer (void *) to the object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200400"/>
            <a:ext cx="870011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940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r>
              <a:rPr lang="en-US" dirty="0" err="1"/>
              <a:t>addReference</a:t>
            </a:r>
            <a:r>
              <a:rPr lang="en-US" dirty="0"/>
              <a:t>(id): increment reference count for the object with reference 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traverse the linked list to find the node with given reference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increment the reference count of this node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429000"/>
            <a:ext cx="870011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3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5BB9-E7D2-42EF-B0C2-40BB856D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a part of the memory</a:t>
            </a:r>
          </a:p>
          <a:p>
            <a:endParaRPr lang="en-US" dirty="0"/>
          </a:p>
          <a:p>
            <a:r>
              <a:rPr lang="en-US" dirty="0"/>
              <a:t>you can look at it like an array (but longer)</a:t>
            </a:r>
          </a:p>
          <a:p>
            <a:endParaRPr lang="en-US" dirty="0"/>
          </a:p>
          <a:p>
            <a:r>
              <a:rPr lang="en-US" dirty="0"/>
              <a:t>char * </a:t>
            </a:r>
            <a:r>
              <a:rPr lang="en-US" dirty="0" err="1"/>
              <a:t>ptr</a:t>
            </a:r>
            <a:r>
              <a:rPr lang="en-US" dirty="0"/>
              <a:t> = (char *)malloc( size );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51A1E-0E83-41C1-86BE-E6BAC5C8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5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2B72D-8D6B-4B38-BC06-CD04E50DE401}"/>
              </a:ext>
            </a:extLst>
          </p:cNvPr>
          <p:cNvSpPr/>
          <p:nvPr/>
        </p:nvSpPr>
        <p:spPr>
          <a:xfrm>
            <a:off x="216309" y="1022884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27695-EB03-4D31-82B3-AD8C4DCA2560}"/>
              </a:ext>
            </a:extLst>
          </p:cNvPr>
          <p:cNvSpPr txBox="1"/>
          <p:nvPr/>
        </p:nvSpPr>
        <p:spPr>
          <a:xfrm>
            <a:off x="216309" y="438109"/>
            <a:ext cx="280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Heap (memory)</a:t>
            </a:r>
          </a:p>
        </p:txBody>
      </p:sp>
    </p:spTree>
    <p:extLst>
      <p:ext uri="{BB962C8B-B14F-4D97-AF65-F5344CB8AC3E}">
        <p14:creationId xmlns:p14="http://schemas.microsoft.com/office/powerpoint/2010/main" val="27442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r>
              <a:rPr lang="en-US" dirty="0" err="1"/>
              <a:t>dropReference</a:t>
            </a:r>
            <a:r>
              <a:rPr lang="en-US" dirty="0"/>
              <a:t>(id): decrement reference count for the object with reference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traverse the linked list to find the node with given reference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decrement the reference count of this 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the reference count becomes 0, remove the node from the linked list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3886200"/>
            <a:ext cx="870011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52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r>
              <a:rPr lang="en-US" dirty="0"/>
              <a:t>compact(): initiate garbage collection. Note this function should be “static”</a:t>
            </a:r>
          </a:p>
          <a:p>
            <a:pPr lvl="1"/>
            <a:r>
              <a:rPr lang="en-US" dirty="0"/>
              <a:t>move the content (corresponding to memories currently in use) from one buffer to another</a:t>
            </a:r>
          </a:p>
          <a:p>
            <a:pPr lvl="1"/>
            <a:r>
              <a:rPr lang="en-US" dirty="0"/>
              <a:t>reset which buffer is currently in use</a:t>
            </a:r>
          </a:p>
          <a:p>
            <a:pPr lvl="1"/>
            <a:r>
              <a:rPr lang="en-US" dirty="0"/>
              <a:t>update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freeptr</a:t>
            </a:r>
            <a:r>
              <a:rPr lang="en-US" dirty="0"/>
              <a:t> appropriately</a:t>
            </a:r>
          </a:p>
          <a:p>
            <a:pPr lvl="1"/>
            <a:r>
              <a:rPr lang="en-US" dirty="0"/>
              <a:t>print some statistics:</a:t>
            </a:r>
          </a:p>
          <a:p>
            <a:pPr lvl="2"/>
            <a:r>
              <a:rPr lang="en-US" dirty="0"/>
              <a:t>the number of objects that exist</a:t>
            </a:r>
          </a:p>
          <a:p>
            <a:pPr lvl="2"/>
            <a:r>
              <a:rPr lang="en-US" dirty="0"/>
              <a:t>the current number of bytes in use</a:t>
            </a:r>
          </a:p>
          <a:p>
            <a:pPr lvl="2"/>
            <a:r>
              <a:rPr lang="en-US" dirty="0"/>
              <a:t>the number of bytes collected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24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534400" cy="5125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5638800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defragmenting memory by moving objects from buffer 1 to buffer 2</a:t>
            </a:r>
          </a:p>
        </p:txBody>
      </p:sp>
    </p:spTree>
    <p:extLst>
      <p:ext uri="{BB962C8B-B14F-4D97-AF65-F5344CB8AC3E}">
        <p14:creationId xmlns:p14="http://schemas.microsoft.com/office/powerpoint/2010/main" val="1122117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r>
              <a:rPr lang="en-US" dirty="0" err="1"/>
              <a:t>destroyPool</a:t>
            </a:r>
            <a:r>
              <a:rPr lang="en-US" dirty="0"/>
              <a:t>(): clean up the object manager upon quitting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remove (free) the nodes in the 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8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r>
              <a:rPr lang="en-US" dirty="0" err="1"/>
              <a:t>dumpPool</a:t>
            </a:r>
            <a:r>
              <a:rPr lang="en-US" dirty="0"/>
              <a:t>(): print info about each object currently allocated including its id, start address, size and reference 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traverse the linked list, print the information at each node</a:t>
            </a:r>
          </a:p>
        </p:txBody>
      </p:sp>
    </p:spTree>
    <p:extLst>
      <p:ext uri="{BB962C8B-B14F-4D97-AF65-F5344CB8AC3E}">
        <p14:creationId xmlns:p14="http://schemas.microsoft.com/office/powerpoint/2010/main" val="488576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Start early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Do not try to write everything at once. Instead, write one component, test and debug to make sure it works. Then move on to the next component.</a:t>
            </a:r>
          </a:p>
        </p:txBody>
      </p:sp>
    </p:spTree>
    <p:extLst>
      <p:ext uri="{BB962C8B-B14F-4D97-AF65-F5344CB8AC3E}">
        <p14:creationId xmlns:p14="http://schemas.microsoft.com/office/powerpoint/2010/main" val="390414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5BB9-E7D2-42EF-B0C2-40BB856D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a part of the memory</a:t>
            </a:r>
          </a:p>
          <a:p>
            <a:endParaRPr lang="en-US" dirty="0"/>
          </a:p>
          <a:p>
            <a:r>
              <a:rPr lang="en-US" dirty="0"/>
              <a:t>you can look at it like an array (but longer)</a:t>
            </a:r>
          </a:p>
          <a:p>
            <a:endParaRPr lang="en-US" dirty="0"/>
          </a:p>
          <a:p>
            <a:r>
              <a:rPr lang="en-US" dirty="0"/>
              <a:t>char * </a:t>
            </a:r>
            <a:r>
              <a:rPr lang="en-US" dirty="0" err="1"/>
              <a:t>ptr</a:t>
            </a:r>
            <a:r>
              <a:rPr lang="en-US" dirty="0"/>
              <a:t> = (char *)malloc( size );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51A1E-0E83-41C1-86BE-E6BAC5C8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6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2B72D-8D6B-4B38-BC06-CD04E50DE401}"/>
              </a:ext>
            </a:extLst>
          </p:cNvPr>
          <p:cNvSpPr/>
          <p:nvPr/>
        </p:nvSpPr>
        <p:spPr>
          <a:xfrm>
            <a:off x="216309" y="1022884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27695-EB03-4D31-82B3-AD8C4DCA2560}"/>
              </a:ext>
            </a:extLst>
          </p:cNvPr>
          <p:cNvSpPr txBox="1"/>
          <p:nvPr/>
        </p:nvSpPr>
        <p:spPr>
          <a:xfrm>
            <a:off x="216309" y="438109"/>
            <a:ext cx="280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Heap (memory)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D8345A-A1EF-435A-AA54-AB4B528F10B8}"/>
              </a:ext>
            </a:extLst>
          </p:cNvPr>
          <p:cNvSpPr/>
          <p:nvPr/>
        </p:nvSpPr>
        <p:spPr>
          <a:xfrm>
            <a:off x="216309" y="1022884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93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5BB9-E7D2-42EF-B0C2-40BB856D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insert( size );</a:t>
            </a:r>
          </a:p>
          <a:p>
            <a:r>
              <a:rPr lang="en-US" dirty="0"/>
              <a:t>insert( size );</a:t>
            </a:r>
          </a:p>
          <a:p>
            <a:r>
              <a:rPr lang="en-US" dirty="0"/>
              <a:t>insert( size );</a:t>
            </a:r>
          </a:p>
          <a:p>
            <a:r>
              <a:rPr lang="en-US" dirty="0"/>
              <a:t>insert( size );</a:t>
            </a:r>
          </a:p>
          <a:p>
            <a:r>
              <a:rPr lang="en-US" dirty="0"/>
              <a:t>insert( </a:t>
            </a:r>
            <a:r>
              <a:rPr lang="en-US" dirty="0" err="1"/>
              <a:t>biggerSize</a:t>
            </a:r>
            <a:r>
              <a:rPr lang="en-US" dirty="0"/>
              <a:t> );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51A1E-0E83-41C1-86BE-E6BAC5C8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7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2B72D-8D6B-4B38-BC06-CD04E50DE401}"/>
              </a:ext>
            </a:extLst>
          </p:cNvPr>
          <p:cNvSpPr/>
          <p:nvPr/>
        </p:nvSpPr>
        <p:spPr>
          <a:xfrm>
            <a:off x="216309" y="1022884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27695-EB03-4D31-82B3-AD8C4DCA2560}"/>
              </a:ext>
            </a:extLst>
          </p:cNvPr>
          <p:cNvSpPr txBox="1"/>
          <p:nvPr/>
        </p:nvSpPr>
        <p:spPr>
          <a:xfrm>
            <a:off x="216309" y="438109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Memory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D8345A-A1EF-435A-AA54-AB4B528F10B8}"/>
              </a:ext>
            </a:extLst>
          </p:cNvPr>
          <p:cNvSpPr/>
          <p:nvPr/>
        </p:nvSpPr>
        <p:spPr>
          <a:xfrm>
            <a:off x="216309" y="1022884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B7298-D10A-4021-825B-E7C320D9D2F5}"/>
              </a:ext>
            </a:extLst>
          </p:cNvPr>
          <p:cNvSpPr/>
          <p:nvPr/>
        </p:nvSpPr>
        <p:spPr>
          <a:xfrm>
            <a:off x="1730477" y="1022884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02FEA-E0C3-4864-95C0-4F9E0A112147}"/>
              </a:ext>
            </a:extLst>
          </p:cNvPr>
          <p:cNvSpPr/>
          <p:nvPr/>
        </p:nvSpPr>
        <p:spPr>
          <a:xfrm>
            <a:off x="3244645" y="1022883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4A6E2-32F8-4DC5-9AD1-094CFA74A201}"/>
              </a:ext>
            </a:extLst>
          </p:cNvPr>
          <p:cNvSpPr/>
          <p:nvPr/>
        </p:nvSpPr>
        <p:spPr>
          <a:xfrm>
            <a:off x="4758813" y="1022883"/>
            <a:ext cx="1514168" cy="4568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53BA14-6EEB-48B2-BAB7-B86DC60A5ED2}"/>
              </a:ext>
            </a:extLst>
          </p:cNvPr>
          <p:cNvSpPr/>
          <p:nvPr/>
        </p:nvSpPr>
        <p:spPr>
          <a:xfrm>
            <a:off x="6272981" y="1022882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00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906A-9F5F-4364-A336-4CE9F4BF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information we need to track for the memory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50C2-C296-467B-BAA6-E09B9F02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starting address (index)</a:t>
            </a:r>
          </a:p>
          <a:p>
            <a:endParaRPr lang="en-CA" dirty="0"/>
          </a:p>
          <a:p>
            <a:r>
              <a:rPr lang="en-CA" dirty="0"/>
              <a:t>size in number of bytes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0A9C6-9ACF-4E39-98DB-06449CC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8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A78DE-DCDC-4960-8A2F-18735030AFBC}"/>
              </a:ext>
            </a:extLst>
          </p:cNvPr>
          <p:cNvSpPr/>
          <p:nvPr/>
        </p:nvSpPr>
        <p:spPr>
          <a:xfrm>
            <a:off x="216309" y="5216026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CD181-FA2A-473A-A9E3-757F91545F3C}"/>
              </a:ext>
            </a:extLst>
          </p:cNvPr>
          <p:cNvSpPr txBox="1"/>
          <p:nvPr/>
        </p:nvSpPr>
        <p:spPr>
          <a:xfrm>
            <a:off x="216309" y="4631251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Memory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7F03B-5B29-4691-BFAD-0C0F61449E54}"/>
              </a:ext>
            </a:extLst>
          </p:cNvPr>
          <p:cNvSpPr/>
          <p:nvPr/>
        </p:nvSpPr>
        <p:spPr>
          <a:xfrm>
            <a:off x="216309" y="5216026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FD1CE-269B-42CE-9C98-7F246AC32EFE}"/>
              </a:ext>
            </a:extLst>
          </p:cNvPr>
          <p:cNvSpPr/>
          <p:nvPr/>
        </p:nvSpPr>
        <p:spPr>
          <a:xfrm>
            <a:off x="1730477" y="5216026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B2A96-7248-4AC9-AAA3-18F3ACD5CDB6}"/>
              </a:ext>
            </a:extLst>
          </p:cNvPr>
          <p:cNvSpPr/>
          <p:nvPr/>
        </p:nvSpPr>
        <p:spPr>
          <a:xfrm>
            <a:off x="3244645" y="5216025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AE430A-846A-4FE2-9E09-4B88F4E04178}"/>
              </a:ext>
            </a:extLst>
          </p:cNvPr>
          <p:cNvSpPr/>
          <p:nvPr/>
        </p:nvSpPr>
        <p:spPr>
          <a:xfrm>
            <a:off x="4758813" y="5216025"/>
            <a:ext cx="1514168" cy="4568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FC453-FC7A-408C-AB85-D37AC5F4D8AC}"/>
              </a:ext>
            </a:extLst>
          </p:cNvPr>
          <p:cNvSpPr/>
          <p:nvPr/>
        </p:nvSpPr>
        <p:spPr>
          <a:xfrm>
            <a:off x="6279741" y="5216024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01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906A-9F5F-4364-A336-4CE9F4BF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have to do when we are running out of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50C2-C296-467B-BAA6-E09B9F02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orange</a:t>
            </a:r>
          </a:p>
          <a:p>
            <a:r>
              <a:rPr lang="en-CA" dirty="0"/>
              <a:t>remove yellow</a:t>
            </a:r>
          </a:p>
          <a:p>
            <a:r>
              <a:rPr lang="en-CA" dirty="0"/>
              <a:t>insert( </a:t>
            </a:r>
            <a:r>
              <a:rPr lang="en-CA" dirty="0" err="1"/>
              <a:t>bigSize</a:t>
            </a:r>
            <a:r>
              <a:rPr lang="en-CA" dirty="0"/>
              <a:t> );</a:t>
            </a:r>
          </a:p>
          <a:p>
            <a:r>
              <a:rPr lang="en-CA" dirty="0"/>
              <a:t>we have enough size but not contiguous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0A9C6-9ACF-4E39-98DB-06449CCF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415A-B7F8-4654-91FE-448F3E106245}" type="slidenum">
              <a:rPr lang="en-CA" smtClean="0"/>
              <a:t>9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A78DE-DCDC-4960-8A2F-18735030AFBC}"/>
              </a:ext>
            </a:extLst>
          </p:cNvPr>
          <p:cNvSpPr/>
          <p:nvPr/>
        </p:nvSpPr>
        <p:spPr>
          <a:xfrm>
            <a:off x="216309" y="5216026"/>
            <a:ext cx="8711382" cy="4568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CD181-FA2A-473A-A9E3-757F91545F3C}"/>
              </a:ext>
            </a:extLst>
          </p:cNvPr>
          <p:cNvSpPr txBox="1"/>
          <p:nvPr/>
        </p:nvSpPr>
        <p:spPr>
          <a:xfrm>
            <a:off x="216309" y="4631251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Memory Pool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7F03B-5B29-4691-BFAD-0C0F61449E54}"/>
              </a:ext>
            </a:extLst>
          </p:cNvPr>
          <p:cNvSpPr/>
          <p:nvPr/>
        </p:nvSpPr>
        <p:spPr>
          <a:xfrm>
            <a:off x="216309" y="5216026"/>
            <a:ext cx="1514168" cy="456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FD1CE-269B-42CE-9C98-7F246AC32EFE}"/>
              </a:ext>
            </a:extLst>
          </p:cNvPr>
          <p:cNvSpPr/>
          <p:nvPr/>
        </p:nvSpPr>
        <p:spPr>
          <a:xfrm>
            <a:off x="1730477" y="5216026"/>
            <a:ext cx="1514168" cy="456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FB2A96-7248-4AC9-AAA3-18F3ACD5CDB6}"/>
              </a:ext>
            </a:extLst>
          </p:cNvPr>
          <p:cNvSpPr/>
          <p:nvPr/>
        </p:nvSpPr>
        <p:spPr>
          <a:xfrm>
            <a:off x="3244645" y="5216025"/>
            <a:ext cx="1514168" cy="456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AE430A-846A-4FE2-9E09-4B88F4E04178}"/>
              </a:ext>
            </a:extLst>
          </p:cNvPr>
          <p:cNvSpPr/>
          <p:nvPr/>
        </p:nvSpPr>
        <p:spPr>
          <a:xfrm>
            <a:off x="4758813" y="5216025"/>
            <a:ext cx="1514168" cy="4568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FC453-FC7A-408C-AB85-D37AC5F4D8AC}"/>
              </a:ext>
            </a:extLst>
          </p:cNvPr>
          <p:cNvSpPr/>
          <p:nvPr/>
        </p:nvSpPr>
        <p:spPr>
          <a:xfrm>
            <a:off x="6279741" y="5216024"/>
            <a:ext cx="2394154" cy="456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94B29-7B9B-48E0-A346-EB4C0E880D06}"/>
              </a:ext>
            </a:extLst>
          </p:cNvPr>
          <p:cNvSpPr/>
          <p:nvPr/>
        </p:nvSpPr>
        <p:spPr>
          <a:xfrm>
            <a:off x="1730477" y="5677400"/>
            <a:ext cx="2394154" cy="4568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5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2206</TotalTime>
  <Words>2753</Words>
  <Application>Microsoft Macintosh PowerPoint</Application>
  <PresentationFormat>On-screen Show (4:3)</PresentationFormat>
  <Paragraphs>672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Wingdings</vt:lpstr>
      <vt:lpstr>Office Theme</vt:lpstr>
      <vt:lpstr> Assignment 4</vt:lpstr>
      <vt:lpstr>Mark &amp; Sweep</vt:lpstr>
      <vt:lpstr>notes for assignment 4</vt:lpstr>
      <vt:lpstr>Memory Layout</vt:lpstr>
      <vt:lpstr>PowerPoint Presentation</vt:lpstr>
      <vt:lpstr>PowerPoint Presentation</vt:lpstr>
      <vt:lpstr>PowerPoint Presentation</vt:lpstr>
      <vt:lpstr>What information we need to track for the memory objects?</vt:lpstr>
      <vt:lpstr>What do we have to do when we are running out of space?</vt:lpstr>
      <vt:lpstr>Garbage Collection</vt:lpstr>
      <vt:lpstr>Memory Fragmentation</vt:lpstr>
      <vt:lpstr>Garbage Collection</vt:lpstr>
      <vt:lpstr>Garbage Collection</vt:lpstr>
      <vt:lpstr>We need the followings for a memory object</vt:lpstr>
      <vt:lpstr>How do we actually implement?</vt:lpstr>
      <vt:lpstr>Memory Block Node</vt:lpstr>
      <vt:lpstr>How do we perform Garbage Collection?</vt:lpstr>
      <vt:lpstr>How do we perform Garbage Collection?</vt:lpstr>
      <vt:lpstr>Initialization</vt:lpstr>
      <vt:lpstr>Ref insertObject( const int size )</vt:lpstr>
      <vt:lpstr>Ref insertObject( const int size )</vt:lpstr>
      <vt:lpstr>Ref insertObject( const int size )</vt:lpstr>
      <vt:lpstr>Ref insertObject( const int size )</vt:lpstr>
      <vt:lpstr>Ref insertObject( const int size )</vt:lpstr>
      <vt:lpstr>Ref insertObject( const int size )</vt:lpstr>
      <vt:lpstr>void addReference( const Ref ref )</vt:lpstr>
      <vt:lpstr>void addReference( const Ref ref )</vt:lpstr>
      <vt:lpstr>void dropReference( const Ref ref )</vt:lpstr>
      <vt:lpstr>void removeRef( const Ref ref )</vt:lpstr>
      <vt:lpstr>void removeRef( const Ref ref )</vt:lpstr>
      <vt:lpstr>void removeRef( const Ref ref )</vt:lpstr>
      <vt:lpstr>static void compact( void )</vt:lpstr>
      <vt:lpstr>static void compact( void )</vt:lpstr>
      <vt:lpstr>static void compact( void )</vt:lpstr>
      <vt:lpstr>static void compact( void )</vt:lpstr>
      <vt:lpstr>static void compact( void )</vt:lpstr>
      <vt:lpstr>static void compact( void )</vt:lpstr>
      <vt:lpstr>static void compact( void )</vt:lpstr>
      <vt:lpstr>static void compact( void )</vt:lpstr>
      <vt:lpstr>static void compact( void )</vt:lpstr>
      <vt:lpstr>static void compact( void )</vt:lpstr>
      <vt:lpstr>static void compact( void )</vt:lpstr>
      <vt:lpstr>static void compact( void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>Stela Seo</dc:creator>
  <cp:lastModifiedBy>Mehdi Niknam</cp:lastModifiedBy>
  <cp:revision>482</cp:revision>
  <cp:lastPrinted>2018-02-02T22:55:14Z</cp:lastPrinted>
  <dcterms:created xsi:type="dcterms:W3CDTF">2018-01-26T15:19:14Z</dcterms:created>
  <dcterms:modified xsi:type="dcterms:W3CDTF">2019-03-25T20:22:26Z</dcterms:modified>
</cp:coreProperties>
</file>