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7" r:id="rId2"/>
    <p:sldId id="259" r:id="rId3"/>
    <p:sldId id="260" r:id="rId4"/>
    <p:sldId id="257" r:id="rId5"/>
    <p:sldId id="271" r:id="rId6"/>
    <p:sldId id="270" r:id="rId7"/>
    <p:sldId id="262" r:id="rId8"/>
    <p:sldId id="269" r:id="rId9"/>
    <p:sldId id="265" r:id="rId10"/>
    <p:sldId id="261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F2A9-2934-4C55-B27A-772D800D7D7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899D-6F88-4D74-9076-59AA316F61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F2A9-2934-4C55-B27A-772D800D7D7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899D-6F88-4D74-9076-59AA316F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F2A9-2934-4C55-B27A-772D800D7D7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899D-6F88-4D74-9076-59AA316F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Systems Analysis and Design in a Changing World, 6th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</p:spPr>
        <p:txBody>
          <a:bodyPr/>
          <a:lstStyle>
            <a:lvl1pPr>
              <a:defRPr/>
            </a:lvl1pPr>
          </a:lstStyle>
          <a:p>
            <a:fld id="{BF186AC3-2F49-4691-BCCE-03972BD5C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50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F2A9-2934-4C55-B27A-772D800D7D7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899D-6F88-4D74-9076-59AA316F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F2A9-2934-4C55-B27A-772D800D7D7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AAA899D-6F88-4D74-9076-59AA316F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F2A9-2934-4C55-B27A-772D800D7D7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899D-6F88-4D74-9076-59AA316F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F2A9-2934-4C55-B27A-772D800D7D7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899D-6F88-4D74-9076-59AA316F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F2A9-2934-4C55-B27A-772D800D7D7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899D-6F88-4D74-9076-59AA316F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F2A9-2934-4C55-B27A-772D800D7D7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899D-6F88-4D74-9076-59AA316F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F2A9-2934-4C55-B27A-772D800D7D7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899D-6F88-4D74-9076-59AA316F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1F2A9-2934-4C55-B27A-772D800D7D7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899D-6F88-4D74-9076-59AA316F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21F2A9-2934-4C55-B27A-772D800D7D78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AAA899D-6F88-4D74-9076-59AA316F61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 4296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Activity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use an activity diagram?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business processes</a:t>
            </a:r>
          </a:p>
          <a:p>
            <a:r>
              <a:rPr lang="en-US" dirty="0" smtClean="0"/>
              <a:t>Diagram workflow</a:t>
            </a:r>
          </a:p>
          <a:p>
            <a:r>
              <a:rPr lang="en-US" dirty="0" smtClean="0"/>
              <a:t>Conceptually similar to flow chart but with specific conventions</a:t>
            </a:r>
          </a:p>
          <a:p>
            <a:r>
              <a:rPr lang="en-US" dirty="0" smtClean="0"/>
              <a:t>Diagram actions that occur to achieve a goal</a:t>
            </a:r>
          </a:p>
          <a:p>
            <a:r>
              <a:rPr lang="en-US" dirty="0" smtClean="0"/>
              <a:t>Again – remember – we are not building an activity diagram for a program – we are still at the “</a:t>
            </a:r>
            <a:r>
              <a:rPr lang="en-US" smtClean="0"/>
              <a:t>20,000 foot view”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F638CFAF-A820-4F0E-8EAF-E42B9B15A34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35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Activity Diagrams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person or function, and the system, get their own </a:t>
            </a:r>
            <a:r>
              <a:rPr lang="en-US" dirty="0" err="1" smtClean="0"/>
              <a:t>swimlane</a:t>
            </a:r>
            <a:endParaRPr lang="en-US" dirty="0" smtClean="0"/>
          </a:p>
          <a:p>
            <a:r>
              <a:rPr lang="en-US" dirty="0" smtClean="0"/>
              <a:t>One entry point (denoted with a solid circle)</a:t>
            </a:r>
          </a:p>
          <a:p>
            <a:r>
              <a:rPr lang="en-US" dirty="0" smtClean="0"/>
              <a:t>One exit point (denoted with a solid circle within a larger circle)</a:t>
            </a:r>
          </a:p>
          <a:p>
            <a:r>
              <a:rPr lang="en-US" dirty="0" smtClean="0"/>
              <a:t>Decision points – diamond shape – leave with a YES path and a NO path</a:t>
            </a:r>
          </a:p>
          <a:p>
            <a:r>
              <a:rPr lang="en-US" dirty="0" smtClean="0"/>
              <a:t>Concurrent paths -  use thick lines at beginning and end of the same-time items</a:t>
            </a:r>
          </a:p>
          <a:p>
            <a:r>
              <a:rPr lang="en-US" dirty="0" smtClean="0"/>
              <a:t>VISIO is used for creating Activity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F638CFAF-A820-4F0E-8EAF-E42B9B15A34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14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6AC3-2F49-4691-BCCE-03972BD5C078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026" name="Picture 2" descr="October 26, 20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209800"/>
            <a:ext cx="7106891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2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Models and Modeling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1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How do we define requirements? After collecting information, create models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Model– a representation of some aspect of the system being built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Unified </a:t>
            </a:r>
            <a:r>
              <a:rPr lang="en-US" sz="2800" dirty="0"/>
              <a:t>Modeling Language (UML)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Standard graphical modeling symbols/terminology used for information systems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6CC2DE05-51F1-4E63-BFE5-57186FCBAB1E}" type="slidenum">
              <a:rPr lang="en-US" altLang="en-US"/>
              <a:pPr/>
              <a:t>2</a:t>
            </a:fld>
            <a:endParaRPr lang="en-US" altLang="en-US"/>
          </a:p>
        </p:txBody>
      </p:sp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3" cstate="print">
            <a:lum bright="40000" contrast="-4000"/>
          </a:blip>
          <a:srcRect/>
          <a:stretch>
            <a:fillRect/>
          </a:stretch>
        </p:blipFill>
        <p:spPr bwMode="auto">
          <a:xfrm>
            <a:off x="5562600" y="4191000"/>
            <a:ext cx="2050017" cy="14573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05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Reasons for Modeling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Learning from the modeling process</a:t>
            </a:r>
          </a:p>
          <a:p>
            <a:pPr>
              <a:lnSpc>
                <a:spcPct val="90000"/>
              </a:lnSpc>
            </a:pPr>
            <a:r>
              <a:rPr lang="en-US" dirty="0"/>
              <a:t>Reducing complexity by abstraction</a:t>
            </a:r>
          </a:p>
          <a:p>
            <a:pPr>
              <a:lnSpc>
                <a:spcPct val="90000"/>
              </a:lnSpc>
            </a:pPr>
            <a:r>
              <a:rPr lang="en-US" dirty="0"/>
              <a:t>Remembering all the details</a:t>
            </a:r>
          </a:p>
          <a:p>
            <a:pPr>
              <a:lnSpc>
                <a:spcPct val="90000"/>
              </a:lnSpc>
            </a:pPr>
            <a:r>
              <a:rPr lang="en-US" dirty="0"/>
              <a:t>Communicating with other development team members</a:t>
            </a:r>
          </a:p>
          <a:p>
            <a:pPr>
              <a:lnSpc>
                <a:spcPct val="90000"/>
              </a:lnSpc>
            </a:pPr>
            <a:r>
              <a:rPr lang="en-US" dirty="0"/>
              <a:t>Communicating with a variety of users and stakeholders</a:t>
            </a:r>
          </a:p>
          <a:p>
            <a:pPr>
              <a:lnSpc>
                <a:spcPct val="90000"/>
              </a:lnSpc>
            </a:pPr>
            <a:r>
              <a:rPr lang="en-US" dirty="0"/>
              <a:t>Documenting what was done for future </a:t>
            </a:r>
            <a:r>
              <a:rPr lang="en-US" dirty="0" smtClean="0"/>
              <a:t>maintenance/enhancement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algn="ctr">
              <a:lnSpc>
                <a:spcPct val="90000"/>
              </a:lnSpc>
              <a:buNone/>
            </a:pPr>
            <a:r>
              <a:rPr lang="en-US" sz="3200" i="1" dirty="0" smtClean="0">
                <a:solidFill>
                  <a:srgbClr val="FFC000"/>
                </a:solidFill>
              </a:rPr>
              <a:t>A picture is worth a thousand words</a:t>
            </a:r>
            <a:endParaRPr lang="en-US" sz="3200" i="1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E94235E4-622A-44E1-9DCF-BE8DFF937FCE}" type="slidenum">
              <a:rPr lang="en-US" altLang="en-US"/>
              <a:pPr/>
              <a:t>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5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CD3:  Activity Diagrams</a:t>
            </a:r>
            <a:endParaRPr lang="en-US" sz="3600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657600"/>
          </a:xfrm>
        </p:spPr>
        <p:txBody>
          <a:bodyPr>
            <a:normAutofit/>
          </a:bodyPr>
          <a:lstStyle/>
          <a:p>
            <a:r>
              <a:rPr lang="en-US" sz="2800" dirty="0"/>
              <a:t>Workflow– sequence of processing steps that completely handles one business transaction or customer request</a:t>
            </a:r>
          </a:p>
          <a:p>
            <a:r>
              <a:rPr lang="en-US" sz="2800" dirty="0"/>
              <a:t>Activity Diagram– describes user (or system) activities, the person who does each activity, and the sequential flow of these activities</a:t>
            </a:r>
          </a:p>
          <a:p>
            <a:pPr lvl="1"/>
            <a:r>
              <a:rPr lang="en-US" sz="2400" dirty="0"/>
              <a:t>Useful for showing a graphical model of a workflow</a:t>
            </a:r>
          </a:p>
          <a:p>
            <a:pPr lvl="1"/>
            <a:r>
              <a:rPr lang="en-US" sz="2400" dirty="0"/>
              <a:t>A UML </a:t>
            </a:r>
            <a:r>
              <a:rPr lang="en-US" sz="2400" dirty="0" smtClean="0"/>
              <a:t>diagram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6E4C8441-8D6B-4270-879C-7CDBE319F043}" type="slidenum">
              <a:rPr lang="en-US" altLang="en-US"/>
              <a:pPr/>
              <a:t>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4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CD3:  Activity Diagrams</a:t>
            </a:r>
            <a:endParaRPr lang="en-US" sz="3600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199"/>
            <a:ext cx="8229600" cy="5419531"/>
          </a:xfrm>
        </p:spPr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sz="3600" dirty="0">
                <a:solidFill>
                  <a:srgbClr val="FFC000"/>
                </a:solidFill>
              </a:rPr>
              <a:t>The purpose of an activity diagram can be described as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Draw the activity flow of a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Describe the sequence from one activity to another.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Describe the parallel, branched and concurrent </a:t>
            </a:r>
            <a:r>
              <a:rPr lang="en-US" sz="3200" dirty="0" smtClean="0"/>
              <a:t>flow</a:t>
            </a:r>
          </a:p>
          <a:p>
            <a:pPr marL="137160" indent="0">
              <a:buNone/>
            </a:pPr>
            <a:r>
              <a:rPr lang="en-US" sz="3200" dirty="0" smtClean="0"/>
              <a:t>Before </a:t>
            </a:r>
            <a:r>
              <a:rPr lang="en-US" sz="3200" dirty="0"/>
              <a:t>drawing an activity diagram, we must have a clear understanding about the elements used in activity diagram. 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6E4C8441-8D6B-4270-879C-7CDBE319F043}" type="slidenum">
              <a:rPr lang="en-US" altLang="en-US"/>
              <a:pPr/>
              <a:t>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7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types of activity diagrams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CIS 3309/3342 you develop activity diagrams for the flow of a program</a:t>
            </a:r>
          </a:p>
          <a:p>
            <a:r>
              <a:rPr lang="en-US" dirty="0" smtClean="0"/>
              <a:t>In Capstone – your activity diagrams are the flow of the entire business process</a:t>
            </a:r>
          </a:p>
          <a:p>
            <a:pPr lvl="1"/>
            <a:r>
              <a:rPr lang="en-US" dirty="0" smtClean="0"/>
              <a:t>Much higher level than program flow</a:t>
            </a:r>
          </a:p>
          <a:p>
            <a:pPr lvl="1"/>
            <a:r>
              <a:rPr lang="en-US" dirty="0" smtClean="0"/>
              <a:t>No add/change/delete – completely unrelated to code</a:t>
            </a:r>
          </a:p>
          <a:p>
            <a:pPr lvl="1"/>
            <a:r>
              <a:rPr lang="en-US" dirty="0" smtClean="0"/>
              <a:t>May include business flow that is outside of your system</a:t>
            </a:r>
          </a:p>
          <a:p>
            <a:r>
              <a:rPr lang="en-US" dirty="0" smtClean="0"/>
              <a:t>Some designations different (parallel flows, etc.)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 sz="3600"/>
              <a:t>Activity Diagrams Symbols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2400"/>
          </a:p>
          <a:p>
            <a:endParaRPr lang="en-US" sz="2400"/>
          </a:p>
        </p:txBody>
      </p:sp>
      <p:pic>
        <p:nvPicPr>
          <p:cNvPr id="23245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371600"/>
            <a:ext cx="8001000" cy="4673600"/>
          </a:xfrm>
          <a:noFill/>
          <a:ln/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1CA5-B8EA-4E94-B507-80F4B4DC8DE0}" type="slidenum">
              <a:rPr lang="en-US" altLang="en-US"/>
              <a:pPr/>
              <a:t>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3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Temp\CD8 Activity Diagram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"/>
            <a:ext cx="480060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F638CFAF-A820-4F0E-8EAF-E42B9B15A34C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2743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Activity Diagram with Concurrent Paths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07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80</TotalTime>
  <Words>414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 Antiqua</vt:lpstr>
      <vt:lpstr>Lucida Sans</vt:lpstr>
      <vt:lpstr>Wingdings</vt:lpstr>
      <vt:lpstr>Wingdings 2</vt:lpstr>
      <vt:lpstr>Wingdings 3</vt:lpstr>
      <vt:lpstr>Apex</vt:lpstr>
      <vt:lpstr>CIS 4296</vt:lpstr>
      <vt:lpstr>Models and Modeling</vt:lpstr>
      <vt:lpstr>Reasons for Modeling</vt:lpstr>
      <vt:lpstr>CD3:  Activity Diagrams</vt:lpstr>
      <vt:lpstr>CD3:  Activity Diagrams</vt:lpstr>
      <vt:lpstr>Different types of activity diagrams </vt:lpstr>
      <vt:lpstr>Activity Diagrams Symbols</vt:lpstr>
      <vt:lpstr>PowerPoint Presentation</vt:lpstr>
      <vt:lpstr>PowerPoint Presentation</vt:lpstr>
      <vt:lpstr>Why use an activity diagram? </vt:lpstr>
      <vt:lpstr>Building Activity Diagrams</vt:lpstr>
      <vt:lpstr>PowerPoint Presentation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4296: Lecture 4</dc:title>
  <dc:creator>WENDY URBAN</dc:creator>
  <cp:lastModifiedBy>Rose Marie Mcginnis</cp:lastModifiedBy>
  <cp:revision>10</cp:revision>
  <dcterms:created xsi:type="dcterms:W3CDTF">2014-09-02T15:27:47Z</dcterms:created>
  <dcterms:modified xsi:type="dcterms:W3CDTF">2018-01-30T20:15:52Z</dcterms:modified>
</cp:coreProperties>
</file>