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21" r:id="rId2"/>
    <p:sldId id="345" r:id="rId3"/>
    <p:sldId id="354" r:id="rId4"/>
    <p:sldId id="344" r:id="rId5"/>
    <p:sldId id="432" r:id="rId6"/>
    <p:sldId id="429" r:id="rId7"/>
    <p:sldId id="360" r:id="rId8"/>
    <p:sldId id="362" r:id="rId9"/>
    <p:sldId id="430" r:id="rId10"/>
    <p:sldId id="383" r:id="rId11"/>
    <p:sldId id="385" r:id="rId12"/>
    <p:sldId id="377" r:id="rId13"/>
    <p:sldId id="399" r:id="rId14"/>
    <p:sldId id="426" r:id="rId15"/>
    <p:sldId id="434" r:id="rId16"/>
    <p:sldId id="435" r:id="rId17"/>
    <p:sldId id="436" r:id="rId18"/>
    <p:sldId id="433" r:id="rId19"/>
    <p:sldId id="431" r:id="rId20"/>
    <p:sldId id="427" r:id="rId21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0FB"/>
    <a:srgbClr val="C0E0E6"/>
    <a:srgbClr val="B8EEC5"/>
    <a:srgbClr val="FFCCFF"/>
    <a:srgbClr val="FF99FF"/>
    <a:srgbClr val="FFFF99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9" autoAdjust="0"/>
  </p:normalViewPr>
  <p:slideViewPr>
    <p:cSldViewPr>
      <p:cViewPr varScale="1">
        <p:scale>
          <a:sx n="120" d="100"/>
          <a:sy n="120" d="100"/>
        </p:scale>
        <p:origin x="5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9D0E080-EA19-434A-825F-A786DFB96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4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6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D49FD2F-8A4F-4F97-A978-EF9E255A1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0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BDF2C32-FAD1-4D33-A2D8-4D836A469D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2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5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8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9229-C42A-4878-9D68-3117BC39B2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7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0B83-8852-4AA4-8EEB-3BD7819245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9727-CD63-4C58-8997-C9260A98E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0513-58A8-4DCD-B851-B29B6E66D2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72FB-7EDD-490D-A856-632B8271D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80C0-8E66-4959-98D1-D000A34D8B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9B92-7133-4925-A673-266014FF7D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6E5-FAC3-4117-BC2F-0B952C5BA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C1E-781D-4D73-AD98-73E3419641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8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120-E141-4819-A216-8160CF572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63785-8586-40F3-BE79-9FACCC74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371600"/>
            <a:ext cx="6781800" cy="1470025"/>
          </a:xfrm>
        </p:spPr>
        <p:txBody>
          <a:bodyPr/>
          <a:lstStyle/>
          <a:p>
            <a:r>
              <a:rPr lang="en-US" sz="4800" b="1" dirty="0" smtClean="0"/>
              <a:t>Successful Meetings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371600"/>
          </a:xfrm>
        </p:spPr>
        <p:txBody>
          <a:bodyPr/>
          <a:lstStyle/>
          <a:p>
            <a:r>
              <a:rPr lang="en-US" dirty="0" smtClean="0"/>
              <a:t>Roles: Meeting Leader</a:t>
            </a:r>
            <a:endParaRPr lang="en-US" dirty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609600" y="1371600"/>
            <a:ext cx="7772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293688" indent="-29368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Conduct </a:t>
            </a:r>
            <a:r>
              <a:rPr lang="en-US" sz="2800" dirty="0"/>
              <a:t>and control the </a:t>
            </a:r>
            <a:r>
              <a:rPr lang="en-US" sz="2800" dirty="0" smtClean="0"/>
              <a:t>meeting </a:t>
            </a:r>
            <a:endParaRPr lang="en-US" sz="2800" dirty="0"/>
          </a:p>
          <a:p>
            <a:pPr marL="917575" lvl="1" indent="-46037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/>
              <a:t>Watch timing or assign someone to this </a:t>
            </a:r>
          </a:p>
          <a:p>
            <a:pPr marL="917575" lvl="1" indent="-46037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/>
              <a:t>Ensure that all have an equal opportunity to speak </a:t>
            </a:r>
          </a:p>
          <a:p>
            <a:pPr marL="917575" lvl="1" indent="-46037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/>
              <a:t>Adjudicate when and as necessary </a:t>
            </a:r>
          </a:p>
          <a:p>
            <a:pPr marL="917575" lvl="1" indent="-46037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/>
              <a:t>Effect compromise on occasion</a:t>
            </a:r>
            <a:r>
              <a:rPr lang="en-US" sz="3000" dirty="0">
                <a:latin typeface="Arial" charset="0"/>
              </a:rPr>
              <a:t> </a:t>
            </a:r>
            <a:endParaRPr lang="en-US" sz="3000" dirty="0" smtClean="0">
              <a:latin typeface="Arial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i="1" dirty="0" smtClean="0"/>
              <a:t>Close</a:t>
            </a:r>
            <a:r>
              <a:rPr lang="en-US" sz="3000" dirty="0" smtClean="0"/>
              <a:t> each item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smtClean="0"/>
              <a:t>  Ensure action is clear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smtClean="0"/>
              <a:t>  By whom and by when 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smtClean="0"/>
              <a:t>Assign responsibility and “to dos” 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smtClean="0"/>
              <a:t>Within team and to client</a:t>
            </a:r>
          </a:p>
          <a:p>
            <a:pPr marL="917575" lvl="1" indent="-460375">
              <a:buClr>
                <a:srgbClr val="FFFF99"/>
              </a:buClr>
              <a:buFont typeface="Wingdings" pitchFamily="2" charset="2"/>
              <a:buChar char="§"/>
            </a:pPr>
            <a:endParaRPr lang="en-US" sz="2800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dirty="0"/>
              <a:t>Members in General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762000" y="1600200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Everyone has an equal say in the meeting</a:t>
            </a:r>
          </a:p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Share opinions, knowledge, questions</a:t>
            </a:r>
          </a:p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Ask clarifying questions</a:t>
            </a:r>
          </a:p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While the leader coordinates, everyone else is an active participant</a:t>
            </a:r>
          </a:p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Take </a:t>
            </a:r>
            <a:r>
              <a:rPr lang="en-US" sz="2400" b="1" dirty="0" smtClean="0">
                <a:solidFill>
                  <a:schemeClr val="accent1"/>
                </a:solidFill>
              </a:rPr>
              <a:t>notes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- </a:t>
            </a:r>
            <a:r>
              <a:rPr lang="en-US" sz="2400" dirty="0" smtClean="0"/>
              <a:t> </a:t>
            </a:r>
            <a:r>
              <a:rPr lang="en-US" sz="2400" dirty="0" smtClean="0"/>
              <a:t>After the meeting, the team will discuss notes to help ensure consensus and clarity</a:t>
            </a:r>
          </a:p>
          <a:p>
            <a:pPr marL="293688" indent="-293688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Rotating meeting leadership gives everyone on the team the ability to develop these skills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Ending the Meeting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176864" y="2490135"/>
            <a:ext cx="7205135" cy="3444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Spend 5-10 minutes summarizing key decisions/next steps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End </a:t>
            </a:r>
            <a:r>
              <a:rPr lang="en-US" sz="2800" b="1" dirty="0">
                <a:solidFill>
                  <a:schemeClr val="accent1"/>
                </a:solidFill>
              </a:rPr>
              <a:t>on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Shows respect for </a:t>
            </a:r>
            <a:r>
              <a:rPr lang="en-US" sz="2400" dirty="0" smtClean="0"/>
              <a:t>attendees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371600"/>
          </a:xfrm>
        </p:spPr>
        <p:txBody>
          <a:bodyPr/>
          <a:lstStyle/>
          <a:p>
            <a:r>
              <a:rPr lang="en-US" sz="3600"/>
              <a:t>The Importance of Minutes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How essential was the meeting if it’s not worth recording?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Minutes will bring non-attendees up to speed, and remind attendees of directions taken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Good way to remind people of their assignments (action items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Verifies understanding – and gives opportunity for additional or changed information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Include </a:t>
            </a:r>
            <a:r>
              <a:rPr lang="en-US" sz="2800" dirty="0"/>
              <a:t>time/location of next </a:t>
            </a:r>
            <a:r>
              <a:rPr lang="en-US" sz="2800" dirty="0" smtClean="0"/>
              <a:t>meeting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Send to all attendees within 5 days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7543800" cy="2743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Action </a:t>
            </a:r>
            <a:r>
              <a:rPr lang="en-US" b="1" dirty="0" smtClean="0">
                <a:solidFill>
                  <a:schemeClr val="accent1"/>
                </a:solidFill>
              </a:rPr>
              <a:t>Items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must be part of the minutes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highlight future action rather than past debate</a:t>
            </a:r>
          </a:p>
          <a:p>
            <a:pPr lvl="1"/>
            <a:r>
              <a:rPr lang="en-US" dirty="0"/>
              <a:t>Don’t record all the narrative, but record decisions and action items/tasks </a:t>
            </a:r>
            <a:endParaRPr lang="en-US" dirty="0" smtClean="0"/>
          </a:p>
          <a:p>
            <a:pPr lvl="1"/>
            <a:r>
              <a:rPr lang="en-US" dirty="0" smtClean="0"/>
              <a:t>Who does what and when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229600" cy="990600"/>
          </a:xfrm>
        </p:spPr>
        <p:txBody>
          <a:bodyPr/>
          <a:lstStyle/>
          <a:p>
            <a:r>
              <a:rPr lang="en-US" dirty="0" smtClean="0"/>
              <a:t>CD1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1452033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– focus on the business process</a:t>
            </a:r>
          </a:p>
          <a:p>
            <a:r>
              <a:rPr lang="en-US" dirty="0" smtClean="0"/>
              <a:t>Start general and get more specific</a:t>
            </a:r>
          </a:p>
          <a:p>
            <a:r>
              <a:rPr lang="en-US" dirty="0" smtClean="0"/>
              <a:t>While you need to understand how they do things today, you will be improving their processes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data – but artifacts</a:t>
            </a:r>
            <a:endParaRPr lang="en-US" dirty="0" smtClean="0"/>
          </a:p>
          <a:p>
            <a:r>
              <a:rPr lang="en-US" dirty="0" smtClean="0"/>
              <a:t>Not concerned with number of users or access levels</a:t>
            </a:r>
          </a:p>
          <a:p>
            <a:r>
              <a:rPr lang="en-US" dirty="0" smtClean="0"/>
              <a:t>You are the BUSINESS ANALYST – you need to focus first on their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Vacation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just won a $1000 vacation voucher that you can use anywhere you want but you can not travel to a place you have been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Take 5 minutes to plan and write down your vacation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94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09600" y="533400"/>
            <a:ext cx="7848599" cy="1303337"/>
          </a:xfrm>
        </p:spPr>
        <p:txBody>
          <a:bodyPr/>
          <a:lstStyle/>
          <a:p>
            <a:r>
              <a:rPr lang="en-US" dirty="0" smtClean="0"/>
              <a:t>Vacation </a:t>
            </a:r>
            <a:r>
              <a:rPr lang="en-US" dirty="0" smtClean="0"/>
              <a:t>Planning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1845733"/>
            <a:ext cx="75438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did </a:t>
            </a:r>
            <a:r>
              <a:rPr lang="en-US" dirty="0" smtClean="0"/>
              <a:t>you approach going on vacation?</a:t>
            </a:r>
          </a:p>
          <a:p>
            <a:r>
              <a:rPr lang="en-US" dirty="0" smtClean="0"/>
              <a:t>Did you </a:t>
            </a:r>
            <a:r>
              <a:rPr lang="en-US" dirty="0" smtClean="0"/>
              <a:t>start with “I will Fly” or “I will Drive”…these are ways to get there</a:t>
            </a:r>
          </a:p>
          <a:p>
            <a:r>
              <a:rPr lang="en-US" dirty="0" smtClean="0"/>
              <a:t>Most likely started </a:t>
            </a:r>
            <a:r>
              <a:rPr lang="en-US" dirty="0" smtClean="0"/>
              <a:t>with:</a:t>
            </a:r>
          </a:p>
          <a:p>
            <a:pPr lvl="1"/>
            <a:r>
              <a:rPr lang="en-US" dirty="0" smtClean="0"/>
              <a:t>Deciding what you want to get out of the trip</a:t>
            </a:r>
          </a:p>
          <a:p>
            <a:pPr lvl="1"/>
            <a:r>
              <a:rPr lang="en-US" dirty="0" smtClean="0"/>
              <a:t>Deciding where to go</a:t>
            </a:r>
          </a:p>
          <a:p>
            <a:pPr lvl="1"/>
            <a:r>
              <a:rPr lang="en-US" dirty="0" smtClean="0"/>
              <a:t>Deciding when to go</a:t>
            </a:r>
          </a:p>
          <a:p>
            <a:r>
              <a:rPr lang="en-US" dirty="0" smtClean="0"/>
              <a:t>Then, decide how to </a:t>
            </a:r>
            <a:r>
              <a:rPr lang="en-US" dirty="0" smtClean="0"/>
              <a:t>go</a:t>
            </a:r>
            <a:endParaRPr lang="en-US" dirty="0"/>
          </a:p>
          <a:p>
            <a:r>
              <a:rPr lang="en-US" dirty="0" smtClean="0"/>
              <a:t>Requirements gathering works the same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 smtClean="0"/>
              <a:t>Agenda </a:t>
            </a:r>
            <a:r>
              <a:rPr lang="en-US" dirty="0"/>
              <a:t>&amp;</a:t>
            </a:r>
            <a:r>
              <a:rPr lang="en-US" dirty="0" smtClean="0"/>
              <a:t> Meeting Minutes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3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799263" cy="1303338"/>
          </a:xfrm>
        </p:spPr>
        <p:txBody>
          <a:bodyPr/>
          <a:lstStyle/>
          <a:p>
            <a:r>
              <a:rPr lang="en-US" dirty="0" smtClean="0"/>
              <a:t>Flow of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7848600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800" dirty="0" smtClean="0"/>
              <a:t>Begin on time –  get there early</a:t>
            </a:r>
          </a:p>
          <a:p>
            <a:pPr lvl="0"/>
            <a:r>
              <a:rPr lang="en-US" sz="1800" dirty="0" smtClean="0"/>
              <a:t>Leader welcomes everyone  and thanks them for their commitment to the project</a:t>
            </a:r>
          </a:p>
          <a:p>
            <a:pPr lvl="0"/>
            <a:r>
              <a:rPr lang="en-US" sz="1800" dirty="0" smtClean="0"/>
              <a:t>Review how you want to conduct the meeting</a:t>
            </a:r>
          </a:p>
          <a:p>
            <a:pPr lvl="0"/>
            <a:r>
              <a:rPr lang="en-US" sz="1800" dirty="0" smtClean="0"/>
              <a:t>Review the agenda</a:t>
            </a:r>
          </a:p>
          <a:p>
            <a:pPr lvl="0"/>
            <a:r>
              <a:rPr lang="en-US" sz="1800" dirty="0" smtClean="0"/>
              <a:t>Discuss the goals of the meeting</a:t>
            </a:r>
          </a:p>
          <a:p>
            <a:pPr lvl="0"/>
            <a:r>
              <a:rPr lang="en-US" sz="1800" dirty="0" smtClean="0"/>
              <a:t>Using minutes from the previous meeting, each person reports on previous commitments</a:t>
            </a:r>
          </a:p>
          <a:p>
            <a:pPr lvl="0"/>
            <a:r>
              <a:rPr lang="en-US" sz="1800" dirty="0" smtClean="0"/>
              <a:t>Use the remaining time to discuss new items and review documents for feedback</a:t>
            </a:r>
          </a:p>
          <a:p>
            <a:pPr lvl="0"/>
            <a:r>
              <a:rPr lang="en-US" sz="1800" dirty="0" smtClean="0"/>
              <a:t>Make sure each participant has a voice</a:t>
            </a:r>
          </a:p>
          <a:p>
            <a:pPr lvl="0"/>
            <a:r>
              <a:rPr lang="en-US" sz="1800" dirty="0" smtClean="0"/>
              <a:t>Go through the task list</a:t>
            </a:r>
          </a:p>
          <a:p>
            <a:pPr lvl="0"/>
            <a:r>
              <a:rPr lang="en-US" sz="1800" dirty="0" smtClean="0"/>
              <a:t>Document all commitments and action items</a:t>
            </a:r>
          </a:p>
          <a:p>
            <a:pPr lvl="0"/>
            <a:r>
              <a:rPr lang="en-US" sz="1800" dirty="0" smtClean="0"/>
              <a:t>Review and reconfirm</a:t>
            </a:r>
          </a:p>
          <a:p>
            <a:pPr lvl="0"/>
            <a:r>
              <a:rPr lang="en-US" sz="1800" dirty="0" smtClean="0"/>
              <a:t>Summarize each person’s commitments using WHO, WHAT and WHEN.</a:t>
            </a:r>
          </a:p>
          <a:p>
            <a:pPr lvl="0"/>
            <a:r>
              <a:rPr lang="en-US" sz="1800" dirty="0" smtClean="0"/>
              <a:t>Leader reconfirms the next scheduled meeting</a:t>
            </a:r>
          </a:p>
          <a:p>
            <a:pPr lvl="0"/>
            <a:r>
              <a:rPr lang="en-US" sz="1800" dirty="0" smtClean="0"/>
              <a:t>End on time or early.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1027" descr="07879680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2998787" cy="4495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4452" name="Text Box 1028"/>
          <p:cNvSpPr txBox="1">
            <a:spLocks noChangeArrowheads="1"/>
          </p:cNvSpPr>
          <p:nvPr/>
        </p:nvSpPr>
        <p:spPr bwMode="auto">
          <a:xfrm>
            <a:off x="3810000" y="838200"/>
            <a:ext cx="4800600" cy="5078313"/>
          </a:xfrm>
          <a:prstGeom prst="rect">
            <a:avLst/>
          </a:prstGeom>
          <a:solidFill>
            <a:schemeClr val="tx1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-"/>
            </a:pPr>
            <a:r>
              <a:rPr lang="en-US" b="1" dirty="0">
                <a:solidFill>
                  <a:schemeClr val="bg2"/>
                </a:solidFill>
                <a:latin typeface="Arial" charset="0"/>
              </a:rPr>
              <a:t> Over 11 million business meetings are held every day in the U.S.  </a:t>
            </a:r>
          </a:p>
          <a:p>
            <a:pPr eaLnBrk="1" hangingPunct="1"/>
            <a:endParaRPr lang="en-US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Tx/>
              <a:buChar char="-"/>
            </a:pPr>
            <a:r>
              <a:rPr lang="en-US" b="1" dirty="0">
                <a:solidFill>
                  <a:schemeClr val="bg2"/>
                </a:solidFill>
                <a:latin typeface="Arial" charset="0"/>
              </a:rPr>
              <a:t> Managers spend 30 to 70 percent of their time in meetings. </a:t>
            </a:r>
          </a:p>
          <a:p>
            <a:pPr eaLnBrk="1" hangingPunct="1"/>
            <a:endParaRPr lang="en-US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Tx/>
              <a:buChar char="-"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" charset="0"/>
              </a:rPr>
              <a:t>Most professionals attend around 62 meetings/month, with &gt; 50% of these perceived as a waste of time.</a:t>
            </a:r>
            <a:r>
              <a:rPr lang="en-US" dirty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eaLnBrk="1" hangingPunct="1"/>
            <a:endParaRPr lang="en-US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Tx/>
              <a:buChar char="-"/>
            </a:pPr>
            <a:r>
              <a:rPr lang="en-US" b="1" dirty="0">
                <a:solidFill>
                  <a:schemeClr val="bg2"/>
                </a:solidFill>
                <a:latin typeface="Arial" charset="0"/>
              </a:rPr>
              <a:t> A productive meeting of top managers costs thousands of dollars per hour; unproductive meetings cost more</a:t>
            </a:r>
          </a:p>
          <a:p>
            <a:pPr eaLnBrk="1" hangingPunct="1"/>
            <a:endParaRPr lang="en-US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Tx/>
              <a:buChar char="-"/>
            </a:pPr>
            <a:r>
              <a:rPr lang="en-US" b="1" dirty="0">
                <a:solidFill>
                  <a:schemeClr val="bg2"/>
                </a:solidFill>
                <a:latin typeface="Arial" charset="0"/>
              </a:rPr>
              <a:t> One successful company banned meetings between 9 a.m. and 4 p.m.; others have a “meeting-free day” each week; others have stand up </a:t>
            </a:r>
            <a:r>
              <a:rPr lang="en-US" b="1" dirty="0" smtClean="0">
                <a:solidFill>
                  <a:schemeClr val="bg2"/>
                </a:solidFill>
                <a:latin typeface="Arial" charset="0"/>
              </a:rPr>
              <a:t>meetings. </a:t>
            </a:r>
            <a:r>
              <a:rPr lang="en-US" b="1" dirty="0">
                <a:solidFill>
                  <a:schemeClr val="bg2"/>
                </a:solidFill>
                <a:latin typeface="Arial" charset="0"/>
              </a:rPr>
              <a:t>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 word from Dilbert</a:t>
            </a:r>
            <a:endParaRPr lang="en-US" dirty="0"/>
          </a:p>
        </p:txBody>
      </p:sp>
      <p:pic>
        <p:nvPicPr>
          <p:cNvPr id="210946" name="Picture 2" descr="http://www.cs.vu.nl/~frankh/dilbert/choi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2133600"/>
            <a:ext cx="8305800" cy="2907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303337"/>
          </a:xfrm>
        </p:spPr>
        <p:txBody>
          <a:bodyPr/>
          <a:lstStyle/>
          <a:p>
            <a:r>
              <a:rPr lang="en-US" sz="3600" b="1" dirty="0"/>
              <a:t>Characteristics of Effective Meetings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838200" y="17526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Purpose and goals are set in advance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Appropriate people are attending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Agenda (with timeframes) is prepared and distributed in advance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Background information is distributed in advance; participatory assignments are made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Meeting is actively managed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Meeting ends with wrap-up, including action items and assignments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Written minutes are distributed promptly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915337"/>
            <a:ext cx="7924800" cy="13038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Top Five Reasons to Hold a Meeting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848600" cy="4114800"/>
          </a:xfrm>
          <a:noFill/>
          <a:ln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Tx/>
              <a:buFontTx/>
              <a:buAutoNum type="arabicPeriod"/>
            </a:pPr>
            <a:r>
              <a:rPr lang="en-US" sz="2800" dirty="0"/>
              <a:t>The interaction of opinions is necessary to create an idea, plan or project</a:t>
            </a:r>
          </a:p>
          <a:p>
            <a:pPr marL="533400" indent="-533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Tx/>
              <a:buFontTx/>
              <a:buAutoNum type="arabicPeriod"/>
            </a:pPr>
            <a:r>
              <a:rPr lang="en-US" sz="2800" dirty="0"/>
              <a:t>Group dynamics are essential to the accomplishment of the purpose</a:t>
            </a:r>
          </a:p>
          <a:p>
            <a:pPr marL="533400" indent="-533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Tx/>
              <a:buFontTx/>
              <a:buAutoNum type="arabicPeriod"/>
            </a:pPr>
            <a:r>
              <a:rPr lang="en-US" sz="2800" dirty="0"/>
              <a:t>Time restrictions limit other options</a:t>
            </a:r>
          </a:p>
          <a:p>
            <a:pPr marL="533400" indent="-533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Tx/>
              <a:buFontTx/>
              <a:buAutoNum type="arabicPeriod"/>
            </a:pPr>
            <a:r>
              <a:rPr lang="en-US" sz="2800" dirty="0"/>
              <a:t>The subject is sufficiently complex as to require interaction and explanation</a:t>
            </a:r>
          </a:p>
          <a:p>
            <a:pPr marL="533400" indent="-533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Tx/>
              <a:buFontTx/>
              <a:buAutoNum type="arabicPeriod"/>
            </a:pPr>
            <a:r>
              <a:rPr lang="en-US" sz="2800" dirty="0"/>
              <a:t>The boss/chair/organization says to hold a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5381" y="517512"/>
            <a:ext cx="7924800" cy="1303337"/>
          </a:xfrm>
        </p:spPr>
        <p:txBody>
          <a:bodyPr>
            <a:normAutofit/>
          </a:bodyPr>
          <a:lstStyle/>
          <a:p>
            <a:r>
              <a:rPr lang="en-US" dirty="0" smtClean="0"/>
              <a:t>The importance of 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828800"/>
            <a:ext cx="7772400" cy="449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Dress and act as a business consultant</a:t>
            </a:r>
          </a:p>
          <a:p>
            <a:r>
              <a:rPr lang="en-US" sz="2800" dirty="0" smtClean="0"/>
              <a:t>Arrive early!  </a:t>
            </a:r>
          </a:p>
          <a:p>
            <a:r>
              <a:rPr lang="en-US" sz="2800" dirty="0" smtClean="0"/>
              <a:t>Dress for all capstone client meetings is business casual – capstone 1 and 2</a:t>
            </a:r>
          </a:p>
          <a:p>
            <a:r>
              <a:rPr lang="en-US" sz="2800" dirty="0" smtClean="0"/>
              <a:t>Demonstrate respect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Address client formally unless they tell you otherwise, especially if “Dr.”</a:t>
            </a:r>
          </a:p>
          <a:p>
            <a:r>
              <a:rPr lang="en-US" sz="2800" dirty="0" smtClean="0"/>
              <a:t>Be Prepared!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1303867"/>
          </a:xfrm>
        </p:spPr>
        <p:txBody>
          <a:bodyPr/>
          <a:lstStyle/>
          <a:p>
            <a:r>
              <a:rPr lang="en-US" dirty="0" smtClean="0"/>
              <a:t>Bowtie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599"/>
            <a:ext cx="7395882" cy="203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21341" y="41148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It’s not just the meeting-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prep and follow-up are important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7 Ps of success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dirty="0"/>
              <a:t>The Agenda is Critical</a:t>
            </a:r>
          </a:p>
        </p:txBody>
      </p:sp>
      <p:sp>
        <p:nvSpPr>
          <p:cNvPr id="122883" name="Rectangle 2051"/>
          <p:cNvSpPr>
            <a:spLocks noGrp="1" noChangeArrowheads="1"/>
          </p:cNvSpPr>
          <p:nvPr>
            <p:ph idx="4294967295"/>
          </p:nvPr>
        </p:nvSpPr>
        <p:spPr>
          <a:xfrm>
            <a:off x="495300" y="1843363"/>
            <a:ext cx="78105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/>
              <a:t>Agenda </a:t>
            </a:r>
            <a:r>
              <a:rPr lang="en-US" sz="2600" b="1" dirty="0"/>
              <a:t>must include: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Topic for discussion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Presenter or discussion leader for each topic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Time allotment for each </a:t>
            </a:r>
            <a:r>
              <a:rPr lang="en-US" sz="2400" dirty="0" smtClean="0"/>
              <a:t>topic (ideally)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each agenda item, indicate status (information, action, vote; or “for information, for discussion, for decision”)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Agenda needs the date, time and location – verify this in the email to your client. Include all participants. Phone number and email of all.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Send it out 3-5 days in advance</a:t>
            </a:r>
          </a:p>
          <a:p>
            <a:pPr lvl="1">
              <a:lnSpc>
                <a:spcPct val="90000"/>
              </a:lnSpc>
              <a:buClr>
                <a:srgbClr val="B8EEC5"/>
              </a:buClr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66737"/>
            <a:ext cx="6799262" cy="1303337"/>
          </a:xfrm>
        </p:spPr>
        <p:txBody>
          <a:bodyPr/>
          <a:lstStyle/>
          <a:p>
            <a:pPr algn="l"/>
            <a:r>
              <a:rPr lang="en-US" dirty="0"/>
              <a:t>Managing the Meeting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2057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START ON TIME</a:t>
            </a:r>
            <a:r>
              <a:rPr lang="en-US" sz="2800" dirty="0"/>
              <a:t>, </a:t>
            </a:r>
            <a:r>
              <a:rPr lang="en-US" sz="2600" dirty="0" smtClean="0"/>
              <a:t>consistently!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Sends the message that time is valuable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Introduce </a:t>
            </a:r>
            <a:r>
              <a:rPr lang="en-US" sz="2600" dirty="0"/>
              <a:t>attendees, if not already </a:t>
            </a:r>
            <a:r>
              <a:rPr lang="en-US" sz="2600" dirty="0" smtClean="0"/>
              <a:t>known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Manage time </a:t>
            </a:r>
            <a:r>
              <a:rPr lang="en-US" sz="2600" dirty="0" smtClean="0"/>
              <a:t>effectively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Keep </a:t>
            </a:r>
            <a:r>
              <a:rPr lang="en-US" sz="2600" dirty="0" smtClean="0"/>
              <a:t>on </a:t>
            </a:r>
            <a:r>
              <a:rPr lang="en-US" sz="2600" dirty="0" smtClean="0"/>
              <a:t>topic - Use </a:t>
            </a:r>
            <a:r>
              <a:rPr lang="en-US" sz="2600" dirty="0" smtClean="0"/>
              <a:t>‘parking lot’ as needed.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Respect all </a:t>
            </a:r>
            <a:r>
              <a:rPr lang="en-US" sz="2600" dirty="0" smtClean="0"/>
              <a:t>opinions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Understand NEEDS versus WANTS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Don’t be afraid to use the </a:t>
            </a:r>
            <a:r>
              <a:rPr lang="en-US" sz="2600" b="1" dirty="0">
                <a:solidFill>
                  <a:schemeClr val="accent1"/>
                </a:solidFill>
              </a:rPr>
              <a:t>whiteboard</a:t>
            </a:r>
            <a:r>
              <a:rPr lang="en-US" sz="2600" dirty="0" smtClean="0"/>
              <a:t>, recap, summarize, </a:t>
            </a:r>
            <a:r>
              <a:rPr lang="en-US" sz="2600" dirty="0" smtClean="0"/>
              <a:t>synthesize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Gather artifacts</a:t>
            </a:r>
          </a:p>
          <a:p>
            <a:pPr>
              <a:lnSpc>
                <a:spcPct val="90000"/>
              </a:lnSpc>
              <a:buClr>
                <a:srgbClr val="FFFF99"/>
              </a:buClr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24932" name="Picture 4" descr="MPj04054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2062" y="666737"/>
            <a:ext cx="2133600" cy="1817687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5337"/>
            <a:ext cx="8077200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items that are taking too long?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0135"/>
            <a:ext cx="7696200" cy="3529665"/>
          </a:xfrm>
        </p:spPr>
        <p:txBody>
          <a:bodyPr/>
          <a:lstStyle/>
          <a:p>
            <a:r>
              <a:rPr lang="en-US" dirty="0" smtClean="0"/>
              <a:t>If new information is being presented and is critical, allow some leeway</a:t>
            </a:r>
          </a:p>
          <a:p>
            <a:r>
              <a:rPr lang="en-US" dirty="0" smtClean="0"/>
              <a:t>If too long – parking lot</a:t>
            </a:r>
          </a:p>
          <a:p>
            <a:pPr lvl="1"/>
            <a:r>
              <a:rPr lang="en-US" dirty="0" smtClean="0"/>
              <a:t>Tangential topics</a:t>
            </a:r>
          </a:p>
          <a:p>
            <a:pPr lvl="1"/>
            <a:r>
              <a:rPr lang="en-US" dirty="0" smtClean="0"/>
              <a:t>Lengthy discussions</a:t>
            </a:r>
          </a:p>
          <a:p>
            <a:pPr lvl="1"/>
            <a:r>
              <a:rPr lang="en-US" dirty="0" smtClean="0"/>
              <a:t>Not on agenda</a:t>
            </a:r>
          </a:p>
          <a:p>
            <a:r>
              <a:rPr lang="en-US" dirty="0" smtClean="0"/>
              <a:t>Using the whiteboard regains control and focus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993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Wingdings</vt:lpstr>
      <vt:lpstr>Organic</vt:lpstr>
      <vt:lpstr>Successful Meetings</vt:lpstr>
      <vt:lpstr>PowerPoint Presentation</vt:lpstr>
      <vt:lpstr>Characteristics of Effective Meetings</vt:lpstr>
      <vt:lpstr>The Top Five Reasons to Hold a Meeting</vt:lpstr>
      <vt:lpstr>The importance of professionalism</vt:lpstr>
      <vt:lpstr>Bowtie Approach</vt:lpstr>
      <vt:lpstr>The Agenda is Critical</vt:lpstr>
      <vt:lpstr>Managing the Meeting</vt:lpstr>
      <vt:lpstr>What about items that are taking too long?</vt:lpstr>
      <vt:lpstr>Roles: Meeting Leader</vt:lpstr>
      <vt:lpstr>Members in General</vt:lpstr>
      <vt:lpstr>Ending the Meeting</vt:lpstr>
      <vt:lpstr>The Importance of Minutes</vt:lpstr>
      <vt:lpstr>Action Items</vt:lpstr>
      <vt:lpstr>CD1</vt:lpstr>
      <vt:lpstr>Vacation Planning</vt:lpstr>
      <vt:lpstr>Vacation Planning Analysis</vt:lpstr>
      <vt:lpstr>Sample Agenda &amp; Meeting Minutes   </vt:lpstr>
      <vt:lpstr>Flow of the Meeting</vt:lpstr>
      <vt:lpstr>And a word from Dilbert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Meeting</dc:title>
  <dc:creator>Sharon</dc:creator>
  <cp:lastModifiedBy>Rose Marie Mcginnis</cp:lastModifiedBy>
  <cp:revision>93</cp:revision>
  <cp:lastPrinted>2015-08-25T13:34:09Z</cp:lastPrinted>
  <dcterms:created xsi:type="dcterms:W3CDTF">2006-04-19T02:03:25Z</dcterms:created>
  <dcterms:modified xsi:type="dcterms:W3CDTF">2019-08-29T13:16:07Z</dcterms:modified>
</cp:coreProperties>
</file>