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50" r:id="rId1"/>
  </p:sldMasterIdLst>
  <p:notesMasterIdLst>
    <p:notesMasterId r:id="rId27"/>
  </p:notesMasterIdLst>
  <p:sldIdLst>
    <p:sldId id="354" r:id="rId2"/>
    <p:sldId id="257" r:id="rId3"/>
    <p:sldId id="376" r:id="rId4"/>
    <p:sldId id="377" r:id="rId5"/>
    <p:sldId id="375" r:id="rId6"/>
    <p:sldId id="322" r:id="rId7"/>
    <p:sldId id="323" r:id="rId8"/>
    <p:sldId id="324" r:id="rId9"/>
    <p:sldId id="325" r:id="rId10"/>
    <p:sldId id="369" r:id="rId11"/>
    <p:sldId id="328" r:id="rId12"/>
    <p:sldId id="334" r:id="rId13"/>
    <p:sldId id="336" r:id="rId14"/>
    <p:sldId id="378" r:id="rId15"/>
    <p:sldId id="358" r:id="rId16"/>
    <p:sldId id="342" r:id="rId17"/>
    <p:sldId id="381" r:id="rId18"/>
    <p:sldId id="359" r:id="rId19"/>
    <p:sldId id="371" r:id="rId20"/>
    <p:sldId id="379" r:id="rId21"/>
    <p:sldId id="380" r:id="rId22"/>
    <p:sldId id="355" r:id="rId23"/>
    <p:sldId id="356" r:id="rId24"/>
    <p:sldId id="370" r:id="rId25"/>
    <p:sldId id="353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759" autoAdjust="0"/>
  </p:normalViewPr>
  <p:slideViewPr>
    <p:cSldViewPr>
      <p:cViewPr varScale="1">
        <p:scale>
          <a:sx n="86" d="100"/>
          <a:sy n="86" d="100"/>
        </p:scale>
        <p:origin x="3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58CD9-207F-406C-AF4E-EE09B4638FC2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BC0DC2-7BB2-422D-B8C6-D2AEFD0E7238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3A669D32-D9F4-47B3-BC68-8D45948D1201}" type="parTrans" cxnId="{152A3FF0-E6D1-49EE-A037-FDF6F0F0C3B0}">
      <dgm:prSet/>
      <dgm:spPr/>
      <dgm:t>
        <a:bodyPr/>
        <a:lstStyle/>
        <a:p>
          <a:endParaRPr lang="en-US"/>
        </a:p>
      </dgm:t>
    </dgm:pt>
    <dgm:pt modelId="{53464613-53FB-42BB-AF5A-D0AB1BBD6AD5}" type="sibTrans" cxnId="{152A3FF0-E6D1-49EE-A037-FDF6F0F0C3B0}">
      <dgm:prSet/>
      <dgm:spPr/>
      <dgm:t>
        <a:bodyPr/>
        <a:lstStyle/>
        <a:p>
          <a:endParaRPr lang="en-US"/>
        </a:p>
      </dgm:t>
    </dgm:pt>
    <dgm:pt modelId="{4B0D0EC1-7F01-4493-9E48-A9EB3817B6CD}">
      <dgm:prSet phldrT="[Text]"/>
      <dgm:spPr/>
      <dgm:t>
        <a:bodyPr/>
        <a:lstStyle/>
        <a:p>
          <a:r>
            <a:rPr lang="en-US" dirty="0" smtClean="0"/>
            <a:t>needs</a:t>
          </a:r>
          <a:endParaRPr lang="en-US" dirty="0"/>
        </a:p>
      </dgm:t>
    </dgm:pt>
    <dgm:pt modelId="{FDB2661D-D0E0-457A-AE45-2D5A23501D09}" type="parTrans" cxnId="{899C60FF-7E9A-4E26-9C8C-DDEAF56EE8B8}">
      <dgm:prSet/>
      <dgm:spPr/>
      <dgm:t>
        <a:bodyPr/>
        <a:lstStyle/>
        <a:p>
          <a:endParaRPr lang="en-US"/>
        </a:p>
      </dgm:t>
    </dgm:pt>
    <dgm:pt modelId="{BCB33D6E-0400-4DBA-8F55-BC16E210B428}" type="sibTrans" cxnId="{899C60FF-7E9A-4E26-9C8C-DDEAF56EE8B8}">
      <dgm:prSet/>
      <dgm:spPr/>
      <dgm:t>
        <a:bodyPr/>
        <a:lstStyle/>
        <a:p>
          <a:endParaRPr lang="en-US"/>
        </a:p>
      </dgm:t>
    </dgm:pt>
    <dgm:pt modelId="{3B00AD67-4721-468C-B2F4-419B7AE621C5}">
      <dgm:prSet phldrT="[Text]"/>
      <dgm:spPr/>
      <dgm:t>
        <a:bodyPr/>
        <a:lstStyle/>
        <a:p>
          <a:r>
            <a:rPr lang="en-US" dirty="0" smtClean="0"/>
            <a:t>concerns</a:t>
          </a:r>
          <a:endParaRPr lang="en-US" dirty="0"/>
        </a:p>
      </dgm:t>
    </dgm:pt>
    <dgm:pt modelId="{64425FB6-3A08-4787-99C2-DBB46AF500EA}" type="parTrans" cxnId="{50E098CB-49E3-4466-8C13-1D16014A24AB}">
      <dgm:prSet/>
      <dgm:spPr/>
      <dgm:t>
        <a:bodyPr/>
        <a:lstStyle/>
        <a:p>
          <a:endParaRPr lang="en-US"/>
        </a:p>
      </dgm:t>
    </dgm:pt>
    <dgm:pt modelId="{176C5572-F97F-4813-99B3-FEB76D0D6513}" type="sibTrans" cxnId="{50E098CB-49E3-4466-8C13-1D16014A24AB}">
      <dgm:prSet/>
      <dgm:spPr/>
      <dgm:t>
        <a:bodyPr/>
        <a:lstStyle/>
        <a:p>
          <a:endParaRPr lang="en-US"/>
        </a:p>
      </dgm:t>
    </dgm:pt>
    <dgm:pt modelId="{878D71BD-68B6-44EA-9ADF-0F0502C9130F}">
      <dgm:prSet phldrT="[Text]"/>
      <dgm:spPr/>
      <dgm:t>
        <a:bodyPr/>
        <a:lstStyle/>
        <a:p>
          <a:r>
            <a:rPr lang="en-US" dirty="0" smtClean="0"/>
            <a:t>wants</a:t>
          </a:r>
          <a:endParaRPr lang="en-US" dirty="0"/>
        </a:p>
      </dgm:t>
    </dgm:pt>
    <dgm:pt modelId="{0A018AA4-A237-4D9F-97B7-DB4477FC9E8C}" type="parTrans" cxnId="{4FE263B6-75D8-49FC-9E74-FD1B0077F758}">
      <dgm:prSet/>
      <dgm:spPr/>
      <dgm:t>
        <a:bodyPr/>
        <a:lstStyle/>
        <a:p>
          <a:endParaRPr lang="en-US"/>
        </a:p>
      </dgm:t>
    </dgm:pt>
    <dgm:pt modelId="{9E33E5B0-F29D-4B85-B10D-0BB753C281F8}" type="sibTrans" cxnId="{4FE263B6-75D8-49FC-9E74-FD1B0077F758}">
      <dgm:prSet/>
      <dgm:spPr/>
      <dgm:t>
        <a:bodyPr/>
        <a:lstStyle/>
        <a:p>
          <a:endParaRPr lang="en-US"/>
        </a:p>
      </dgm:t>
    </dgm:pt>
    <dgm:pt modelId="{A3FA19AC-AE9C-4CF1-946D-4CBC2793F5B5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A300DF10-768E-4A70-B590-DB573FAB516F}" type="parTrans" cxnId="{8361EB83-85B2-478A-85E2-C543EA783B10}">
      <dgm:prSet/>
      <dgm:spPr/>
      <dgm:t>
        <a:bodyPr/>
        <a:lstStyle/>
        <a:p>
          <a:endParaRPr lang="en-US"/>
        </a:p>
      </dgm:t>
    </dgm:pt>
    <dgm:pt modelId="{06E07EBC-E175-4555-BE9E-E632042E83E4}" type="sibTrans" cxnId="{8361EB83-85B2-478A-85E2-C543EA783B10}">
      <dgm:prSet/>
      <dgm:spPr/>
      <dgm:t>
        <a:bodyPr/>
        <a:lstStyle/>
        <a:p>
          <a:endParaRPr lang="en-US"/>
        </a:p>
      </dgm:t>
    </dgm:pt>
    <dgm:pt modelId="{155F7518-72D8-4206-A35F-60B661815AC3}">
      <dgm:prSet/>
      <dgm:spPr/>
      <dgm:t>
        <a:bodyPr/>
        <a:lstStyle/>
        <a:p>
          <a:r>
            <a:rPr lang="en-US" dirty="0" smtClean="0"/>
            <a:t>frustrations</a:t>
          </a:r>
          <a:endParaRPr lang="en-US" dirty="0"/>
        </a:p>
      </dgm:t>
    </dgm:pt>
    <dgm:pt modelId="{B3B9A129-B373-4273-9BA8-29CFC3132E7F}" type="parTrans" cxnId="{3AF132CF-B7C1-485F-B8D1-CE38CD990413}">
      <dgm:prSet/>
      <dgm:spPr/>
      <dgm:t>
        <a:bodyPr/>
        <a:lstStyle/>
        <a:p>
          <a:endParaRPr lang="en-US"/>
        </a:p>
      </dgm:t>
    </dgm:pt>
    <dgm:pt modelId="{D5D59582-7887-4635-BB3F-A000767DC7FF}" type="sibTrans" cxnId="{3AF132CF-B7C1-485F-B8D1-CE38CD990413}">
      <dgm:prSet/>
      <dgm:spPr/>
      <dgm:t>
        <a:bodyPr/>
        <a:lstStyle/>
        <a:p>
          <a:endParaRPr lang="en-US"/>
        </a:p>
      </dgm:t>
    </dgm:pt>
    <dgm:pt modelId="{5C8CB58A-E31A-4063-A627-82AA96B7631C}">
      <dgm:prSet/>
      <dgm:spPr/>
      <dgm:t>
        <a:bodyPr/>
        <a:lstStyle/>
        <a:p>
          <a:r>
            <a:rPr lang="en-US" dirty="0" smtClean="0"/>
            <a:t>suggestions</a:t>
          </a:r>
          <a:endParaRPr lang="en-US" dirty="0"/>
        </a:p>
      </dgm:t>
    </dgm:pt>
    <dgm:pt modelId="{DB9AA3B5-237A-4B85-81FB-4B1155251297}" type="parTrans" cxnId="{C95E5645-6907-4BC2-91C4-69B608EE5AC6}">
      <dgm:prSet/>
      <dgm:spPr/>
      <dgm:t>
        <a:bodyPr/>
        <a:lstStyle/>
        <a:p>
          <a:endParaRPr lang="en-US"/>
        </a:p>
      </dgm:t>
    </dgm:pt>
    <dgm:pt modelId="{16D05A17-33CB-4A08-BC05-6C07DF5885A6}" type="sibTrans" cxnId="{C95E5645-6907-4BC2-91C4-69B608EE5AC6}">
      <dgm:prSet/>
      <dgm:spPr/>
      <dgm:t>
        <a:bodyPr/>
        <a:lstStyle/>
        <a:p>
          <a:endParaRPr lang="en-US"/>
        </a:p>
      </dgm:t>
    </dgm:pt>
    <dgm:pt modelId="{C1461395-0992-4B92-BC61-B72807691910}" type="pres">
      <dgm:prSet presAssocID="{5C158CD9-207F-406C-AF4E-EE09B4638F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242EA1-0020-4354-8DF8-1A19EED0CB06}" type="pres">
      <dgm:prSet presAssocID="{5CBC0DC2-7BB2-422D-B8C6-D2AEFD0E723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7BF18-2BD5-4C84-B48A-14F4294ACE63}" type="pres">
      <dgm:prSet presAssocID="{53464613-53FB-42BB-AF5A-D0AB1BBD6AD5}" presName="sibTrans" presStyleCnt="0"/>
      <dgm:spPr/>
    </dgm:pt>
    <dgm:pt modelId="{61BD235B-DEDB-4968-99D8-B0A65BF17745}" type="pres">
      <dgm:prSet presAssocID="{4B0D0EC1-7F01-4493-9E48-A9EB3817B6C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018A1-CAFD-407B-9594-469AAD06FF4B}" type="pres">
      <dgm:prSet presAssocID="{BCB33D6E-0400-4DBA-8F55-BC16E210B428}" presName="sibTrans" presStyleCnt="0"/>
      <dgm:spPr/>
    </dgm:pt>
    <dgm:pt modelId="{5D287DB3-3A03-48CF-8999-995248F8FF29}" type="pres">
      <dgm:prSet presAssocID="{3B00AD67-4721-468C-B2F4-419B7AE621C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9A117-FD6C-4EC1-9DC6-B003F7A27AF0}" type="pres">
      <dgm:prSet presAssocID="{176C5572-F97F-4813-99B3-FEB76D0D6513}" presName="sibTrans" presStyleCnt="0"/>
      <dgm:spPr/>
    </dgm:pt>
    <dgm:pt modelId="{09C638C4-5C8E-4B32-8CCB-04B114688A60}" type="pres">
      <dgm:prSet presAssocID="{878D71BD-68B6-44EA-9ADF-0F0502C9130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3D2C5-C3A7-4036-8F47-8F8F0A7600DB}" type="pres">
      <dgm:prSet presAssocID="{9E33E5B0-F29D-4B85-B10D-0BB753C281F8}" presName="sibTrans" presStyleCnt="0"/>
      <dgm:spPr/>
    </dgm:pt>
    <dgm:pt modelId="{768440F7-3B69-482D-984A-E7DD966DBC90}" type="pres">
      <dgm:prSet presAssocID="{A3FA19AC-AE9C-4CF1-946D-4CBC2793F5B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ABBA6-35D3-4B18-B6CA-50371D4AD666}" type="pres">
      <dgm:prSet presAssocID="{06E07EBC-E175-4555-BE9E-E632042E83E4}" presName="sibTrans" presStyleCnt="0"/>
      <dgm:spPr/>
    </dgm:pt>
    <dgm:pt modelId="{1A4710FF-5734-464A-9D9A-1D3CAEBE5EDB}" type="pres">
      <dgm:prSet presAssocID="{155F7518-72D8-4206-A35F-60B661815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0F8DC-3490-4211-BF54-F285C44444F9}" type="pres">
      <dgm:prSet presAssocID="{D5D59582-7887-4635-BB3F-A000767DC7FF}" presName="sibTrans" presStyleCnt="0"/>
      <dgm:spPr/>
    </dgm:pt>
    <dgm:pt modelId="{422CC54C-7C19-46AD-AD15-27044C10EA8B}" type="pres">
      <dgm:prSet presAssocID="{5C8CB58A-E31A-4063-A627-82AA96B7631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5385E1-3ED5-4F5C-983C-1F6C1B393A52}" type="presOf" srcId="{4B0D0EC1-7F01-4493-9E48-A9EB3817B6CD}" destId="{61BD235B-DEDB-4968-99D8-B0A65BF17745}" srcOrd="0" destOrd="0" presId="urn:microsoft.com/office/officeart/2005/8/layout/default#1"/>
    <dgm:cxn modelId="{FCF18345-6AFA-4DC4-9980-7955483D7AD7}" type="presOf" srcId="{5CBC0DC2-7BB2-422D-B8C6-D2AEFD0E7238}" destId="{AA242EA1-0020-4354-8DF8-1A19EED0CB06}" srcOrd="0" destOrd="0" presId="urn:microsoft.com/office/officeart/2005/8/layout/default#1"/>
    <dgm:cxn modelId="{3AF132CF-B7C1-485F-B8D1-CE38CD990413}" srcId="{5C158CD9-207F-406C-AF4E-EE09B4638FC2}" destId="{155F7518-72D8-4206-A35F-60B661815AC3}" srcOrd="5" destOrd="0" parTransId="{B3B9A129-B373-4273-9BA8-29CFC3132E7F}" sibTransId="{D5D59582-7887-4635-BB3F-A000767DC7FF}"/>
    <dgm:cxn modelId="{765DD971-141F-42D8-BE69-5C08C0B3F7B4}" type="presOf" srcId="{878D71BD-68B6-44EA-9ADF-0F0502C9130F}" destId="{09C638C4-5C8E-4B32-8CCB-04B114688A60}" srcOrd="0" destOrd="0" presId="urn:microsoft.com/office/officeart/2005/8/layout/default#1"/>
    <dgm:cxn modelId="{5A4FBF9A-5A56-492A-A48E-0C1ED5392C70}" type="presOf" srcId="{A3FA19AC-AE9C-4CF1-946D-4CBC2793F5B5}" destId="{768440F7-3B69-482D-984A-E7DD966DBC90}" srcOrd="0" destOrd="0" presId="urn:microsoft.com/office/officeart/2005/8/layout/default#1"/>
    <dgm:cxn modelId="{899C60FF-7E9A-4E26-9C8C-DDEAF56EE8B8}" srcId="{5C158CD9-207F-406C-AF4E-EE09B4638FC2}" destId="{4B0D0EC1-7F01-4493-9E48-A9EB3817B6CD}" srcOrd="1" destOrd="0" parTransId="{FDB2661D-D0E0-457A-AE45-2D5A23501D09}" sibTransId="{BCB33D6E-0400-4DBA-8F55-BC16E210B428}"/>
    <dgm:cxn modelId="{50E098CB-49E3-4466-8C13-1D16014A24AB}" srcId="{5C158CD9-207F-406C-AF4E-EE09B4638FC2}" destId="{3B00AD67-4721-468C-B2F4-419B7AE621C5}" srcOrd="2" destOrd="0" parTransId="{64425FB6-3A08-4787-99C2-DBB46AF500EA}" sibTransId="{176C5572-F97F-4813-99B3-FEB76D0D6513}"/>
    <dgm:cxn modelId="{EB2A1F7C-02A7-47C7-B9E9-88E611CAE636}" type="presOf" srcId="{3B00AD67-4721-468C-B2F4-419B7AE621C5}" destId="{5D287DB3-3A03-48CF-8999-995248F8FF29}" srcOrd="0" destOrd="0" presId="urn:microsoft.com/office/officeart/2005/8/layout/default#1"/>
    <dgm:cxn modelId="{305DAE81-D27E-4082-ACAA-4F50E36644A2}" type="presOf" srcId="{155F7518-72D8-4206-A35F-60B661815AC3}" destId="{1A4710FF-5734-464A-9D9A-1D3CAEBE5EDB}" srcOrd="0" destOrd="0" presId="urn:microsoft.com/office/officeart/2005/8/layout/default#1"/>
    <dgm:cxn modelId="{152A3FF0-E6D1-49EE-A037-FDF6F0F0C3B0}" srcId="{5C158CD9-207F-406C-AF4E-EE09B4638FC2}" destId="{5CBC0DC2-7BB2-422D-B8C6-D2AEFD0E7238}" srcOrd="0" destOrd="0" parTransId="{3A669D32-D9F4-47B3-BC68-8D45948D1201}" sibTransId="{53464613-53FB-42BB-AF5A-D0AB1BBD6AD5}"/>
    <dgm:cxn modelId="{8361EB83-85B2-478A-85E2-C543EA783B10}" srcId="{5C158CD9-207F-406C-AF4E-EE09B4638FC2}" destId="{A3FA19AC-AE9C-4CF1-946D-4CBC2793F5B5}" srcOrd="4" destOrd="0" parTransId="{A300DF10-768E-4A70-B590-DB573FAB516F}" sibTransId="{06E07EBC-E175-4555-BE9E-E632042E83E4}"/>
    <dgm:cxn modelId="{E11341FE-BADB-4AD8-8712-62CE978727FD}" type="presOf" srcId="{5C8CB58A-E31A-4063-A627-82AA96B7631C}" destId="{422CC54C-7C19-46AD-AD15-27044C10EA8B}" srcOrd="0" destOrd="0" presId="urn:microsoft.com/office/officeart/2005/8/layout/default#1"/>
    <dgm:cxn modelId="{DE783AF5-5264-4739-B321-DEE0AC913514}" type="presOf" srcId="{5C158CD9-207F-406C-AF4E-EE09B4638FC2}" destId="{C1461395-0992-4B92-BC61-B72807691910}" srcOrd="0" destOrd="0" presId="urn:microsoft.com/office/officeart/2005/8/layout/default#1"/>
    <dgm:cxn modelId="{C95E5645-6907-4BC2-91C4-69B608EE5AC6}" srcId="{5C158CD9-207F-406C-AF4E-EE09B4638FC2}" destId="{5C8CB58A-E31A-4063-A627-82AA96B7631C}" srcOrd="6" destOrd="0" parTransId="{DB9AA3B5-237A-4B85-81FB-4B1155251297}" sibTransId="{16D05A17-33CB-4A08-BC05-6C07DF5885A6}"/>
    <dgm:cxn modelId="{4FE263B6-75D8-49FC-9E74-FD1B0077F758}" srcId="{5C158CD9-207F-406C-AF4E-EE09B4638FC2}" destId="{878D71BD-68B6-44EA-9ADF-0F0502C9130F}" srcOrd="3" destOrd="0" parTransId="{0A018AA4-A237-4D9F-97B7-DB4477FC9E8C}" sibTransId="{9E33E5B0-F29D-4B85-B10D-0BB753C281F8}"/>
    <dgm:cxn modelId="{DC20B8A9-1CA1-418B-846C-C263FBF92CC9}" type="presParOf" srcId="{C1461395-0992-4B92-BC61-B72807691910}" destId="{AA242EA1-0020-4354-8DF8-1A19EED0CB06}" srcOrd="0" destOrd="0" presId="urn:microsoft.com/office/officeart/2005/8/layout/default#1"/>
    <dgm:cxn modelId="{2CF07358-F901-4426-9DAD-6D9CD0FDE897}" type="presParOf" srcId="{C1461395-0992-4B92-BC61-B72807691910}" destId="{7BB7BF18-2BD5-4C84-B48A-14F4294ACE63}" srcOrd="1" destOrd="0" presId="urn:microsoft.com/office/officeart/2005/8/layout/default#1"/>
    <dgm:cxn modelId="{92AECE92-82CD-49DF-AF99-12FC059502BE}" type="presParOf" srcId="{C1461395-0992-4B92-BC61-B72807691910}" destId="{61BD235B-DEDB-4968-99D8-B0A65BF17745}" srcOrd="2" destOrd="0" presId="urn:microsoft.com/office/officeart/2005/8/layout/default#1"/>
    <dgm:cxn modelId="{E0BC4FC2-E3D7-494A-AD65-A5F6B2EA59BC}" type="presParOf" srcId="{C1461395-0992-4B92-BC61-B72807691910}" destId="{3ED018A1-CAFD-407B-9594-469AAD06FF4B}" srcOrd="3" destOrd="0" presId="urn:microsoft.com/office/officeart/2005/8/layout/default#1"/>
    <dgm:cxn modelId="{A256DF6B-A7DC-4B5D-A113-CC7FBCCC12DB}" type="presParOf" srcId="{C1461395-0992-4B92-BC61-B72807691910}" destId="{5D287DB3-3A03-48CF-8999-995248F8FF29}" srcOrd="4" destOrd="0" presId="urn:microsoft.com/office/officeart/2005/8/layout/default#1"/>
    <dgm:cxn modelId="{CF449BD4-367E-4796-B232-3B148AF1E13F}" type="presParOf" srcId="{C1461395-0992-4B92-BC61-B72807691910}" destId="{6939A117-FD6C-4EC1-9DC6-B003F7A27AF0}" srcOrd="5" destOrd="0" presId="urn:microsoft.com/office/officeart/2005/8/layout/default#1"/>
    <dgm:cxn modelId="{96C65FA0-9F53-4391-9896-66E35DE236D5}" type="presParOf" srcId="{C1461395-0992-4B92-BC61-B72807691910}" destId="{09C638C4-5C8E-4B32-8CCB-04B114688A60}" srcOrd="6" destOrd="0" presId="urn:microsoft.com/office/officeart/2005/8/layout/default#1"/>
    <dgm:cxn modelId="{486D812F-D174-4154-BCC1-DE2651FDFF15}" type="presParOf" srcId="{C1461395-0992-4B92-BC61-B72807691910}" destId="{15D3D2C5-C3A7-4036-8F47-8F8F0A7600DB}" srcOrd="7" destOrd="0" presId="urn:microsoft.com/office/officeart/2005/8/layout/default#1"/>
    <dgm:cxn modelId="{6D4B9B6E-1B1B-4E58-AC51-ABD5972D3C8E}" type="presParOf" srcId="{C1461395-0992-4B92-BC61-B72807691910}" destId="{768440F7-3B69-482D-984A-E7DD966DBC90}" srcOrd="8" destOrd="0" presId="urn:microsoft.com/office/officeart/2005/8/layout/default#1"/>
    <dgm:cxn modelId="{D517BCDF-31B0-43F8-B742-7DB2D4E146A9}" type="presParOf" srcId="{C1461395-0992-4B92-BC61-B72807691910}" destId="{E9EABBA6-35D3-4B18-B6CA-50371D4AD666}" srcOrd="9" destOrd="0" presId="urn:microsoft.com/office/officeart/2005/8/layout/default#1"/>
    <dgm:cxn modelId="{59F10743-0DC0-4BD9-9500-A206644A28A8}" type="presParOf" srcId="{C1461395-0992-4B92-BC61-B72807691910}" destId="{1A4710FF-5734-464A-9D9A-1D3CAEBE5EDB}" srcOrd="10" destOrd="0" presId="urn:microsoft.com/office/officeart/2005/8/layout/default#1"/>
    <dgm:cxn modelId="{41DD07C0-4ED1-460A-829B-8498A6FC3508}" type="presParOf" srcId="{C1461395-0992-4B92-BC61-B72807691910}" destId="{3B30F8DC-3490-4211-BF54-F285C44444F9}" srcOrd="11" destOrd="0" presId="urn:microsoft.com/office/officeart/2005/8/layout/default#1"/>
    <dgm:cxn modelId="{E7B44F32-257A-4A16-AC4C-AE6BD66366B8}" type="presParOf" srcId="{C1461395-0992-4B92-BC61-B72807691910}" destId="{422CC54C-7C19-46AD-AD15-27044C10EA8B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42EA1-0020-4354-8DF8-1A19EED0CB06}">
      <dsp:nvSpPr>
        <dsp:cNvPr id="0" name=""/>
        <dsp:cNvSpPr/>
      </dsp:nvSpPr>
      <dsp:spPr>
        <a:xfrm>
          <a:off x="2277" y="337090"/>
          <a:ext cx="1806475" cy="108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requirements</a:t>
          </a:r>
          <a:endParaRPr lang="en-US" sz="2500" kern="1200" dirty="0"/>
        </a:p>
      </dsp:txBody>
      <dsp:txXfrm>
        <a:off x="2277" y="337090"/>
        <a:ext cx="1806475" cy="1083885"/>
      </dsp:txXfrm>
    </dsp:sp>
    <dsp:sp modelId="{61BD235B-DEDB-4968-99D8-B0A65BF17745}">
      <dsp:nvSpPr>
        <dsp:cNvPr id="0" name=""/>
        <dsp:cNvSpPr/>
      </dsp:nvSpPr>
      <dsp:spPr>
        <a:xfrm>
          <a:off x="1989400" y="337090"/>
          <a:ext cx="1806475" cy="108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needs</a:t>
          </a:r>
          <a:endParaRPr lang="en-US" sz="2500" kern="1200" dirty="0"/>
        </a:p>
      </dsp:txBody>
      <dsp:txXfrm>
        <a:off x="1989400" y="337090"/>
        <a:ext cx="1806475" cy="1083885"/>
      </dsp:txXfrm>
    </dsp:sp>
    <dsp:sp modelId="{5D287DB3-3A03-48CF-8999-995248F8FF29}">
      <dsp:nvSpPr>
        <dsp:cNvPr id="0" name=""/>
        <dsp:cNvSpPr/>
      </dsp:nvSpPr>
      <dsp:spPr>
        <a:xfrm>
          <a:off x="3976523" y="337090"/>
          <a:ext cx="1806475" cy="108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concerns</a:t>
          </a:r>
          <a:endParaRPr lang="en-US" sz="2500" kern="1200" dirty="0"/>
        </a:p>
      </dsp:txBody>
      <dsp:txXfrm>
        <a:off x="3976523" y="337090"/>
        <a:ext cx="1806475" cy="1083885"/>
      </dsp:txXfrm>
    </dsp:sp>
    <dsp:sp modelId="{09C638C4-5C8E-4B32-8CCB-04B114688A60}">
      <dsp:nvSpPr>
        <dsp:cNvPr id="0" name=""/>
        <dsp:cNvSpPr/>
      </dsp:nvSpPr>
      <dsp:spPr>
        <a:xfrm>
          <a:off x="5963647" y="337090"/>
          <a:ext cx="1806475" cy="108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wants</a:t>
          </a:r>
          <a:endParaRPr lang="en-US" sz="2500" kern="1200" dirty="0"/>
        </a:p>
      </dsp:txBody>
      <dsp:txXfrm>
        <a:off x="5963647" y="337090"/>
        <a:ext cx="1806475" cy="1083885"/>
      </dsp:txXfrm>
    </dsp:sp>
    <dsp:sp modelId="{768440F7-3B69-482D-984A-E7DD966DBC90}">
      <dsp:nvSpPr>
        <dsp:cNvPr id="0" name=""/>
        <dsp:cNvSpPr/>
      </dsp:nvSpPr>
      <dsp:spPr>
        <a:xfrm>
          <a:off x="995838" y="1601623"/>
          <a:ext cx="1806475" cy="108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comments</a:t>
          </a:r>
          <a:endParaRPr lang="en-US" sz="2500" kern="1200" dirty="0"/>
        </a:p>
      </dsp:txBody>
      <dsp:txXfrm>
        <a:off x="995838" y="1601623"/>
        <a:ext cx="1806475" cy="1083885"/>
      </dsp:txXfrm>
    </dsp:sp>
    <dsp:sp modelId="{1A4710FF-5734-464A-9D9A-1D3CAEBE5EDB}">
      <dsp:nvSpPr>
        <dsp:cNvPr id="0" name=""/>
        <dsp:cNvSpPr/>
      </dsp:nvSpPr>
      <dsp:spPr>
        <a:xfrm>
          <a:off x="2982962" y="1601623"/>
          <a:ext cx="1806475" cy="108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frustrations</a:t>
          </a:r>
          <a:endParaRPr lang="en-US" sz="2500" kern="1200" dirty="0"/>
        </a:p>
      </dsp:txBody>
      <dsp:txXfrm>
        <a:off x="2982962" y="1601623"/>
        <a:ext cx="1806475" cy="1083885"/>
      </dsp:txXfrm>
    </dsp:sp>
    <dsp:sp modelId="{422CC54C-7C19-46AD-AD15-27044C10EA8B}">
      <dsp:nvSpPr>
        <dsp:cNvPr id="0" name=""/>
        <dsp:cNvSpPr/>
      </dsp:nvSpPr>
      <dsp:spPr>
        <a:xfrm>
          <a:off x="4970085" y="1601623"/>
          <a:ext cx="1806475" cy="108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suggestions</a:t>
          </a:r>
          <a:endParaRPr lang="en-US" sz="2500" kern="1200" dirty="0"/>
        </a:p>
      </dsp:txBody>
      <dsp:txXfrm>
        <a:off x="4970085" y="1601623"/>
        <a:ext cx="1806475" cy="108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04F7F4-A500-471A-8AB4-B9090F10E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7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19D87-1091-490E-AB2A-ED6D5B65794B}" type="slidenum">
              <a:rPr lang="en-US"/>
              <a:pPr/>
              <a:t>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4F7F4-A500-471A-8AB4-B9090F10EF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8F255E6-A33D-4CF6-9EFC-82A656F1671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7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A632-4AB1-4D05-9305-0CF166AFAD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2288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A632-4AB1-4D05-9305-0CF166AFAD2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629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A632-4AB1-4D05-9305-0CF166AFAD2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854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A632-4AB1-4D05-9305-0CF166AFAD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1781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A632-4AB1-4D05-9305-0CF166AFAD2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5661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A632-4AB1-4D05-9305-0CF166AFAD2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240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Systems Analysis and Design in a Changing World, 6th Edition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324-9E44-4ADC-AE51-D6DA903E9D3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9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Systems Analysis and Design in a Changing World, 6th Edition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7B36-7BD0-4DF3-AB9C-FC4FFCEC674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83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Systems Analysis and Design in a Changing World, 6th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BF186AC3-2F49-4691-BCCE-03972BD5C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2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CFAF-A820-4F0E-8EAF-E42B9B15A3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CF0E-666E-42F0-9771-3632B189155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8829-4869-48F9-8DE6-6A9AA5CA3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4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B246-FC1F-4788-A05A-8B0254D1ECE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Systems Analysis and Design in a Changing World, 6th Edition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9537-E7A9-4D0D-AAF9-006A4DE50F7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6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Systems Analysis and Design in a Changing World, 6th Edition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07E-5BA5-49AA-8C34-911C34468A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05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Systems Analysis and Design in a Changing World, 6th Edition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3BD-99D9-4DC3-A2CB-D33D06F7668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Systems Analysis and Design in a Changing World, 6th Edition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AFCC-D9EE-4E89-A4D9-D0C2FBAD37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68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B6A632-4AB1-4D05-9305-0CF166AFAD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4296: Lecture3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CD1</a:t>
            </a:r>
          </a:p>
          <a:p>
            <a:r>
              <a:rPr lang="en-US" dirty="0" smtClean="0"/>
              <a:t>Requirements Gathering</a:t>
            </a:r>
          </a:p>
          <a:p>
            <a:r>
              <a:rPr lang="en-US" dirty="0" smtClean="0"/>
              <a:t>Statement of Work</a:t>
            </a:r>
          </a:p>
          <a:p>
            <a:r>
              <a:rPr lang="en-US" dirty="0" smtClean="0"/>
              <a:t>Temple terminology/definitions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CFAF-A820-4F0E-8EAF-E42B9B15A34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577850"/>
            <a:ext cx="7924800" cy="1303338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51210" y="1375833"/>
            <a:ext cx="7124391" cy="2630488"/>
          </a:xfrm>
        </p:spPr>
        <p:txBody>
          <a:bodyPr/>
          <a:lstStyle/>
          <a:p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Specific need</a:t>
            </a:r>
          </a:p>
          <a:p>
            <a:r>
              <a:rPr lang="en-US" dirty="0" smtClean="0"/>
              <a:t>Implicit</a:t>
            </a:r>
          </a:p>
          <a:p>
            <a:pPr lvl="1"/>
            <a:r>
              <a:rPr lang="en-US" dirty="0" smtClean="0"/>
              <a:t>Complaint or frustration that implies need for requirement</a:t>
            </a:r>
          </a:p>
          <a:p>
            <a:r>
              <a:rPr lang="en-US" dirty="0" smtClean="0"/>
              <a:t>Differentiate between</a:t>
            </a:r>
          </a:p>
          <a:p>
            <a:pPr lvl="1"/>
            <a:endParaRPr lang="en-US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3835400"/>
          <a:ext cx="77724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C064-60E1-4DF1-BE84-EBFD5D4A228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7850"/>
            <a:ext cx="7924800" cy="1303338"/>
          </a:xfrm>
        </p:spPr>
        <p:txBody>
          <a:bodyPr/>
          <a:lstStyle/>
          <a:p>
            <a:r>
              <a:rPr lang="en-US" sz="3600"/>
              <a:t>Stakeholders</a:t>
            </a:r>
            <a:br>
              <a:rPr lang="en-US" sz="3600"/>
            </a:br>
            <a:r>
              <a:rPr lang="en-US" sz="2800"/>
              <a:t>Who do you involve and talk to?</a:t>
            </a:r>
            <a:r>
              <a:rPr lang="en-US" sz="3600"/>
              <a:t> 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881188"/>
            <a:ext cx="7620000" cy="4443412"/>
          </a:xfrm>
        </p:spPr>
        <p:txBody>
          <a:bodyPr>
            <a:normAutofit/>
          </a:bodyPr>
          <a:lstStyle/>
          <a:p>
            <a:r>
              <a:rPr lang="en-US" sz="2400" b="1" dirty="0"/>
              <a:t>Stakeholders</a:t>
            </a:r>
            <a:r>
              <a:rPr lang="en-US" sz="2400" dirty="0"/>
              <a:t>– persons who have an interest in the successful implementation of the system</a:t>
            </a:r>
          </a:p>
          <a:p>
            <a:r>
              <a:rPr lang="en-US" sz="2400" b="1" dirty="0"/>
              <a:t>Internal Stakeholders</a:t>
            </a:r>
            <a:r>
              <a:rPr lang="en-US" sz="2400" dirty="0"/>
              <a:t>– persons within the organization</a:t>
            </a:r>
          </a:p>
          <a:p>
            <a:r>
              <a:rPr lang="en-US" sz="2400" b="1" dirty="0"/>
              <a:t>External stakeholders </a:t>
            </a:r>
            <a:r>
              <a:rPr lang="en-US" sz="2400" dirty="0"/>
              <a:t>–</a:t>
            </a:r>
            <a:r>
              <a:rPr lang="en-US" sz="2400" b="1" dirty="0"/>
              <a:t> </a:t>
            </a:r>
            <a:r>
              <a:rPr lang="en-US" sz="2400" dirty="0"/>
              <a:t>persons outside the organization</a:t>
            </a:r>
          </a:p>
          <a:p>
            <a:r>
              <a:rPr lang="en-US" sz="2400" b="1" dirty="0"/>
              <a:t>Operational stakeholders </a:t>
            </a:r>
            <a:r>
              <a:rPr lang="en-US" sz="2400" dirty="0"/>
              <a:t>–</a:t>
            </a:r>
            <a:r>
              <a:rPr lang="en-US" sz="2400" b="1" dirty="0"/>
              <a:t> </a:t>
            </a:r>
            <a:r>
              <a:rPr lang="en-US" sz="2400" dirty="0"/>
              <a:t>persons who regularly interact with the system</a:t>
            </a:r>
          </a:p>
          <a:p>
            <a:r>
              <a:rPr lang="en-US" sz="2400" b="1" dirty="0"/>
              <a:t>Executive stakeholders</a:t>
            </a:r>
            <a:r>
              <a:rPr lang="en-US" sz="2400" dirty="0"/>
              <a:t>– persons who don’t directly interact, but use the information or have  financial interest 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05940" y="5521923"/>
            <a:ext cx="5135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Who are the stakeholders for the URP Approval System?</a:t>
            </a:r>
          </a:p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Should you interview any of them?  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6A59-2E99-48FD-9CF8-E4E23E5B9E0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98198"/>
            <a:ext cx="8001000" cy="1303337"/>
          </a:xfrm>
        </p:spPr>
        <p:txBody>
          <a:bodyPr/>
          <a:lstStyle/>
          <a:p>
            <a:r>
              <a:rPr lang="en-US" sz="3600" dirty="0"/>
              <a:t>Information Gathering Techniques 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600199"/>
            <a:ext cx="8229600" cy="4639733"/>
          </a:xfrm>
        </p:spPr>
        <p:txBody>
          <a:bodyPr/>
          <a:lstStyle/>
          <a:p>
            <a:r>
              <a:rPr lang="en-US" sz="2800" dirty="0"/>
              <a:t>Interviewing users and other stakeholders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Surveys (online tools)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Reviewing inputs, outputs, and </a:t>
            </a:r>
            <a:r>
              <a:rPr lang="en-US" altLang="zh-CN" sz="2800" dirty="0" smtClean="0">
                <a:ea typeface="宋体" charset="-122"/>
              </a:rPr>
              <a:t>documentation – artifacts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Observing and documenting business procedures</a:t>
            </a:r>
          </a:p>
          <a:p>
            <a:r>
              <a:rPr lang="en-US" altLang="zh-CN" sz="2800" dirty="0">
                <a:ea typeface="宋体" charset="-122"/>
              </a:rPr>
              <a:t>Researching vendor solutions</a:t>
            </a:r>
          </a:p>
          <a:p>
            <a:r>
              <a:rPr lang="en-US" altLang="zh-CN" sz="2800" dirty="0">
                <a:ea typeface="宋体" charset="-122"/>
              </a:rPr>
              <a:t>Collecting active user comments and suggestions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7200"/>
            <a:ext cx="8458200" cy="1477962"/>
          </a:xfrm>
        </p:spPr>
        <p:txBody>
          <a:bodyPr/>
          <a:lstStyle/>
          <a:p>
            <a:r>
              <a:rPr lang="en-US" sz="3600" dirty="0"/>
              <a:t>Themes for Information </a:t>
            </a:r>
            <a:r>
              <a:rPr lang="en-US" sz="3600" dirty="0" smtClean="0"/>
              <a:t>Gathering Questions </a:t>
            </a:r>
            <a:endParaRPr lang="en-US" sz="3600" dirty="0"/>
          </a:p>
        </p:txBody>
      </p:sp>
      <p:pic>
        <p:nvPicPr>
          <p:cNvPr id="22221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524001"/>
            <a:ext cx="7924800" cy="3944262"/>
          </a:xfrm>
          <a:noFill/>
          <a:ln/>
        </p:spPr>
      </p:pic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181725"/>
            <a:ext cx="609600" cy="457200"/>
          </a:xfrm>
        </p:spPr>
        <p:txBody>
          <a:bodyPr/>
          <a:lstStyle/>
          <a:p>
            <a:fld id="{1C523D21-AB17-442C-9451-34393D1F6F2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5468263"/>
            <a:ext cx="4929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NOTE that there are no questions related to technology</a:t>
            </a:r>
          </a:p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at this point – the focus is on business process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CFAF-A820-4F0E-8EAF-E42B9B15A34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>
            <a:normAutofit/>
          </a:bodyPr>
          <a:lstStyle/>
          <a:p>
            <a:r>
              <a:rPr lang="en-US" dirty="0" smtClean="0"/>
              <a:t>Interviewing – Questioning Techniques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80828" y="1752600"/>
            <a:ext cx="7753571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Prepare – learn as much as you can about their business</a:t>
            </a:r>
          </a:p>
          <a:p>
            <a:r>
              <a:rPr lang="en-US" dirty="0" smtClean="0"/>
              <a:t>Open ended questions – allow the interviewee to set the direction, telling you what they think is important</a:t>
            </a:r>
          </a:p>
          <a:p>
            <a:r>
              <a:rPr lang="en-US" dirty="0" smtClean="0"/>
              <a:t>Clarify</a:t>
            </a:r>
            <a:r>
              <a:rPr lang="en-US" dirty="0"/>
              <a:t>, don’t assume, </a:t>
            </a:r>
            <a:r>
              <a:rPr lang="en-US" dirty="0" smtClean="0"/>
              <a:t>Follow-up – Probe Further!</a:t>
            </a:r>
          </a:p>
          <a:p>
            <a:r>
              <a:rPr lang="en-US" dirty="0" smtClean="0"/>
              <a:t>Be Flexible!  You can’t just follow a script (or your prepared questions)</a:t>
            </a:r>
          </a:p>
          <a:p>
            <a:r>
              <a:rPr lang="en-US" dirty="0" smtClean="0"/>
              <a:t>Ask WHY</a:t>
            </a:r>
          </a:p>
          <a:p>
            <a:r>
              <a:rPr lang="en-US" dirty="0" smtClean="0"/>
              <a:t>Listen, analyze, repeat your understanding</a:t>
            </a:r>
          </a:p>
          <a:p>
            <a:r>
              <a:rPr lang="en-US" dirty="0" smtClean="0"/>
              <a:t>Ask in a different way</a:t>
            </a:r>
          </a:p>
          <a:p>
            <a:r>
              <a:rPr lang="en-US" dirty="0" smtClean="0"/>
              <a:t>Welcome unexpected answers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6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CFAF-A820-4F0E-8EAF-E42B9B15A34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077200" cy="1303338"/>
          </a:xfrm>
        </p:spPr>
        <p:txBody>
          <a:bodyPr>
            <a:normAutofit/>
          </a:bodyPr>
          <a:lstStyle/>
          <a:p>
            <a:r>
              <a:rPr lang="en-US" dirty="0" smtClean="0"/>
              <a:t>The importance of understanding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8968" y="1676400"/>
            <a:ext cx="7743031" cy="42841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Requirement:  "Limit schedule appointments to 50% of available hours".</a:t>
            </a:r>
          </a:p>
          <a:p>
            <a:r>
              <a:rPr lang="en-US" sz="2400" dirty="0"/>
              <a:t>Programmers:  Interpreted the 50% limit as 50% of all time slots for the entire day</a:t>
            </a:r>
          </a:p>
          <a:p>
            <a:r>
              <a:rPr lang="en-US" sz="2400" dirty="0"/>
              <a:t>Client:  The system is still allowing us to book more than 50% of the available slots. For example, on Jan 27th I have 5 tutors working at 11am. I should only be able to schedule 2 appointments for that time slot, but I was able to schedule 5. That leaves us with no tutors to take walk-in sessions.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477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C11-9AB5-49D1-88E3-B6FA719AA56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32330"/>
            <a:ext cx="8153400" cy="1303337"/>
          </a:xfrm>
        </p:spPr>
        <p:txBody>
          <a:bodyPr/>
          <a:lstStyle/>
          <a:p>
            <a:r>
              <a:rPr lang="en-US" sz="3600" dirty="0"/>
              <a:t>Additional Techniques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752599"/>
            <a:ext cx="7772400" cy="448733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Observe and Document Business Processes</a:t>
            </a:r>
          </a:p>
          <a:p>
            <a:pPr lvl="1"/>
            <a:r>
              <a:rPr lang="en-US" sz="2400" dirty="0"/>
              <a:t>Watch and learn</a:t>
            </a:r>
          </a:p>
          <a:p>
            <a:pPr lvl="1"/>
            <a:r>
              <a:rPr lang="en-US" sz="2400" dirty="0"/>
              <a:t>Document with Activity diagram (next section)</a:t>
            </a:r>
          </a:p>
          <a:p>
            <a:r>
              <a:rPr lang="en-US" sz="2800" dirty="0"/>
              <a:t>Research Vendor Solutions</a:t>
            </a:r>
          </a:p>
          <a:p>
            <a:pPr lvl="1"/>
            <a:r>
              <a:rPr lang="en-US" sz="2400" dirty="0"/>
              <a:t>See what others have done for similar situations</a:t>
            </a:r>
          </a:p>
          <a:p>
            <a:pPr lvl="1"/>
            <a:r>
              <a:rPr lang="en-US" sz="2400" dirty="0"/>
              <a:t>White papers, vendor literature, competitors</a:t>
            </a:r>
          </a:p>
          <a:p>
            <a:r>
              <a:rPr lang="en-US" sz="2800" dirty="0"/>
              <a:t>Collect Active User Comments and Suggestions</a:t>
            </a:r>
          </a:p>
          <a:p>
            <a:pPr lvl="1"/>
            <a:r>
              <a:rPr lang="en-US" sz="2400" dirty="0"/>
              <a:t>Feedback on models and tests</a:t>
            </a:r>
          </a:p>
          <a:p>
            <a:pPr lvl="1"/>
            <a:r>
              <a:rPr lang="en-US" sz="2400" dirty="0"/>
              <a:t>Users know it when </a:t>
            </a:r>
            <a:r>
              <a:rPr lang="en-US" sz="2400" dirty="0" smtClean="0"/>
              <a:t>they </a:t>
            </a:r>
            <a:r>
              <a:rPr lang="en-US" sz="2400" dirty="0"/>
              <a:t>see it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ce hopp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84949"/>
            <a:ext cx="6705600" cy="5791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181725"/>
            <a:ext cx="609600" cy="457200"/>
          </a:xfrm>
        </p:spPr>
        <p:txBody>
          <a:bodyPr/>
          <a:lstStyle/>
          <a:p>
            <a:fld id="{F638CFAF-A820-4F0E-8EAF-E42B9B15A34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2D2-9D3D-4578-B201-51D23652E91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686800" cy="1173163"/>
          </a:xfrm>
        </p:spPr>
        <p:txBody>
          <a:bodyPr/>
          <a:lstStyle/>
          <a:p>
            <a:r>
              <a:rPr lang="en-US" sz="3200" dirty="0" smtClean="0"/>
              <a:t>ARTIFACTS:  </a:t>
            </a:r>
            <a:br>
              <a:rPr lang="en-US" sz="3200" dirty="0" smtClean="0"/>
            </a:br>
            <a:r>
              <a:rPr lang="en-US" sz="2400" dirty="0" smtClean="0"/>
              <a:t>Review </a:t>
            </a:r>
            <a:r>
              <a:rPr lang="en-US" sz="2400" dirty="0"/>
              <a:t>Inputs, Outputs, and Procedures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CFAF-A820-4F0E-8EAF-E42B9B15A34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dirty="0" smtClean="0"/>
              <a:t>A bit more on requirements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80828" y="1600200"/>
            <a:ext cx="7601171" cy="4360333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the goals they want to achieve</a:t>
            </a:r>
          </a:p>
          <a:p>
            <a:r>
              <a:rPr lang="en-US" dirty="0" smtClean="0"/>
              <a:t>WHAT not HOW</a:t>
            </a:r>
          </a:p>
          <a:p>
            <a:r>
              <a:rPr lang="en-US" dirty="0" smtClean="0"/>
              <a:t>Understand the current system (even if it is paper-based)</a:t>
            </a:r>
          </a:p>
          <a:p>
            <a:pPr lvl="1" algn="ctr">
              <a:buNone/>
            </a:pPr>
            <a:r>
              <a:rPr lang="en-US" dirty="0" smtClean="0"/>
              <a:t>The Good</a:t>
            </a:r>
          </a:p>
          <a:p>
            <a:pPr lvl="1" algn="ctr">
              <a:buNone/>
            </a:pPr>
            <a:r>
              <a:rPr lang="en-US" dirty="0" smtClean="0"/>
              <a:t>The Bad</a:t>
            </a:r>
          </a:p>
          <a:p>
            <a:pPr lvl="1" algn="ctr">
              <a:buNone/>
            </a:pPr>
            <a:r>
              <a:rPr lang="en-US" dirty="0" smtClean="0"/>
              <a:t>And</a:t>
            </a:r>
          </a:p>
          <a:p>
            <a:pPr lvl="1" algn="ctr">
              <a:buNone/>
            </a:pPr>
            <a:r>
              <a:rPr lang="en-US" dirty="0" smtClean="0"/>
              <a:t>The Ugly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BC55-FB37-41F9-89CF-8757406241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924800" cy="130333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694663"/>
            <a:ext cx="7620000" cy="44116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dirty="0" smtClean="0">
                <a:ea typeface="宋体" charset="-122"/>
              </a:rPr>
              <a:t>Systems </a:t>
            </a:r>
            <a:r>
              <a:rPr lang="en-US" altLang="zh-CN" sz="3600" dirty="0">
                <a:ea typeface="宋体" charset="-122"/>
              </a:rPr>
              <a:t>Analysis </a:t>
            </a:r>
            <a:r>
              <a:rPr lang="en-US" altLang="zh-CN" sz="3600" dirty="0" smtClean="0">
                <a:ea typeface="宋体" charset="-122"/>
              </a:rPr>
              <a:t>Activities</a:t>
            </a:r>
            <a:endParaRPr lang="en-US" altLang="zh-CN" sz="36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600" dirty="0">
                <a:ea typeface="宋体" charset="-122"/>
              </a:rPr>
              <a:t>What Are Requirements?</a:t>
            </a:r>
          </a:p>
          <a:p>
            <a:pPr>
              <a:lnSpc>
                <a:spcPct val="90000"/>
              </a:lnSpc>
            </a:pPr>
            <a:r>
              <a:rPr lang="en-US" altLang="zh-CN" sz="3600" dirty="0">
                <a:ea typeface="宋体" charset="-122"/>
              </a:rPr>
              <a:t>Models and Modeling</a:t>
            </a:r>
          </a:p>
          <a:p>
            <a:pPr>
              <a:lnSpc>
                <a:spcPct val="90000"/>
              </a:lnSpc>
            </a:pPr>
            <a:r>
              <a:rPr lang="en-US" altLang="zh-CN" sz="3600" dirty="0">
                <a:ea typeface="宋体" charset="-122"/>
              </a:rPr>
              <a:t>Stakeholders</a:t>
            </a:r>
          </a:p>
          <a:p>
            <a:pPr>
              <a:lnSpc>
                <a:spcPct val="90000"/>
              </a:lnSpc>
            </a:pPr>
            <a:r>
              <a:rPr lang="en-US" altLang="zh-CN" sz="3600" dirty="0">
                <a:ea typeface="宋体" charset="-122"/>
              </a:rPr>
              <a:t>Information-Gathering </a:t>
            </a:r>
            <a:r>
              <a:rPr lang="en-US" altLang="zh-CN" sz="3600" dirty="0" smtClean="0">
                <a:ea typeface="宋体" charset="-122"/>
              </a:rPr>
              <a:t>Techniques</a:t>
            </a:r>
          </a:p>
          <a:p>
            <a:pPr>
              <a:lnSpc>
                <a:spcPct val="90000"/>
              </a:lnSpc>
            </a:pPr>
            <a:r>
              <a:rPr lang="en-US" altLang="zh-CN" sz="3600" dirty="0" smtClean="0">
                <a:ea typeface="宋体" charset="-122"/>
              </a:rPr>
              <a:t>Creating a “Statement of Work”</a:t>
            </a:r>
            <a:endParaRPr lang="en-US" altLang="zh-CN" sz="3600" dirty="0"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77200" cy="1161585"/>
          </a:xfrm>
        </p:spPr>
        <p:txBody>
          <a:bodyPr/>
          <a:lstStyle/>
          <a:p>
            <a:r>
              <a:rPr lang="en-US" sz="3600" dirty="0"/>
              <a:t>Keeping an Open Items List</a:t>
            </a:r>
          </a:p>
        </p:txBody>
      </p:sp>
      <p:pic>
        <p:nvPicPr>
          <p:cNvPr id="22631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2133600"/>
            <a:ext cx="7924800" cy="4048125"/>
          </a:xfrm>
          <a:noFill/>
          <a:ln/>
        </p:spPr>
      </p:pic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181725"/>
            <a:ext cx="609600" cy="457200"/>
          </a:xfrm>
        </p:spPr>
        <p:txBody>
          <a:bodyPr/>
          <a:lstStyle/>
          <a:p>
            <a:fld id="{F78F5421-F8AA-4F72-B002-8E307C9268FB}" type="slidenum">
              <a:rPr lang="en-US" altLang="en-US"/>
              <a:pPr/>
              <a:t>20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7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CFAF-A820-4F0E-8EAF-E42B9B15A34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7924800" cy="1143000"/>
          </a:xfrm>
        </p:spPr>
        <p:txBody>
          <a:bodyPr/>
          <a:lstStyle/>
          <a:p>
            <a:r>
              <a:rPr lang="en-US" dirty="0" smtClean="0"/>
              <a:t>Data Analysis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1752600"/>
            <a:ext cx="7924800" cy="42079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It’s not just about developing systems to put the data in….</a:t>
            </a:r>
          </a:p>
          <a:p>
            <a:r>
              <a:rPr lang="en-US" dirty="0" smtClean="0"/>
              <a:t>You need to give your clients a way to analyze the data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We do not develop reports in capstone</a:t>
            </a:r>
          </a:p>
          <a:p>
            <a:r>
              <a:rPr lang="en-US" dirty="0" smtClean="0"/>
              <a:t>Instead, we give:</a:t>
            </a:r>
          </a:p>
          <a:p>
            <a:pPr lvl="1"/>
            <a:r>
              <a:rPr lang="en-US" dirty="0" smtClean="0"/>
              <a:t>Flexible search options</a:t>
            </a:r>
          </a:p>
          <a:p>
            <a:pPr lvl="1"/>
            <a:r>
              <a:rPr lang="en-US" dirty="0" smtClean="0"/>
              <a:t>Download capabilities so they can manipulate in Excel</a:t>
            </a:r>
          </a:p>
          <a:p>
            <a:pPr lvl="1"/>
            <a:r>
              <a:rPr lang="en-US" dirty="0" smtClean="0"/>
              <a:t>Create PDFs if needed (forms)</a:t>
            </a:r>
          </a:p>
          <a:p>
            <a:endParaRPr lang="en-US" dirty="0"/>
          </a:p>
          <a:p>
            <a:r>
              <a:rPr lang="en-US" dirty="0" smtClean="0"/>
              <a:t>Do not commit to reports or reporting systems; use phrases like ‘ability to analyze data’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3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AC3-2F49-4691-BCCE-03972BD5C078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8686800" cy="1295400"/>
          </a:xfrm>
        </p:spPr>
        <p:txBody>
          <a:bodyPr/>
          <a:lstStyle/>
          <a:p>
            <a:r>
              <a:rPr lang="en-US" dirty="0" smtClean="0"/>
              <a:t>     Temple Terminology Specifics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694146"/>
            <a:ext cx="7848600" cy="4411663"/>
          </a:xfrm>
        </p:spPr>
        <p:txBody>
          <a:bodyPr>
            <a:normAutofit/>
          </a:bodyPr>
          <a:lstStyle/>
          <a:p>
            <a:r>
              <a:rPr lang="en-US" dirty="0" smtClean="0"/>
              <a:t>TUID versus Access Net ID</a:t>
            </a:r>
          </a:p>
          <a:p>
            <a:pPr lvl="1"/>
            <a:r>
              <a:rPr lang="en-US" dirty="0" smtClean="0"/>
              <a:t>TUID is a 9 digit number beginning with 9</a:t>
            </a:r>
          </a:p>
          <a:p>
            <a:pPr lvl="1"/>
            <a:r>
              <a:rPr lang="en-US" dirty="0" smtClean="0"/>
              <a:t>Access Net ID is a login id</a:t>
            </a:r>
          </a:p>
          <a:p>
            <a:pPr lvl="1"/>
            <a:r>
              <a:rPr lang="en-US" dirty="0" smtClean="0"/>
              <a:t>Both are unique identifiers</a:t>
            </a:r>
          </a:p>
          <a:p>
            <a:pPr lvl="1"/>
            <a:r>
              <a:rPr lang="en-US" dirty="0" smtClean="0"/>
              <a:t>Not all Access Net IDs begin with tux99999-ex: </a:t>
            </a:r>
            <a:r>
              <a:rPr lang="en-US" dirty="0" err="1" smtClean="0"/>
              <a:t>mcginnr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Banner and </a:t>
            </a:r>
            <a:r>
              <a:rPr lang="en-US" dirty="0" err="1" smtClean="0"/>
              <a:t>Cognos</a:t>
            </a:r>
            <a:endParaRPr lang="en-US" dirty="0" smtClean="0"/>
          </a:p>
          <a:p>
            <a:pPr lvl="1"/>
            <a:r>
              <a:rPr lang="en-US" dirty="0" smtClean="0"/>
              <a:t>Banner is our ERP, used to track student, course, financial and other information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295400"/>
          </a:xfrm>
        </p:spPr>
        <p:txBody>
          <a:bodyPr/>
          <a:lstStyle/>
          <a:p>
            <a:r>
              <a:rPr lang="en-US" dirty="0" smtClean="0"/>
              <a:t>Including “time” in your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7467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“Term”</a:t>
            </a:r>
          </a:p>
          <a:p>
            <a:pPr lvl="1"/>
            <a:r>
              <a:rPr lang="en-US" dirty="0" smtClean="0"/>
              <a:t>Most of your systems will have to account for time, generally in the format of terms</a:t>
            </a:r>
          </a:p>
          <a:p>
            <a:pPr lvl="1"/>
            <a:r>
              <a:rPr lang="en-US" dirty="0" smtClean="0"/>
              <a:t>Universities run on a term schedule</a:t>
            </a:r>
          </a:p>
          <a:p>
            <a:pPr lvl="1"/>
            <a:r>
              <a:rPr lang="en-US" dirty="0" smtClean="0"/>
              <a:t>Term format:</a:t>
            </a:r>
          </a:p>
          <a:p>
            <a:pPr lvl="2"/>
            <a:r>
              <a:rPr lang="en-US" dirty="0" smtClean="0"/>
              <a:t>YYYYMM</a:t>
            </a:r>
          </a:p>
          <a:p>
            <a:pPr lvl="3"/>
            <a:r>
              <a:rPr lang="en-US" dirty="0" smtClean="0"/>
              <a:t>201433 – Fall semester, 2014</a:t>
            </a:r>
          </a:p>
          <a:p>
            <a:pPr lvl="3"/>
            <a:r>
              <a:rPr lang="en-US" dirty="0" smtClean="0"/>
              <a:t>201503 – Spring semester, 2015</a:t>
            </a:r>
          </a:p>
          <a:p>
            <a:pPr lvl="1"/>
            <a:r>
              <a:rPr lang="en-US" dirty="0" smtClean="0"/>
              <a:t>Example:  CRNs are reused across semesters. They are only unique within a ‘term’</a:t>
            </a:r>
          </a:p>
          <a:p>
            <a:r>
              <a:rPr lang="en-US" dirty="0" smtClean="0"/>
              <a:t>Also need to maintain historical data</a:t>
            </a:r>
          </a:p>
          <a:p>
            <a:r>
              <a:rPr lang="en-US" dirty="0" smtClean="0"/>
              <a:t>Multiple terms are active at all times – planning for spring while in Fall – Finishing Summer grading during Fall - not a hard start and stop</a:t>
            </a:r>
          </a:p>
          <a:p>
            <a:pPr marL="274320" lvl="1" algn="ctr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2600" b="1" i="1" dirty="0" smtClean="0">
                <a:solidFill>
                  <a:srgbClr val="C00000"/>
                </a:solidFill>
              </a:rPr>
              <a:t>The design of your systems (screens, DB, etc.) need to account for time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AC3-2F49-4691-BCCE-03972BD5C07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AC3-2F49-4691-BCCE-03972BD5C078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066800" y="1752600"/>
            <a:ext cx="70866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Under Commit</a:t>
            </a:r>
          </a:p>
          <a:p>
            <a:pPr algn="ctr"/>
            <a:r>
              <a:rPr lang="en-US" sz="8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Over Deliver!!!</a:t>
            </a:r>
            <a:endParaRPr lang="en-US" sz="8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001000" cy="259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59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CFAF-A820-4F0E-8EAF-E42B9B15A34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09600" y="609600"/>
            <a:ext cx="8001000" cy="1303337"/>
          </a:xfrm>
        </p:spPr>
        <p:txBody>
          <a:bodyPr/>
          <a:lstStyle/>
          <a:p>
            <a:r>
              <a:rPr lang="en-US" dirty="0" smtClean="0"/>
              <a:t>What are we really doing?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7696200" cy="4343400"/>
          </a:xfrm>
        </p:spPr>
        <p:txBody>
          <a:bodyPr>
            <a:normAutofit fontScale="40000" lnSpcReduction="20000"/>
          </a:bodyPr>
          <a:lstStyle/>
          <a:p>
            <a:r>
              <a:rPr lang="en-US" sz="8000" dirty="0" smtClean="0"/>
              <a:t>Business Analysis</a:t>
            </a:r>
          </a:p>
          <a:p>
            <a:r>
              <a:rPr lang="en-US" sz="8000" dirty="0" smtClean="0"/>
              <a:t>Systems Analysis</a:t>
            </a:r>
          </a:p>
          <a:p>
            <a:r>
              <a:rPr lang="en-US" sz="8000" dirty="0" smtClean="0"/>
              <a:t>Requirements Gathering</a:t>
            </a:r>
          </a:p>
          <a:p>
            <a:r>
              <a:rPr lang="en-US" sz="8000" dirty="0" smtClean="0"/>
              <a:t>Requirements Eliciting</a:t>
            </a:r>
          </a:p>
          <a:p>
            <a:r>
              <a:rPr lang="en-US" sz="8000" dirty="0" smtClean="0"/>
              <a:t>Discovering Requirements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7600" b="1" i="1" dirty="0" smtClean="0">
                <a:solidFill>
                  <a:srgbClr val="C00000"/>
                </a:solidFill>
              </a:rPr>
              <a:t>It’s really all of these!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FFC000"/>
                </a:solidFill>
              </a:rPr>
              <a:t/>
            </a:r>
            <a:br>
              <a:rPr lang="en-US" sz="3200" i="1" dirty="0">
                <a:solidFill>
                  <a:srgbClr val="FFC000"/>
                </a:solidFill>
              </a:rPr>
            </a:br>
            <a:endParaRPr lang="en-US" sz="32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76865" y="5960533"/>
            <a:ext cx="6519335" cy="279400"/>
          </a:xfrm>
        </p:spPr>
        <p:txBody>
          <a:bodyPr/>
          <a:lstStyle/>
          <a:p>
            <a:pPr algn="l"/>
            <a:r>
              <a:rPr lang="en-US" dirty="0" err="1"/>
              <a:t>Source:http</a:t>
            </a:r>
            <a:r>
              <a:rPr lang="en-US" dirty="0"/>
              <a:t>://searchsoftwarequality.techtarget.com/feature/Use-elicitation-techniques-to-discover-software-requirements  </a:t>
            </a:r>
            <a:endParaRPr kumimoji="0"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CFAF-A820-4F0E-8EAF-E42B9B15A34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532639"/>
            <a:ext cx="8001000" cy="1303338"/>
          </a:xfrm>
        </p:spPr>
        <p:txBody>
          <a:bodyPr/>
          <a:lstStyle/>
          <a:p>
            <a:pPr marL="0" indent="0"/>
            <a:r>
              <a:rPr lang="en-US" sz="4400" b="1" i="1" dirty="0">
                <a:solidFill>
                  <a:srgbClr val="002060"/>
                </a:solidFill>
              </a:rPr>
              <a:t>Many requirements are hidden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80828" y="1809957"/>
            <a:ext cx="7524971" cy="4150576"/>
          </a:xfrm>
        </p:spPr>
        <p:txBody>
          <a:bodyPr/>
          <a:lstStyle/>
          <a:p>
            <a:r>
              <a:rPr lang="en-US" dirty="0" smtClean="0"/>
              <a:t>Elicit or gather information about the requirements</a:t>
            </a:r>
          </a:p>
          <a:p>
            <a:pPr lvl="1"/>
            <a:r>
              <a:rPr lang="en-US" dirty="0" smtClean="0"/>
              <a:t>This will form the basis of the requirements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Integrated interactive data elicitation and analysis</a:t>
            </a:r>
          </a:p>
          <a:p>
            <a:pPr lvl="1"/>
            <a:r>
              <a:rPr lang="en-US" dirty="0" smtClean="0"/>
              <a:t>Understand the project’s real challenge, the value of addressing it adequately, it causes and the business requirements that will provide value by achieving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8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585" y="97470"/>
            <a:ext cx="8077200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Approach for business process analysis</a:t>
            </a:r>
            <a:endParaRPr lang="en-US" dirty="0"/>
          </a:p>
        </p:txBody>
      </p:sp>
      <p:pic>
        <p:nvPicPr>
          <p:cNvPr id="6" name="Content Placeholder 5" descr="Ramasarma May5 IMG00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43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181725"/>
            <a:ext cx="609600" cy="457200"/>
          </a:xfrm>
        </p:spPr>
        <p:txBody>
          <a:bodyPr/>
          <a:lstStyle/>
          <a:p>
            <a:fld id="{F638CFAF-A820-4F0E-8EAF-E42B9B15A34C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9600" y="5867400"/>
            <a:ext cx="3581400" cy="384175"/>
          </a:xfrm>
        </p:spPr>
        <p:txBody>
          <a:bodyPr/>
          <a:lstStyle/>
          <a:p>
            <a:pPr algn="l"/>
            <a:r>
              <a:rPr kumimoji="0" lang="en-US" sz="2000" dirty="0" smtClean="0"/>
              <a:t>We do this with CD2 and CD3</a:t>
            </a:r>
            <a:endParaRPr kumimoji="0" lang="en-US" sz="2000" dirty="0"/>
          </a:p>
        </p:txBody>
      </p:sp>
    </p:spTree>
    <p:extLst>
      <p:ext uri="{BB962C8B-B14F-4D97-AF65-F5344CB8AC3E}">
        <p14:creationId xmlns:p14="http://schemas.microsoft.com/office/powerpoint/2010/main" val="353303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6E59-FC47-447C-B248-F65AB2D583A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3400"/>
            <a:ext cx="8229600" cy="1303338"/>
          </a:xfrm>
        </p:spPr>
        <p:txBody>
          <a:bodyPr/>
          <a:lstStyle/>
          <a:p>
            <a:r>
              <a:rPr lang="en-US" sz="3600" dirty="0" smtClean="0"/>
              <a:t>Requirements Gathering/Analysis </a:t>
            </a:r>
            <a:r>
              <a:rPr lang="en-US" sz="3600" dirty="0"/>
              <a:t>Activities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569508"/>
            <a:ext cx="7924800" cy="4530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Gather Detailed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Interviews, questionnaires, </a:t>
            </a:r>
            <a:r>
              <a:rPr lang="en-US" sz="2000" dirty="0" smtClean="0"/>
              <a:t>surveys, artifacts, </a:t>
            </a:r>
            <a:r>
              <a:rPr lang="en-US" sz="2000" dirty="0"/>
              <a:t>observing business processes, researching vendors, comments and </a:t>
            </a:r>
            <a:r>
              <a:rPr lang="en-US" sz="2000" dirty="0" smtClean="0"/>
              <a:t>suggestions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Define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Modeling functional requirements and non-functional </a:t>
            </a:r>
            <a:r>
              <a:rPr lang="en-US" sz="2000" dirty="0" smtClean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will use activity diagrams to model the business requirements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Prioritize </a:t>
            </a:r>
            <a:r>
              <a:rPr lang="en-US" sz="2400" dirty="0" smtClean="0"/>
              <a:t>Requirements (this will come later)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Essential, important, vs. nice to </a:t>
            </a:r>
            <a:r>
              <a:rPr lang="en-US" sz="2100" dirty="0" smtClean="0"/>
              <a:t>have</a:t>
            </a:r>
          </a:p>
          <a:p>
            <a:pPr lvl="1"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Evaluate </a:t>
            </a:r>
            <a:r>
              <a:rPr lang="en-US" sz="2400" dirty="0"/>
              <a:t>Requirements with Users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User involvement, feedback, adapt to changes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C4DB-6997-466F-8A22-ECBFF5F736F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/>
          <a:lstStyle/>
          <a:p>
            <a:r>
              <a:rPr lang="en-US" sz="3600" dirty="0"/>
              <a:t>What Are Requirements?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595173"/>
            <a:ext cx="79248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Business </a:t>
            </a:r>
            <a:r>
              <a:rPr lang="en-US" sz="2800" dirty="0" smtClean="0"/>
              <a:t>Requirements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System Requirements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Functional requirements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Non-functional </a:t>
            </a:r>
            <a:r>
              <a:rPr lang="en-US" sz="2400" dirty="0" smtClean="0"/>
              <a:t>requirements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Functional </a:t>
            </a:r>
            <a:r>
              <a:rPr lang="en-US" sz="2800" dirty="0"/>
              <a:t>Requirements– the activities the system must perform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Business uses, functions the users carry </a:t>
            </a:r>
            <a:r>
              <a:rPr lang="en-US" sz="2400" dirty="0" smtClean="0"/>
              <a:t>out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Non-Functional </a:t>
            </a:r>
            <a:r>
              <a:rPr lang="en-US" sz="2800" dirty="0"/>
              <a:t>Requirements– other system characteristics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Constraints and performance goals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0E37-3D3C-4769-93DD-134DA6B8010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1303338"/>
          </a:xfrm>
        </p:spPr>
        <p:txBody>
          <a:bodyPr/>
          <a:lstStyle/>
          <a:p>
            <a:r>
              <a:rPr lang="en-US" sz="3600"/>
              <a:t>FURPS+ Requirements Acronym</a:t>
            </a:r>
          </a:p>
        </p:txBody>
      </p:sp>
      <p:sp>
        <p:nvSpPr>
          <p:cNvPr id="206852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762000" y="1524000"/>
            <a:ext cx="8382000" cy="4606925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F</a:t>
            </a:r>
            <a:r>
              <a:rPr lang="en-US" dirty="0"/>
              <a:t>unctional requirements</a:t>
            </a:r>
          </a:p>
          <a:p>
            <a:r>
              <a:rPr lang="en-US" sz="4000" dirty="0"/>
              <a:t>U</a:t>
            </a:r>
            <a:r>
              <a:rPr lang="en-US" dirty="0"/>
              <a:t>sability requirements</a:t>
            </a:r>
          </a:p>
          <a:p>
            <a:r>
              <a:rPr lang="en-US" sz="4000" dirty="0"/>
              <a:t>R</a:t>
            </a:r>
            <a:r>
              <a:rPr lang="en-US" dirty="0"/>
              <a:t>eliability requirements</a:t>
            </a:r>
          </a:p>
          <a:p>
            <a:r>
              <a:rPr lang="en-US" sz="4000" dirty="0"/>
              <a:t>P</a:t>
            </a:r>
            <a:r>
              <a:rPr lang="en-US" dirty="0"/>
              <a:t>erformance requirements</a:t>
            </a:r>
          </a:p>
          <a:p>
            <a:r>
              <a:rPr lang="en-US" sz="4000" dirty="0"/>
              <a:t>S</a:t>
            </a:r>
            <a:r>
              <a:rPr lang="en-US" dirty="0"/>
              <a:t>ecurity </a:t>
            </a:r>
            <a:r>
              <a:rPr lang="en-US" dirty="0" smtClean="0"/>
              <a:t>or Supportability</a:t>
            </a:r>
          </a:p>
          <a:p>
            <a:pPr>
              <a:buNone/>
            </a:pPr>
            <a:r>
              <a:rPr lang="en-US" dirty="0" smtClean="0"/>
              <a:t>        requirements</a:t>
            </a:r>
            <a:endParaRPr lang="en-US" dirty="0"/>
          </a:p>
          <a:p>
            <a:r>
              <a:rPr lang="en-US" dirty="0"/>
              <a:t>+ even more categories…</a:t>
            </a:r>
          </a:p>
        </p:txBody>
      </p:sp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590800"/>
            <a:ext cx="3613522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2187"/>
            <a:ext cx="8077200" cy="1303867"/>
          </a:xfrm>
        </p:spPr>
        <p:txBody>
          <a:bodyPr/>
          <a:lstStyle/>
          <a:p>
            <a:r>
              <a:rPr lang="en-US" sz="3600"/>
              <a:t>FURPS+ Requirements Acronym</a:t>
            </a:r>
          </a:p>
        </p:txBody>
      </p:sp>
      <p:pic>
        <p:nvPicPr>
          <p:cNvPr id="2078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752599"/>
            <a:ext cx="8229600" cy="4429125"/>
          </a:xfrm>
          <a:noFill/>
          <a:ln/>
        </p:spPr>
      </p:pic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181725"/>
            <a:ext cx="609600" cy="457200"/>
          </a:xfrm>
        </p:spPr>
        <p:txBody>
          <a:bodyPr/>
          <a:lstStyle/>
          <a:p>
            <a:fld id="{46336D69-A9D3-4148-A98D-5613A25855E1}" type="slidenum">
              <a:rPr lang="en-US" altLang="en-US"/>
              <a:pPr/>
              <a:t>9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Tru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False"/>
  <p:tag name="DELIMITERS" val="3.1"/>
  <p:tag name="TASKPANEKEY" val="869244e3-c674-413c-9771-e23f14907d8c"/>
  <p:tag name="POWERPOINTVERSION" val="14.0"/>
  <p:tag name="TPFULLVERSION" val="4.3.2.1178"/>
  <p:tag name="INCLUDESESSION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4816</TotalTime>
  <Words>928</Words>
  <Application>Microsoft Office PowerPoint</Application>
  <PresentationFormat>On-screen Show (4:3)</PresentationFormat>
  <Paragraphs>185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Garamond</vt:lpstr>
      <vt:lpstr>Organic</vt:lpstr>
      <vt:lpstr>CIS 4296: Lecture3</vt:lpstr>
      <vt:lpstr>Outline</vt:lpstr>
      <vt:lpstr>What are we really doing?</vt:lpstr>
      <vt:lpstr>Many requirements are hidden</vt:lpstr>
      <vt:lpstr>Approach for business process analysis</vt:lpstr>
      <vt:lpstr>Requirements Gathering/Analysis Activities</vt:lpstr>
      <vt:lpstr>What Are Requirements?</vt:lpstr>
      <vt:lpstr>FURPS+ Requirements Acronym</vt:lpstr>
      <vt:lpstr>FURPS+ Requirements Acronym</vt:lpstr>
      <vt:lpstr>Requirements</vt:lpstr>
      <vt:lpstr>Stakeholders Who do you involve and talk to? </vt:lpstr>
      <vt:lpstr>Information Gathering Techniques </vt:lpstr>
      <vt:lpstr>Themes for Information Gathering Questions </vt:lpstr>
      <vt:lpstr>Interviewing – Questioning Techniques</vt:lpstr>
      <vt:lpstr>The importance of understanding</vt:lpstr>
      <vt:lpstr>Additional Techniques</vt:lpstr>
      <vt:lpstr>PowerPoint Presentation</vt:lpstr>
      <vt:lpstr>ARTIFACTS:   Review Inputs, Outputs, and Procedures</vt:lpstr>
      <vt:lpstr>A bit more on requirements </vt:lpstr>
      <vt:lpstr>Keeping an Open Items List</vt:lpstr>
      <vt:lpstr>Data Analysis </vt:lpstr>
      <vt:lpstr>     Temple Terminology Specifics</vt:lpstr>
      <vt:lpstr>Including “time” in your 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Rose Marie Mcginnis</cp:lastModifiedBy>
  <cp:revision>69</cp:revision>
  <cp:lastPrinted>1601-01-01T00:00:00Z</cp:lastPrinted>
  <dcterms:created xsi:type="dcterms:W3CDTF">2011-10-31T16:54:53Z</dcterms:created>
  <dcterms:modified xsi:type="dcterms:W3CDTF">2019-09-03T18:35:23Z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