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3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324" autoAdjust="0"/>
  </p:normalViewPr>
  <p:slideViewPr>
    <p:cSldViewPr snapToGrid="0">
      <p:cViewPr varScale="1">
        <p:scale>
          <a:sx n="90" d="100"/>
          <a:sy n="9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6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5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3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83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62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7315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6th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584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396F4062-36B8-4D37-9182-89AC8EC1DE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034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417" y="113072"/>
            <a:ext cx="735711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7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1DA4D-9290-4460-93EC-4D57F24D156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E94FA4-699E-4337-906B-04E9D59E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reload=9&amp;v=zid-MVo7M-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4296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Case Diagrams</a:t>
            </a:r>
          </a:p>
          <a:p>
            <a:r>
              <a:rPr lang="en-US" sz="3200" dirty="0"/>
              <a:t>Product Vision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A04D-8C71-4771-B720-55907C84497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24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13684" y="330311"/>
            <a:ext cx="8229600" cy="1219200"/>
          </a:xfrm>
        </p:spPr>
        <p:txBody>
          <a:bodyPr/>
          <a:lstStyle/>
          <a:p>
            <a:r>
              <a:rPr lang="en-US" dirty="0"/>
              <a:t>Sample Diagram	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40861"/>
              </p:ext>
            </p:extLst>
          </p:nvPr>
        </p:nvGraphicFramePr>
        <p:xfrm>
          <a:off x="1348906" y="1158540"/>
          <a:ext cx="6181725" cy="513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6105545" imgH="5076810" progId="Visio.Drawing.11">
                  <p:embed/>
                </p:oleObj>
              </mc:Choice>
              <mc:Fallback>
                <p:oleObj name="Visio" r:id="rId3" imgW="6105545" imgH="5076810" progId="Visio.Drawing.11">
                  <p:embed/>
                  <p:pic>
                    <p:nvPicPr>
                      <p:cNvPr id="430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06" y="1158540"/>
                        <a:ext cx="6181725" cy="5137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3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55982" y="689100"/>
            <a:ext cx="11159655" cy="1303337"/>
          </a:xfrm>
        </p:spPr>
        <p:txBody>
          <a:bodyPr>
            <a:normAutofit/>
          </a:bodyPr>
          <a:lstStyle/>
          <a:p>
            <a:r>
              <a:rPr lang="en-US" dirty="0"/>
              <a:t>To Learn More on Use Case Diagrams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43492" y="2330772"/>
            <a:ext cx="10241280" cy="269305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hlinkClick r:id="rId2"/>
              </a:rPr>
              <a:t>https://www.youtube.com/watch?reload=9&amp;v=zid-MVo7M-E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49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7613" y="715963"/>
            <a:ext cx="10974387" cy="1304925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smtClean="0"/>
              <a:t>Product </a:t>
            </a:r>
            <a:r>
              <a:rPr lang="en-AU" dirty="0"/>
              <a:t>V</a:t>
            </a:r>
            <a:r>
              <a:rPr lang="en-AU" dirty="0" smtClean="0"/>
              <a:t>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6979" y="2008581"/>
            <a:ext cx="9918550" cy="362842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 starting point for software product development is a ‘product vision’.</a:t>
            </a:r>
          </a:p>
          <a:p>
            <a:r>
              <a:rPr lang="en-US" sz="3600" dirty="0"/>
              <a:t>Product visions are simple statements that define the essence of the product to be developed.</a:t>
            </a:r>
          </a:p>
          <a:p>
            <a:r>
              <a:rPr lang="en-US" sz="3600" dirty="0"/>
              <a:t>A short impactful statement, short enough to be an elevator pitch.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3943" y="649176"/>
            <a:ext cx="9601200" cy="1303337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smtClean="0"/>
              <a:t>Product </a:t>
            </a:r>
            <a:r>
              <a:rPr lang="en-AU" dirty="0"/>
              <a:t>V</a:t>
            </a:r>
            <a:r>
              <a:rPr lang="en-AU" dirty="0" smtClean="0"/>
              <a:t>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2885" y="1825943"/>
            <a:ext cx="10252037" cy="4166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product vision should answer three fundamental questions: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Who are the target customers and users?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What is the product to be developed?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Why should customers buy this product?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627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7732" y="659523"/>
            <a:ext cx="9601200" cy="1303337"/>
          </a:xfrm>
        </p:spPr>
        <p:txBody>
          <a:bodyPr>
            <a:normAutofit/>
          </a:bodyPr>
          <a:lstStyle/>
          <a:p>
            <a:r>
              <a:rPr lang="en-AU" dirty="0"/>
              <a:t>Moore’s template to develop a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1825" y="1879731"/>
            <a:ext cx="9832489" cy="4230613"/>
          </a:xfrm>
        </p:spPr>
        <p:txBody>
          <a:bodyPr>
            <a:normAutofit/>
          </a:bodyPr>
          <a:lstStyle/>
          <a:p>
            <a:r>
              <a:rPr lang="en-US" sz="3200" b="1" dirty="0"/>
              <a:t>FOR </a:t>
            </a:r>
            <a:r>
              <a:rPr lang="en-US" sz="3200" dirty="0"/>
              <a:t>(target customer)</a:t>
            </a:r>
          </a:p>
          <a:p>
            <a:r>
              <a:rPr lang="en-US" sz="3200" b="1" dirty="0"/>
              <a:t>WHO</a:t>
            </a:r>
            <a:r>
              <a:rPr lang="en-US" sz="3200" dirty="0"/>
              <a:t> (statement of the need or opportunity)</a:t>
            </a:r>
          </a:p>
          <a:p>
            <a:r>
              <a:rPr lang="en-US" sz="3200" dirty="0"/>
              <a:t>The (</a:t>
            </a:r>
            <a:r>
              <a:rPr lang="en-US" sz="3200" b="1" dirty="0"/>
              <a:t>PRODUCT NAME) </a:t>
            </a:r>
            <a:r>
              <a:rPr lang="en-US" sz="3200" dirty="0"/>
              <a:t>is a (product category)</a:t>
            </a:r>
          </a:p>
          <a:p>
            <a:r>
              <a:rPr lang="en-US" sz="3200" b="1" dirty="0"/>
              <a:t>THAT</a:t>
            </a:r>
            <a:r>
              <a:rPr lang="en-US" sz="3200" dirty="0"/>
              <a:t> (key benefit, compelling reason to buy)</a:t>
            </a:r>
          </a:p>
          <a:p>
            <a:r>
              <a:rPr lang="en-US" sz="3200" b="1" dirty="0"/>
              <a:t>UNLIKE</a:t>
            </a:r>
            <a:r>
              <a:rPr lang="en-US" sz="3200" dirty="0"/>
              <a:t> (primary competitive alternative)</a:t>
            </a:r>
          </a:p>
          <a:p>
            <a:r>
              <a:rPr lang="en-US" sz="3200" b="1" dirty="0"/>
              <a:t>OUR PRODUCT  </a:t>
            </a:r>
            <a:r>
              <a:rPr lang="en-US" sz="3200" dirty="0"/>
              <a:t>(statement of primary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86432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1117" y="674319"/>
            <a:ext cx="9601200" cy="1303337"/>
          </a:xfrm>
        </p:spPr>
        <p:txBody>
          <a:bodyPr/>
          <a:lstStyle/>
          <a:p>
            <a:r>
              <a:rPr lang="en-AU" dirty="0"/>
              <a:t>Vision 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9582" y="1696226"/>
            <a:ext cx="10281683" cy="3981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sz="3600" dirty="0"/>
              <a:t>FOR a mid-sized </a:t>
            </a:r>
            <a:r>
              <a:rPr lang="en-US" sz="3600" dirty="0" smtClean="0"/>
              <a:t>company’s </a:t>
            </a:r>
            <a:r>
              <a:rPr lang="en-US" sz="3600" dirty="0"/>
              <a:t>marketing and sales departments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WHO </a:t>
            </a:r>
            <a:r>
              <a:rPr lang="en-US" sz="3600" dirty="0"/>
              <a:t>need basic CRM functionality,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CRM-Innovator is a Web-based service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THAT </a:t>
            </a:r>
            <a:r>
              <a:rPr lang="en-US" sz="3600" dirty="0"/>
              <a:t>provides sales tracking, lead generation, and sales representative support features that improve customer relationships at critical touch points.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UNLIKE </a:t>
            </a:r>
            <a:r>
              <a:rPr lang="en-US" sz="3600" dirty="0"/>
              <a:t>other services or package software products,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OUR </a:t>
            </a:r>
            <a:r>
              <a:rPr lang="en-US" sz="3600" dirty="0"/>
              <a:t>product provides very capable services at a moderate cost.”</a:t>
            </a:r>
          </a:p>
        </p:txBody>
      </p:sp>
    </p:spTree>
    <p:extLst>
      <p:ext uri="{BB962C8B-B14F-4D97-AF65-F5344CB8AC3E}">
        <p14:creationId xmlns:p14="http://schemas.microsoft.com/office/powerpoint/2010/main" val="47300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586" y="663687"/>
            <a:ext cx="9601200" cy="1303337"/>
          </a:xfrm>
        </p:spPr>
        <p:txBody>
          <a:bodyPr/>
          <a:lstStyle/>
          <a:p>
            <a:r>
              <a:rPr lang="en-AU" dirty="0"/>
              <a:t>Vision 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3767" y="1887612"/>
            <a:ext cx="10504968" cy="44493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i="1" dirty="0"/>
              <a:t>For</a:t>
            </a:r>
            <a:r>
              <a:rPr lang="en-US" sz="2800" dirty="0"/>
              <a:t>  the </a:t>
            </a:r>
            <a:r>
              <a:rPr lang="en-US" sz="2800" dirty="0" err="1"/>
              <a:t>OWLCard</a:t>
            </a:r>
            <a:r>
              <a:rPr lang="en-US" sz="2800" dirty="0"/>
              <a:t> Office </a:t>
            </a:r>
            <a:br>
              <a:rPr lang="en-US" sz="2800" dirty="0"/>
            </a:br>
            <a:r>
              <a:rPr lang="en-US" sz="2800" b="1" i="1" dirty="0"/>
              <a:t>who</a:t>
            </a:r>
            <a:r>
              <a:rPr lang="en-US" sz="2800" dirty="0"/>
              <a:t> replace lost and stolen Owl Cards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i="1" dirty="0"/>
              <a:t>the</a:t>
            </a:r>
            <a:r>
              <a:rPr lang="en-US" sz="2800" dirty="0"/>
              <a:t> </a:t>
            </a:r>
            <a:r>
              <a:rPr lang="en-US" sz="2800" dirty="0" err="1"/>
              <a:t>RainbowPad</a:t>
            </a:r>
            <a:r>
              <a:rPr lang="en-US" sz="2800" dirty="0"/>
              <a:t> is an iPad web-based service </a:t>
            </a:r>
            <a:r>
              <a:rPr lang="en-US" sz="2800" b="1" i="1" dirty="0"/>
              <a:t>that</a:t>
            </a:r>
            <a:r>
              <a:rPr lang="en-US" sz="2800" dirty="0"/>
              <a:t> allows students to fill forms and verify transactions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i="1" dirty="0"/>
              <a:t>unlike</a:t>
            </a:r>
            <a:r>
              <a:rPr lang="en-US" sz="2800" dirty="0"/>
              <a:t> the current paper-based system where forms are not organized </a:t>
            </a:r>
            <a:r>
              <a:rPr lang="en-US" sz="2800" b="1" i="1" dirty="0"/>
              <a:t>our</a:t>
            </a:r>
            <a:r>
              <a:rPr lang="en-US" sz="2800" dirty="0"/>
              <a:t> solution allows to store forms digitally and compile forms. </a:t>
            </a:r>
          </a:p>
        </p:txBody>
      </p:sp>
    </p:spTree>
    <p:extLst>
      <p:ext uri="{BB962C8B-B14F-4D97-AF65-F5344CB8AC3E}">
        <p14:creationId xmlns:p14="http://schemas.microsoft.com/office/powerpoint/2010/main" val="13417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5673E-3B6F-3F41-9E98-BF0FE8D8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RainbowPad</a:t>
            </a:r>
            <a:r>
              <a:rPr lang="en-CA" dirty="0"/>
              <a:t> </a:t>
            </a:r>
            <a:r>
              <a:rPr lang="en-US" dirty="0"/>
              <a:t>competitor</a:t>
            </a:r>
            <a:endParaRPr lang="en-CA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AA489213-1065-5D41-A329-9EBE1987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86" y="2490789"/>
            <a:ext cx="4593166" cy="3444875"/>
          </a:xfrm>
        </p:spPr>
      </p:pic>
    </p:spTree>
    <p:extLst>
      <p:ext uri="{BB962C8B-B14F-4D97-AF65-F5344CB8AC3E}">
        <p14:creationId xmlns:p14="http://schemas.microsoft.com/office/powerpoint/2010/main" val="10127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767300" y="525463"/>
            <a:ext cx="11026705" cy="1303337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10532" y="1828800"/>
            <a:ext cx="10340243" cy="5029200"/>
          </a:xfrm>
        </p:spPr>
        <p:txBody>
          <a:bodyPr>
            <a:noAutofit/>
          </a:bodyPr>
          <a:lstStyle/>
          <a:p>
            <a:r>
              <a:rPr lang="en-US" sz="2800" dirty="0"/>
              <a:t>Use Case  - All details about every possibility</a:t>
            </a:r>
          </a:p>
          <a:p>
            <a:r>
              <a:rPr lang="en-US" sz="2800" dirty="0"/>
              <a:t>Use Case Diagram – Higher level view of the system</a:t>
            </a:r>
          </a:p>
          <a:p>
            <a:pPr lvl="1"/>
            <a:r>
              <a:rPr lang="en-US" sz="2800" dirty="0"/>
              <a:t>“Blueprint” for your system – simple graphical representation of what the system must actually do</a:t>
            </a:r>
          </a:p>
          <a:p>
            <a:pPr lvl="1"/>
            <a:r>
              <a:rPr lang="en-US" sz="2800" dirty="0"/>
              <a:t>UML Tool</a:t>
            </a:r>
          </a:p>
          <a:p>
            <a:pPr lvl="1"/>
            <a:r>
              <a:rPr lang="en-US" sz="2800" dirty="0"/>
              <a:t>Demonstrates the different ways the users (actors) will interact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10314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24606" y="233225"/>
            <a:ext cx="11434872" cy="1303337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61391" y="1304676"/>
            <a:ext cx="10469217" cy="5096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Will help you discuss with your client</a:t>
            </a:r>
          </a:p>
          <a:p>
            <a:r>
              <a:rPr lang="en-US" dirty="0"/>
              <a:t>Scenarios in which your system or application interacts with people, organizations, or external systems</a:t>
            </a:r>
          </a:p>
          <a:p>
            <a:r>
              <a:rPr lang="en-US" dirty="0"/>
              <a:t>Goals that your system or application helps those entities (known as actors) achieve</a:t>
            </a:r>
          </a:p>
          <a:p>
            <a:r>
              <a:rPr lang="en-US" dirty="0"/>
              <a:t>The scope of your system</a:t>
            </a:r>
          </a:p>
          <a:p>
            <a:pPr marL="0" indent="0">
              <a:buNone/>
            </a:pPr>
            <a:r>
              <a:rPr lang="en-US" b="1" dirty="0"/>
              <a:t>Ideal for…</a:t>
            </a:r>
          </a:p>
          <a:p>
            <a:r>
              <a:rPr lang="en-US" dirty="0"/>
              <a:t>Representing the goals of system-user interactions</a:t>
            </a:r>
          </a:p>
          <a:p>
            <a:r>
              <a:rPr lang="en-US" dirty="0"/>
              <a:t>Defining and organizing functional requirements in a system</a:t>
            </a:r>
          </a:p>
          <a:p>
            <a:r>
              <a:rPr lang="en-US" dirty="0"/>
              <a:t>Specifying the context and requirements of a system</a:t>
            </a:r>
          </a:p>
          <a:p>
            <a:r>
              <a:rPr lang="en-US" dirty="0"/>
              <a:t>Modeling the basic flow of events in a use case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64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D190-4D10-4F2B-9404-D01024D1C44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0940"/>
            <a:ext cx="11622157" cy="838200"/>
          </a:xfrm>
        </p:spPr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191000"/>
          </a:xfrm>
        </p:spPr>
        <p:txBody>
          <a:bodyPr/>
          <a:lstStyle/>
          <a:p>
            <a:pPr marL="571500" indent="-571500"/>
            <a:endParaRPr lang="en-GB" dirty="0"/>
          </a:p>
          <a:p>
            <a:pPr marL="571500" indent="-571500"/>
            <a:endParaRPr lang="en-GB" sz="3200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09600" y="4997621"/>
            <a:ext cx="1101255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GB" sz="2400" b="1" dirty="0"/>
              <a:t>Automation boundary</a:t>
            </a:r>
            <a:r>
              <a:rPr lang="en-GB" sz="2400" dirty="0"/>
              <a:t>— the boundary between the computerized portion of the application and the users who operate the application.</a:t>
            </a:r>
          </a:p>
          <a:p>
            <a:pPr marL="571500" indent="-5715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GB" sz="2400" dirty="0"/>
              <a:t>The system is the automation boundary – the system is not an actor.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GB" sz="2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2270280"/>
            <a:ext cx="7010400" cy="2727341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1073426" y="1430867"/>
            <a:ext cx="10283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GB" sz="2800" b="1" dirty="0"/>
              <a:t>Use case diagram</a:t>
            </a:r>
            <a:r>
              <a:rPr lang="en-GB" sz="2800" dirty="0"/>
              <a:t>— a UML model used to graphically show uses cases and their relationships to actors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2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16172" y="345896"/>
            <a:ext cx="11159655" cy="1303337"/>
          </a:xfrm>
        </p:spPr>
        <p:txBody>
          <a:bodyPr>
            <a:normAutofit/>
          </a:bodyPr>
          <a:lstStyle/>
          <a:p>
            <a:r>
              <a:rPr lang="en-US" dirty="0"/>
              <a:t>Use Case Diagram Symbols and Notations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2236" y="1728746"/>
            <a:ext cx="10750163" cy="5029200"/>
          </a:xfrm>
        </p:spPr>
        <p:txBody>
          <a:bodyPr>
            <a:noAutofit/>
          </a:bodyPr>
          <a:lstStyle/>
          <a:p>
            <a:r>
              <a:rPr lang="en-US" sz="2800" b="1" dirty="0"/>
              <a:t>System boundary boxes:</a:t>
            </a:r>
            <a:r>
              <a:rPr lang="en-US" sz="2800" dirty="0"/>
              <a:t> A box that sets a system scope to use cases. All use cases outside the box would be considered outside the scope of that system. </a:t>
            </a:r>
          </a:p>
          <a:p>
            <a:r>
              <a:rPr lang="en-US" sz="2800" b="1" dirty="0"/>
              <a:t>Actors:</a:t>
            </a:r>
            <a:r>
              <a:rPr lang="en-US" sz="2800" dirty="0"/>
              <a:t> Stick figures that represent the people actually employing the use cases.</a:t>
            </a:r>
          </a:p>
          <a:p>
            <a:r>
              <a:rPr lang="en-US" sz="2800" b="1" dirty="0"/>
              <a:t>Use cases:</a:t>
            </a:r>
            <a:r>
              <a:rPr lang="en-US" sz="2800" dirty="0"/>
              <a:t> Horizontally shaped ovals that represent the different uses that a user might have.</a:t>
            </a:r>
          </a:p>
          <a:p>
            <a:r>
              <a:rPr lang="en-US" sz="2800" b="1" dirty="0"/>
              <a:t>Associations:</a:t>
            </a:r>
            <a:r>
              <a:rPr lang="en-US" sz="2800" dirty="0"/>
              <a:t> A line between actors and use cases. In complex diagrams, it is important to know which actors are associated with which use cases.</a:t>
            </a:r>
          </a:p>
        </p:txBody>
      </p:sp>
    </p:spTree>
    <p:extLst>
      <p:ext uri="{BB962C8B-B14F-4D97-AF65-F5344CB8AC3E}">
        <p14:creationId xmlns:p14="http://schemas.microsoft.com/office/powerpoint/2010/main" val="351926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3" y="597230"/>
            <a:ext cx="6078848" cy="5551779"/>
          </a:xfrm>
        </p:spPr>
      </p:pic>
    </p:spTree>
    <p:extLst>
      <p:ext uri="{BB962C8B-B14F-4D97-AF65-F5344CB8AC3E}">
        <p14:creationId xmlns:p14="http://schemas.microsoft.com/office/powerpoint/2010/main" val="21236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C97-2B9B-4669-B106-4406CE7ACAD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75412" y="125896"/>
            <a:ext cx="10841175" cy="1662457"/>
          </a:xfrm>
        </p:spPr>
        <p:txBody>
          <a:bodyPr>
            <a:normAutofit/>
          </a:bodyPr>
          <a:lstStyle/>
          <a:p>
            <a:r>
              <a:rPr lang="en-US" dirty="0"/>
              <a:t>Defining Actors and Scenarios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5411" y="1463040"/>
            <a:ext cx="10841175" cy="5269064"/>
          </a:xfrm>
        </p:spPr>
        <p:txBody>
          <a:bodyPr>
            <a:noAutofit/>
          </a:bodyPr>
          <a:lstStyle/>
          <a:p>
            <a:r>
              <a:rPr lang="en-US" dirty="0"/>
              <a:t>Written from the ‘voice of the customer’</a:t>
            </a:r>
          </a:p>
          <a:p>
            <a:r>
              <a:rPr lang="en-US" dirty="0"/>
              <a:t>Actor – lives outside of the application but has a goal they want to accomplish within it. Person or external system that interacts with the system to achieve a user goal.</a:t>
            </a:r>
          </a:p>
          <a:p>
            <a:pPr lvl="1"/>
            <a:r>
              <a:rPr lang="en-US" sz="2400" dirty="0"/>
              <a:t>Human or system</a:t>
            </a:r>
          </a:p>
          <a:p>
            <a:pPr lvl="1"/>
            <a:r>
              <a:rPr lang="en-US" sz="2400" dirty="0"/>
              <a:t>A role</a:t>
            </a:r>
          </a:p>
          <a:p>
            <a:pPr lvl="1"/>
            <a:r>
              <a:rPr lang="en-US" sz="2400" dirty="0"/>
              <a:t>Primary vs Secondary</a:t>
            </a:r>
          </a:p>
          <a:p>
            <a:r>
              <a:rPr lang="en-US" dirty="0"/>
              <a:t>Scenario – Goal actor can accomplish in a single encounter</a:t>
            </a:r>
          </a:p>
          <a:p>
            <a:pPr lvl="1"/>
            <a:r>
              <a:rPr lang="en-US" sz="2400" dirty="0"/>
              <a:t>Focus on user’s goal</a:t>
            </a:r>
          </a:p>
          <a:p>
            <a:r>
              <a:rPr lang="en-US" dirty="0"/>
              <a:t>Develop iteratively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5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197" y="1295400"/>
            <a:ext cx="2133600" cy="3444536"/>
          </a:xfrm>
        </p:spPr>
        <p:txBody>
          <a:bodyPr/>
          <a:lstStyle/>
          <a:p>
            <a:r>
              <a:rPr lang="en-US" sz="3600" dirty="0"/>
              <a:t>Use Case Diagram</a:t>
            </a:r>
            <a:br>
              <a:rPr lang="en-US" sz="3600" dirty="0"/>
            </a:br>
            <a:r>
              <a:rPr lang="en-US" sz="3600" dirty="0"/>
              <a:t>All actors and all use cases</a:t>
            </a:r>
            <a:br>
              <a:rPr lang="en-US" sz="3600" dirty="0"/>
            </a:br>
            <a:endParaRPr lang="en-US" sz="2800" dirty="0"/>
          </a:p>
        </p:txBody>
      </p:sp>
      <p:pic>
        <p:nvPicPr>
          <p:cNvPr id="27648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63737" y="365464"/>
            <a:ext cx="5445125" cy="6096000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D16E-70DF-42BA-8D36-F264EFE6CB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21336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GB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71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3A0E-6849-4733-BC12-B36850D7E3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95300"/>
            <a:ext cx="11290852" cy="8382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Use Case Diagrams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100" b="1" dirty="0"/>
              <a:t>The &lt;&lt;Includes&gt;&gt; relationship</a:t>
            </a:r>
          </a:p>
        </p:txBody>
      </p:sp>
      <p:pic>
        <p:nvPicPr>
          <p:cNvPr id="278538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67100" y="2481263"/>
            <a:ext cx="5257800" cy="3767137"/>
          </a:xfrm>
          <a:noFill/>
          <a:ln/>
        </p:spPr>
      </p:pic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21336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endParaRPr lang="en-GB" sz="2400"/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695739" y="1566863"/>
            <a:ext cx="1080052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GB" sz="2400" dirty="0"/>
              <a:t>A relationship between use cases where one use case is included within the other use case— like a called subroutine. 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GB" sz="2400" dirty="0"/>
              <a:t>Good way to show emails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075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694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Wingdings</vt:lpstr>
      <vt:lpstr>Organic</vt:lpstr>
      <vt:lpstr>Visio</vt:lpstr>
      <vt:lpstr>CIS 4296</vt:lpstr>
      <vt:lpstr>Use Case Diagrams</vt:lpstr>
      <vt:lpstr>Use Case Diagrams</vt:lpstr>
      <vt:lpstr>Use Case Diagrams</vt:lpstr>
      <vt:lpstr>Use Case Diagram Symbols and Notations</vt:lpstr>
      <vt:lpstr>PowerPoint Presentation</vt:lpstr>
      <vt:lpstr>Defining Actors and Scenarios</vt:lpstr>
      <vt:lpstr>Use Case Diagram All actors and all use cases </vt:lpstr>
      <vt:lpstr>Use Case Diagrams The &lt;&lt;Includes&gt;&gt; relationship</vt:lpstr>
      <vt:lpstr>Sample Diagram </vt:lpstr>
      <vt:lpstr>To Learn More on Use Case Diagrams</vt:lpstr>
      <vt:lpstr>The Product Vision</vt:lpstr>
      <vt:lpstr>The Product Vision</vt:lpstr>
      <vt:lpstr>Moore’s template to develop a vision</vt:lpstr>
      <vt:lpstr>Vision template example</vt:lpstr>
      <vt:lpstr>Vision template example</vt:lpstr>
      <vt:lpstr>RainbowPad competitor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Marie Mcginnis</dc:creator>
  <cp:lastModifiedBy>Rose Marie Mcginnis</cp:lastModifiedBy>
  <cp:revision>12</cp:revision>
  <dcterms:created xsi:type="dcterms:W3CDTF">2019-09-12T16:49:21Z</dcterms:created>
  <dcterms:modified xsi:type="dcterms:W3CDTF">2020-01-30T19:31:59Z</dcterms:modified>
</cp:coreProperties>
</file>