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4" r:id="rId1"/>
  </p:sldMasterIdLst>
  <p:notesMasterIdLst>
    <p:notesMasterId r:id="rId45"/>
  </p:notesMasterIdLst>
  <p:handoutMasterIdLst>
    <p:handoutMasterId r:id="rId46"/>
  </p:handoutMasterIdLst>
  <p:sldIdLst>
    <p:sldId id="743" r:id="rId2"/>
    <p:sldId id="532" r:id="rId3"/>
    <p:sldId id="750" r:id="rId4"/>
    <p:sldId id="623" r:id="rId5"/>
    <p:sldId id="624" r:id="rId6"/>
    <p:sldId id="751" r:id="rId7"/>
    <p:sldId id="690" r:id="rId8"/>
    <p:sldId id="752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61" r:id="rId18"/>
    <p:sldId id="762" r:id="rId19"/>
    <p:sldId id="763" r:id="rId20"/>
    <p:sldId id="764" r:id="rId21"/>
    <p:sldId id="765" r:id="rId22"/>
    <p:sldId id="766" r:id="rId23"/>
    <p:sldId id="767" r:id="rId24"/>
    <p:sldId id="768" r:id="rId25"/>
    <p:sldId id="769" r:id="rId26"/>
    <p:sldId id="770" r:id="rId27"/>
    <p:sldId id="771" r:id="rId28"/>
    <p:sldId id="772" r:id="rId29"/>
    <p:sldId id="773" r:id="rId30"/>
    <p:sldId id="775" r:id="rId31"/>
    <p:sldId id="774" r:id="rId32"/>
    <p:sldId id="776" r:id="rId33"/>
    <p:sldId id="777" r:id="rId34"/>
    <p:sldId id="778" r:id="rId35"/>
    <p:sldId id="779" r:id="rId36"/>
    <p:sldId id="780" r:id="rId37"/>
    <p:sldId id="781" r:id="rId38"/>
    <p:sldId id="782" r:id="rId39"/>
    <p:sldId id="783" r:id="rId40"/>
    <p:sldId id="784" r:id="rId41"/>
    <p:sldId id="785" r:id="rId42"/>
    <p:sldId id="786" r:id="rId43"/>
    <p:sldId id="787" r:id="rId44"/>
  </p:sldIdLst>
  <p:sldSz cx="9144000" cy="6858000" type="screen4x3"/>
  <p:notesSz cx="6858000" cy="9945688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Courier New" pitchFamily="49" charset="0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Courier New" pitchFamily="49" charset="0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Courier New" pitchFamily="49" charset="0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Courier New" pitchFamily="49" charset="0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Courier New" pitchFamily="49" charset="0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+mn-ea"/>
        <a:cs typeface="Courier New" pitchFamily="49" charset="0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+mn-ea"/>
        <a:cs typeface="Courier New" pitchFamily="49" charset="0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+mn-ea"/>
        <a:cs typeface="Courier New" pitchFamily="49" charset="0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an Samyn" initials="S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ED7"/>
    <a:srgbClr val="80C3CA"/>
    <a:srgbClr val="009900"/>
    <a:srgbClr val="6B7CB3"/>
    <a:srgbClr val="43E836"/>
    <a:srgbClr val="60B5BE"/>
    <a:srgbClr val="6699FF"/>
    <a:srgbClr val="2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85409" autoAdjust="0"/>
  </p:normalViewPr>
  <p:slideViewPr>
    <p:cSldViewPr>
      <p:cViewPr varScale="1">
        <p:scale>
          <a:sx n="63" d="100"/>
          <a:sy n="63" d="100"/>
        </p:scale>
        <p:origin x="1656" y="7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770"/>
    </p:cViewPr>
  </p:sorterViewPr>
  <p:notesViewPr>
    <p:cSldViewPr>
      <p:cViewPr>
        <p:scale>
          <a:sx n="66" d="100"/>
          <a:sy n="66" d="100"/>
        </p:scale>
        <p:origin x="-2196" y="-7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166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7713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319" y="4726175"/>
            <a:ext cx="5033367" cy="447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5" tIns="45132" rIns="90265" bIns="45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6029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003853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r>
              <a:rPr lang="nl-BE" dirty="0" smtClean="0"/>
              <a:t>Vraag</a:t>
            </a:r>
            <a:r>
              <a:rPr lang="nl-BE" baseline="0" dirty="0" smtClean="0"/>
              <a:t> aan de </a:t>
            </a:r>
            <a:r>
              <a:rPr lang="nl-BE" baseline="0" dirty="0" err="1" smtClean="0"/>
              <a:t>lln</a:t>
            </a:r>
            <a:r>
              <a:rPr lang="nl-BE" baseline="0" dirty="0" smtClean="0"/>
              <a:t> welke output ze verwachten te zien.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r>
              <a:rPr lang="nl-BE" dirty="0" smtClean="0"/>
              <a:t>Parameters: naam, waarde, case-</a:t>
            </a:r>
            <a:r>
              <a:rPr lang="nl-BE" dirty="0" err="1" smtClean="0"/>
              <a:t>insensitive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r>
              <a:rPr lang="nl-BE" dirty="0" smtClean="0"/>
              <a:t>Merk op dat </a:t>
            </a:r>
            <a:r>
              <a:rPr lang="nl-BE" dirty="0" err="1" smtClean="0"/>
              <a:t>php</a:t>
            </a:r>
            <a:r>
              <a:rPr lang="nl-BE" dirty="0" smtClean="0"/>
              <a:t> een operator heeft om een macht te nemen</a:t>
            </a:r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392" y="4726175"/>
            <a:ext cx="6399609" cy="4472928"/>
          </a:xfrm>
          <a:noFill/>
          <a:ln/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PHP: </a:t>
            </a:r>
            <a:r>
              <a:rPr lang="en-US" dirty="0" err="1" smtClean="0"/>
              <a:t>recursief</a:t>
            </a:r>
            <a:r>
              <a:rPr lang="en-US" dirty="0" smtClean="0"/>
              <a:t> </a:t>
            </a:r>
            <a:r>
              <a:rPr lang="en-US" dirty="0" err="1" smtClean="0"/>
              <a:t>acroniem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gecompileerd</a:t>
            </a:r>
            <a:r>
              <a:rPr lang="en-US" dirty="0" smtClean="0"/>
              <a:t> maar </a:t>
            </a:r>
            <a:r>
              <a:rPr lang="en-US" dirty="0" err="1" smtClean="0"/>
              <a:t>geïnterpreteerd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Vroeger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OO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800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r>
              <a:rPr lang="nl-BE" dirty="0" smtClean="0"/>
              <a:t>Merk op er zijn twee</a:t>
            </a:r>
            <a:r>
              <a:rPr lang="nl-BE" baseline="0" dirty="0" smtClean="0"/>
              <a:t> manier om op (on)gelijkheid te controleren, demonstreer aan de hand van de volgende code:</a:t>
            </a:r>
          </a:p>
          <a:p>
            <a:pPr marL="190476" indent="-190476">
              <a:defRPr/>
            </a:pPr>
            <a:endParaRPr lang="nl-BE" baseline="0" dirty="0" smtClean="0"/>
          </a:p>
          <a:p>
            <a:pPr marL="190476" indent="-190476">
              <a:defRPr/>
            </a:pPr>
            <a:r>
              <a:rPr lang="nl-BE" baseline="0" dirty="0" smtClean="0"/>
              <a:t> $x=100;</a:t>
            </a:r>
          </a:p>
          <a:p>
            <a:pPr marL="190476" indent="-190476">
              <a:defRPr/>
            </a:pPr>
            <a:r>
              <a:rPr lang="nl-BE" baseline="0" dirty="0" smtClean="0"/>
              <a:t>  $y='100';</a:t>
            </a:r>
          </a:p>
          <a:p>
            <a:pPr marL="190476" indent="-190476">
              <a:defRPr/>
            </a:pPr>
            <a:r>
              <a:rPr lang="nl-BE" baseline="0" dirty="0" smtClean="0"/>
              <a:t> 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($x == $y){</a:t>
            </a:r>
          </a:p>
          <a:p>
            <a:pPr marL="190476" indent="-190476">
              <a:defRPr/>
            </a:pPr>
            <a:r>
              <a:rPr lang="nl-BE" baseline="0" dirty="0" smtClean="0"/>
              <a:t>  	echo "gelijk\n";</a:t>
            </a:r>
          </a:p>
          <a:p>
            <a:pPr marL="190476" indent="-190476">
              <a:defRPr/>
            </a:pPr>
            <a:r>
              <a:rPr lang="nl-BE" baseline="0" dirty="0" smtClean="0"/>
              <a:t>  }</a:t>
            </a:r>
            <a:r>
              <a:rPr lang="nl-BE" baseline="0" dirty="0" err="1" smtClean="0"/>
              <a:t>else</a:t>
            </a:r>
            <a:r>
              <a:rPr lang="nl-BE" baseline="0" dirty="0" smtClean="0"/>
              <a:t>{</a:t>
            </a:r>
          </a:p>
          <a:p>
            <a:pPr marL="190476" indent="-190476">
              <a:defRPr/>
            </a:pPr>
            <a:r>
              <a:rPr lang="nl-BE" baseline="0" dirty="0" smtClean="0"/>
              <a:t>  	echo "niet gelijk\n";</a:t>
            </a:r>
          </a:p>
          <a:p>
            <a:pPr marL="190476" indent="-190476">
              <a:defRPr/>
            </a:pPr>
            <a:r>
              <a:rPr lang="nl-BE" baseline="0" dirty="0" smtClean="0"/>
              <a:t>  }	</a:t>
            </a:r>
          </a:p>
          <a:p>
            <a:pPr marL="190476" indent="-190476">
              <a:defRPr/>
            </a:pPr>
            <a:endParaRPr lang="nl-BE" baseline="0" dirty="0" smtClean="0"/>
          </a:p>
          <a:p>
            <a:pPr marL="190476" indent="-190476">
              <a:defRPr/>
            </a:pPr>
            <a:r>
              <a:rPr lang="nl-BE" baseline="0" dirty="0" smtClean="0"/>
              <a:t> 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($x === $y){</a:t>
            </a:r>
          </a:p>
          <a:p>
            <a:pPr marL="190476" indent="-190476">
              <a:defRPr/>
            </a:pPr>
            <a:r>
              <a:rPr lang="nl-BE" baseline="0" dirty="0" smtClean="0"/>
              <a:t>  	echo "gelijk\n";</a:t>
            </a:r>
          </a:p>
          <a:p>
            <a:pPr marL="190476" indent="-190476">
              <a:defRPr/>
            </a:pPr>
            <a:r>
              <a:rPr lang="nl-BE" baseline="0" dirty="0" smtClean="0"/>
              <a:t>  }</a:t>
            </a:r>
            <a:r>
              <a:rPr lang="nl-BE" baseline="0" dirty="0" err="1" smtClean="0"/>
              <a:t>else</a:t>
            </a:r>
            <a:r>
              <a:rPr lang="nl-BE" baseline="0" dirty="0" smtClean="0"/>
              <a:t>{</a:t>
            </a:r>
          </a:p>
          <a:p>
            <a:pPr marL="190476" indent="-190476">
              <a:defRPr/>
            </a:pPr>
            <a:r>
              <a:rPr lang="nl-BE" baseline="0" dirty="0" smtClean="0"/>
              <a:t>  	echo "niet gelijk\n";</a:t>
            </a:r>
          </a:p>
          <a:p>
            <a:pPr marL="190476" indent="-190476">
              <a:defRPr/>
            </a:pPr>
            <a:r>
              <a:rPr lang="nl-BE" baseline="0" dirty="0" smtClean="0"/>
              <a:t>  }</a:t>
            </a:r>
          </a:p>
          <a:p>
            <a:pPr marL="190476" indent="-190476">
              <a:defRPr/>
            </a:pPr>
            <a:endParaRPr lang="nl-BE" baseline="0" dirty="0" smtClean="0"/>
          </a:p>
          <a:p>
            <a:pPr marL="190476" indent="-190476">
              <a:defRPr/>
            </a:pPr>
            <a:r>
              <a:rPr lang="nl-BE" baseline="0" dirty="0" smtClean="0"/>
              <a:t> 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($x != $y){</a:t>
            </a:r>
          </a:p>
          <a:p>
            <a:pPr marL="190476" indent="-190476">
              <a:defRPr/>
            </a:pPr>
            <a:r>
              <a:rPr lang="nl-BE" baseline="0" dirty="0" smtClean="0"/>
              <a:t>  	echo "niet gelijk\n";</a:t>
            </a:r>
          </a:p>
          <a:p>
            <a:pPr marL="190476" indent="-190476">
              <a:defRPr/>
            </a:pPr>
            <a:r>
              <a:rPr lang="nl-BE" baseline="0" dirty="0" smtClean="0"/>
              <a:t>  }</a:t>
            </a:r>
            <a:r>
              <a:rPr lang="nl-BE" baseline="0" dirty="0" err="1" smtClean="0"/>
              <a:t>else</a:t>
            </a:r>
            <a:r>
              <a:rPr lang="nl-BE" baseline="0" dirty="0" smtClean="0"/>
              <a:t>{</a:t>
            </a:r>
          </a:p>
          <a:p>
            <a:pPr marL="190476" indent="-190476">
              <a:defRPr/>
            </a:pPr>
            <a:r>
              <a:rPr lang="nl-BE" baseline="0" dirty="0" smtClean="0"/>
              <a:t>  	echo "gelijk\n";</a:t>
            </a:r>
          </a:p>
          <a:p>
            <a:pPr marL="190476" indent="-190476">
              <a:defRPr/>
            </a:pPr>
            <a:r>
              <a:rPr lang="nl-BE" baseline="0" dirty="0" smtClean="0"/>
              <a:t>  }</a:t>
            </a:r>
          </a:p>
          <a:p>
            <a:pPr marL="190476" indent="-190476">
              <a:defRPr/>
            </a:pPr>
            <a:r>
              <a:rPr lang="nl-BE" baseline="0" dirty="0" smtClean="0"/>
              <a:t>  </a:t>
            </a:r>
          </a:p>
          <a:p>
            <a:pPr marL="190476" indent="-190476">
              <a:defRPr/>
            </a:pPr>
            <a:r>
              <a:rPr lang="nl-BE" baseline="0" dirty="0" smtClean="0"/>
              <a:t> 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($x !== $y){</a:t>
            </a:r>
          </a:p>
          <a:p>
            <a:pPr marL="190476" indent="-190476">
              <a:defRPr/>
            </a:pPr>
            <a:r>
              <a:rPr lang="nl-BE" baseline="0" dirty="0" smtClean="0"/>
              <a:t>  	echo "niet gelijk\n";</a:t>
            </a:r>
          </a:p>
          <a:p>
            <a:pPr marL="190476" indent="-190476">
              <a:defRPr/>
            </a:pPr>
            <a:r>
              <a:rPr lang="nl-BE" baseline="0" dirty="0" smtClean="0"/>
              <a:t>  }</a:t>
            </a:r>
            <a:r>
              <a:rPr lang="nl-BE" baseline="0" dirty="0" err="1" smtClean="0"/>
              <a:t>else</a:t>
            </a:r>
            <a:r>
              <a:rPr lang="nl-BE" baseline="0" dirty="0" smtClean="0"/>
              <a:t>{</a:t>
            </a:r>
          </a:p>
          <a:p>
            <a:pPr marL="190476" indent="-190476">
              <a:defRPr/>
            </a:pPr>
            <a:r>
              <a:rPr lang="nl-BE" baseline="0" dirty="0" smtClean="0"/>
              <a:t>  	echo "gelijk\n";</a:t>
            </a:r>
          </a:p>
          <a:p>
            <a:pPr marL="190476" indent="-190476">
              <a:defRPr/>
            </a:pPr>
            <a:r>
              <a:rPr lang="nl-BE" baseline="0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r>
              <a:rPr lang="nl-BE" dirty="0" smtClean="0"/>
              <a:t>Op te merken: </a:t>
            </a:r>
            <a:r>
              <a:rPr lang="nl-BE" dirty="0" err="1" smtClean="0"/>
              <a:t>union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equality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identity</a:t>
            </a:r>
            <a:r>
              <a:rPr lang="nl-BE" baseline="0" dirty="0" smtClean="0"/>
              <a:t> operatoren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Sites die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van </a:t>
            </a:r>
            <a:r>
              <a:rPr lang="en-US" dirty="0" err="1" smtClean="0"/>
              <a:t>php</a:t>
            </a:r>
            <a:r>
              <a:rPr lang="en-US" dirty="0" smtClean="0"/>
              <a:t> op de server side</a:t>
            </a:r>
          </a:p>
        </p:txBody>
      </p:sp>
    </p:spTree>
    <p:extLst>
      <p:ext uri="{BB962C8B-B14F-4D97-AF65-F5344CB8AC3E}">
        <p14:creationId xmlns:p14="http://schemas.microsoft.com/office/powerpoint/2010/main" val="1710434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6175"/>
            <a:ext cx="6858000" cy="4472928"/>
          </a:xfrm>
          <a:ln/>
        </p:spPr>
        <p:txBody>
          <a:bodyPr/>
          <a:lstStyle/>
          <a:p>
            <a:pPr marL="190476" indent="-190476">
              <a:defRPr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2862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205110"/>
            <a:ext cx="8229600" cy="1111503"/>
          </a:xfrm>
        </p:spPr>
        <p:txBody>
          <a:bodyPr lIns="0" tIns="0" rIns="0" bIns="0" anchor="b" anchorCtr="0">
            <a:normAutofit/>
          </a:bodyPr>
          <a:lstStyle>
            <a:lvl1pPr algn="l">
              <a:defRPr sz="4000">
                <a:solidFill>
                  <a:srgbClr val="006FB8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457200" y="5363649"/>
            <a:ext cx="8229600" cy="149435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rgbClr val="006F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Subtitel</a:t>
            </a:r>
            <a:endParaRPr lang="nl-NL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100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38932"/>
            <a:ext cx="8219256" cy="5070388"/>
          </a:xfrm>
        </p:spPr>
        <p:txBody>
          <a:bodyPr/>
          <a:lstStyle>
            <a:lvl1pPr>
              <a:buClr>
                <a:srgbClr val="0073AE"/>
              </a:buClr>
              <a:defRPr kumimoji="0" lang="nl-NL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0073AE"/>
              </a:buClr>
              <a:defRPr/>
            </a:lvl2pPr>
            <a:lvl3pPr>
              <a:buClr>
                <a:srgbClr val="0073AE"/>
              </a:buClr>
              <a:defRPr/>
            </a:lvl3pPr>
            <a:lvl4pPr>
              <a:buClr>
                <a:srgbClr val="0073AE"/>
              </a:buClr>
              <a:defRPr/>
            </a:lvl4pPr>
            <a:lvl5pPr>
              <a:buClr>
                <a:srgbClr val="0073AE"/>
              </a:buClr>
              <a:defRPr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1678" y="6381328"/>
            <a:ext cx="654818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r>
              <a:rPr lang="nl-NL" smtClean="0"/>
              <a:t>Pag. </a:t>
            </a:r>
            <a:fld id="{A5267D12-78B8-4E39-973C-23513B8C4C2E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100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38932"/>
            <a:ext cx="3970784" cy="5070388"/>
          </a:xfrm>
        </p:spPr>
        <p:txBody>
          <a:bodyPr/>
          <a:lstStyle>
            <a:lvl1pPr>
              <a:buClr>
                <a:srgbClr val="0073AE"/>
              </a:buClr>
              <a:defRPr kumimoji="0" lang="nl-NL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0073AE"/>
              </a:buClr>
              <a:defRPr/>
            </a:lvl2pPr>
            <a:lvl3pPr>
              <a:buClr>
                <a:srgbClr val="0073AE"/>
              </a:buClr>
              <a:defRPr/>
            </a:lvl3pPr>
            <a:lvl4pPr>
              <a:buClr>
                <a:srgbClr val="0073AE"/>
              </a:buClr>
              <a:defRPr/>
            </a:lvl4pPr>
            <a:lvl5pPr>
              <a:buClr>
                <a:srgbClr val="0073AE"/>
              </a:buClr>
              <a:defRPr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00392" y="6381328"/>
            <a:ext cx="654818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r>
              <a:rPr lang="nl-NL" smtClean="0"/>
              <a:t>Pag. </a:t>
            </a:r>
            <a:fld id="{A5267D12-78B8-4E39-973C-23513B8C4C2E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3"/>
          </p:nvPr>
        </p:nvSpPr>
        <p:spPr>
          <a:xfrm>
            <a:off x="4644008" y="1268760"/>
            <a:ext cx="4042792" cy="5040560"/>
          </a:xfrm>
        </p:spPr>
        <p:txBody>
          <a:bodyPr/>
          <a:lstStyle>
            <a:lvl1pPr>
              <a:buClr>
                <a:srgbClr val="0073AE"/>
              </a:buClr>
              <a:defRPr kumimoji="0" lang="nl-NL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0073AE"/>
              </a:buClr>
              <a:defRPr/>
            </a:lvl2pPr>
            <a:lvl3pPr>
              <a:buClr>
                <a:srgbClr val="0073AE"/>
              </a:buClr>
              <a:defRPr/>
            </a:lvl3pPr>
            <a:lvl4pPr>
              <a:buClr>
                <a:srgbClr val="0073AE"/>
              </a:buClr>
              <a:defRPr/>
            </a:lvl4pPr>
            <a:lvl5pPr>
              <a:buClr>
                <a:srgbClr val="0073AE"/>
              </a:buClr>
              <a:defRPr/>
            </a:lvl5pPr>
            <a:extLst/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kumimoji="0"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ussendia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3571" y="452931"/>
            <a:ext cx="8007583" cy="1362075"/>
          </a:xfrm>
        </p:spPr>
        <p:txBody>
          <a:bodyPr rIns="0" anchor="t"/>
          <a:lstStyle>
            <a:lvl1pPr algn="l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3572" y="2156619"/>
            <a:ext cx="8007582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6255" y="6067777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2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67544" y="125760"/>
            <a:ext cx="8190652" cy="99898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dirty="0" smtClean="0"/>
              <a:t>Klik om de stijl te bewerken</a:t>
            </a:r>
            <a:endParaRPr kumimoji="0" lang="en-US" dirty="0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112568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  <a:p>
            <a:pPr lvl="1" eaLnBrk="1" latinLnBrk="0" hangingPunct="1"/>
            <a:r>
              <a:rPr kumimoji="0" lang="nl-NL" dirty="0" smtClean="0"/>
              <a:t>Tweede niveau</a:t>
            </a:r>
          </a:p>
          <a:p>
            <a:pPr lvl="2" eaLnBrk="1" latinLnBrk="0" hangingPunct="1"/>
            <a:r>
              <a:rPr kumimoji="0" lang="nl-NL" dirty="0" smtClean="0"/>
              <a:t>Derde niveau</a:t>
            </a:r>
          </a:p>
          <a:p>
            <a:pPr lvl="3" eaLnBrk="1" latinLnBrk="0" hangingPunct="1"/>
            <a:r>
              <a:rPr kumimoji="0" lang="nl-NL" dirty="0" smtClean="0"/>
              <a:t>Vierde niveau</a:t>
            </a:r>
          </a:p>
          <a:p>
            <a:pPr lvl="4" eaLnBrk="1" latinLnBrk="0" hangingPunct="1"/>
            <a:r>
              <a:rPr kumimoji="0" lang="nl-NL" dirty="0" smtClean="0"/>
              <a:t>Vijfde niveau</a:t>
            </a:r>
            <a:endParaRPr kumimoji="0" lang="en-US" dirty="0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0" y="980728"/>
            <a:ext cx="9144000" cy="0"/>
          </a:xfrm>
          <a:prstGeom prst="line">
            <a:avLst/>
          </a:prstGeom>
          <a:noFill/>
          <a:ln w="12700">
            <a:solidFill>
              <a:srgbClr val="006FB8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nl-B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039" y="6346651"/>
            <a:ext cx="11906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39985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1200">
                <a:solidFill>
                  <a:srgbClr val="7F7F7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 smtClean="0"/>
              <a:t>Pag. </a:t>
            </a:r>
            <a:fld id="{A5267D12-78B8-4E39-973C-23513B8C4C2E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rgbClr val="006FB8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rgbClr val="006FB8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rgbClr val="006FB8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rgbClr val="006FB8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rgbClr val="006FB8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rgbClr val="006FB8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courses/web-beginner-en-StaFQ/0/1?curriculum_id=5124ef4c78d510dd89003eb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ritecodeonline.com/ph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eon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Introduction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PHP</a:t>
            </a:r>
            <a:endParaRPr lang="nl-BE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489950" y="6381750"/>
            <a:ext cx="654050" cy="365125"/>
          </a:xfrm>
        </p:spPr>
        <p:txBody>
          <a:bodyPr/>
          <a:lstStyle/>
          <a:p>
            <a:pPr>
              <a:defRPr/>
            </a:pPr>
            <a:r>
              <a:rPr lang="nl-NL" smtClean="0"/>
              <a:t>Pag. </a:t>
            </a:r>
            <a:fld id="{A5267D12-78B8-4E39-973C-23513B8C4C2E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Capitals</a:t>
            </a:r>
            <a:endParaRPr lang="en-US" dirty="0" smtClean="0"/>
          </a:p>
          <a:p>
            <a:pPr lvl="1"/>
            <a:r>
              <a:rPr lang="en-US" dirty="0" err="1" smtClean="0"/>
              <a:t>Functienamen</a:t>
            </a:r>
            <a:r>
              <a:rPr lang="en-US" dirty="0" smtClean="0"/>
              <a:t>: NIET </a:t>
            </a:r>
            <a:r>
              <a:rPr lang="en-US" dirty="0" err="1" smtClean="0"/>
              <a:t>hoofdlettergevoelig</a:t>
            </a:r>
            <a:endParaRPr lang="en-US" dirty="0" smtClean="0"/>
          </a:p>
          <a:p>
            <a:pPr lvl="1"/>
            <a:r>
              <a:rPr lang="en-US" dirty="0" err="1" smtClean="0"/>
              <a:t>Variabelen</a:t>
            </a:r>
            <a:r>
              <a:rPr lang="en-US" dirty="0" smtClean="0"/>
              <a:t>: WEL </a:t>
            </a:r>
            <a:r>
              <a:rPr lang="en-US" dirty="0" err="1" smtClean="0"/>
              <a:t>hoofdlettergevoelig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10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11" y="3194763"/>
            <a:ext cx="4869184" cy="896317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41" y="4653136"/>
            <a:ext cx="5854805" cy="1008112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 flipH="1">
            <a:off x="5076056" y="4653136"/>
            <a:ext cx="180020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588224" y="4191564"/>
            <a:ext cx="2178930" cy="445635"/>
          </a:xfrm>
          <a:prstGeom prst="rect">
            <a:avLst/>
          </a:prstGeom>
          <a:noFill/>
          <a:ln>
            <a:solidFill>
              <a:srgbClr val="60B5BE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>
                <a:latin typeface="+mn-lt"/>
              </a:rPr>
              <a:t>Doesn’t exist!</a:t>
            </a:r>
            <a:endParaRPr lang="nl-NL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5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 smtClean="0"/>
          </a:p>
          <a:p>
            <a:pPr lvl="1"/>
            <a:r>
              <a:rPr lang="en-US" dirty="0" smtClean="0"/>
              <a:t>Loosely Typed!</a:t>
            </a:r>
          </a:p>
          <a:p>
            <a:pPr lvl="1"/>
            <a:r>
              <a:rPr lang="en-US" dirty="0" smtClean="0"/>
              <a:t>Local, global of static</a:t>
            </a:r>
          </a:p>
          <a:p>
            <a:pPr lvl="1"/>
            <a:r>
              <a:rPr lang="en-US" dirty="0" smtClean="0"/>
              <a:t>Start with $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11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44598"/>
            <a:ext cx="4824536" cy="23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</a:p>
          <a:p>
            <a:pPr lvl="1"/>
            <a:r>
              <a:rPr lang="en-US" dirty="0" smtClean="0"/>
              <a:t>Defined outside a function.</a:t>
            </a:r>
            <a:endParaRPr lang="en-US" dirty="0" smtClean="0"/>
          </a:p>
          <a:p>
            <a:pPr lvl="1"/>
            <a:r>
              <a:rPr lang="en-US" dirty="0" smtClean="0"/>
              <a:t>Not visible within a function!</a:t>
            </a:r>
            <a:endParaRPr lang="en-US" dirty="0" smtClean="0"/>
          </a:p>
          <a:p>
            <a:r>
              <a:rPr lang="en-US" dirty="0" smtClean="0"/>
              <a:t>Local scope</a:t>
            </a:r>
          </a:p>
          <a:p>
            <a:pPr lvl="1"/>
            <a:r>
              <a:rPr lang="en-US" dirty="0" smtClean="0"/>
              <a:t>Defined within a function.</a:t>
            </a:r>
            <a:endParaRPr lang="en-US" dirty="0" smtClean="0"/>
          </a:p>
          <a:p>
            <a:pPr lvl="1"/>
            <a:r>
              <a:rPr lang="en-US" dirty="0" smtClean="0"/>
              <a:t>Only visible within a function!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12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1982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13</a:t>
            </a:fld>
            <a:endParaRPr lang="nl-NL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7560840" cy="514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within a function:</a:t>
            </a:r>
            <a:endParaRPr lang="en-US" dirty="0" smtClean="0"/>
          </a:p>
          <a:p>
            <a:pPr lvl="1"/>
            <a:r>
              <a:rPr lang="en-US" dirty="0" smtClean="0"/>
              <a:t>Through th</a:t>
            </a:r>
            <a:r>
              <a:rPr lang="en-US" dirty="0" smtClean="0"/>
              <a:t>e </a:t>
            </a:r>
            <a:r>
              <a:rPr lang="en-US" dirty="0" smtClean="0"/>
              <a:t>global </a:t>
            </a:r>
            <a:r>
              <a:rPr lang="en-US" dirty="0" smtClean="0"/>
              <a:t>keyword</a:t>
            </a:r>
          </a:p>
          <a:p>
            <a:pPr lvl="1"/>
            <a:r>
              <a:rPr lang="en-US" dirty="0" smtClean="0"/>
              <a:t>Through the $GLOBALS </a:t>
            </a:r>
            <a:r>
              <a:rPr lang="en-US" dirty="0" smtClean="0"/>
              <a:t>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14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14130"/>
            <a:ext cx="3024336" cy="228913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378298"/>
            <a:ext cx="6420847" cy="19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  <a:endParaRPr lang="en-US" dirty="0" smtClean="0"/>
          </a:p>
          <a:p>
            <a:pPr lvl="1"/>
            <a:r>
              <a:rPr lang="en-US" dirty="0" smtClean="0"/>
              <a:t>Through the </a:t>
            </a:r>
            <a:r>
              <a:rPr lang="en-US" dirty="0" smtClean="0"/>
              <a:t>static </a:t>
            </a:r>
            <a:r>
              <a:rPr lang="en-US" dirty="0" smtClean="0"/>
              <a:t>keyword.</a:t>
            </a:r>
            <a:endParaRPr lang="en-US" dirty="0" smtClean="0"/>
          </a:p>
          <a:p>
            <a:pPr lvl="1"/>
            <a:r>
              <a:rPr lang="en-US" dirty="0" smtClean="0"/>
              <a:t>Retains its value through the whole program execution.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15</a:t>
            </a:fld>
            <a:endParaRPr lang="nl-NL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40968"/>
            <a:ext cx="429506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cho </a:t>
            </a:r>
            <a:r>
              <a:rPr lang="en-US" dirty="0" err="1" smtClean="0"/>
              <a:t>en</a:t>
            </a:r>
            <a:r>
              <a:rPr lang="en-US" dirty="0" smtClean="0"/>
              <a:t> print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cho: </a:t>
            </a:r>
            <a:r>
              <a:rPr lang="en-US" dirty="0" smtClean="0"/>
              <a:t>doesn’t return a value.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rint: </a:t>
            </a:r>
            <a:r>
              <a:rPr lang="en-US" dirty="0" smtClean="0"/>
              <a:t>always returns 1.</a:t>
            </a:r>
            <a:endParaRPr lang="en-US" dirty="0" smtClean="0"/>
          </a:p>
          <a:p>
            <a:pPr lvl="1"/>
            <a:r>
              <a:rPr lang="en-US" dirty="0" smtClean="0"/>
              <a:t>echo: </a:t>
            </a:r>
            <a:r>
              <a:rPr lang="en-US" dirty="0" smtClean="0"/>
              <a:t>can print multiple parameters.</a:t>
            </a:r>
            <a:endParaRPr lang="en-US" dirty="0" smtClean="0"/>
          </a:p>
          <a:p>
            <a:pPr lvl="1"/>
            <a:r>
              <a:rPr lang="en-US" dirty="0" smtClean="0"/>
              <a:t>print: </a:t>
            </a:r>
            <a:r>
              <a:rPr lang="en-US" dirty="0" smtClean="0"/>
              <a:t>prints only one parameter</a:t>
            </a:r>
            <a:endParaRPr lang="en-US" dirty="0" smtClean="0"/>
          </a:p>
          <a:p>
            <a:pPr lvl="1"/>
            <a:r>
              <a:rPr lang="en-US" dirty="0" smtClean="0"/>
              <a:t>echo: </a:t>
            </a:r>
            <a:r>
              <a:rPr lang="en-US" dirty="0" smtClean="0"/>
              <a:t>a little faster then print (negligible)</a:t>
            </a:r>
            <a:endParaRPr lang="en-US" dirty="0" smtClean="0"/>
          </a:p>
          <a:p>
            <a:pPr lvl="1"/>
            <a:r>
              <a:rPr lang="en-US" dirty="0" smtClean="0"/>
              <a:t>Can print variables!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16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313334"/>
            <a:ext cx="4176464" cy="215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Loosley</a:t>
            </a:r>
            <a:r>
              <a:rPr lang="en-US" dirty="0" smtClean="0"/>
              <a:t> typed!!!</a:t>
            </a:r>
          </a:p>
          <a:p>
            <a:pPr lvl="1"/>
            <a:r>
              <a:rPr lang="en-US" dirty="0" smtClean="0"/>
              <a:t>Get a variable type with the </a:t>
            </a:r>
            <a:r>
              <a:rPr lang="en-US" dirty="0" err="1" smtClean="0"/>
              <a:t>var_dump</a:t>
            </a:r>
            <a:r>
              <a:rPr lang="en-US" dirty="0" smtClean="0"/>
              <a:t>() function.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 $x = 302;</a:t>
            </a:r>
          </a:p>
          <a:p>
            <a:pPr lvl="1"/>
            <a:r>
              <a:rPr lang="en-US" dirty="0" smtClean="0"/>
              <a:t>float: </a:t>
            </a:r>
          </a:p>
          <a:p>
            <a:pPr lvl="2"/>
            <a:r>
              <a:rPr lang="en-US" dirty="0" smtClean="0"/>
              <a:t>$x = 10.423;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 $x = true;</a:t>
            </a:r>
          </a:p>
          <a:p>
            <a:pPr lvl="1"/>
            <a:r>
              <a:rPr lang="en-US" dirty="0" smtClean="0"/>
              <a:t>array: </a:t>
            </a:r>
          </a:p>
          <a:p>
            <a:pPr lvl="2"/>
            <a:r>
              <a:rPr lang="en-US" dirty="0" smtClean="0"/>
              <a:t>$cars = array(“Volvo”, “BMW”, “Toyota”);</a:t>
            </a:r>
          </a:p>
          <a:p>
            <a:pPr lvl="1"/>
            <a:r>
              <a:rPr lang="en-US" dirty="0" smtClean="0"/>
              <a:t>!A variable can be null!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17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7635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18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03" y="2204864"/>
            <a:ext cx="4967989" cy="31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 smtClean="0"/>
          </a:p>
          <a:p>
            <a:pPr lvl="1"/>
            <a:r>
              <a:rPr lang="en-US" dirty="0" smtClean="0"/>
              <a:t>Visible everywhere.</a:t>
            </a:r>
            <a:endParaRPr lang="en-US" dirty="0" smtClean="0"/>
          </a:p>
          <a:p>
            <a:pPr lvl="1"/>
            <a:r>
              <a:rPr lang="en-US" dirty="0" smtClean="0"/>
              <a:t>Create with the define</a:t>
            </a:r>
            <a:r>
              <a:rPr lang="en-US" dirty="0" smtClean="0"/>
              <a:t>() </a:t>
            </a:r>
            <a:r>
              <a:rPr lang="en-US" dirty="0" smtClean="0"/>
              <a:t>function.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19</a:t>
            </a:fld>
            <a:endParaRPr lang="nl-NL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96952"/>
            <a:ext cx="8221495" cy="77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371600" y="5105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buClr>
                <a:srgbClr val="29394A"/>
              </a:buClr>
            </a:pPr>
            <a:endParaRPr lang="nl-BE" sz="2000" b="1" dirty="0">
              <a:solidFill>
                <a:srgbClr val="29394A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smtClean="0"/>
              <a:t>PHP</a:t>
            </a:r>
            <a:endParaRPr lang="nl-BE" dirty="0"/>
          </a:p>
        </p:txBody>
      </p:sp>
      <p:sp>
        <p:nvSpPr>
          <p:cNvPr id="11" name="Ondertitel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Introduction</a:t>
            </a:r>
            <a:endParaRPr lang="nl-BE" dirty="0" smtClean="0"/>
          </a:p>
          <a:p>
            <a:r>
              <a:rPr lang="nl-BE" dirty="0" smtClean="0"/>
              <a:t>Syntax</a:t>
            </a:r>
          </a:p>
          <a:p>
            <a:r>
              <a:rPr lang="nl-BE" dirty="0" smtClean="0"/>
              <a:t>Forms</a:t>
            </a:r>
            <a:endParaRPr lang="nl-BE" dirty="0" smtClean="0"/>
          </a:p>
          <a:p>
            <a:r>
              <a:rPr lang="nl-BE" dirty="0" err="1" smtClean="0"/>
              <a:t>Exercises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1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Pag. </a:t>
            </a:r>
            <a:fld id="{B7B62C2D-5BBE-432B-A6C5-C4F78786741A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 smtClean="0"/>
          </a:p>
          <a:p>
            <a:pPr lvl="1"/>
            <a:r>
              <a:rPr lang="en-US" dirty="0" smtClean="0"/>
              <a:t>Mathematical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20</a:t>
            </a:fld>
            <a:endParaRPr lang="nl-NL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36" y="2252498"/>
            <a:ext cx="9276773" cy="27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 smtClean="0"/>
          </a:p>
          <a:p>
            <a:pPr lvl="1"/>
            <a:r>
              <a:rPr lang="en-US" dirty="0" smtClean="0"/>
              <a:t>Assignment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21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342998"/>
            <a:ext cx="9229355" cy="25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 smtClean="0"/>
          </a:p>
          <a:p>
            <a:pPr lvl="1"/>
            <a:r>
              <a:rPr lang="en-US" dirty="0" smtClean="0"/>
              <a:t>strings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22</a:t>
            </a:fld>
            <a:endParaRPr lang="nl-NL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" y="2805024"/>
            <a:ext cx="9120457" cy="14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 smtClean="0"/>
          </a:p>
          <a:p>
            <a:pPr lvl="1"/>
            <a:r>
              <a:rPr lang="en-US" dirty="0" smtClean="0"/>
              <a:t>Increment </a:t>
            </a:r>
            <a:r>
              <a:rPr lang="en-US" dirty="0" err="1" smtClean="0"/>
              <a:t>en</a:t>
            </a:r>
            <a:r>
              <a:rPr lang="en-US" dirty="0" smtClean="0"/>
              <a:t> 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23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2130"/>
            <a:ext cx="9567638" cy="18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 smtClean="0"/>
          </a:p>
          <a:p>
            <a:pPr lvl="1"/>
            <a:r>
              <a:rPr lang="en-US" dirty="0" smtClean="0"/>
              <a:t>Increment </a:t>
            </a:r>
            <a:r>
              <a:rPr lang="en-US" dirty="0" err="1" smtClean="0"/>
              <a:t>en</a:t>
            </a:r>
            <a:r>
              <a:rPr lang="en-US" dirty="0" smtClean="0"/>
              <a:t> 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24</a:t>
            </a:fld>
            <a:endParaRPr lang="nl-NL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3" y="1844824"/>
            <a:ext cx="9165263" cy="40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 smtClean="0"/>
          </a:p>
          <a:p>
            <a:pPr lvl="1"/>
            <a:r>
              <a:rPr lang="en-US" dirty="0" smtClean="0"/>
              <a:t>Logical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25</a:t>
            </a:fld>
            <a:endParaRPr lang="nl-NL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322"/>
            <a:ext cx="9160851" cy="26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 smtClean="0"/>
          </a:p>
          <a:p>
            <a:pPr lvl="1"/>
            <a:r>
              <a:rPr lang="en-US" dirty="0" smtClean="0"/>
              <a:t>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26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" y="2276872"/>
            <a:ext cx="9256951" cy="32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27</a:t>
            </a:fld>
            <a:endParaRPr lang="nl-NL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872404"/>
            <a:ext cx="14619076" cy="228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switch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28</a:t>
            </a:fld>
            <a:endParaRPr lang="nl-NL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6" y="2283406"/>
            <a:ext cx="7638068" cy="38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29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39" y="2348880"/>
            <a:ext cx="5002074" cy="122413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32" y="4581128"/>
            <a:ext cx="504328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7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30</a:t>
            </a:fld>
            <a:endParaRPr lang="nl-NL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8100901" cy="108012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653135"/>
            <a:ext cx="4320479" cy="10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 smtClean="0"/>
          </a:p>
          <a:p>
            <a:pPr lvl="1"/>
            <a:r>
              <a:rPr lang="en-US" dirty="0" smtClean="0"/>
              <a:t>!Name not case sensitive!</a:t>
            </a:r>
            <a:endParaRPr lang="en-US" dirty="0" smtClean="0"/>
          </a:p>
          <a:p>
            <a:pPr lvl="1"/>
            <a:r>
              <a:rPr lang="en-US" dirty="0" smtClean="0"/>
              <a:t>void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31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0928"/>
            <a:ext cx="3650062" cy="108012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49080"/>
            <a:ext cx="639874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 smtClean="0"/>
          </a:p>
          <a:p>
            <a:pPr lvl="1"/>
            <a:r>
              <a:rPr lang="en-US" dirty="0" smtClean="0"/>
              <a:t>!Name not case sensitive!</a:t>
            </a:r>
            <a:endParaRPr lang="en-US" dirty="0" smtClean="0"/>
          </a:p>
          <a:p>
            <a:pPr lvl="1"/>
            <a:r>
              <a:rPr lang="en-US" dirty="0" smtClean="0"/>
              <a:t>Default values: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Return value: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32</a:t>
            </a:fld>
            <a:endParaRPr lang="nl-NL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5" y="2686506"/>
            <a:ext cx="6758765" cy="117454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5" y="4581128"/>
            <a:ext cx="3590413" cy="14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standard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Associative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33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5"/>
            <a:ext cx="4896544" cy="40946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95526"/>
            <a:ext cx="4722864" cy="89351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4653136"/>
            <a:ext cx="6580411" cy="43204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5285522"/>
            <a:ext cx="6430400" cy="8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Superglobals</a:t>
            </a:r>
            <a:endParaRPr lang="en-US" dirty="0" smtClean="0"/>
          </a:p>
          <a:p>
            <a:pPr lvl="1"/>
            <a:r>
              <a:rPr lang="en-US" dirty="0" smtClean="0"/>
              <a:t>Available everywhere</a:t>
            </a:r>
            <a:endParaRPr lang="en-US" dirty="0" smtClean="0"/>
          </a:p>
          <a:p>
            <a:pPr lvl="2"/>
            <a:r>
              <a:rPr lang="en-US" dirty="0" smtClean="0"/>
              <a:t>$GLOBALS: </a:t>
            </a:r>
            <a:r>
              <a:rPr lang="en-US" dirty="0" smtClean="0"/>
              <a:t>contains all global variables.</a:t>
            </a:r>
            <a:endParaRPr lang="en-US" dirty="0" smtClean="0"/>
          </a:p>
          <a:p>
            <a:pPr lvl="2"/>
            <a:r>
              <a:rPr lang="en-US" dirty="0" smtClean="0"/>
              <a:t>$_SERVER: </a:t>
            </a:r>
            <a:r>
              <a:rPr lang="en-US" dirty="0" smtClean="0"/>
              <a:t>contains server information.</a:t>
            </a:r>
            <a:endParaRPr lang="en-US" dirty="0" smtClean="0"/>
          </a:p>
          <a:p>
            <a:pPr lvl="2"/>
            <a:r>
              <a:rPr lang="en-US" dirty="0" smtClean="0"/>
              <a:t>$_REQUEST: </a:t>
            </a:r>
            <a:r>
              <a:rPr lang="en-US" dirty="0" smtClean="0"/>
              <a:t>contains the submitted form data.</a:t>
            </a:r>
            <a:endParaRPr lang="en-US" dirty="0" smtClean="0"/>
          </a:p>
          <a:p>
            <a:pPr lvl="2"/>
            <a:r>
              <a:rPr lang="en-US" dirty="0" smtClean="0"/>
              <a:t>$_POST: </a:t>
            </a:r>
            <a:r>
              <a:rPr lang="en-US" dirty="0" smtClean="0"/>
              <a:t>contains the form post data.</a:t>
            </a:r>
            <a:endParaRPr lang="en-US" dirty="0" smtClean="0"/>
          </a:p>
          <a:p>
            <a:pPr lvl="2"/>
            <a:r>
              <a:rPr lang="en-US" dirty="0" smtClean="0"/>
              <a:t>$_GET: </a:t>
            </a:r>
            <a:r>
              <a:rPr lang="en-US" dirty="0" smtClean="0"/>
              <a:t>contains the get req</a:t>
            </a:r>
            <a:r>
              <a:rPr lang="en-US" dirty="0" smtClean="0"/>
              <a:t>uest </a:t>
            </a:r>
            <a:r>
              <a:rPr lang="en-US" dirty="0" err="1" smtClean="0"/>
              <a:t>querystring</a:t>
            </a:r>
            <a:r>
              <a:rPr lang="en-US" dirty="0" smtClean="0"/>
              <a:t> data.</a:t>
            </a:r>
            <a:endParaRPr lang="en-US" dirty="0" smtClean="0"/>
          </a:p>
          <a:p>
            <a:pPr lvl="2"/>
            <a:r>
              <a:rPr lang="en-US" dirty="0" smtClean="0"/>
              <a:t>$_SESSION: </a:t>
            </a:r>
            <a:r>
              <a:rPr lang="en-US" dirty="0" err="1" smtClean="0"/>
              <a:t>contails</a:t>
            </a:r>
            <a:r>
              <a:rPr lang="en-US" dirty="0" smtClean="0"/>
              <a:t> all session data.</a:t>
            </a:r>
            <a:endParaRPr lang="en-US" dirty="0" smtClean="0"/>
          </a:p>
          <a:p>
            <a:pPr lvl="2"/>
            <a:r>
              <a:rPr lang="en-US" dirty="0" smtClean="0"/>
              <a:t>$_COOKIE: </a:t>
            </a:r>
            <a:r>
              <a:rPr lang="en-US" dirty="0" smtClean="0"/>
              <a:t>contains different cookie values.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34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5058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33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Forms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POST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36</a:t>
            </a:fld>
            <a:endParaRPr lang="nl-NL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4544298" cy="237626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37112"/>
            <a:ext cx="6263166" cy="201622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03845" y="4221087"/>
            <a:ext cx="1312860" cy="294183"/>
          </a:xfrm>
          <a:prstGeom prst="rect">
            <a:avLst/>
          </a:prstGeom>
          <a:noFill/>
          <a:ln>
            <a:solidFill>
              <a:srgbClr val="60B5BE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  <a:latin typeface="+mn-lt"/>
              </a:rPr>
              <a:t>w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elcome.php</a:t>
            </a:r>
            <a:endParaRPr lang="nl-NL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811701" y="2564904"/>
            <a:ext cx="1256243" cy="21602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3043013" y="2780928"/>
            <a:ext cx="1256243" cy="21602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627784" y="5157192"/>
            <a:ext cx="1671472" cy="36004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4283968" y="5373216"/>
            <a:ext cx="1671472" cy="36004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8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Forms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POST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37</a:t>
            </a:fld>
            <a:endParaRPr lang="nl-NL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4544298" cy="237626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03845" y="4221087"/>
            <a:ext cx="1312860" cy="294183"/>
          </a:xfrm>
          <a:prstGeom prst="rect">
            <a:avLst/>
          </a:prstGeom>
          <a:noFill/>
          <a:ln>
            <a:solidFill>
              <a:srgbClr val="60B5BE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  <a:latin typeface="+mn-lt"/>
              </a:rPr>
              <a:t>w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elcome.php</a:t>
            </a:r>
            <a:endParaRPr lang="nl-NL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811701" y="2564904"/>
            <a:ext cx="1256243" cy="21602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3043013" y="2780928"/>
            <a:ext cx="1256243" cy="21602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653136"/>
            <a:ext cx="5843964" cy="1872208"/>
          </a:xfrm>
          <a:prstGeom prst="rect">
            <a:avLst/>
          </a:prstGeom>
        </p:spPr>
      </p:pic>
      <p:sp>
        <p:nvSpPr>
          <p:cNvPr id="14" name="Rechthoek 13"/>
          <p:cNvSpPr/>
          <p:nvPr/>
        </p:nvSpPr>
        <p:spPr>
          <a:xfrm>
            <a:off x="3995936" y="5517232"/>
            <a:ext cx="1671472" cy="36004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2396472" y="5229200"/>
            <a:ext cx="1671472" cy="36004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5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Forms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of POST?</a:t>
            </a:r>
          </a:p>
          <a:p>
            <a:pPr lvl="1"/>
            <a:r>
              <a:rPr lang="en-US" dirty="0" smtClean="0"/>
              <a:t>GET: Maximum 2000 </a:t>
            </a:r>
            <a:r>
              <a:rPr lang="en-US" dirty="0" smtClean="0"/>
              <a:t>characters.</a:t>
            </a:r>
            <a:endParaRPr lang="en-US" dirty="0" smtClean="0"/>
          </a:p>
          <a:p>
            <a:pPr lvl="1"/>
            <a:r>
              <a:rPr lang="en-US" dirty="0" smtClean="0"/>
              <a:t>GET: </a:t>
            </a:r>
            <a:r>
              <a:rPr lang="en-US" dirty="0" smtClean="0"/>
              <a:t>Information visible in the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POST: </a:t>
            </a:r>
            <a:r>
              <a:rPr lang="en-US" dirty="0" smtClean="0"/>
              <a:t>No limit.</a:t>
            </a:r>
            <a:endParaRPr lang="en-US" dirty="0" smtClean="0"/>
          </a:p>
          <a:p>
            <a:pPr lvl="1"/>
            <a:r>
              <a:rPr lang="en-US" dirty="0" smtClean="0"/>
              <a:t>POST: </a:t>
            </a:r>
            <a:r>
              <a:rPr lang="en-US" dirty="0" smtClean="0"/>
              <a:t>Information in the request </a:t>
            </a:r>
            <a:r>
              <a:rPr lang="en-US" dirty="0" smtClean="0"/>
              <a:t>body =&gt; </a:t>
            </a:r>
            <a:r>
              <a:rPr lang="en-US" dirty="0" smtClean="0"/>
              <a:t>not visible.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38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291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Forms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input</a:t>
            </a:r>
            <a:endParaRPr lang="en-US" dirty="0" smtClean="0"/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39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048672" cy="472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Inleiding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PHP: PHP Hypertext Preprocessor</a:t>
            </a:r>
          </a:p>
          <a:p>
            <a:r>
              <a:rPr lang="en-US" dirty="0" smtClean="0"/>
              <a:t>Scripting language =&gt; Interpreted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 smtClean="0"/>
              <a:t>PHP5: object </a:t>
            </a:r>
            <a:r>
              <a:rPr lang="en-US" dirty="0" smtClean="0"/>
              <a:t>oriented</a:t>
            </a:r>
            <a:endParaRPr lang="en-US" dirty="0" smtClean="0"/>
          </a:p>
          <a:p>
            <a:r>
              <a:rPr lang="en-US" dirty="0" smtClean="0"/>
              <a:t>Server side</a:t>
            </a:r>
          </a:p>
          <a:p>
            <a:r>
              <a:rPr lang="en-US" dirty="0" smtClean="0"/>
              <a:t>Open source</a:t>
            </a:r>
            <a:br>
              <a:rPr lang="en-US" dirty="0" smtClean="0"/>
            </a:br>
            <a:endParaRPr lang="en-US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DDDBD2A8-C687-44F2-803A-D9644199F32D}" type="slidenum">
              <a:rPr lang="nl-NL" smtClean="0"/>
              <a:pPr/>
              <a:t>4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2978251" cy="158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Formulieren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input</a:t>
            </a:r>
            <a:endParaRPr lang="en-US" dirty="0" smtClean="0"/>
          </a:p>
          <a:p>
            <a:pPr lvl="1"/>
            <a:r>
              <a:rPr lang="en-US" dirty="0" smtClean="0"/>
              <a:t>Required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regex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40</a:t>
            </a:fld>
            <a:endParaRPr lang="nl-NL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73973"/>
            <a:ext cx="5576228" cy="168707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2" y="4725144"/>
            <a:ext cx="707762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498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Oefeningen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</a:t>
            </a:r>
            <a:r>
              <a:rPr lang="en-US" dirty="0" smtClean="0"/>
              <a:t>an AMP stack on your computer you can write your code in NetBeans or Brackets and put it in your www folder.</a:t>
            </a:r>
          </a:p>
          <a:p>
            <a:r>
              <a:rPr lang="en-US" dirty="0" smtClean="0"/>
              <a:t>Otherwise you can use an online editor.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42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6349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Oefeningen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Exercise 1</a:t>
            </a:r>
            <a:endParaRPr lang="en-US" dirty="0" smtClean="0"/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php</a:t>
            </a:r>
            <a:r>
              <a:rPr lang="en-US" dirty="0" smtClean="0"/>
              <a:t> program which writes the squares of the numbers form one to hundred to a page.</a:t>
            </a:r>
            <a:endParaRPr lang="en-US" dirty="0" smtClean="0"/>
          </a:p>
          <a:p>
            <a:r>
              <a:rPr lang="en-US" dirty="0" smtClean="0"/>
              <a:t>Exercise 2</a:t>
            </a:r>
            <a:endParaRPr lang="en-US" dirty="0"/>
          </a:p>
          <a:p>
            <a:pPr lvl="1"/>
            <a:r>
              <a:rPr lang="en-US" dirty="0" smtClean="0"/>
              <a:t>Create a PHP program that prints out a </a:t>
            </a:r>
            <a:r>
              <a:rPr lang="en-US" dirty="0" smtClean="0"/>
              <a:t>deck of cards in random order. Use strings of the following format to represent the cards: ‘K Hearts’ (for the king of hearts)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Exercise </a:t>
            </a:r>
            <a:r>
              <a:rPr lang="en-US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Write a bubble sort algorithm in PHP.</a:t>
            </a:r>
          </a:p>
          <a:p>
            <a:r>
              <a:rPr lang="en-US" dirty="0" smtClean="0"/>
              <a:t>Exercise 4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www.codecademy.com/courses/web-beginner-en-StaFQ/0/1?curriculum_id=5124ef4c78d510dd89003eb8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complete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php</a:t>
            </a:r>
            <a:r>
              <a:rPr lang="nl-NL" dirty="0" smtClean="0"/>
              <a:t> </a:t>
            </a:r>
            <a:r>
              <a:rPr lang="nl-NL" dirty="0" err="1" smtClean="0"/>
              <a:t>exercises</a:t>
            </a:r>
            <a:r>
              <a:rPr lang="nl-NL" dirty="0" smtClean="0"/>
              <a:t>.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Pag. </a:t>
            </a:r>
            <a:fld id="{A5267D12-78B8-4E39-973C-23513B8C4C2E}" type="slidenum">
              <a:rPr lang="nl-NL" smtClean="0"/>
              <a:pPr>
                <a:defRPr/>
              </a:pPr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71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Introduction</a:t>
            </a:r>
            <a:endParaRPr lang="en-US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7B316D62-2B1E-4173-8A8F-B1B209BC39C3}" type="slidenum">
              <a:rPr lang="nl-NL" smtClean="0"/>
              <a:pPr/>
              <a:t>5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03" y="3140968"/>
            <a:ext cx="2962275" cy="154305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84" y="1281410"/>
            <a:ext cx="3314700" cy="138112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75" y="4221088"/>
            <a:ext cx="2143125" cy="21431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31408"/>
            <a:ext cx="2276475" cy="20097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4327"/>
            <a:ext cx="28575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47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examples on: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http://writecodeonline.com/php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http://ideone.com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7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</a:t>
            </a:r>
            <a:r>
              <a:rPr lang="en-US" dirty="0" smtClean="0"/>
              <a:t>HTML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8</a:t>
            </a:fld>
            <a:endParaRPr lang="nl-NL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5650465" cy="29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Syntax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smtClean="0"/>
              <a:t>Pag. </a:t>
            </a:r>
            <a:fld id="{80877A64-820D-440D-9F6E-AA607B9F2CA2}" type="slidenum">
              <a:rPr lang="nl-NL" smtClean="0"/>
              <a:pPr/>
              <a:t>9</a:t>
            </a:fld>
            <a:endParaRPr lang="nl-NL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84816"/>
            <a:ext cx="5545229" cy="31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ynweb">
  <a:themeElements>
    <a:clrScheme name="Aangepas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6FB8"/>
      </a:hlink>
      <a:folHlink>
        <a:srgbClr val="44B9E8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63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60B5BE"/>
          </a:solidFill>
        </a:ln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dynweb</Template>
  <TotalTime>579947</TotalTime>
  <Words>777</Words>
  <Application>Microsoft Office PowerPoint</Application>
  <PresentationFormat>Diavoorstelling (4:3)</PresentationFormat>
  <Paragraphs>354</Paragraphs>
  <Slides>43</Slides>
  <Notes>37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Verdana</vt:lpstr>
      <vt:lpstr>Wingdings 2</vt:lpstr>
      <vt:lpstr>Wingdings 3</vt:lpstr>
      <vt:lpstr>dynweb</vt:lpstr>
      <vt:lpstr>Introduction to PHP</vt:lpstr>
      <vt:lpstr>Introduction to PHP</vt:lpstr>
      <vt:lpstr>Introduction</vt:lpstr>
      <vt:lpstr>Inleiding</vt:lpstr>
      <vt:lpstr>Introduction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Syntax</vt:lpstr>
      <vt:lpstr>Forms</vt:lpstr>
      <vt:lpstr>Forms</vt:lpstr>
      <vt:lpstr>Forms</vt:lpstr>
      <vt:lpstr>Forms</vt:lpstr>
      <vt:lpstr>Forms</vt:lpstr>
      <vt:lpstr>Formulieren</vt:lpstr>
      <vt:lpstr>oefeningen</vt:lpstr>
      <vt:lpstr>Oefeningen</vt:lpstr>
      <vt:lpstr>Oefeningen</vt:lpstr>
    </vt:vector>
  </TitlesOfParts>
  <Company>The Reference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Karine Samyn;Stefaan Samyn</dc:creator>
  <cp:keywords>Dynamische webapplicaties</cp:keywords>
  <cp:lastModifiedBy>Tom Neutens</cp:lastModifiedBy>
  <cp:revision>844</cp:revision>
  <cp:lastPrinted>2000-10-19T08:02:04Z</cp:lastPrinted>
  <dcterms:created xsi:type="dcterms:W3CDTF">2000-08-17T18:54:13Z</dcterms:created>
  <dcterms:modified xsi:type="dcterms:W3CDTF">2015-09-01T09:21:20Z</dcterms:modified>
</cp:coreProperties>
</file>