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3"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9"/>
    <p:restoredTop sz="94679"/>
  </p:normalViewPr>
  <p:slideViewPr>
    <p:cSldViewPr snapToGrid="0" snapToObjects="1">
      <p:cViewPr varScale="1">
        <p:scale>
          <a:sx n="104" d="100"/>
          <a:sy n="104" d="100"/>
        </p:scale>
        <p:origin x="9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09960F-1142-A14F-BAD1-6BA88B56AD39}" type="datetimeFigureOut">
              <a:rPr lang="en-US" smtClean="0"/>
              <a:t>3/22/22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5B519ED-5AEE-F043-A605-5EEEA3C913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1753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9960F-1142-A14F-BAD1-6BA88B56AD39}" type="datetimeFigureOut">
              <a:rPr lang="en-US" smtClean="0"/>
              <a:t>3/22/22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519ED-5AEE-F043-A605-5EEEA3C913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6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9960F-1142-A14F-BAD1-6BA88B56AD39}" type="datetimeFigureOut">
              <a:rPr lang="en-US" smtClean="0"/>
              <a:t>3/22/22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519ED-5AEE-F043-A605-5EEEA3C913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335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9960F-1142-A14F-BAD1-6BA88B56AD39}" type="datetimeFigureOut">
              <a:rPr lang="en-US" smtClean="0"/>
              <a:t>3/22/22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519ED-5AEE-F043-A605-5EEEA3C913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282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9960F-1142-A14F-BAD1-6BA88B56AD39}" type="datetimeFigureOut">
              <a:rPr lang="en-US" smtClean="0"/>
              <a:t>3/22/22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519ED-5AEE-F043-A605-5EEEA3C913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964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09960F-1142-A14F-BAD1-6BA88B56AD39}" type="datetimeFigureOut">
              <a:rPr lang="en-US" smtClean="0"/>
              <a:t>3/22/22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519ED-5AEE-F043-A605-5EEEA3C913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487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09960F-1142-A14F-BAD1-6BA88B56AD39}" type="datetimeFigureOut">
              <a:rPr lang="en-US" smtClean="0"/>
              <a:t>3/22/22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B519ED-5AEE-F043-A605-5EEEA3C913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935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09960F-1142-A14F-BAD1-6BA88B56AD39}" type="datetimeFigureOut">
              <a:rPr lang="en-US" smtClean="0"/>
              <a:t>3/22/22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B519ED-5AEE-F043-A605-5EEEA3C913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594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9960F-1142-A14F-BAD1-6BA88B56AD39}" type="datetimeFigureOut">
              <a:rPr lang="en-US" smtClean="0"/>
              <a:t>3/22/22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B519ED-5AEE-F043-A605-5EEEA3C91334}" type="slidenum">
              <a:rPr lang="en-US" smtClean="0"/>
              <a:t>‹#›</a:t>
            </a:fld>
            <a:endParaRPr lang="en-US"/>
          </a:p>
        </p:txBody>
      </p:sp>
    </p:spTree>
    <p:extLst>
      <p:ext uri="{BB962C8B-B14F-4D97-AF65-F5344CB8AC3E}">
        <p14:creationId xmlns:p14="http://schemas.microsoft.com/office/powerpoint/2010/main" val="311339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09960F-1142-A14F-BAD1-6BA88B56AD39}" type="datetimeFigureOut">
              <a:rPr lang="en-US" smtClean="0"/>
              <a:t>3/22/22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519ED-5AEE-F043-A605-5EEEA3C913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503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209960F-1142-A14F-BAD1-6BA88B56AD39}" type="datetimeFigureOut">
              <a:rPr lang="en-US" smtClean="0"/>
              <a:t>3/22/22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5B519ED-5AEE-F043-A605-5EEEA3C913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221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209960F-1142-A14F-BAD1-6BA88B56AD39}" type="datetimeFigureOut">
              <a:rPr lang="en-US" smtClean="0"/>
              <a:t>3/22/22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5B519ED-5AEE-F043-A605-5EEEA3C913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165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E770-787F-0643-854B-A85AEB1ED3ED}"/>
              </a:ext>
            </a:extLst>
          </p:cNvPr>
          <p:cNvSpPr>
            <a:spLocks noGrp="1"/>
          </p:cNvSpPr>
          <p:nvPr>
            <p:ph type="ctrTitle"/>
          </p:nvPr>
        </p:nvSpPr>
        <p:spPr/>
        <p:txBody>
          <a:bodyPr/>
          <a:lstStyle/>
          <a:p>
            <a:r>
              <a:rPr lang="en-US" dirty="0"/>
              <a:t>Data scientist vs software engineer</a:t>
            </a:r>
          </a:p>
        </p:txBody>
      </p:sp>
      <p:sp>
        <p:nvSpPr>
          <p:cNvPr id="3" name="Subtitle 2">
            <a:extLst>
              <a:ext uri="{FF2B5EF4-FFF2-40B4-BE49-F238E27FC236}">
                <a16:creationId xmlns:a16="http://schemas.microsoft.com/office/drawing/2014/main" id="{E379C220-34A0-1943-8480-85CB0A29E4DE}"/>
              </a:ext>
            </a:extLst>
          </p:cNvPr>
          <p:cNvSpPr>
            <a:spLocks noGrp="1"/>
          </p:cNvSpPr>
          <p:nvPr>
            <p:ph type="subTitle" idx="1"/>
          </p:nvPr>
        </p:nvSpPr>
        <p:spPr/>
        <p:txBody>
          <a:bodyPr/>
          <a:lstStyle/>
          <a:p>
            <a:r>
              <a:rPr lang="en-US" dirty="0"/>
              <a:t>Tom Tran</a:t>
            </a:r>
          </a:p>
        </p:txBody>
      </p:sp>
    </p:spTree>
    <p:extLst>
      <p:ext uri="{BB962C8B-B14F-4D97-AF65-F5344CB8AC3E}">
        <p14:creationId xmlns:p14="http://schemas.microsoft.com/office/powerpoint/2010/main" val="305889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D9B9-91F0-224F-869A-B9906867FD69}"/>
              </a:ext>
            </a:extLst>
          </p:cNvPr>
          <p:cNvSpPr>
            <a:spLocks noGrp="1"/>
          </p:cNvSpPr>
          <p:nvPr>
            <p:ph type="title"/>
          </p:nvPr>
        </p:nvSpPr>
        <p:spPr/>
        <p:txBody>
          <a:bodyPr/>
          <a:lstStyle/>
          <a:p>
            <a:r>
              <a:rPr lang="en-US" dirty="0"/>
              <a:t>Comparisons </a:t>
            </a:r>
          </a:p>
        </p:txBody>
      </p:sp>
      <p:sp>
        <p:nvSpPr>
          <p:cNvPr id="3" name="Content Placeholder 2">
            <a:extLst>
              <a:ext uri="{FF2B5EF4-FFF2-40B4-BE49-F238E27FC236}">
                <a16:creationId xmlns:a16="http://schemas.microsoft.com/office/drawing/2014/main" id="{E787E99E-9632-EF40-97EA-67FFFEAE5707}"/>
              </a:ext>
            </a:extLst>
          </p:cNvPr>
          <p:cNvSpPr>
            <a:spLocks noGrp="1"/>
          </p:cNvSpPr>
          <p:nvPr>
            <p:ph idx="1"/>
          </p:nvPr>
        </p:nvSpPr>
        <p:spPr/>
        <p:txBody>
          <a:bodyPr/>
          <a:lstStyle/>
          <a:p>
            <a:r>
              <a:rPr lang="en-US" dirty="0"/>
              <a:t>Salary</a:t>
            </a:r>
          </a:p>
          <a:p>
            <a:r>
              <a:rPr lang="en-US" dirty="0"/>
              <a:t>Location</a:t>
            </a:r>
          </a:p>
          <a:p>
            <a:r>
              <a:rPr lang="en-US" dirty="0"/>
              <a:t>Coding languages and softwares</a:t>
            </a:r>
          </a:p>
          <a:p>
            <a:r>
              <a:rPr lang="en-US" dirty="0"/>
              <a:t>College degrees</a:t>
            </a:r>
          </a:p>
        </p:txBody>
      </p:sp>
    </p:spTree>
    <p:extLst>
      <p:ext uri="{BB962C8B-B14F-4D97-AF65-F5344CB8AC3E}">
        <p14:creationId xmlns:p14="http://schemas.microsoft.com/office/powerpoint/2010/main" val="162682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6C5FD-C5EC-D94B-9424-C503CF091DE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D507671-7882-2D41-99EC-68944E4B43C4}"/>
              </a:ext>
            </a:extLst>
          </p:cNvPr>
          <p:cNvSpPr>
            <a:spLocks noGrp="1"/>
          </p:cNvSpPr>
          <p:nvPr>
            <p:ph idx="1"/>
          </p:nvPr>
        </p:nvSpPr>
        <p:spPr/>
        <p:txBody>
          <a:bodyPr/>
          <a:lstStyle/>
          <a:p>
            <a:r>
              <a:rPr lang="en-US" dirty="0" err="1"/>
              <a:t>dataScience.csv</a:t>
            </a:r>
            <a:r>
              <a:rPr lang="en-US" dirty="0"/>
              <a:t> and </a:t>
            </a:r>
            <a:r>
              <a:rPr lang="en-US" dirty="0" err="1"/>
              <a:t>software.csv</a:t>
            </a:r>
            <a:r>
              <a:rPr lang="en-US" dirty="0"/>
              <a:t> used to compare salary and location</a:t>
            </a:r>
          </a:p>
          <a:p>
            <a:r>
              <a:rPr lang="en-US" dirty="0"/>
              <a:t> </a:t>
            </a:r>
            <a:r>
              <a:rPr lang="en-US" dirty="0" err="1"/>
              <a:t>dataScience.csv</a:t>
            </a:r>
            <a:r>
              <a:rPr lang="en-US" dirty="0"/>
              <a:t> and </a:t>
            </a:r>
            <a:r>
              <a:rPr lang="en-US" dirty="0" err="1"/>
              <a:t>indeedSoftware.csv</a:t>
            </a:r>
            <a:r>
              <a:rPr lang="en-US" dirty="0"/>
              <a:t> used to compare coding languages/software and college degrees</a:t>
            </a:r>
          </a:p>
        </p:txBody>
      </p:sp>
    </p:spTree>
    <p:extLst>
      <p:ext uri="{BB962C8B-B14F-4D97-AF65-F5344CB8AC3E}">
        <p14:creationId xmlns:p14="http://schemas.microsoft.com/office/powerpoint/2010/main" val="91153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3582-2A82-6842-A6D1-A6FB20C3B296}"/>
              </a:ext>
            </a:extLst>
          </p:cNvPr>
          <p:cNvSpPr>
            <a:spLocks noGrp="1"/>
          </p:cNvSpPr>
          <p:nvPr>
            <p:ph type="title"/>
          </p:nvPr>
        </p:nvSpPr>
        <p:spPr/>
        <p:txBody>
          <a:bodyPr/>
          <a:lstStyle/>
          <a:p>
            <a:r>
              <a:rPr lang="en-US" dirty="0"/>
              <a:t>Salary metrics</a:t>
            </a:r>
          </a:p>
        </p:txBody>
      </p:sp>
      <p:sp>
        <p:nvSpPr>
          <p:cNvPr id="3" name="Content Placeholder 2">
            <a:extLst>
              <a:ext uri="{FF2B5EF4-FFF2-40B4-BE49-F238E27FC236}">
                <a16:creationId xmlns:a16="http://schemas.microsoft.com/office/drawing/2014/main" id="{0EF5DA97-BBBD-854A-97A5-4C997464A07D}"/>
              </a:ext>
            </a:extLst>
          </p:cNvPr>
          <p:cNvSpPr>
            <a:spLocks noGrp="1"/>
          </p:cNvSpPr>
          <p:nvPr>
            <p:ph idx="1"/>
          </p:nvPr>
        </p:nvSpPr>
        <p:spPr/>
        <p:txBody>
          <a:bodyPr/>
          <a:lstStyle/>
          <a:p>
            <a:r>
              <a:rPr lang="en-US" dirty="0"/>
              <a:t>Entry Level:  Less than 100k</a:t>
            </a:r>
          </a:p>
          <a:p>
            <a:r>
              <a:rPr lang="en-US" dirty="0"/>
              <a:t>Mid level:  Between 100k-150k</a:t>
            </a:r>
          </a:p>
          <a:p>
            <a:r>
              <a:rPr lang="en-US" dirty="0"/>
              <a:t>Senior Level: Over 150K</a:t>
            </a:r>
          </a:p>
          <a:p>
            <a:r>
              <a:rPr lang="en-US" dirty="0"/>
              <a:t>The salaries were listed in a range, but I will use the average between the lower and higher salaries.</a:t>
            </a:r>
          </a:p>
        </p:txBody>
      </p:sp>
    </p:spTree>
    <p:extLst>
      <p:ext uri="{BB962C8B-B14F-4D97-AF65-F5344CB8AC3E}">
        <p14:creationId xmlns:p14="http://schemas.microsoft.com/office/powerpoint/2010/main" val="373491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C0F2-B8BD-7547-8B0D-FD8A7F562D35}"/>
              </a:ext>
            </a:extLst>
          </p:cNvPr>
          <p:cNvSpPr>
            <a:spLocks noGrp="1"/>
          </p:cNvSpPr>
          <p:nvPr>
            <p:ph type="title"/>
          </p:nvPr>
        </p:nvSpPr>
        <p:spPr/>
        <p:txBody>
          <a:bodyPr/>
          <a:lstStyle/>
          <a:p>
            <a:r>
              <a:rPr lang="en-US" dirty="0"/>
              <a:t>Salary</a:t>
            </a:r>
          </a:p>
        </p:txBody>
      </p:sp>
      <p:pic>
        <p:nvPicPr>
          <p:cNvPr id="4" name="Content Placeholder 3">
            <a:extLst>
              <a:ext uri="{FF2B5EF4-FFF2-40B4-BE49-F238E27FC236}">
                <a16:creationId xmlns:a16="http://schemas.microsoft.com/office/drawing/2014/main" id="{83F6D6F9-CA63-344F-B7FC-C518D3CBADA6}"/>
              </a:ext>
            </a:extLst>
          </p:cNvPr>
          <p:cNvPicPr>
            <a:picLocks noGrp="1" noChangeAspect="1"/>
          </p:cNvPicPr>
          <p:nvPr>
            <p:ph idx="1"/>
          </p:nvPr>
        </p:nvPicPr>
        <p:blipFill>
          <a:blip r:embed="rId2"/>
          <a:stretch>
            <a:fillRect/>
          </a:stretch>
        </p:blipFill>
        <p:spPr>
          <a:xfrm>
            <a:off x="3101546" y="1957700"/>
            <a:ext cx="6035209" cy="3669377"/>
          </a:xfrm>
        </p:spPr>
      </p:pic>
    </p:spTree>
    <p:extLst>
      <p:ext uri="{BB962C8B-B14F-4D97-AF65-F5344CB8AC3E}">
        <p14:creationId xmlns:p14="http://schemas.microsoft.com/office/powerpoint/2010/main" val="2721878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22143-8917-794F-80F5-B17512F0360D}"/>
              </a:ext>
            </a:extLst>
          </p:cNvPr>
          <p:cNvSpPr>
            <a:spLocks noGrp="1"/>
          </p:cNvSpPr>
          <p:nvPr>
            <p:ph type="title"/>
          </p:nvPr>
        </p:nvSpPr>
        <p:spPr/>
        <p:txBody>
          <a:bodyPr/>
          <a:lstStyle/>
          <a:p>
            <a:r>
              <a:rPr lang="en-US" dirty="0"/>
              <a:t>Location</a:t>
            </a:r>
          </a:p>
        </p:txBody>
      </p:sp>
      <p:pic>
        <p:nvPicPr>
          <p:cNvPr id="13" name="Content Placeholder 12" descr="Map&#10;&#10;Description automatically generated">
            <a:extLst>
              <a:ext uri="{FF2B5EF4-FFF2-40B4-BE49-F238E27FC236}">
                <a16:creationId xmlns:a16="http://schemas.microsoft.com/office/drawing/2014/main" id="{742DCB61-BDC7-C646-9420-C76B6ABB0B4E}"/>
              </a:ext>
            </a:extLst>
          </p:cNvPr>
          <p:cNvPicPr>
            <a:picLocks noGrp="1" noChangeAspect="1"/>
          </p:cNvPicPr>
          <p:nvPr>
            <p:ph sz="half" idx="1"/>
          </p:nvPr>
        </p:nvPicPr>
        <p:blipFill>
          <a:blip r:embed="rId2"/>
          <a:stretch>
            <a:fillRect/>
          </a:stretch>
        </p:blipFill>
        <p:spPr>
          <a:xfrm>
            <a:off x="1447800" y="2288112"/>
            <a:ext cx="4645025" cy="2894552"/>
          </a:xfrm>
        </p:spPr>
      </p:pic>
      <p:pic>
        <p:nvPicPr>
          <p:cNvPr id="15" name="Content Placeholder 14" descr="Map&#10;&#10;Description automatically generated">
            <a:extLst>
              <a:ext uri="{FF2B5EF4-FFF2-40B4-BE49-F238E27FC236}">
                <a16:creationId xmlns:a16="http://schemas.microsoft.com/office/drawing/2014/main" id="{1D8E3EF9-E776-404A-8858-FD4D6C314FD9}"/>
              </a:ext>
            </a:extLst>
          </p:cNvPr>
          <p:cNvPicPr>
            <a:picLocks noGrp="1" noChangeAspect="1"/>
          </p:cNvPicPr>
          <p:nvPr>
            <p:ph sz="half" idx="2"/>
          </p:nvPr>
        </p:nvPicPr>
        <p:blipFill>
          <a:blip r:embed="rId3"/>
          <a:stretch>
            <a:fillRect/>
          </a:stretch>
        </p:blipFill>
        <p:spPr>
          <a:xfrm>
            <a:off x="6413500" y="2291287"/>
            <a:ext cx="4645025" cy="2894552"/>
          </a:xfrm>
        </p:spPr>
      </p:pic>
    </p:spTree>
    <p:extLst>
      <p:ext uri="{BB962C8B-B14F-4D97-AF65-F5344CB8AC3E}">
        <p14:creationId xmlns:p14="http://schemas.microsoft.com/office/powerpoint/2010/main" val="367678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55D9-16D6-4048-A2B5-F588C34A9916}"/>
              </a:ext>
            </a:extLst>
          </p:cNvPr>
          <p:cNvSpPr>
            <a:spLocks noGrp="1"/>
          </p:cNvSpPr>
          <p:nvPr>
            <p:ph type="title"/>
          </p:nvPr>
        </p:nvSpPr>
        <p:spPr/>
        <p:txBody>
          <a:bodyPr/>
          <a:lstStyle/>
          <a:p>
            <a:r>
              <a:rPr lang="en-US" dirty="0"/>
              <a:t>Coding languages and softwares</a:t>
            </a:r>
          </a:p>
        </p:txBody>
      </p:sp>
      <p:pic>
        <p:nvPicPr>
          <p:cNvPr id="12" name="Content Placeholder 11" descr="Chart&#10;&#10;Description automatically generated">
            <a:extLst>
              <a:ext uri="{FF2B5EF4-FFF2-40B4-BE49-F238E27FC236}">
                <a16:creationId xmlns:a16="http://schemas.microsoft.com/office/drawing/2014/main" id="{21205299-01F1-2044-922F-1194088980AB}"/>
              </a:ext>
            </a:extLst>
          </p:cNvPr>
          <p:cNvPicPr>
            <a:picLocks noGrp="1" noChangeAspect="1"/>
          </p:cNvPicPr>
          <p:nvPr>
            <p:ph sz="half" idx="2"/>
          </p:nvPr>
        </p:nvPicPr>
        <p:blipFill>
          <a:blip r:embed="rId2"/>
          <a:stretch>
            <a:fillRect/>
          </a:stretch>
        </p:blipFill>
        <p:spPr>
          <a:xfrm>
            <a:off x="6413500" y="2201606"/>
            <a:ext cx="4645025" cy="3073913"/>
          </a:xfrm>
        </p:spPr>
      </p:pic>
      <p:pic>
        <p:nvPicPr>
          <p:cNvPr id="10" name="Content Placeholder 9" descr="Chart&#10;&#10;Description automatically generated">
            <a:extLst>
              <a:ext uri="{FF2B5EF4-FFF2-40B4-BE49-F238E27FC236}">
                <a16:creationId xmlns:a16="http://schemas.microsoft.com/office/drawing/2014/main" id="{D20FC8FD-B73A-3148-936B-3313E420763F}"/>
              </a:ext>
            </a:extLst>
          </p:cNvPr>
          <p:cNvPicPr>
            <a:picLocks noGrp="1" noChangeAspect="1"/>
          </p:cNvPicPr>
          <p:nvPr>
            <p:ph sz="half" idx="1"/>
          </p:nvPr>
        </p:nvPicPr>
        <p:blipFill>
          <a:blip r:embed="rId3"/>
          <a:stretch>
            <a:fillRect/>
          </a:stretch>
        </p:blipFill>
        <p:spPr>
          <a:xfrm>
            <a:off x="1447800" y="2299017"/>
            <a:ext cx="4645025" cy="2872741"/>
          </a:xfrm>
        </p:spPr>
      </p:pic>
    </p:spTree>
    <p:extLst>
      <p:ext uri="{BB962C8B-B14F-4D97-AF65-F5344CB8AC3E}">
        <p14:creationId xmlns:p14="http://schemas.microsoft.com/office/powerpoint/2010/main" val="123137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E7ABCFA2-55B0-438C-A39A-637FFC624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BD2C934-710E-4E0E-9ED4-03F07E019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6BB03FC-6CA2-E448-AED8-F7DBE228788D}"/>
              </a:ext>
            </a:extLst>
          </p:cNvPr>
          <p:cNvSpPr>
            <a:spLocks noGrp="1"/>
          </p:cNvSpPr>
          <p:nvPr>
            <p:ph type="title"/>
          </p:nvPr>
        </p:nvSpPr>
        <p:spPr>
          <a:xfrm>
            <a:off x="485695" y="1474969"/>
            <a:ext cx="3026558" cy="1868760"/>
          </a:xfrm>
        </p:spPr>
        <p:txBody>
          <a:bodyPr vert="horz" lIns="91440" tIns="45720" rIns="91440" bIns="0" rtlCol="0" anchor="b">
            <a:normAutofit/>
          </a:bodyPr>
          <a:lstStyle/>
          <a:p>
            <a:r>
              <a:rPr lang="en-US" sz="3600"/>
              <a:t>College degrees</a:t>
            </a:r>
          </a:p>
        </p:txBody>
      </p:sp>
      <p:cxnSp>
        <p:nvCxnSpPr>
          <p:cNvPr id="25" name="Straight Connector 24">
            <a:extLst>
              <a:ext uri="{FF2B5EF4-FFF2-40B4-BE49-F238E27FC236}">
                <a16:creationId xmlns:a16="http://schemas.microsoft.com/office/drawing/2014/main" id="{0AD0F4F3-8F5C-421F-9FC1-DB3ED0BF6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09"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Content Placeholder 7" descr="Chart, scatter chart&#10;&#10;Description automatically generated">
            <a:extLst>
              <a:ext uri="{FF2B5EF4-FFF2-40B4-BE49-F238E27FC236}">
                <a16:creationId xmlns:a16="http://schemas.microsoft.com/office/drawing/2014/main" id="{87D66AEE-C25D-4C43-83DD-C2E35032045C}"/>
              </a:ext>
            </a:extLst>
          </p:cNvPr>
          <p:cNvPicPr>
            <a:picLocks noGrp="1" noChangeAspect="1"/>
          </p:cNvPicPr>
          <p:nvPr>
            <p:ph sz="half" idx="2"/>
          </p:nvPr>
        </p:nvPicPr>
        <p:blipFill>
          <a:blip r:embed="rId3"/>
          <a:stretch>
            <a:fillRect/>
          </a:stretch>
        </p:blipFill>
        <p:spPr>
          <a:xfrm>
            <a:off x="7145247" y="398684"/>
            <a:ext cx="1302898" cy="5603868"/>
          </a:xfrm>
          <a:prstGeom prst="rect">
            <a:avLst/>
          </a:prstGeom>
        </p:spPr>
      </p:pic>
      <p:pic>
        <p:nvPicPr>
          <p:cNvPr id="6" name="Content Placeholder 5" descr="Chart, bar chart, histogram&#10;&#10;Description automatically generated">
            <a:extLst>
              <a:ext uri="{FF2B5EF4-FFF2-40B4-BE49-F238E27FC236}">
                <a16:creationId xmlns:a16="http://schemas.microsoft.com/office/drawing/2014/main" id="{BFADB031-6248-5B48-AC7D-A85D1441840F}"/>
              </a:ext>
            </a:extLst>
          </p:cNvPr>
          <p:cNvPicPr>
            <a:picLocks noGrp="1" noChangeAspect="1"/>
          </p:cNvPicPr>
          <p:nvPr>
            <p:ph sz="half" idx="1"/>
          </p:nvPr>
        </p:nvPicPr>
        <p:blipFill>
          <a:blip r:embed="rId4"/>
          <a:stretch>
            <a:fillRect/>
          </a:stretch>
        </p:blipFill>
        <p:spPr>
          <a:xfrm>
            <a:off x="4369685" y="442753"/>
            <a:ext cx="1918130" cy="5559799"/>
          </a:xfrm>
          <a:prstGeom prst="rect">
            <a:avLst/>
          </a:prstGeom>
        </p:spPr>
      </p:pic>
      <p:pic>
        <p:nvPicPr>
          <p:cNvPr id="27" name="Picture 26">
            <a:extLst>
              <a:ext uri="{FF2B5EF4-FFF2-40B4-BE49-F238E27FC236}">
                <a16:creationId xmlns:a16="http://schemas.microsoft.com/office/drawing/2014/main" id="{B0A40572-62E5-460B-AD24-B6628527AC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F1D872D4-D7E5-4CD8-9DAC-2BC612F08E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66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A814-78EE-8448-9D75-01E254898450}"/>
              </a:ext>
            </a:extLst>
          </p:cNvPr>
          <p:cNvSpPr>
            <a:spLocks noGrp="1"/>
          </p:cNvSpPr>
          <p:nvPr>
            <p:ph type="title"/>
          </p:nvPr>
        </p:nvSpPr>
        <p:spPr/>
        <p:txBody>
          <a:bodyPr/>
          <a:lstStyle/>
          <a:p>
            <a:r>
              <a:rPr lang="en-US" dirty="0"/>
              <a:t>conclusion</a:t>
            </a:r>
          </a:p>
        </p:txBody>
      </p:sp>
      <p:sp>
        <p:nvSpPr>
          <p:cNvPr id="5" name="Content Placeholder 4">
            <a:extLst>
              <a:ext uri="{FF2B5EF4-FFF2-40B4-BE49-F238E27FC236}">
                <a16:creationId xmlns:a16="http://schemas.microsoft.com/office/drawing/2014/main" id="{3E19067B-0BDE-C14C-86CD-0D2653BBF748}"/>
              </a:ext>
            </a:extLst>
          </p:cNvPr>
          <p:cNvSpPr>
            <a:spLocks noGrp="1"/>
          </p:cNvSpPr>
          <p:nvPr>
            <p:ph idx="1"/>
          </p:nvPr>
        </p:nvSpPr>
        <p:spPr/>
        <p:txBody>
          <a:bodyPr>
            <a:normAutofit fontScale="92500" lnSpcReduction="20000"/>
          </a:bodyPr>
          <a:lstStyle/>
          <a:p>
            <a:r>
              <a:rPr lang="en-US" dirty="0"/>
              <a:t>Salary: Don’t worry too much about the compensations for each levels. This all depends on your negotiation.</a:t>
            </a:r>
          </a:p>
          <a:p>
            <a:r>
              <a:rPr lang="en-US" dirty="0"/>
              <a:t>Location: Both careers are commonly known around the US. To maximize your career potential, I recommend looking into California, New York, and Massachusetts.</a:t>
            </a:r>
          </a:p>
          <a:p>
            <a:r>
              <a:rPr lang="en-US" dirty="0"/>
              <a:t>Coding Languages and Softwares: For data scientists, learn python, </a:t>
            </a:r>
            <a:r>
              <a:rPr lang="en-US" dirty="0" err="1"/>
              <a:t>sql</a:t>
            </a:r>
            <a:r>
              <a:rPr lang="en-US" dirty="0"/>
              <a:t>, and excel first. For software engineers, learn java, python, and </a:t>
            </a:r>
            <a:r>
              <a:rPr lang="en-US" dirty="0" err="1"/>
              <a:t>c++</a:t>
            </a:r>
            <a:r>
              <a:rPr lang="en-US" dirty="0"/>
              <a:t>. I recommend knowing java and python just in case you want to switch between these careers.</a:t>
            </a:r>
          </a:p>
          <a:p>
            <a:r>
              <a:rPr lang="en-US" dirty="0"/>
              <a:t>College degree: For data scientists, aim for bachelor’s degree and start looking for entry level position. Then go for master’s if you can. For software engineers, aim for bachelor’s degree.  You could also do self study if you have the </a:t>
            </a:r>
            <a:r>
              <a:rPr lang="en-US"/>
              <a:t>discipline. </a:t>
            </a:r>
            <a:endParaRPr lang="en-US" dirty="0"/>
          </a:p>
          <a:p>
            <a:endParaRPr lang="en-US" sz="2400" dirty="0"/>
          </a:p>
        </p:txBody>
      </p:sp>
    </p:spTree>
    <p:extLst>
      <p:ext uri="{BB962C8B-B14F-4D97-AF65-F5344CB8AC3E}">
        <p14:creationId xmlns:p14="http://schemas.microsoft.com/office/powerpoint/2010/main" val="16814325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{B74AC9F3-995E-5245-ADC2-33504F4AB67A}tf10001119</Template>
  <TotalTime>215</TotalTime>
  <Words>240</Words>
  <Application>Microsoft Macintosh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Data scientist vs software engineer</vt:lpstr>
      <vt:lpstr>Comparisons </vt:lpstr>
      <vt:lpstr>Data</vt:lpstr>
      <vt:lpstr>Salary metrics</vt:lpstr>
      <vt:lpstr>Salary</vt:lpstr>
      <vt:lpstr>Location</vt:lpstr>
      <vt:lpstr>Coding languages and softwares</vt:lpstr>
      <vt:lpstr>College degrees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 TRAN</dc:creator>
  <cp:lastModifiedBy>TAM TRAN</cp:lastModifiedBy>
  <cp:revision>12</cp:revision>
  <dcterms:created xsi:type="dcterms:W3CDTF">2022-03-17T21:14:26Z</dcterms:created>
  <dcterms:modified xsi:type="dcterms:W3CDTF">2022-03-22T22:11:02Z</dcterms:modified>
</cp:coreProperties>
</file>