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98" r:id="rId1"/>
  </p:sldMasterIdLst>
  <p:notesMasterIdLst>
    <p:notesMasterId r:id="rId8"/>
  </p:notesMasterIdLst>
  <p:sldIdLst>
    <p:sldId id="268" r:id="rId2"/>
    <p:sldId id="269" r:id="rId3"/>
    <p:sldId id="270" r:id="rId4"/>
    <p:sldId id="271" r:id="rId5"/>
    <p:sldId id="272" r:id="rId6"/>
    <p:sldId id="27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5E34E56-B615-49A0-8EF1-E9F65D11ACC1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C649559-08F2-40F4-8484-938B1CB3A5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7246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BD395-1C41-4331-A01A-B5D57E71A250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936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41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017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7379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186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730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8434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9830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969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943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905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735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358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475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89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396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9F71-E552-4891-A71A-015ADD22FDD3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483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79F71-E552-4891-A71A-015ADD22FDD3}" type="datetimeFigureOut">
              <a:rPr lang="he-IL" smtClean="0"/>
              <a:t>י"ז/טבת/תשפ"ג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807D53-E440-46CD-97E7-822298E76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561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e4QV5IlwU6Id1_Ae7iCsr-jmUhakPypmjay4Jxxn9Us/ed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0" y="6723439"/>
            <a:ext cx="3503364" cy="1410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19"/>
              </a:lnSpc>
            </a:pPr>
            <a:r>
              <a:rPr lang="en-US" sz="800" dirty="0">
                <a:solidFill>
                  <a:srgbClr val="000000"/>
                </a:solidFill>
                <a:latin typeface="Assistant Regular"/>
              </a:rPr>
              <a:t>Confidential and Proprietary. Copyright (c) by Gotcha. All Rights Reserved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2166" flipV="1">
            <a:off x="111708" y="928774"/>
            <a:ext cx="5120912" cy="19818"/>
          </a:xfrm>
          <a:prstGeom prst="line">
            <a:avLst/>
          </a:prstGeom>
          <a:ln w="47625" cap="rnd">
            <a:solidFill>
              <a:srgbClr val="008037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2" name="TextBox 12"/>
          <p:cNvSpPr txBox="1"/>
          <p:nvPr/>
        </p:nvSpPr>
        <p:spPr>
          <a:xfrm>
            <a:off x="0" y="6723439"/>
            <a:ext cx="3503364" cy="1410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19"/>
              </a:lnSpc>
            </a:pPr>
            <a:r>
              <a:rPr lang="en-US" sz="800" dirty="0">
                <a:solidFill>
                  <a:srgbClr val="000000"/>
                </a:solidFill>
                <a:latin typeface="Assistant Regular"/>
              </a:rPr>
              <a:t>Confidential and Proprietary. Copyright (c) by Gotcha. All Rights Reserved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427770" y="108938"/>
            <a:ext cx="6133043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12"/>
              </a:lnSpc>
            </a:pPr>
            <a:r>
              <a:rPr lang="en-US" sz="5662" dirty="0">
                <a:solidFill>
                  <a:srgbClr val="008037"/>
                </a:solidFill>
                <a:latin typeface="Norwester"/>
              </a:rPr>
              <a:t>Marathon </a:t>
            </a:r>
            <a:r>
              <a:rPr lang="en-US" sz="5662" dirty="0" smtClean="0">
                <a:solidFill>
                  <a:srgbClr val="008037"/>
                </a:solidFill>
                <a:latin typeface="Norwester"/>
              </a:rPr>
              <a:t>Goals</a:t>
            </a:r>
            <a:endParaRPr lang="en-US" sz="5662" dirty="0">
              <a:solidFill>
                <a:srgbClr val="008037"/>
              </a:solidFill>
              <a:latin typeface="Norwester"/>
            </a:endParaRPr>
          </a:p>
        </p:txBody>
      </p:sp>
      <p:grpSp>
        <p:nvGrpSpPr>
          <p:cNvPr id="27" name="Group 37">
            <a:extLst>
              <a:ext uri="{FF2B5EF4-FFF2-40B4-BE49-F238E27FC236}">
                <a16:creationId xmlns:a16="http://schemas.microsoft.com/office/drawing/2014/main" xmlns="" id="{3A1B1429-54EA-DE01-4A5C-E94E4F5C5B72}"/>
              </a:ext>
            </a:extLst>
          </p:cNvPr>
          <p:cNvGrpSpPr/>
          <p:nvPr/>
        </p:nvGrpSpPr>
        <p:grpSpPr>
          <a:xfrm>
            <a:off x="11810293" y="16672"/>
            <a:ext cx="381707" cy="495660"/>
            <a:chOff x="0" y="0"/>
            <a:chExt cx="763414" cy="991320"/>
          </a:xfrm>
        </p:grpSpPr>
        <p:grpSp>
          <p:nvGrpSpPr>
            <p:cNvPr id="28" name="Group 38">
              <a:extLst>
                <a:ext uri="{FF2B5EF4-FFF2-40B4-BE49-F238E27FC236}">
                  <a16:creationId xmlns:a16="http://schemas.microsoft.com/office/drawing/2014/main" xmlns="" id="{BC57A493-060F-544E-8BD0-E8584440AF6E}"/>
                </a:ext>
              </a:extLst>
            </p:cNvPr>
            <p:cNvGrpSpPr/>
            <p:nvPr/>
          </p:nvGrpSpPr>
          <p:grpSpPr>
            <a:xfrm>
              <a:off x="0" y="0"/>
              <a:ext cx="763414" cy="763414"/>
              <a:chOff x="0" y="0"/>
              <a:chExt cx="812800" cy="812800"/>
            </a:xfrm>
          </p:grpSpPr>
          <p:sp>
            <p:nvSpPr>
              <p:cNvPr id="43" name="Freeform 39">
                <a:extLst>
                  <a:ext uri="{FF2B5EF4-FFF2-40B4-BE49-F238E27FC236}">
                    <a16:creationId xmlns:a16="http://schemas.microsoft.com/office/drawing/2014/main" xmlns="" id="{D441E0B9-ECBB-0AD9-34C9-2789BBB1FC81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60605"/>
              </a:solidFill>
            </p:spPr>
          </p:sp>
          <p:sp>
            <p:nvSpPr>
              <p:cNvPr id="44" name="TextBox 40">
                <a:extLst>
                  <a:ext uri="{FF2B5EF4-FFF2-40B4-BE49-F238E27FC236}">
                    <a16:creationId xmlns:a16="http://schemas.microsoft.com/office/drawing/2014/main" xmlns="" id="{086322A3-E42B-AF7F-6B1A-4E3DBA7BDA90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29" name="Group 41">
              <a:extLst>
                <a:ext uri="{FF2B5EF4-FFF2-40B4-BE49-F238E27FC236}">
                  <a16:creationId xmlns:a16="http://schemas.microsoft.com/office/drawing/2014/main" xmlns="" id="{BDBE4C74-8E19-8B20-6D74-2AE3898BB4E5}"/>
                </a:ext>
              </a:extLst>
            </p:cNvPr>
            <p:cNvGrpSpPr/>
            <p:nvPr/>
          </p:nvGrpSpPr>
          <p:grpSpPr>
            <a:xfrm>
              <a:off x="97891" y="99946"/>
              <a:ext cx="567632" cy="567632"/>
              <a:chOff x="0" y="0"/>
              <a:chExt cx="812800" cy="812800"/>
            </a:xfrm>
          </p:grpSpPr>
          <p:sp>
            <p:nvSpPr>
              <p:cNvPr id="41" name="Freeform 42">
                <a:extLst>
                  <a:ext uri="{FF2B5EF4-FFF2-40B4-BE49-F238E27FC236}">
                    <a16:creationId xmlns:a16="http://schemas.microsoft.com/office/drawing/2014/main" xmlns="" id="{632889DE-6FDD-35E4-AD8C-D88A0F2A6E65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42" name="TextBox 43">
                <a:extLst>
                  <a:ext uri="{FF2B5EF4-FFF2-40B4-BE49-F238E27FC236}">
                    <a16:creationId xmlns:a16="http://schemas.microsoft.com/office/drawing/2014/main" xmlns="" id="{8D7DBB68-594B-F5D2-B7FA-0D3120DAB80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0" name="Group 44">
              <a:extLst>
                <a:ext uri="{FF2B5EF4-FFF2-40B4-BE49-F238E27FC236}">
                  <a16:creationId xmlns:a16="http://schemas.microsoft.com/office/drawing/2014/main" xmlns="" id="{9F8DD0D9-1518-0966-A925-A6AA7188C5BD}"/>
                </a:ext>
              </a:extLst>
            </p:cNvPr>
            <p:cNvGrpSpPr/>
            <p:nvPr/>
          </p:nvGrpSpPr>
          <p:grpSpPr>
            <a:xfrm>
              <a:off x="68644" y="32917"/>
              <a:ext cx="622016" cy="544264"/>
              <a:chOff x="0" y="0"/>
              <a:chExt cx="812800" cy="711200"/>
            </a:xfrm>
          </p:grpSpPr>
          <p:sp>
            <p:nvSpPr>
              <p:cNvPr id="39" name="Freeform 45">
                <a:extLst>
                  <a:ext uri="{FF2B5EF4-FFF2-40B4-BE49-F238E27FC236}">
                    <a16:creationId xmlns:a16="http://schemas.microsoft.com/office/drawing/2014/main" xmlns="" id="{EF9CC67E-2026-046F-2465-618DF1F705B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40" name="TextBox 46">
                <a:extLst>
                  <a:ext uri="{FF2B5EF4-FFF2-40B4-BE49-F238E27FC236}">
                    <a16:creationId xmlns:a16="http://schemas.microsoft.com/office/drawing/2014/main" xmlns="" id="{CC925E18-10C9-A5A8-A858-423648EDD81B}"/>
                  </a:ext>
                </a:extLst>
              </p:cNvPr>
              <p:cNvSpPr txBox="1"/>
              <p:nvPr/>
            </p:nvSpPr>
            <p:spPr>
              <a:xfrm>
                <a:off x="127000" y="320675"/>
                <a:ext cx="558800" cy="3397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1" name="Group 47">
              <a:extLst>
                <a:ext uri="{FF2B5EF4-FFF2-40B4-BE49-F238E27FC236}">
                  <a16:creationId xmlns:a16="http://schemas.microsoft.com/office/drawing/2014/main" xmlns="" id="{6745063D-6EA9-5A29-B4CF-AB1D4C6E356D}"/>
                </a:ext>
              </a:extLst>
            </p:cNvPr>
            <p:cNvGrpSpPr/>
            <p:nvPr/>
          </p:nvGrpSpPr>
          <p:grpSpPr>
            <a:xfrm>
              <a:off x="126952" y="133119"/>
              <a:ext cx="509509" cy="509509"/>
              <a:chOff x="0" y="0"/>
              <a:chExt cx="812800" cy="812800"/>
            </a:xfrm>
          </p:grpSpPr>
          <p:sp>
            <p:nvSpPr>
              <p:cNvPr id="37" name="Freeform 48">
                <a:extLst>
                  <a:ext uri="{FF2B5EF4-FFF2-40B4-BE49-F238E27FC236}">
                    <a16:creationId xmlns:a16="http://schemas.microsoft.com/office/drawing/2014/main" xmlns="" id="{71B77278-6E78-EA59-45AC-65F73A374224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38" name="TextBox 49">
                <a:extLst>
                  <a:ext uri="{FF2B5EF4-FFF2-40B4-BE49-F238E27FC236}">
                    <a16:creationId xmlns:a16="http://schemas.microsoft.com/office/drawing/2014/main" xmlns="" id="{29DF2333-9DB1-9180-4E42-D35FF732F474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2" name="Group 50">
              <a:extLst>
                <a:ext uri="{FF2B5EF4-FFF2-40B4-BE49-F238E27FC236}">
                  <a16:creationId xmlns:a16="http://schemas.microsoft.com/office/drawing/2014/main" xmlns="" id="{401F4EB3-7E82-D282-2397-74F2596E43DC}"/>
                </a:ext>
              </a:extLst>
            </p:cNvPr>
            <p:cNvGrpSpPr/>
            <p:nvPr/>
          </p:nvGrpSpPr>
          <p:grpSpPr>
            <a:xfrm>
              <a:off x="229042" y="235208"/>
              <a:ext cx="305330" cy="305330"/>
              <a:chOff x="0" y="0"/>
              <a:chExt cx="812800" cy="812800"/>
            </a:xfrm>
          </p:grpSpPr>
          <p:sp>
            <p:nvSpPr>
              <p:cNvPr id="35" name="Freeform 51">
                <a:extLst>
                  <a:ext uri="{FF2B5EF4-FFF2-40B4-BE49-F238E27FC236}">
                    <a16:creationId xmlns:a16="http://schemas.microsoft.com/office/drawing/2014/main" xmlns="" id="{AE19A60F-F7CF-668A-1892-66D6507AE0EB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36" name="TextBox 52">
                <a:extLst>
                  <a:ext uri="{FF2B5EF4-FFF2-40B4-BE49-F238E27FC236}">
                    <a16:creationId xmlns:a16="http://schemas.microsoft.com/office/drawing/2014/main" xmlns="" id="{2BDDECC9-17F8-15A3-17B8-DBB8AE5FD9A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sp>
          <p:nvSpPr>
            <p:cNvPr id="33" name="TextBox 53">
              <a:extLst>
                <a:ext uri="{FF2B5EF4-FFF2-40B4-BE49-F238E27FC236}">
                  <a16:creationId xmlns:a16="http://schemas.microsoft.com/office/drawing/2014/main" xmlns="" id="{2C2792B5-BDC3-A31B-DD00-EF83B137EF0E}"/>
                </a:ext>
              </a:extLst>
            </p:cNvPr>
            <p:cNvSpPr txBox="1"/>
            <p:nvPr/>
          </p:nvSpPr>
          <p:spPr>
            <a:xfrm>
              <a:off x="317082" y="245332"/>
              <a:ext cx="129252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 dirty="0">
                  <a:solidFill>
                    <a:srgbClr val="FDFEFD"/>
                  </a:solidFill>
                  <a:latin typeface="atlas light AAA Bold"/>
                </a:rPr>
                <a:t>G</a:t>
              </a:r>
            </a:p>
          </p:txBody>
        </p:sp>
        <p:sp>
          <p:nvSpPr>
            <p:cNvPr id="34" name="TextBox 54">
              <a:extLst>
                <a:ext uri="{FF2B5EF4-FFF2-40B4-BE49-F238E27FC236}">
                  <a16:creationId xmlns:a16="http://schemas.microsoft.com/office/drawing/2014/main" xmlns="" id="{1B6C4880-A844-E813-ABC4-C0DDD91DD990}"/>
                </a:ext>
              </a:extLst>
            </p:cNvPr>
            <p:cNvSpPr txBox="1"/>
            <p:nvPr/>
          </p:nvSpPr>
          <p:spPr>
            <a:xfrm>
              <a:off x="71644" y="734840"/>
              <a:ext cx="677446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>
                  <a:solidFill>
                    <a:srgbClr val="060605"/>
                  </a:solidFill>
                  <a:latin typeface="atlas light AAA Bold"/>
                </a:rPr>
                <a:t>Gotcha </a:t>
              </a:r>
            </a:p>
          </p:txBody>
        </p:sp>
      </p:grpSp>
      <p:sp>
        <p:nvSpPr>
          <p:cNvPr id="47" name="תיבת טקסט 3">
            <a:extLst>
              <a:ext uri="{FF2B5EF4-FFF2-40B4-BE49-F238E27FC236}">
                <a16:creationId xmlns="" xmlns:a16="http://schemas.microsoft.com/office/drawing/2014/main" id="{628F960A-48CA-D722-9BDE-AA65748181C2}"/>
              </a:ext>
            </a:extLst>
          </p:cNvPr>
          <p:cNvSpPr txBox="1"/>
          <p:nvPr/>
        </p:nvSpPr>
        <p:spPr>
          <a:xfrm>
            <a:off x="967154" y="4615172"/>
            <a:ext cx="97858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7. Dealing with Google Maps API</a:t>
            </a:r>
          </a:p>
        </p:txBody>
      </p:sp>
      <p:sp>
        <p:nvSpPr>
          <p:cNvPr id="48" name="תיבת טקסט 6">
            <a:extLst>
              <a:ext uri="{FF2B5EF4-FFF2-40B4-BE49-F238E27FC236}">
                <a16:creationId xmlns="" xmlns:a16="http://schemas.microsoft.com/office/drawing/2014/main" id="{CB31EF09-5A03-BE67-E876-3785EA71374F}"/>
              </a:ext>
            </a:extLst>
          </p:cNvPr>
          <p:cNvSpPr txBox="1"/>
          <p:nvPr/>
        </p:nvSpPr>
        <p:spPr>
          <a:xfrm>
            <a:off x="967154" y="2287414"/>
            <a:ext cx="9196754" cy="3692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2. Server </a:t>
            </a:r>
            <a:r>
              <a:rPr lang="en-US" dirty="0" smtClean="0"/>
              <a:t>full </a:t>
            </a:r>
            <a:r>
              <a:rPr lang="en-US" dirty="0"/>
              <a:t>implementation to version alpha(without DB)</a:t>
            </a:r>
          </a:p>
        </p:txBody>
      </p:sp>
      <p:sp>
        <p:nvSpPr>
          <p:cNvPr id="49" name="תיבת טקסט 7">
            <a:extLst>
              <a:ext uri="{FF2B5EF4-FFF2-40B4-BE49-F238E27FC236}">
                <a16:creationId xmlns="" xmlns:a16="http://schemas.microsoft.com/office/drawing/2014/main" id="{43E22845-B3B4-9B52-1E79-6EA4B86C7BC3}"/>
              </a:ext>
            </a:extLst>
          </p:cNvPr>
          <p:cNvSpPr txBox="1"/>
          <p:nvPr/>
        </p:nvSpPr>
        <p:spPr>
          <a:xfrm>
            <a:off x="967154" y="1804412"/>
            <a:ext cx="9196754" cy="3692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1. Implement communication between all components</a:t>
            </a:r>
          </a:p>
        </p:txBody>
      </p:sp>
      <p:sp>
        <p:nvSpPr>
          <p:cNvPr id="50" name="תיבת טקסט 8">
            <a:extLst>
              <a:ext uri="{FF2B5EF4-FFF2-40B4-BE49-F238E27FC236}">
                <a16:creationId xmlns="" xmlns:a16="http://schemas.microsoft.com/office/drawing/2014/main" id="{34F48D9D-BF11-FC96-A1C0-5301746FE653}"/>
              </a:ext>
            </a:extLst>
          </p:cNvPr>
          <p:cNvSpPr txBox="1"/>
          <p:nvPr/>
        </p:nvSpPr>
        <p:spPr>
          <a:xfrm>
            <a:off x="967154" y="2752671"/>
            <a:ext cx="9196754" cy="3692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3. First implementation of image processing algorithm</a:t>
            </a:r>
          </a:p>
        </p:txBody>
      </p:sp>
      <p:sp>
        <p:nvSpPr>
          <p:cNvPr id="51" name="תיבת טקסט 9">
            <a:extLst>
              <a:ext uri="{FF2B5EF4-FFF2-40B4-BE49-F238E27FC236}">
                <a16:creationId xmlns="" xmlns:a16="http://schemas.microsoft.com/office/drawing/2014/main" id="{913C5181-2EEA-B154-EFE0-54BB1371FD4D}"/>
              </a:ext>
            </a:extLst>
          </p:cNvPr>
          <p:cNvSpPr txBox="1"/>
          <p:nvPr/>
        </p:nvSpPr>
        <p:spPr>
          <a:xfrm>
            <a:off x="967154" y="3219032"/>
            <a:ext cx="9196754" cy="3692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4. Update documentations</a:t>
            </a:r>
          </a:p>
        </p:txBody>
      </p:sp>
      <p:sp>
        <p:nvSpPr>
          <p:cNvPr id="52" name="תיבת טקסט 10">
            <a:extLst>
              <a:ext uri="{FF2B5EF4-FFF2-40B4-BE49-F238E27FC236}">
                <a16:creationId xmlns="" xmlns:a16="http://schemas.microsoft.com/office/drawing/2014/main" id="{4D748E90-6314-3190-914F-13D63C39AEAF}"/>
              </a:ext>
            </a:extLst>
          </p:cNvPr>
          <p:cNvSpPr txBox="1"/>
          <p:nvPr/>
        </p:nvSpPr>
        <p:spPr>
          <a:xfrm>
            <a:off x="967154" y="4149915"/>
            <a:ext cx="9196754" cy="3692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6. First implementation of admin &amp; rider apps</a:t>
            </a:r>
          </a:p>
        </p:txBody>
      </p:sp>
      <p:sp>
        <p:nvSpPr>
          <p:cNvPr id="53" name="תיבת טקסט 11">
            <a:extLst>
              <a:ext uri="{FF2B5EF4-FFF2-40B4-BE49-F238E27FC236}">
                <a16:creationId xmlns="" xmlns:a16="http://schemas.microsoft.com/office/drawing/2014/main" id="{C9DCF721-B8C3-B90D-4A23-F56A6D2B39D8}"/>
              </a:ext>
            </a:extLst>
          </p:cNvPr>
          <p:cNvSpPr txBox="1"/>
          <p:nvPr/>
        </p:nvSpPr>
        <p:spPr>
          <a:xfrm>
            <a:off x="967154" y="3684658"/>
            <a:ext cx="9196754" cy="3692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5. Design full testing infrastructure </a:t>
            </a:r>
          </a:p>
        </p:txBody>
      </p:sp>
    </p:spTree>
    <p:extLst>
      <p:ext uri="{BB962C8B-B14F-4D97-AF65-F5344CB8AC3E}">
        <p14:creationId xmlns:p14="http://schemas.microsoft.com/office/powerpoint/2010/main" val="218821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2166" flipV="1">
            <a:off x="111698" y="934248"/>
            <a:ext cx="6200957" cy="16255"/>
          </a:xfrm>
          <a:prstGeom prst="line">
            <a:avLst/>
          </a:prstGeom>
          <a:ln w="47625" cap="rnd">
            <a:solidFill>
              <a:srgbClr val="008037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2" name="TextBox 12"/>
          <p:cNvSpPr txBox="1"/>
          <p:nvPr/>
        </p:nvSpPr>
        <p:spPr>
          <a:xfrm>
            <a:off x="-1" y="6723439"/>
            <a:ext cx="3547431" cy="1410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19"/>
              </a:lnSpc>
            </a:pPr>
            <a:r>
              <a:rPr lang="en-US" sz="800" dirty="0">
                <a:solidFill>
                  <a:srgbClr val="000000"/>
                </a:solidFill>
                <a:latin typeface="Assistant Regular"/>
              </a:rPr>
              <a:t>Confidential and Proprietary. Copyright (c) by Gotcha. All Rights Reserved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847879" y="111659"/>
            <a:ext cx="8163080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12"/>
              </a:lnSpc>
            </a:pPr>
            <a:r>
              <a:rPr lang="en-US" sz="5662" dirty="0" smtClean="0">
                <a:solidFill>
                  <a:srgbClr val="008037"/>
                </a:solidFill>
                <a:latin typeface="Norwester"/>
              </a:rPr>
              <a:t>Marathon Progress</a:t>
            </a:r>
            <a:endParaRPr lang="en-US" sz="5662" dirty="0">
              <a:solidFill>
                <a:srgbClr val="008037"/>
              </a:solidFill>
              <a:latin typeface="Norwester"/>
            </a:endParaRPr>
          </a:p>
        </p:txBody>
      </p:sp>
      <p:grpSp>
        <p:nvGrpSpPr>
          <p:cNvPr id="27" name="Group 37">
            <a:extLst>
              <a:ext uri="{FF2B5EF4-FFF2-40B4-BE49-F238E27FC236}">
                <a16:creationId xmlns:a16="http://schemas.microsoft.com/office/drawing/2014/main" xmlns="" id="{3A1B1429-54EA-DE01-4A5C-E94E4F5C5B72}"/>
              </a:ext>
            </a:extLst>
          </p:cNvPr>
          <p:cNvGrpSpPr/>
          <p:nvPr/>
        </p:nvGrpSpPr>
        <p:grpSpPr>
          <a:xfrm>
            <a:off x="11810293" y="16672"/>
            <a:ext cx="381707" cy="495660"/>
            <a:chOff x="0" y="0"/>
            <a:chExt cx="763414" cy="991320"/>
          </a:xfrm>
        </p:grpSpPr>
        <p:grpSp>
          <p:nvGrpSpPr>
            <p:cNvPr id="28" name="Group 38">
              <a:extLst>
                <a:ext uri="{FF2B5EF4-FFF2-40B4-BE49-F238E27FC236}">
                  <a16:creationId xmlns:a16="http://schemas.microsoft.com/office/drawing/2014/main" xmlns="" id="{BC57A493-060F-544E-8BD0-E8584440AF6E}"/>
                </a:ext>
              </a:extLst>
            </p:cNvPr>
            <p:cNvGrpSpPr/>
            <p:nvPr/>
          </p:nvGrpSpPr>
          <p:grpSpPr>
            <a:xfrm>
              <a:off x="0" y="0"/>
              <a:ext cx="763414" cy="763414"/>
              <a:chOff x="0" y="0"/>
              <a:chExt cx="812800" cy="812800"/>
            </a:xfrm>
          </p:grpSpPr>
          <p:sp>
            <p:nvSpPr>
              <p:cNvPr id="43" name="Freeform 39">
                <a:extLst>
                  <a:ext uri="{FF2B5EF4-FFF2-40B4-BE49-F238E27FC236}">
                    <a16:creationId xmlns:a16="http://schemas.microsoft.com/office/drawing/2014/main" xmlns="" id="{D441E0B9-ECBB-0AD9-34C9-2789BBB1FC81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60605"/>
              </a:solidFill>
            </p:spPr>
          </p:sp>
          <p:sp>
            <p:nvSpPr>
              <p:cNvPr id="44" name="TextBox 40">
                <a:extLst>
                  <a:ext uri="{FF2B5EF4-FFF2-40B4-BE49-F238E27FC236}">
                    <a16:creationId xmlns:a16="http://schemas.microsoft.com/office/drawing/2014/main" xmlns="" id="{086322A3-E42B-AF7F-6B1A-4E3DBA7BDA90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29" name="Group 41">
              <a:extLst>
                <a:ext uri="{FF2B5EF4-FFF2-40B4-BE49-F238E27FC236}">
                  <a16:creationId xmlns:a16="http://schemas.microsoft.com/office/drawing/2014/main" xmlns="" id="{BDBE4C74-8E19-8B20-6D74-2AE3898BB4E5}"/>
                </a:ext>
              </a:extLst>
            </p:cNvPr>
            <p:cNvGrpSpPr/>
            <p:nvPr/>
          </p:nvGrpSpPr>
          <p:grpSpPr>
            <a:xfrm>
              <a:off x="97891" y="99946"/>
              <a:ext cx="567632" cy="567632"/>
              <a:chOff x="0" y="0"/>
              <a:chExt cx="812800" cy="812800"/>
            </a:xfrm>
          </p:grpSpPr>
          <p:sp>
            <p:nvSpPr>
              <p:cNvPr id="41" name="Freeform 42">
                <a:extLst>
                  <a:ext uri="{FF2B5EF4-FFF2-40B4-BE49-F238E27FC236}">
                    <a16:creationId xmlns:a16="http://schemas.microsoft.com/office/drawing/2014/main" xmlns="" id="{632889DE-6FDD-35E4-AD8C-D88A0F2A6E65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42" name="TextBox 43">
                <a:extLst>
                  <a:ext uri="{FF2B5EF4-FFF2-40B4-BE49-F238E27FC236}">
                    <a16:creationId xmlns:a16="http://schemas.microsoft.com/office/drawing/2014/main" xmlns="" id="{8D7DBB68-594B-F5D2-B7FA-0D3120DAB80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0" name="Group 44">
              <a:extLst>
                <a:ext uri="{FF2B5EF4-FFF2-40B4-BE49-F238E27FC236}">
                  <a16:creationId xmlns:a16="http://schemas.microsoft.com/office/drawing/2014/main" xmlns="" id="{9F8DD0D9-1518-0966-A925-A6AA7188C5BD}"/>
                </a:ext>
              </a:extLst>
            </p:cNvPr>
            <p:cNvGrpSpPr/>
            <p:nvPr/>
          </p:nvGrpSpPr>
          <p:grpSpPr>
            <a:xfrm>
              <a:off x="68644" y="32917"/>
              <a:ext cx="622016" cy="544264"/>
              <a:chOff x="0" y="0"/>
              <a:chExt cx="812800" cy="711200"/>
            </a:xfrm>
          </p:grpSpPr>
          <p:sp>
            <p:nvSpPr>
              <p:cNvPr id="39" name="Freeform 45">
                <a:extLst>
                  <a:ext uri="{FF2B5EF4-FFF2-40B4-BE49-F238E27FC236}">
                    <a16:creationId xmlns:a16="http://schemas.microsoft.com/office/drawing/2014/main" xmlns="" id="{EF9CC67E-2026-046F-2465-618DF1F705B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40" name="TextBox 46">
                <a:extLst>
                  <a:ext uri="{FF2B5EF4-FFF2-40B4-BE49-F238E27FC236}">
                    <a16:creationId xmlns:a16="http://schemas.microsoft.com/office/drawing/2014/main" xmlns="" id="{CC925E18-10C9-A5A8-A858-423648EDD81B}"/>
                  </a:ext>
                </a:extLst>
              </p:cNvPr>
              <p:cNvSpPr txBox="1"/>
              <p:nvPr/>
            </p:nvSpPr>
            <p:spPr>
              <a:xfrm>
                <a:off x="127000" y="320675"/>
                <a:ext cx="558800" cy="3397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1" name="Group 47">
              <a:extLst>
                <a:ext uri="{FF2B5EF4-FFF2-40B4-BE49-F238E27FC236}">
                  <a16:creationId xmlns:a16="http://schemas.microsoft.com/office/drawing/2014/main" xmlns="" id="{6745063D-6EA9-5A29-B4CF-AB1D4C6E356D}"/>
                </a:ext>
              </a:extLst>
            </p:cNvPr>
            <p:cNvGrpSpPr/>
            <p:nvPr/>
          </p:nvGrpSpPr>
          <p:grpSpPr>
            <a:xfrm>
              <a:off x="126952" y="133119"/>
              <a:ext cx="509509" cy="509509"/>
              <a:chOff x="0" y="0"/>
              <a:chExt cx="812800" cy="812800"/>
            </a:xfrm>
          </p:grpSpPr>
          <p:sp>
            <p:nvSpPr>
              <p:cNvPr id="37" name="Freeform 48">
                <a:extLst>
                  <a:ext uri="{FF2B5EF4-FFF2-40B4-BE49-F238E27FC236}">
                    <a16:creationId xmlns:a16="http://schemas.microsoft.com/office/drawing/2014/main" xmlns="" id="{71B77278-6E78-EA59-45AC-65F73A374224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38" name="TextBox 49">
                <a:extLst>
                  <a:ext uri="{FF2B5EF4-FFF2-40B4-BE49-F238E27FC236}">
                    <a16:creationId xmlns:a16="http://schemas.microsoft.com/office/drawing/2014/main" xmlns="" id="{29DF2333-9DB1-9180-4E42-D35FF732F474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2" name="Group 50">
              <a:extLst>
                <a:ext uri="{FF2B5EF4-FFF2-40B4-BE49-F238E27FC236}">
                  <a16:creationId xmlns:a16="http://schemas.microsoft.com/office/drawing/2014/main" xmlns="" id="{401F4EB3-7E82-D282-2397-74F2596E43DC}"/>
                </a:ext>
              </a:extLst>
            </p:cNvPr>
            <p:cNvGrpSpPr/>
            <p:nvPr/>
          </p:nvGrpSpPr>
          <p:grpSpPr>
            <a:xfrm>
              <a:off x="229042" y="235208"/>
              <a:ext cx="305330" cy="305330"/>
              <a:chOff x="0" y="0"/>
              <a:chExt cx="812800" cy="812800"/>
            </a:xfrm>
          </p:grpSpPr>
          <p:sp>
            <p:nvSpPr>
              <p:cNvPr id="35" name="Freeform 51">
                <a:extLst>
                  <a:ext uri="{FF2B5EF4-FFF2-40B4-BE49-F238E27FC236}">
                    <a16:creationId xmlns:a16="http://schemas.microsoft.com/office/drawing/2014/main" xmlns="" id="{AE19A60F-F7CF-668A-1892-66D6507AE0EB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36" name="TextBox 52">
                <a:extLst>
                  <a:ext uri="{FF2B5EF4-FFF2-40B4-BE49-F238E27FC236}">
                    <a16:creationId xmlns:a16="http://schemas.microsoft.com/office/drawing/2014/main" xmlns="" id="{2BDDECC9-17F8-15A3-17B8-DBB8AE5FD9A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sp>
          <p:nvSpPr>
            <p:cNvPr id="33" name="TextBox 53">
              <a:extLst>
                <a:ext uri="{FF2B5EF4-FFF2-40B4-BE49-F238E27FC236}">
                  <a16:creationId xmlns:a16="http://schemas.microsoft.com/office/drawing/2014/main" xmlns="" id="{2C2792B5-BDC3-A31B-DD00-EF83B137EF0E}"/>
                </a:ext>
              </a:extLst>
            </p:cNvPr>
            <p:cNvSpPr txBox="1"/>
            <p:nvPr/>
          </p:nvSpPr>
          <p:spPr>
            <a:xfrm>
              <a:off x="317082" y="245332"/>
              <a:ext cx="129252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 dirty="0">
                  <a:solidFill>
                    <a:srgbClr val="FDFEFD"/>
                  </a:solidFill>
                  <a:latin typeface="atlas light AAA Bold"/>
                </a:rPr>
                <a:t>G</a:t>
              </a:r>
            </a:p>
          </p:txBody>
        </p:sp>
        <p:sp>
          <p:nvSpPr>
            <p:cNvPr id="34" name="TextBox 54">
              <a:extLst>
                <a:ext uri="{FF2B5EF4-FFF2-40B4-BE49-F238E27FC236}">
                  <a16:creationId xmlns:a16="http://schemas.microsoft.com/office/drawing/2014/main" xmlns="" id="{1B6C4880-A844-E813-ABC4-C0DDD91DD990}"/>
                </a:ext>
              </a:extLst>
            </p:cNvPr>
            <p:cNvSpPr txBox="1"/>
            <p:nvPr/>
          </p:nvSpPr>
          <p:spPr>
            <a:xfrm>
              <a:off x="71644" y="734840"/>
              <a:ext cx="677446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>
                  <a:solidFill>
                    <a:srgbClr val="060605"/>
                  </a:solidFill>
                  <a:latin typeface="atlas light AAA Bold"/>
                </a:rPr>
                <a:t>Gotcha </a:t>
              </a:r>
            </a:p>
          </p:txBody>
        </p:sp>
      </p:grpSp>
      <p:sp>
        <p:nvSpPr>
          <p:cNvPr id="46" name="מציין מיקום תוכן 2">
            <a:extLst>
              <a:ext uri="{FF2B5EF4-FFF2-40B4-BE49-F238E27FC236}">
                <a16:creationId xmlns="" xmlns:a16="http://schemas.microsoft.com/office/drawing/2014/main" id="{F7974976-B69A-57AD-E5F0-73750C14F4D3}"/>
              </a:ext>
            </a:extLst>
          </p:cNvPr>
          <p:cNvSpPr txBox="1">
            <a:spLocks/>
          </p:cNvSpPr>
          <p:nvPr/>
        </p:nvSpPr>
        <p:spPr>
          <a:xfrm>
            <a:off x="838200" y="3789485"/>
            <a:ext cx="10515600" cy="2286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rtl="0"/>
            <a:endParaRPr lang="en-US" dirty="0" smtClean="0"/>
          </a:p>
          <a:p>
            <a:pPr marL="457200" lvl="1" indent="0" algn="l" rtl="0">
              <a:buNone/>
            </a:pPr>
            <a:r>
              <a:rPr lang="en-US" sz="1900" dirty="0" smtClean="0"/>
              <a:t>What next?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sz="1900" dirty="0" smtClean="0"/>
              <a:t>Complete implementation of image processing algorithm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sz="1900" dirty="0" smtClean="0"/>
              <a:t>Create Testing infrastructure for the image processing algorithm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sz="1900" dirty="0" smtClean="0"/>
              <a:t>Complete implementation of communication between RP &amp; server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sz="1900" dirty="0" smtClean="0"/>
              <a:t>Complete initialization from configuration file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lang="en-US" sz="1900" dirty="0" smtClean="0"/>
              <a:t>Build prototype </a:t>
            </a:r>
            <a:endParaRPr lang="he-IL" sz="1900" dirty="0"/>
          </a:p>
        </p:txBody>
      </p:sp>
      <p:sp>
        <p:nvSpPr>
          <p:cNvPr id="54" name="תיבת טקסט 3">
            <a:extLst>
              <a:ext uri="{FF2B5EF4-FFF2-40B4-BE49-F238E27FC236}">
                <a16:creationId xmlns="" xmlns:a16="http://schemas.microsoft.com/office/drawing/2014/main" id="{96612E7B-C971-DBB5-39EE-BCA5A44CCFCB}"/>
              </a:ext>
            </a:extLst>
          </p:cNvPr>
          <p:cNvSpPr txBox="1"/>
          <p:nvPr/>
        </p:nvSpPr>
        <p:spPr>
          <a:xfrm>
            <a:off x="5011616" y="1213338"/>
            <a:ext cx="24003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Raspberry Pi</a:t>
            </a:r>
            <a:endParaRPr lang="he-IL" b="1" dirty="0"/>
          </a:p>
        </p:txBody>
      </p:sp>
      <p:sp>
        <p:nvSpPr>
          <p:cNvPr id="55" name="תיבת טקסט 4">
            <a:extLst>
              <a:ext uri="{FF2B5EF4-FFF2-40B4-BE49-F238E27FC236}">
                <a16:creationId xmlns="" xmlns:a16="http://schemas.microsoft.com/office/drawing/2014/main" id="{EE0C0869-A6A2-9A8F-123F-148B57146ECF}"/>
              </a:ext>
            </a:extLst>
          </p:cNvPr>
          <p:cNvSpPr txBox="1"/>
          <p:nvPr/>
        </p:nvSpPr>
        <p:spPr>
          <a:xfrm>
            <a:off x="1327639" y="1758160"/>
            <a:ext cx="8748346" cy="20826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600" dirty="0"/>
              <a:t>What have we done:</a:t>
            </a:r>
          </a:p>
          <a:p>
            <a:pPr marL="285750" indent="-28575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Set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 emulator for Raspberry Pi including using of web camera</a:t>
            </a:r>
          </a:p>
          <a:p>
            <a:pPr marL="285750" indent="-28575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main method of the system – “start ride” – This method used all the main Raspberry Pi components (Alert, Camera , GPS..)</a:t>
            </a:r>
          </a:p>
          <a:p>
            <a:pPr marL="285750" indent="-28575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Build config file format</a:t>
            </a:r>
          </a:p>
          <a:p>
            <a:pPr marL="285750" indent="-28575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 skeleton of functions according the UML</a:t>
            </a:r>
          </a:p>
          <a:p>
            <a:endParaRPr lang="he-IL" sz="1600" dirty="0"/>
          </a:p>
        </p:txBody>
      </p:sp>
    </p:spTree>
    <p:extLst>
      <p:ext uri="{BB962C8B-B14F-4D97-AF65-F5344CB8AC3E}">
        <p14:creationId xmlns:p14="http://schemas.microsoft.com/office/powerpoint/2010/main" val="276415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2166" flipV="1">
            <a:off x="111698" y="934248"/>
            <a:ext cx="6200957" cy="16255"/>
          </a:xfrm>
          <a:prstGeom prst="line">
            <a:avLst/>
          </a:prstGeom>
          <a:ln w="47625" cap="rnd">
            <a:solidFill>
              <a:srgbClr val="008037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2" name="TextBox 12"/>
          <p:cNvSpPr txBox="1"/>
          <p:nvPr/>
        </p:nvSpPr>
        <p:spPr>
          <a:xfrm>
            <a:off x="-1" y="6723439"/>
            <a:ext cx="4098275" cy="1410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19"/>
              </a:lnSpc>
            </a:pPr>
            <a:r>
              <a:rPr lang="en-US" sz="800" dirty="0">
                <a:solidFill>
                  <a:srgbClr val="000000"/>
                </a:solidFill>
                <a:latin typeface="Assistant Regular"/>
              </a:rPr>
              <a:t>Confidential and Proprietary. Copyright (c) by Gotcha. All Rights Reserved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847879" y="111659"/>
            <a:ext cx="8163080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12"/>
              </a:lnSpc>
            </a:pPr>
            <a:r>
              <a:rPr lang="en-US" sz="5662" dirty="0" smtClean="0">
                <a:solidFill>
                  <a:srgbClr val="008037"/>
                </a:solidFill>
                <a:latin typeface="Norwester"/>
              </a:rPr>
              <a:t>Marathon Progress</a:t>
            </a:r>
            <a:endParaRPr lang="en-US" sz="5662" dirty="0">
              <a:solidFill>
                <a:srgbClr val="008037"/>
              </a:solidFill>
              <a:latin typeface="Norwester"/>
            </a:endParaRPr>
          </a:p>
        </p:txBody>
      </p:sp>
      <p:grpSp>
        <p:nvGrpSpPr>
          <p:cNvPr id="27" name="Group 37">
            <a:extLst>
              <a:ext uri="{FF2B5EF4-FFF2-40B4-BE49-F238E27FC236}">
                <a16:creationId xmlns:a16="http://schemas.microsoft.com/office/drawing/2014/main" xmlns="" id="{3A1B1429-54EA-DE01-4A5C-E94E4F5C5B72}"/>
              </a:ext>
            </a:extLst>
          </p:cNvPr>
          <p:cNvGrpSpPr/>
          <p:nvPr/>
        </p:nvGrpSpPr>
        <p:grpSpPr>
          <a:xfrm>
            <a:off x="11810293" y="16672"/>
            <a:ext cx="381707" cy="495660"/>
            <a:chOff x="0" y="0"/>
            <a:chExt cx="763414" cy="991320"/>
          </a:xfrm>
        </p:grpSpPr>
        <p:grpSp>
          <p:nvGrpSpPr>
            <p:cNvPr id="28" name="Group 38">
              <a:extLst>
                <a:ext uri="{FF2B5EF4-FFF2-40B4-BE49-F238E27FC236}">
                  <a16:creationId xmlns:a16="http://schemas.microsoft.com/office/drawing/2014/main" xmlns="" id="{BC57A493-060F-544E-8BD0-E8584440AF6E}"/>
                </a:ext>
              </a:extLst>
            </p:cNvPr>
            <p:cNvGrpSpPr/>
            <p:nvPr/>
          </p:nvGrpSpPr>
          <p:grpSpPr>
            <a:xfrm>
              <a:off x="0" y="0"/>
              <a:ext cx="763414" cy="763414"/>
              <a:chOff x="0" y="0"/>
              <a:chExt cx="812800" cy="812800"/>
            </a:xfrm>
          </p:grpSpPr>
          <p:sp>
            <p:nvSpPr>
              <p:cNvPr id="43" name="Freeform 39">
                <a:extLst>
                  <a:ext uri="{FF2B5EF4-FFF2-40B4-BE49-F238E27FC236}">
                    <a16:creationId xmlns:a16="http://schemas.microsoft.com/office/drawing/2014/main" xmlns="" id="{D441E0B9-ECBB-0AD9-34C9-2789BBB1FC81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60605"/>
              </a:solidFill>
            </p:spPr>
          </p:sp>
          <p:sp>
            <p:nvSpPr>
              <p:cNvPr id="44" name="TextBox 40">
                <a:extLst>
                  <a:ext uri="{FF2B5EF4-FFF2-40B4-BE49-F238E27FC236}">
                    <a16:creationId xmlns:a16="http://schemas.microsoft.com/office/drawing/2014/main" xmlns="" id="{086322A3-E42B-AF7F-6B1A-4E3DBA7BDA90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29" name="Group 41">
              <a:extLst>
                <a:ext uri="{FF2B5EF4-FFF2-40B4-BE49-F238E27FC236}">
                  <a16:creationId xmlns:a16="http://schemas.microsoft.com/office/drawing/2014/main" xmlns="" id="{BDBE4C74-8E19-8B20-6D74-2AE3898BB4E5}"/>
                </a:ext>
              </a:extLst>
            </p:cNvPr>
            <p:cNvGrpSpPr/>
            <p:nvPr/>
          </p:nvGrpSpPr>
          <p:grpSpPr>
            <a:xfrm>
              <a:off x="97891" y="99946"/>
              <a:ext cx="567632" cy="567632"/>
              <a:chOff x="0" y="0"/>
              <a:chExt cx="812800" cy="812800"/>
            </a:xfrm>
          </p:grpSpPr>
          <p:sp>
            <p:nvSpPr>
              <p:cNvPr id="41" name="Freeform 42">
                <a:extLst>
                  <a:ext uri="{FF2B5EF4-FFF2-40B4-BE49-F238E27FC236}">
                    <a16:creationId xmlns:a16="http://schemas.microsoft.com/office/drawing/2014/main" xmlns="" id="{632889DE-6FDD-35E4-AD8C-D88A0F2A6E65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42" name="TextBox 43">
                <a:extLst>
                  <a:ext uri="{FF2B5EF4-FFF2-40B4-BE49-F238E27FC236}">
                    <a16:creationId xmlns:a16="http://schemas.microsoft.com/office/drawing/2014/main" xmlns="" id="{8D7DBB68-594B-F5D2-B7FA-0D3120DAB80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0" name="Group 44">
              <a:extLst>
                <a:ext uri="{FF2B5EF4-FFF2-40B4-BE49-F238E27FC236}">
                  <a16:creationId xmlns:a16="http://schemas.microsoft.com/office/drawing/2014/main" xmlns="" id="{9F8DD0D9-1518-0966-A925-A6AA7188C5BD}"/>
                </a:ext>
              </a:extLst>
            </p:cNvPr>
            <p:cNvGrpSpPr/>
            <p:nvPr/>
          </p:nvGrpSpPr>
          <p:grpSpPr>
            <a:xfrm>
              <a:off x="68644" y="32917"/>
              <a:ext cx="622016" cy="544264"/>
              <a:chOff x="0" y="0"/>
              <a:chExt cx="812800" cy="711200"/>
            </a:xfrm>
          </p:grpSpPr>
          <p:sp>
            <p:nvSpPr>
              <p:cNvPr id="39" name="Freeform 45">
                <a:extLst>
                  <a:ext uri="{FF2B5EF4-FFF2-40B4-BE49-F238E27FC236}">
                    <a16:creationId xmlns:a16="http://schemas.microsoft.com/office/drawing/2014/main" xmlns="" id="{EF9CC67E-2026-046F-2465-618DF1F705B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40" name="TextBox 46">
                <a:extLst>
                  <a:ext uri="{FF2B5EF4-FFF2-40B4-BE49-F238E27FC236}">
                    <a16:creationId xmlns:a16="http://schemas.microsoft.com/office/drawing/2014/main" xmlns="" id="{CC925E18-10C9-A5A8-A858-423648EDD81B}"/>
                  </a:ext>
                </a:extLst>
              </p:cNvPr>
              <p:cNvSpPr txBox="1"/>
              <p:nvPr/>
            </p:nvSpPr>
            <p:spPr>
              <a:xfrm>
                <a:off x="127000" y="320675"/>
                <a:ext cx="558800" cy="3397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1" name="Group 47">
              <a:extLst>
                <a:ext uri="{FF2B5EF4-FFF2-40B4-BE49-F238E27FC236}">
                  <a16:creationId xmlns:a16="http://schemas.microsoft.com/office/drawing/2014/main" xmlns="" id="{6745063D-6EA9-5A29-B4CF-AB1D4C6E356D}"/>
                </a:ext>
              </a:extLst>
            </p:cNvPr>
            <p:cNvGrpSpPr/>
            <p:nvPr/>
          </p:nvGrpSpPr>
          <p:grpSpPr>
            <a:xfrm>
              <a:off x="126952" y="133119"/>
              <a:ext cx="509509" cy="509509"/>
              <a:chOff x="0" y="0"/>
              <a:chExt cx="812800" cy="812800"/>
            </a:xfrm>
          </p:grpSpPr>
          <p:sp>
            <p:nvSpPr>
              <p:cNvPr id="37" name="Freeform 48">
                <a:extLst>
                  <a:ext uri="{FF2B5EF4-FFF2-40B4-BE49-F238E27FC236}">
                    <a16:creationId xmlns:a16="http://schemas.microsoft.com/office/drawing/2014/main" xmlns="" id="{71B77278-6E78-EA59-45AC-65F73A374224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38" name="TextBox 49">
                <a:extLst>
                  <a:ext uri="{FF2B5EF4-FFF2-40B4-BE49-F238E27FC236}">
                    <a16:creationId xmlns:a16="http://schemas.microsoft.com/office/drawing/2014/main" xmlns="" id="{29DF2333-9DB1-9180-4E42-D35FF732F474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2" name="Group 50">
              <a:extLst>
                <a:ext uri="{FF2B5EF4-FFF2-40B4-BE49-F238E27FC236}">
                  <a16:creationId xmlns:a16="http://schemas.microsoft.com/office/drawing/2014/main" xmlns="" id="{401F4EB3-7E82-D282-2397-74F2596E43DC}"/>
                </a:ext>
              </a:extLst>
            </p:cNvPr>
            <p:cNvGrpSpPr/>
            <p:nvPr/>
          </p:nvGrpSpPr>
          <p:grpSpPr>
            <a:xfrm>
              <a:off x="229042" y="235208"/>
              <a:ext cx="305330" cy="305330"/>
              <a:chOff x="0" y="0"/>
              <a:chExt cx="812800" cy="812800"/>
            </a:xfrm>
          </p:grpSpPr>
          <p:sp>
            <p:nvSpPr>
              <p:cNvPr id="35" name="Freeform 51">
                <a:extLst>
                  <a:ext uri="{FF2B5EF4-FFF2-40B4-BE49-F238E27FC236}">
                    <a16:creationId xmlns:a16="http://schemas.microsoft.com/office/drawing/2014/main" xmlns="" id="{AE19A60F-F7CF-668A-1892-66D6507AE0EB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36" name="TextBox 52">
                <a:extLst>
                  <a:ext uri="{FF2B5EF4-FFF2-40B4-BE49-F238E27FC236}">
                    <a16:creationId xmlns:a16="http://schemas.microsoft.com/office/drawing/2014/main" xmlns="" id="{2BDDECC9-17F8-15A3-17B8-DBB8AE5FD9A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sp>
          <p:nvSpPr>
            <p:cNvPr id="33" name="TextBox 53">
              <a:extLst>
                <a:ext uri="{FF2B5EF4-FFF2-40B4-BE49-F238E27FC236}">
                  <a16:creationId xmlns:a16="http://schemas.microsoft.com/office/drawing/2014/main" xmlns="" id="{2C2792B5-BDC3-A31B-DD00-EF83B137EF0E}"/>
                </a:ext>
              </a:extLst>
            </p:cNvPr>
            <p:cNvSpPr txBox="1"/>
            <p:nvPr/>
          </p:nvSpPr>
          <p:spPr>
            <a:xfrm>
              <a:off x="317082" y="245332"/>
              <a:ext cx="129252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 dirty="0">
                  <a:solidFill>
                    <a:srgbClr val="FDFEFD"/>
                  </a:solidFill>
                  <a:latin typeface="atlas light AAA Bold"/>
                </a:rPr>
                <a:t>G</a:t>
              </a:r>
            </a:p>
          </p:txBody>
        </p:sp>
        <p:sp>
          <p:nvSpPr>
            <p:cNvPr id="34" name="TextBox 54">
              <a:extLst>
                <a:ext uri="{FF2B5EF4-FFF2-40B4-BE49-F238E27FC236}">
                  <a16:creationId xmlns:a16="http://schemas.microsoft.com/office/drawing/2014/main" xmlns="" id="{1B6C4880-A844-E813-ABC4-C0DDD91DD990}"/>
                </a:ext>
              </a:extLst>
            </p:cNvPr>
            <p:cNvSpPr txBox="1"/>
            <p:nvPr/>
          </p:nvSpPr>
          <p:spPr>
            <a:xfrm>
              <a:off x="71644" y="734840"/>
              <a:ext cx="677446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>
                  <a:solidFill>
                    <a:srgbClr val="060605"/>
                  </a:solidFill>
                  <a:latin typeface="atlas light AAA Bold"/>
                </a:rPr>
                <a:t>Gotcha </a:t>
              </a:r>
            </a:p>
          </p:txBody>
        </p:sp>
      </p:grpSp>
      <p:sp>
        <p:nvSpPr>
          <p:cNvPr id="45" name="תיבת טקסט 3">
            <a:extLst>
              <a:ext uri="{FF2B5EF4-FFF2-40B4-BE49-F238E27FC236}">
                <a16:creationId xmlns="" xmlns:a16="http://schemas.microsoft.com/office/drawing/2014/main" id="{96612E7B-C971-DBB5-39EE-BCA5A44CCFCB}"/>
              </a:ext>
            </a:extLst>
          </p:cNvPr>
          <p:cNvSpPr txBox="1"/>
          <p:nvPr/>
        </p:nvSpPr>
        <p:spPr>
          <a:xfrm>
            <a:off x="5011616" y="1213338"/>
            <a:ext cx="24003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Server</a:t>
            </a:r>
            <a:endParaRPr lang="he-IL" b="1" dirty="0"/>
          </a:p>
        </p:txBody>
      </p:sp>
      <p:sp>
        <p:nvSpPr>
          <p:cNvPr id="47" name="תיבת טקסט 5">
            <a:extLst>
              <a:ext uri="{FF2B5EF4-FFF2-40B4-BE49-F238E27FC236}">
                <a16:creationId xmlns="" xmlns:a16="http://schemas.microsoft.com/office/drawing/2014/main" id="{F775E102-1546-018E-DB9C-FF7FD38E0C8D}"/>
              </a:ext>
            </a:extLst>
          </p:cNvPr>
          <p:cNvSpPr txBox="1"/>
          <p:nvPr/>
        </p:nvSpPr>
        <p:spPr>
          <a:xfrm>
            <a:off x="838200" y="1674674"/>
            <a:ext cx="6097464" cy="1867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l" rtl="0">
              <a:buNone/>
            </a:pPr>
            <a:r>
              <a:rPr lang="en-US" dirty="0"/>
              <a:t>What have we done:</a:t>
            </a:r>
          </a:p>
          <a:p>
            <a:pPr marL="742950" lvl="2" indent="-28575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 the server on local host and managed to establish connection to the server</a:t>
            </a:r>
          </a:p>
          <a:p>
            <a:pPr marL="742950" lvl="2" indent="-28575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Domain layer</a:t>
            </a:r>
          </a:p>
          <a:p>
            <a:pPr marL="742950" lvl="2" indent="-28575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 layer</a:t>
            </a:r>
          </a:p>
          <a:p>
            <a:pPr marL="742950" lvl="2" indent="-28575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 configuration package</a:t>
            </a:r>
          </a:p>
        </p:txBody>
      </p:sp>
      <p:sp>
        <p:nvSpPr>
          <p:cNvPr id="48" name="תיבת טקסט 6">
            <a:extLst>
              <a:ext uri="{FF2B5EF4-FFF2-40B4-BE49-F238E27FC236}">
                <a16:creationId xmlns="" xmlns:a16="http://schemas.microsoft.com/office/drawing/2014/main" id="{12198AF6-B4AE-E3FD-D5B8-F40AA35EC93D}"/>
              </a:ext>
            </a:extLst>
          </p:cNvPr>
          <p:cNvSpPr txBox="1"/>
          <p:nvPr/>
        </p:nvSpPr>
        <p:spPr>
          <a:xfrm>
            <a:off x="838200" y="3871291"/>
            <a:ext cx="6097464" cy="1995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l" rtl="0">
              <a:buNone/>
            </a:pPr>
            <a:r>
              <a:rPr lang="en-US" dirty="0" smtClean="0"/>
              <a:t>What </a:t>
            </a:r>
            <a:r>
              <a:rPr lang="en-US" dirty="0"/>
              <a:t>next?</a:t>
            </a:r>
          </a:p>
          <a:p>
            <a:pPr marL="742950" lvl="2" indent="-28575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Dealing with Google Maps external service API</a:t>
            </a:r>
          </a:p>
          <a:p>
            <a:pPr marL="742950" lvl="2" indent="-28575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Deploy server to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cloud -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Heroku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2" indent="-28575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Adding persistency support to the system</a:t>
            </a:r>
          </a:p>
          <a:p>
            <a:pPr marL="742950" lvl="2" indent="-28575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Complete acceptance(15%) &amp; unit tests (60%)</a:t>
            </a:r>
          </a:p>
          <a:p>
            <a:pPr marL="742950" lvl="2" indent="-28575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 notifications (server -&gt; client)</a:t>
            </a:r>
          </a:p>
        </p:txBody>
      </p:sp>
    </p:spTree>
    <p:extLst>
      <p:ext uri="{BB962C8B-B14F-4D97-AF65-F5344CB8AC3E}">
        <p14:creationId xmlns:p14="http://schemas.microsoft.com/office/powerpoint/2010/main" val="314397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2166" flipV="1">
            <a:off x="111698" y="934248"/>
            <a:ext cx="6200957" cy="16255"/>
          </a:xfrm>
          <a:prstGeom prst="line">
            <a:avLst/>
          </a:prstGeom>
          <a:ln w="47625" cap="rnd">
            <a:solidFill>
              <a:srgbClr val="008037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2" name="TextBox 12"/>
          <p:cNvSpPr txBox="1"/>
          <p:nvPr/>
        </p:nvSpPr>
        <p:spPr>
          <a:xfrm>
            <a:off x="0" y="6723439"/>
            <a:ext cx="3756752" cy="1410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19"/>
              </a:lnSpc>
            </a:pPr>
            <a:r>
              <a:rPr lang="en-US" sz="800" dirty="0">
                <a:solidFill>
                  <a:srgbClr val="000000"/>
                </a:solidFill>
                <a:latin typeface="Assistant Regular"/>
              </a:rPr>
              <a:t>Confidential and Proprietary. Copyright (c) by Gotcha. All Rights Reserved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847879" y="111659"/>
            <a:ext cx="8163080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12"/>
              </a:lnSpc>
            </a:pPr>
            <a:r>
              <a:rPr lang="en-US" sz="5662" dirty="0" smtClean="0">
                <a:solidFill>
                  <a:srgbClr val="008037"/>
                </a:solidFill>
                <a:latin typeface="Norwester"/>
              </a:rPr>
              <a:t>Marathon Progress</a:t>
            </a:r>
            <a:endParaRPr lang="en-US" sz="5662" dirty="0">
              <a:solidFill>
                <a:srgbClr val="008037"/>
              </a:solidFill>
              <a:latin typeface="Norwester"/>
            </a:endParaRPr>
          </a:p>
        </p:txBody>
      </p:sp>
      <p:grpSp>
        <p:nvGrpSpPr>
          <p:cNvPr id="27" name="Group 37">
            <a:extLst>
              <a:ext uri="{FF2B5EF4-FFF2-40B4-BE49-F238E27FC236}">
                <a16:creationId xmlns:a16="http://schemas.microsoft.com/office/drawing/2014/main" xmlns="" id="{3A1B1429-54EA-DE01-4A5C-E94E4F5C5B72}"/>
              </a:ext>
            </a:extLst>
          </p:cNvPr>
          <p:cNvGrpSpPr/>
          <p:nvPr/>
        </p:nvGrpSpPr>
        <p:grpSpPr>
          <a:xfrm>
            <a:off x="11810293" y="16672"/>
            <a:ext cx="381707" cy="495660"/>
            <a:chOff x="0" y="0"/>
            <a:chExt cx="763414" cy="991320"/>
          </a:xfrm>
        </p:grpSpPr>
        <p:grpSp>
          <p:nvGrpSpPr>
            <p:cNvPr id="28" name="Group 38">
              <a:extLst>
                <a:ext uri="{FF2B5EF4-FFF2-40B4-BE49-F238E27FC236}">
                  <a16:creationId xmlns:a16="http://schemas.microsoft.com/office/drawing/2014/main" xmlns="" id="{BC57A493-060F-544E-8BD0-E8584440AF6E}"/>
                </a:ext>
              </a:extLst>
            </p:cNvPr>
            <p:cNvGrpSpPr/>
            <p:nvPr/>
          </p:nvGrpSpPr>
          <p:grpSpPr>
            <a:xfrm>
              <a:off x="0" y="0"/>
              <a:ext cx="763414" cy="763414"/>
              <a:chOff x="0" y="0"/>
              <a:chExt cx="812800" cy="812800"/>
            </a:xfrm>
          </p:grpSpPr>
          <p:sp>
            <p:nvSpPr>
              <p:cNvPr id="43" name="Freeform 39">
                <a:extLst>
                  <a:ext uri="{FF2B5EF4-FFF2-40B4-BE49-F238E27FC236}">
                    <a16:creationId xmlns:a16="http://schemas.microsoft.com/office/drawing/2014/main" xmlns="" id="{D441E0B9-ECBB-0AD9-34C9-2789BBB1FC81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60605"/>
              </a:solidFill>
            </p:spPr>
          </p:sp>
          <p:sp>
            <p:nvSpPr>
              <p:cNvPr id="44" name="TextBox 40">
                <a:extLst>
                  <a:ext uri="{FF2B5EF4-FFF2-40B4-BE49-F238E27FC236}">
                    <a16:creationId xmlns:a16="http://schemas.microsoft.com/office/drawing/2014/main" xmlns="" id="{086322A3-E42B-AF7F-6B1A-4E3DBA7BDA90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29" name="Group 41">
              <a:extLst>
                <a:ext uri="{FF2B5EF4-FFF2-40B4-BE49-F238E27FC236}">
                  <a16:creationId xmlns:a16="http://schemas.microsoft.com/office/drawing/2014/main" xmlns="" id="{BDBE4C74-8E19-8B20-6D74-2AE3898BB4E5}"/>
                </a:ext>
              </a:extLst>
            </p:cNvPr>
            <p:cNvGrpSpPr/>
            <p:nvPr/>
          </p:nvGrpSpPr>
          <p:grpSpPr>
            <a:xfrm>
              <a:off x="97891" y="99946"/>
              <a:ext cx="567632" cy="567632"/>
              <a:chOff x="0" y="0"/>
              <a:chExt cx="812800" cy="812800"/>
            </a:xfrm>
          </p:grpSpPr>
          <p:sp>
            <p:nvSpPr>
              <p:cNvPr id="41" name="Freeform 42">
                <a:extLst>
                  <a:ext uri="{FF2B5EF4-FFF2-40B4-BE49-F238E27FC236}">
                    <a16:creationId xmlns:a16="http://schemas.microsoft.com/office/drawing/2014/main" xmlns="" id="{632889DE-6FDD-35E4-AD8C-D88A0F2A6E65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42" name="TextBox 43">
                <a:extLst>
                  <a:ext uri="{FF2B5EF4-FFF2-40B4-BE49-F238E27FC236}">
                    <a16:creationId xmlns:a16="http://schemas.microsoft.com/office/drawing/2014/main" xmlns="" id="{8D7DBB68-594B-F5D2-B7FA-0D3120DAB80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0" name="Group 44">
              <a:extLst>
                <a:ext uri="{FF2B5EF4-FFF2-40B4-BE49-F238E27FC236}">
                  <a16:creationId xmlns:a16="http://schemas.microsoft.com/office/drawing/2014/main" xmlns="" id="{9F8DD0D9-1518-0966-A925-A6AA7188C5BD}"/>
                </a:ext>
              </a:extLst>
            </p:cNvPr>
            <p:cNvGrpSpPr/>
            <p:nvPr/>
          </p:nvGrpSpPr>
          <p:grpSpPr>
            <a:xfrm>
              <a:off x="68644" y="32917"/>
              <a:ext cx="622016" cy="544264"/>
              <a:chOff x="0" y="0"/>
              <a:chExt cx="812800" cy="711200"/>
            </a:xfrm>
          </p:grpSpPr>
          <p:sp>
            <p:nvSpPr>
              <p:cNvPr id="39" name="Freeform 45">
                <a:extLst>
                  <a:ext uri="{FF2B5EF4-FFF2-40B4-BE49-F238E27FC236}">
                    <a16:creationId xmlns:a16="http://schemas.microsoft.com/office/drawing/2014/main" xmlns="" id="{EF9CC67E-2026-046F-2465-618DF1F705B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40" name="TextBox 46">
                <a:extLst>
                  <a:ext uri="{FF2B5EF4-FFF2-40B4-BE49-F238E27FC236}">
                    <a16:creationId xmlns:a16="http://schemas.microsoft.com/office/drawing/2014/main" xmlns="" id="{CC925E18-10C9-A5A8-A858-423648EDD81B}"/>
                  </a:ext>
                </a:extLst>
              </p:cNvPr>
              <p:cNvSpPr txBox="1"/>
              <p:nvPr/>
            </p:nvSpPr>
            <p:spPr>
              <a:xfrm>
                <a:off x="127000" y="320675"/>
                <a:ext cx="558800" cy="3397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1" name="Group 47">
              <a:extLst>
                <a:ext uri="{FF2B5EF4-FFF2-40B4-BE49-F238E27FC236}">
                  <a16:creationId xmlns:a16="http://schemas.microsoft.com/office/drawing/2014/main" xmlns="" id="{6745063D-6EA9-5A29-B4CF-AB1D4C6E356D}"/>
                </a:ext>
              </a:extLst>
            </p:cNvPr>
            <p:cNvGrpSpPr/>
            <p:nvPr/>
          </p:nvGrpSpPr>
          <p:grpSpPr>
            <a:xfrm>
              <a:off x="126952" y="133119"/>
              <a:ext cx="509509" cy="509509"/>
              <a:chOff x="0" y="0"/>
              <a:chExt cx="812800" cy="812800"/>
            </a:xfrm>
          </p:grpSpPr>
          <p:sp>
            <p:nvSpPr>
              <p:cNvPr id="37" name="Freeform 48">
                <a:extLst>
                  <a:ext uri="{FF2B5EF4-FFF2-40B4-BE49-F238E27FC236}">
                    <a16:creationId xmlns:a16="http://schemas.microsoft.com/office/drawing/2014/main" xmlns="" id="{71B77278-6E78-EA59-45AC-65F73A374224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38" name="TextBox 49">
                <a:extLst>
                  <a:ext uri="{FF2B5EF4-FFF2-40B4-BE49-F238E27FC236}">
                    <a16:creationId xmlns:a16="http://schemas.microsoft.com/office/drawing/2014/main" xmlns="" id="{29DF2333-9DB1-9180-4E42-D35FF732F474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2" name="Group 50">
              <a:extLst>
                <a:ext uri="{FF2B5EF4-FFF2-40B4-BE49-F238E27FC236}">
                  <a16:creationId xmlns:a16="http://schemas.microsoft.com/office/drawing/2014/main" xmlns="" id="{401F4EB3-7E82-D282-2397-74F2596E43DC}"/>
                </a:ext>
              </a:extLst>
            </p:cNvPr>
            <p:cNvGrpSpPr/>
            <p:nvPr/>
          </p:nvGrpSpPr>
          <p:grpSpPr>
            <a:xfrm>
              <a:off x="229042" y="235208"/>
              <a:ext cx="305330" cy="305330"/>
              <a:chOff x="0" y="0"/>
              <a:chExt cx="812800" cy="812800"/>
            </a:xfrm>
          </p:grpSpPr>
          <p:sp>
            <p:nvSpPr>
              <p:cNvPr id="35" name="Freeform 51">
                <a:extLst>
                  <a:ext uri="{FF2B5EF4-FFF2-40B4-BE49-F238E27FC236}">
                    <a16:creationId xmlns:a16="http://schemas.microsoft.com/office/drawing/2014/main" xmlns="" id="{AE19A60F-F7CF-668A-1892-66D6507AE0EB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36" name="TextBox 52">
                <a:extLst>
                  <a:ext uri="{FF2B5EF4-FFF2-40B4-BE49-F238E27FC236}">
                    <a16:creationId xmlns:a16="http://schemas.microsoft.com/office/drawing/2014/main" xmlns="" id="{2BDDECC9-17F8-15A3-17B8-DBB8AE5FD9A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sp>
          <p:nvSpPr>
            <p:cNvPr id="33" name="TextBox 53">
              <a:extLst>
                <a:ext uri="{FF2B5EF4-FFF2-40B4-BE49-F238E27FC236}">
                  <a16:creationId xmlns:a16="http://schemas.microsoft.com/office/drawing/2014/main" xmlns="" id="{2C2792B5-BDC3-A31B-DD00-EF83B137EF0E}"/>
                </a:ext>
              </a:extLst>
            </p:cNvPr>
            <p:cNvSpPr txBox="1"/>
            <p:nvPr/>
          </p:nvSpPr>
          <p:spPr>
            <a:xfrm>
              <a:off x="317082" y="245332"/>
              <a:ext cx="129252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 dirty="0">
                  <a:solidFill>
                    <a:srgbClr val="FDFEFD"/>
                  </a:solidFill>
                  <a:latin typeface="atlas light AAA Bold"/>
                </a:rPr>
                <a:t>G</a:t>
              </a:r>
            </a:p>
          </p:txBody>
        </p:sp>
        <p:sp>
          <p:nvSpPr>
            <p:cNvPr id="34" name="TextBox 54">
              <a:extLst>
                <a:ext uri="{FF2B5EF4-FFF2-40B4-BE49-F238E27FC236}">
                  <a16:creationId xmlns:a16="http://schemas.microsoft.com/office/drawing/2014/main" xmlns="" id="{1B6C4880-A844-E813-ABC4-C0DDD91DD990}"/>
                </a:ext>
              </a:extLst>
            </p:cNvPr>
            <p:cNvSpPr txBox="1"/>
            <p:nvPr/>
          </p:nvSpPr>
          <p:spPr>
            <a:xfrm>
              <a:off x="71644" y="734840"/>
              <a:ext cx="677446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>
                  <a:solidFill>
                    <a:srgbClr val="060605"/>
                  </a:solidFill>
                  <a:latin typeface="atlas light AAA Bold"/>
                </a:rPr>
                <a:t>Gotcha </a:t>
              </a:r>
            </a:p>
          </p:txBody>
        </p:sp>
      </p:grpSp>
      <p:sp>
        <p:nvSpPr>
          <p:cNvPr id="45" name="תיבת טקסט 3">
            <a:extLst>
              <a:ext uri="{FF2B5EF4-FFF2-40B4-BE49-F238E27FC236}">
                <a16:creationId xmlns="" xmlns:a16="http://schemas.microsoft.com/office/drawing/2014/main" id="{96612E7B-C971-DBB5-39EE-BCA5A44CCFCB}"/>
              </a:ext>
            </a:extLst>
          </p:cNvPr>
          <p:cNvSpPr txBox="1"/>
          <p:nvPr/>
        </p:nvSpPr>
        <p:spPr>
          <a:xfrm>
            <a:off x="5011615" y="1213338"/>
            <a:ext cx="32510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Admin &amp; Rider </a:t>
            </a:r>
            <a:r>
              <a:rPr lang="en-US" b="1" dirty="0" smtClean="0"/>
              <a:t>Applications</a:t>
            </a:r>
            <a:endParaRPr lang="he-IL" b="1" dirty="0"/>
          </a:p>
        </p:txBody>
      </p:sp>
      <p:sp>
        <p:nvSpPr>
          <p:cNvPr id="47" name="תיבת טקסט 5">
            <a:extLst>
              <a:ext uri="{FF2B5EF4-FFF2-40B4-BE49-F238E27FC236}">
                <a16:creationId xmlns="" xmlns:a16="http://schemas.microsoft.com/office/drawing/2014/main" id="{F775E102-1546-018E-DB9C-FF7FD38E0C8D}"/>
              </a:ext>
            </a:extLst>
          </p:cNvPr>
          <p:cNvSpPr txBox="1"/>
          <p:nvPr/>
        </p:nvSpPr>
        <p:spPr>
          <a:xfrm>
            <a:off x="838200" y="1674674"/>
            <a:ext cx="6097464" cy="2320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l" rtl="0">
              <a:buNone/>
            </a:pPr>
            <a:r>
              <a:rPr lang="en-US" dirty="0"/>
              <a:t>What have we done:</a:t>
            </a:r>
          </a:p>
          <a:p>
            <a:pPr marL="742950" lvl="2" indent="-28575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Rider &amp; Admin react-native apps</a:t>
            </a:r>
          </a:p>
          <a:p>
            <a:pPr marL="742950" lvl="2" indent="-28575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 all windows of admin app</a:t>
            </a:r>
          </a:p>
          <a:p>
            <a:pPr marL="742950" lvl="2" indent="-28575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 6/10 windows in admin app</a:t>
            </a:r>
          </a:p>
          <a:p>
            <a:pPr marL="742950" lvl="2" indent="-28575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Establish connection with the server</a:t>
            </a:r>
          </a:p>
          <a:p>
            <a:pPr marL="742950" lvl="2" indent="-28575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Run the apps on IOS &amp; Android using expo GO</a:t>
            </a:r>
          </a:p>
          <a:p>
            <a:pPr marL="742950" lvl="2" indent="-28575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תיבת טקסט 6">
            <a:extLst>
              <a:ext uri="{FF2B5EF4-FFF2-40B4-BE49-F238E27FC236}">
                <a16:creationId xmlns="" xmlns:a16="http://schemas.microsoft.com/office/drawing/2014/main" id="{12198AF6-B4AE-E3FD-D5B8-F40AA35EC93D}"/>
              </a:ext>
            </a:extLst>
          </p:cNvPr>
          <p:cNvSpPr txBox="1"/>
          <p:nvPr/>
        </p:nvSpPr>
        <p:spPr>
          <a:xfrm>
            <a:off x="838200" y="3871291"/>
            <a:ext cx="6097464" cy="1670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l" rtl="0">
              <a:buNone/>
            </a:pPr>
            <a:r>
              <a:rPr lang="en-US" dirty="0" smtClean="0"/>
              <a:t>What </a:t>
            </a:r>
            <a:r>
              <a:rPr lang="en-US" dirty="0"/>
              <a:t>next?</a:t>
            </a:r>
          </a:p>
          <a:p>
            <a:pPr marL="742950" lvl="2" indent="-28575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Open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 implement windows of rider app</a:t>
            </a:r>
          </a:p>
          <a:p>
            <a:pPr marL="742950" lvl="2" indent="-28575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Publish apps to mobile stores</a:t>
            </a:r>
          </a:p>
          <a:p>
            <a:pPr marL="742950" lvl="2" indent="-28575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 &amp; run manual user tests for the apps</a:t>
            </a:r>
          </a:p>
          <a:p>
            <a:pPr marL="742950" lvl="2" indent="-28575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6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12166" flipV="1">
            <a:off x="111698" y="934248"/>
            <a:ext cx="6200957" cy="16255"/>
          </a:xfrm>
          <a:prstGeom prst="line">
            <a:avLst/>
          </a:prstGeom>
          <a:ln w="47625" cap="rnd">
            <a:solidFill>
              <a:srgbClr val="008037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2" name="TextBox 12"/>
          <p:cNvSpPr txBox="1"/>
          <p:nvPr/>
        </p:nvSpPr>
        <p:spPr>
          <a:xfrm>
            <a:off x="0" y="6723439"/>
            <a:ext cx="3756752" cy="1410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19"/>
              </a:lnSpc>
            </a:pPr>
            <a:r>
              <a:rPr lang="en-US" sz="800" dirty="0">
                <a:solidFill>
                  <a:srgbClr val="000000"/>
                </a:solidFill>
                <a:latin typeface="Assistant Regular"/>
              </a:rPr>
              <a:t>Confidential and Proprietary. Copyright (c) by Gotcha. All Rights Reserved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847879" y="111659"/>
            <a:ext cx="8163080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12"/>
              </a:lnSpc>
            </a:pPr>
            <a:r>
              <a:rPr lang="en-US" sz="5662" dirty="0" smtClean="0">
                <a:solidFill>
                  <a:srgbClr val="008037"/>
                </a:solidFill>
                <a:latin typeface="Norwester"/>
              </a:rPr>
              <a:t>Marathon Progress</a:t>
            </a:r>
            <a:endParaRPr lang="en-US" sz="5662" dirty="0">
              <a:solidFill>
                <a:srgbClr val="008037"/>
              </a:solidFill>
              <a:latin typeface="Norwester"/>
            </a:endParaRPr>
          </a:p>
        </p:txBody>
      </p:sp>
      <p:grpSp>
        <p:nvGrpSpPr>
          <p:cNvPr id="27" name="Group 37">
            <a:extLst>
              <a:ext uri="{FF2B5EF4-FFF2-40B4-BE49-F238E27FC236}">
                <a16:creationId xmlns:a16="http://schemas.microsoft.com/office/drawing/2014/main" xmlns="" id="{3A1B1429-54EA-DE01-4A5C-E94E4F5C5B72}"/>
              </a:ext>
            </a:extLst>
          </p:cNvPr>
          <p:cNvGrpSpPr/>
          <p:nvPr/>
        </p:nvGrpSpPr>
        <p:grpSpPr>
          <a:xfrm>
            <a:off x="11810293" y="16672"/>
            <a:ext cx="381707" cy="495660"/>
            <a:chOff x="0" y="0"/>
            <a:chExt cx="763414" cy="991320"/>
          </a:xfrm>
        </p:grpSpPr>
        <p:grpSp>
          <p:nvGrpSpPr>
            <p:cNvPr id="28" name="Group 38">
              <a:extLst>
                <a:ext uri="{FF2B5EF4-FFF2-40B4-BE49-F238E27FC236}">
                  <a16:creationId xmlns:a16="http://schemas.microsoft.com/office/drawing/2014/main" xmlns="" id="{BC57A493-060F-544E-8BD0-E8584440AF6E}"/>
                </a:ext>
              </a:extLst>
            </p:cNvPr>
            <p:cNvGrpSpPr/>
            <p:nvPr/>
          </p:nvGrpSpPr>
          <p:grpSpPr>
            <a:xfrm>
              <a:off x="0" y="0"/>
              <a:ext cx="763414" cy="763414"/>
              <a:chOff x="0" y="0"/>
              <a:chExt cx="812800" cy="812800"/>
            </a:xfrm>
          </p:grpSpPr>
          <p:sp>
            <p:nvSpPr>
              <p:cNvPr id="43" name="Freeform 39">
                <a:extLst>
                  <a:ext uri="{FF2B5EF4-FFF2-40B4-BE49-F238E27FC236}">
                    <a16:creationId xmlns:a16="http://schemas.microsoft.com/office/drawing/2014/main" xmlns="" id="{D441E0B9-ECBB-0AD9-34C9-2789BBB1FC81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60605"/>
              </a:solidFill>
            </p:spPr>
          </p:sp>
          <p:sp>
            <p:nvSpPr>
              <p:cNvPr id="44" name="TextBox 40">
                <a:extLst>
                  <a:ext uri="{FF2B5EF4-FFF2-40B4-BE49-F238E27FC236}">
                    <a16:creationId xmlns:a16="http://schemas.microsoft.com/office/drawing/2014/main" xmlns="" id="{086322A3-E42B-AF7F-6B1A-4E3DBA7BDA90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29" name="Group 41">
              <a:extLst>
                <a:ext uri="{FF2B5EF4-FFF2-40B4-BE49-F238E27FC236}">
                  <a16:creationId xmlns:a16="http://schemas.microsoft.com/office/drawing/2014/main" xmlns="" id="{BDBE4C74-8E19-8B20-6D74-2AE3898BB4E5}"/>
                </a:ext>
              </a:extLst>
            </p:cNvPr>
            <p:cNvGrpSpPr/>
            <p:nvPr/>
          </p:nvGrpSpPr>
          <p:grpSpPr>
            <a:xfrm>
              <a:off x="97891" y="99946"/>
              <a:ext cx="567632" cy="567632"/>
              <a:chOff x="0" y="0"/>
              <a:chExt cx="812800" cy="812800"/>
            </a:xfrm>
          </p:grpSpPr>
          <p:sp>
            <p:nvSpPr>
              <p:cNvPr id="41" name="Freeform 42">
                <a:extLst>
                  <a:ext uri="{FF2B5EF4-FFF2-40B4-BE49-F238E27FC236}">
                    <a16:creationId xmlns:a16="http://schemas.microsoft.com/office/drawing/2014/main" xmlns="" id="{632889DE-6FDD-35E4-AD8C-D88A0F2A6E65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42" name="TextBox 43">
                <a:extLst>
                  <a:ext uri="{FF2B5EF4-FFF2-40B4-BE49-F238E27FC236}">
                    <a16:creationId xmlns:a16="http://schemas.microsoft.com/office/drawing/2014/main" xmlns="" id="{8D7DBB68-594B-F5D2-B7FA-0D3120DAB80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0" name="Group 44">
              <a:extLst>
                <a:ext uri="{FF2B5EF4-FFF2-40B4-BE49-F238E27FC236}">
                  <a16:creationId xmlns:a16="http://schemas.microsoft.com/office/drawing/2014/main" xmlns="" id="{9F8DD0D9-1518-0966-A925-A6AA7188C5BD}"/>
                </a:ext>
              </a:extLst>
            </p:cNvPr>
            <p:cNvGrpSpPr/>
            <p:nvPr/>
          </p:nvGrpSpPr>
          <p:grpSpPr>
            <a:xfrm>
              <a:off x="68644" y="32917"/>
              <a:ext cx="622016" cy="544264"/>
              <a:chOff x="0" y="0"/>
              <a:chExt cx="812800" cy="711200"/>
            </a:xfrm>
          </p:grpSpPr>
          <p:sp>
            <p:nvSpPr>
              <p:cNvPr id="39" name="Freeform 45">
                <a:extLst>
                  <a:ext uri="{FF2B5EF4-FFF2-40B4-BE49-F238E27FC236}">
                    <a16:creationId xmlns:a16="http://schemas.microsoft.com/office/drawing/2014/main" xmlns="" id="{EF9CC67E-2026-046F-2465-618DF1F705B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40" name="TextBox 46">
                <a:extLst>
                  <a:ext uri="{FF2B5EF4-FFF2-40B4-BE49-F238E27FC236}">
                    <a16:creationId xmlns:a16="http://schemas.microsoft.com/office/drawing/2014/main" xmlns="" id="{CC925E18-10C9-A5A8-A858-423648EDD81B}"/>
                  </a:ext>
                </a:extLst>
              </p:cNvPr>
              <p:cNvSpPr txBox="1"/>
              <p:nvPr/>
            </p:nvSpPr>
            <p:spPr>
              <a:xfrm>
                <a:off x="127000" y="320675"/>
                <a:ext cx="558800" cy="3397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1" name="Group 47">
              <a:extLst>
                <a:ext uri="{FF2B5EF4-FFF2-40B4-BE49-F238E27FC236}">
                  <a16:creationId xmlns:a16="http://schemas.microsoft.com/office/drawing/2014/main" xmlns="" id="{6745063D-6EA9-5A29-B4CF-AB1D4C6E356D}"/>
                </a:ext>
              </a:extLst>
            </p:cNvPr>
            <p:cNvGrpSpPr/>
            <p:nvPr/>
          </p:nvGrpSpPr>
          <p:grpSpPr>
            <a:xfrm>
              <a:off x="126952" y="133119"/>
              <a:ext cx="509509" cy="509509"/>
              <a:chOff x="0" y="0"/>
              <a:chExt cx="812800" cy="812800"/>
            </a:xfrm>
          </p:grpSpPr>
          <p:sp>
            <p:nvSpPr>
              <p:cNvPr id="37" name="Freeform 48">
                <a:extLst>
                  <a:ext uri="{FF2B5EF4-FFF2-40B4-BE49-F238E27FC236}">
                    <a16:creationId xmlns:a16="http://schemas.microsoft.com/office/drawing/2014/main" xmlns="" id="{71B77278-6E78-EA59-45AC-65F73A374224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2F8FF"/>
              </a:solidFill>
            </p:spPr>
          </p:sp>
          <p:sp>
            <p:nvSpPr>
              <p:cNvPr id="38" name="TextBox 49">
                <a:extLst>
                  <a:ext uri="{FF2B5EF4-FFF2-40B4-BE49-F238E27FC236}">
                    <a16:creationId xmlns:a16="http://schemas.microsoft.com/office/drawing/2014/main" xmlns="" id="{29DF2333-9DB1-9180-4E42-D35FF732F474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grpSp>
          <p:nvGrpSpPr>
            <p:cNvPr id="32" name="Group 50">
              <a:extLst>
                <a:ext uri="{FF2B5EF4-FFF2-40B4-BE49-F238E27FC236}">
                  <a16:creationId xmlns:a16="http://schemas.microsoft.com/office/drawing/2014/main" xmlns="" id="{401F4EB3-7E82-D282-2397-74F2596E43DC}"/>
                </a:ext>
              </a:extLst>
            </p:cNvPr>
            <p:cNvGrpSpPr/>
            <p:nvPr/>
          </p:nvGrpSpPr>
          <p:grpSpPr>
            <a:xfrm>
              <a:off x="229042" y="235208"/>
              <a:ext cx="305330" cy="305330"/>
              <a:chOff x="0" y="0"/>
              <a:chExt cx="812800" cy="812800"/>
            </a:xfrm>
          </p:grpSpPr>
          <p:sp>
            <p:nvSpPr>
              <p:cNvPr id="35" name="Freeform 51">
                <a:extLst>
                  <a:ext uri="{FF2B5EF4-FFF2-40B4-BE49-F238E27FC236}">
                    <a16:creationId xmlns:a16="http://schemas.microsoft.com/office/drawing/2014/main" xmlns="" id="{AE19A60F-F7CF-668A-1892-66D6507AE0EB}"/>
                  </a:ext>
                </a:extLst>
              </p:cNvPr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2C6031"/>
              </a:solidFill>
            </p:spPr>
          </p:sp>
          <p:sp>
            <p:nvSpPr>
              <p:cNvPr id="36" name="TextBox 52">
                <a:extLst>
                  <a:ext uri="{FF2B5EF4-FFF2-40B4-BE49-F238E27FC236}">
                    <a16:creationId xmlns:a16="http://schemas.microsoft.com/office/drawing/2014/main" xmlns="" id="{2BDDECC9-17F8-15A3-17B8-DBB8AE5FD9AF}"/>
                  </a:ext>
                </a:extLst>
              </p:cNvPr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489"/>
                  </a:lnSpc>
                  <a:spcBef>
                    <a:spcPct val="0"/>
                  </a:spcBef>
                </a:pPr>
                <a:endParaRPr sz="1200"/>
              </a:p>
            </p:txBody>
          </p:sp>
        </p:grpSp>
        <p:sp>
          <p:nvSpPr>
            <p:cNvPr id="33" name="TextBox 53">
              <a:extLst>
                <a:ext uri="{FF2B5EF4-FFF2-40B4-BE49-F238E27FC236}">
                  <a16:creationId xmlns:a16="http://schemas.microsoft.com/office/drawing/2014/main" xmlns="" id="{2C2792B5-BDC3-A31B-DD00-EF83B137EF0E}"/>
                </a:ext>
              </a:extLst>
            </p:cNvPr>
            <p:cNvSpPr txBox="1"/>
            <p:nvPr/>
          </p:nvSpPr>
          <p:spPr>
            <a:xfrm>
              <a:off x="317082" y="245332"/>
              <a:ext cx="129252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 dirty="0">
                  <a:solidFill>
                    <a:srgbClr val="FDFEFD"/>
                  </a:solidFill>
                  <a:latin typeface="atlas light AAA Bold"/>
                </a:rPr>
                <a:t>G</a:t>
              </a:r>
            </a:p>
          </p:txBody>
        </p:sp>
        <p:sp>
          <p:nvSpPr>
            <p:cNvPr id="34" name="TextBox 54">
              <a:extLst>
                <a:ext uri="{FF2B5EF4-FFF2-40B4-BE49-F238E27FC236}">
                  <a16:creationId xmlns:a16="http://schemas.microsoft.com/office/drawing/2014/main" xmlns="" id="{1B6C4880-A844-E813-ABC4-C0DDD91DD990}"/>
                </a:ext>
              </a:extLst>
            </p:cNvPr>
            <p:cNvSpPr txBox="1"/>
            <p:nvPr/>
          </p:nvSpPr>
          <p:spPr>
            <a:xfrm>
              <a:off x="71644" y="734840"/>
              <a:ext cx="677446" cy="256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47"/>
                </a:lnSpc>
              </a:pPr>
              <a:r>
                <a:rPr lang="en-US" sz="747">
                  <a:solidFill>
                    <a:srgbClr val="060605"/>
                  </a:solidFill>
                  <a:latin typeface="atlas light AAA Bold"/>
                </a:rPr>
                <a:t>Gotcha </a:t>
              </a:r>
            </a:p>
          </p:txBody>
        </p:sp>
      </p:grpSp>
      <p:sp>
        <p:nvSpPr>
          <p:cNvPr id="45" name="תיבת טקסט 3">
            <a:extLst>
              <a:ext uri="{FF2B5EF4-FFF2-40B4-BE49-F238E27FC236}">
                <a16:creationId xmlns="" xmlns:a16="http://schemas.microsoft.com/office/drawing/2014/main" id="{96612E7B-C971-DBB5-39EE-BCA5A44CCFCB}"/>
              </a:ext>
            </a:extLst>
          </p:cNvPr>
          <p:cNvSpPr txBox="1"/>
          <p:nvPr/>
        </p:nvSpPr>
        <p:spPr>
          <a:xfrm>
            <a:off x="5011615" y="1213338"/>
            <a:ext cx="32510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Documentation</a:t>
            </a:r>
            <a:endParaRPr lang="he-IL" b="1" dirty="0"/>
          </a:p>
        </p:txBody>
      </p:sp>
      <p:sp>
        <p:nvSpPr>
          <p:cNvPr id="47" name="תיבת טקסט 5">
            <a:extLst>
              <a:ext uri="{FF2B5EF4-FFF2-40B4-BE49-F238E27FC236}">
                <a16:creationId xmlns="" xmlns:a16="http://schemas.microsoft.com/office/drawing/2014/main" id="{F775E102-1546-018E-DB9C-FF7FD38E0C8D}"/>
              </a:ext>
            </a:extLst>
          </p:cNvPr>
          <p:cNvSpPr txBox="1"/>
          <p:nvPr/>
        </p:nvSpPr>
        <p:spPr>
          <a:xfrm>
            <a:off x="838200" y="1674674"/>
            <a:ext cx="6097464" cy="134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l" rtl="0">
              <a:buNone/>
            </a:pPr>
            <a:r>
              <a:rPr lang="en-US" dirty="0"/>
              <a:t>What have we done:</a:t>
            </a:r>
          </a:p>
          <a:p>
            <a:pPr marL="742950" lvl="2" indent="-28575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Fixed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ARD notes</a:t>
            </a:r>
          </a:p>
          <a:p>
            <a:pPr marL="742950" lvl="2" indent="-28575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Complete ADD draft</a:t>
            </a:r>
          </a:p>
          <a:p>
            <a:pPr marL="742950" lvl="2" indent="-28575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תיבת טקסט 6">
            <a:extLst>
              <a:ext uri="{FF2B5EF4-FFF2-40B4-BE49-F238E27FC236}">
                <a16:creationId xmlns="" xmlns:a16="http://schemas.microsoft.com/office/drawing/2014/main" id="{12198AF6-B4AE-E3FD-D5B8-F40AA35EC93D}"/>
              </a:ext>
            </a:extLst>
          </p:cNvPr>
          <p:cNvSpPr txBox="1"/>
          <p:nvPr/>
        </p:nvSpPr>
        <p:spPr>
          <a:xfrm>
            <a:off x="838200" y="3871291"/>
            <a:ext cx="6097464" cy="134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l" rtl="0">
              <a:buNone/>
            </a:pPr>
            <a:r>
              <a:rPr lang="en-US" dirty="0" smtClean="0"/>
              <a:t>What </a:t>
            </a:r>
            <a:r>
              <a:rPr lang="en-US" dirty="0"/>
              <a:t>next?</a:t>
            </a:r>
          </a:p>
          <a:p>
            <a:pPr marL="742950" lvl="2" indent="-28575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Create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 ADD version</a:t>
            </a:r>
          </a:p>
          <a:p>
            <a:pPr marL="742950" lvl="2" indent="-28575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Complete testing segment in ADD</a:t>
            </a:r>
          </a:p>
          <a:p>
            <a:pPr marL="742950" lvl="2" indent="-285750">
              <a:lnSpc>
                <a:spcPct val="8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מלבן 3"/>
          <p:cNvSpPr/>
          <p:nvPr/>
        </p:nvSpPr>
        <p:spPr>
          <a:xfrm>
            <a:off x="8079874" y="4543783"/>
            <a:ext cx="1188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>
                <a:hlinkClick r:id="rId3"/>
              </a:rPr>
              <a:t>ADD draft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33611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theme/theme1.xml><?xml version="1.0" encoding="utf-8"?>
<a:theme xmlns:a="http://schemas.openxmlformats.org/drawingml/2006/main" name="פיאה">
  <a:themeElements>
    <a:clrScheme name="פיאה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פיאה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768</TotalTime>
  <Words>403</Words>
  <Application>Microsoft Office PowerPoint</Application>
  <PresentationFormat>מסך רחב</PresentationFormat>
  <Paragraphs>73</Paragraphs>
  <Slides>6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5" baseType="lpstr">
      <vt:lpstr>Arial</vt:lpstr>
      <vt:lpstr>Assistant Regular</vt:lpstr>
      <vt:lpstr>atlas light AAA Bold</vt:lpstr>
      <vt:lpstr>Calibri</vt:lpstr>
      <vt:lpstr>Gisha</vt:lpstr>
      <vt:lpstr>Norwester</vt:lpstr>
      <vt:lpstr>Trebuchet MS</vt:lpstr>
      <vt:lpstr>Wingdings 3</vt:lpstr>
      <vt:lpstr>פיאה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עופרה לוי</dc:creator>
  <cp:lastModifiedBy>חשבון Microsoft</cp:lastModifiedBy>
  <cp:revision>10</cp:revision>
  <dcterms:created xsi:type="dcterms:W3CDTF">2023-01-07T14:31:30Z</dcterms:created>
  <dcterms:modified xsi:type="dcterms:W3CDTF">2023-01-10T08:13:50Z</dcterms:modified>
</cp:coreProperties>
</file>