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 snapToObjects="1">
      <p:cViewPr>
        <p:scale>
          <a:sx n="97" d="100"/>
          <a:sy n="97" d="100"/>
        </p:scale>
        <p:origin x="400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0244C0-1124-954B-9D16-5820E130E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62E2EAA-5094-5B47-B116-E4220C3659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1C06AA-D56D-6243-8CA5-659827E02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2021/9/27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886ED1-6BC4-1D47-A8F8-472E85971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E25A80-481B-B542-B326-954850B45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1026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AFA916-13EF-3245-941C-2389C2012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A3D2698-AA7C-2D43-B2F2-3D65E5E25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E9E198-90E1-E44C-A1A0-0B7F0F896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2021/9/27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E9B2F6-204B-804A-9350-B580D503B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6D53D4-98FC-794F-8BDD-98F58C926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908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8DE49AF-3822-8842-A3C1-98616B03AA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CCC045C-F473-0D4A-B0C0-54DBFEDE3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C583DF-C8FD-D041-96EC-BB5244CF4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2021/9/27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A2809F-6CA7-E245-AC9B-5DC53BFA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1A7326-44BA-B841-BE38-7C09C4C84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5447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E7C233-DC30-2F45-8FA5-377DF357F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737D5A-A4E6-5140-BD71-5C7496D1B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13E8C3-6791-614A-9F4D-BD1F88C37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2021/9/27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33485B-84EF-1E4C-A90B-8AFC56F57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6C3D91-8B62-7A49-BA9E-3F9BE9900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4327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4B28A6-65F0-D048-BC0E-5D9DABD1E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50982A-FD59-954C-A070-4BA5F1C7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6D859F-B797-D443-A09A-33AC4E21A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2021/9/27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E96077-DB22-A241-BB78-6AFAD07A1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A43C30-2CE9-F448-AF5E-3F83D878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8957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9658B6-DA8D-8643-B004-DAC4CEA46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A9F5F4-2014-EA46-9619-9FD6C26B6A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02C386-93B6-9045-99F5-04D56C742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140144-A0CD-314A-A8A7-80F1ABEF4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2021/9/27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9BBFFC6-4DD4-6444-8DAF-2DAF05A2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0095F29-331A-674D-8DCD-A2E0ABC2B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8159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F5A6A3-90E2-C445-8339-645F792B6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60CB80-3CFF-0F40-8BE3-0418C6377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F6E8DDF-F1BB-5547-838A-D25EAB1E9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705F1FD-D3AB-EB45-B881-2699441D5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2155909-3B12-2941-8BC9-ADE588F52B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0EDB9C0-09C3-0B4C-9D4A-4F512BBAF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2021/9/27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3427885-FA39-5744-8F14-2EC97937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F77EE5E-891E-ED4D-8E8D-3AA6D6DA0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85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2C1198-6BFE-0841-96E6-E99BA6722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E4FCA10-2DEB-7047-B42D-318355C08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2021/9/27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E152CF2-0B5A-3040-92FD-9E0235399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A4A0CF-2167-9D44-A48C-74CAE971F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139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20A2046-C224-8C4D-8B2F-B38491E97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2021/9/27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E02CE9B-2B64-0D42-AC8B-5BC140425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5850364-1637-7449-90E6-0B9EDB80E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5179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0F69DD-70AB-3D4A-8C23-043F6341B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F5B715-5040-C740-9DFA-3BC8C3EC2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B74C24-F785-D542-8963-9E0055A30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B77A0E-7EB4-3B41-AE94-8AC598BD7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2021/9/27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A5822A-9565-C942-8471-FC6A55A69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2D75D0-4CE1-BB4C-B9D6-6BA0246D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6874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5A8F17-C186-7944-A4A5-EFD28B8B4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0064F67-2FAF-4942-92F8-B819D521B4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40D8480-DD0F-4249-ADAB-5E6ED9137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BED13F2-E68C-9F4C-8890-28806D1FC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2021/9/27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585DAAD-73FC-F342-9E0C-53BDCB0C2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A5E78A1-6F27-4044-A03B-0CE8E01E3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17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E691911-A0AC-E944-9887-76815C20E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0028629-52C6-3B43-AD1A-E10D2C2F2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FC2913-B685-004F-A619-407B452D2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5BC36-02F3-1544-A2CD-64E1DDF5EC2E}" type="datetimeFigureOut">
              <a:rPr kumimoji="1" lang="ja-JP" altLang="en-US" smtClean="0"/>
              <a:t>2021/9/27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97662B-B1B5-9546-90DC-342A0C8E03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B22F69-7092-A948-9147-074657204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953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A077FEDC-7BA4-F44E-AFC4-FB748419D74C}"/>
              </a:ext>
            </a:extLst>
          </p:cNvPr>
          <p:cNvSpPr/>
          <p:nvPr/>
        </p:nvSpPr>
        <p:spPr>
          <a:xfrm>
            <a:off x="2832343" y="3594970"/>
            <a:ext cx="8240665" cy="236741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Graphic 7">
            <a:extLst>
              <a:ext uri="{FF2B5EF4-FFF2-40B4-BE49-F238E27FC236}">
                <a16:creationId xmlns:a16="http://schemas.microsoft.com/office/drawing/2014/main" id="{950D6699-9576-2A46-A20A-FB25C8198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344" y="420295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A721FABB-0E3B-E945-9952-B12061549A75}"/>
              </a:ext>
            </a:extLst>
          </p:cNvPr>
          <p:cNvSpPr/>
          <p:nvPr/>
        </p:nvSpPr>
        <p:spPr bwMode="auto">
          <a:xfrm>
            <a:off x="2502144" y="881673"/>
            <a:ext cx="2522032" cy="2401713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VPC1(10.1.0.0/16)</a:t>
            </a:r>
          </a:p>
        </p:txBody>
      </p:sp>
      <p:pic>
        <p:nvPicPr>
          <p:cNvPr id="9" name="Graphic 9">
            <a:extLst>
              <a:ext uri="{FF2B5EF4-FFF2-40B4-BE49-F238E27FC236}">
                <a16:creationId xmlns:a16="http://schemas.microsoft.com/office/drawing/2014/main" id="{AEEA39DC-390B-5741-8BEF-900FCCADD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144" y="881673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EBAE5417-13C7-384E-8C86-1F8B13908610}"/>
              </a:ext>
            </a:extLst>
          </p:cNvPr>
          <p:cNvSpPr/>
          <p:nvPr/>
        </p:nvSpPr>
        <p:spPr bwMode="auto">
          <a:xfrm>
            <a:off x="5628856" y="881673"/>
            <a:ext cx="2522032" cy="2401713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VPC2(10.2.0.0/16)</a:t>
            </a:r>
          </a:p>
        </p:txBody>
      </p:sp>
      <p:pic>
        <p:nvPicPr>
          <p:cNvPr id="11" name="Graphic 9">
            <a:extLst>
              <a:ext uri="{FF2B5EF4-FFF2-40B4-BE49-F238E27FC236}">
                <a16:creationId xmlns:a16="http://schemas.microsoft.com/office/drawing/2014/main" id="{0F4917CC-4381-4A41-837D-DFB5C2761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856" y="881673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D29BB68C-E05C-D44B-8593-F7323269D1A2}"/>
              </a:ext>
            </a:extLst>
          </p:cNvPr>
          <p:cNvSpPr/>
          <p:nvPr/>
        </p:nvSpPr>
        <p:spPr bwMode="auto">
          <a:xfrm>
            <a:off x="8755568" y="883417"/>
            <a:ext cx="2522032" cy="239996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VPC3(10.3.0.0/16)</a:t>
            </a:r>
          </a:p>
        </p:txBody>
      </p:sp>
      <p:pic>
        <p:nvPicPr>
          <p:cNvPr id="14" name="Graphic 9">
            <a:extLst>
              <a:ext uri="{FF2B5EF4-FFF2-40B4-BE49-F238E27FC236}">
                <a16:creationId xmlns:a16="http://schemas.microsoft.com/office/drawing/2014/main" id="{038B04E9-7839-384E-8FDC-987FD73BE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568" y="883417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22">
            <a:extLst>
              <a:ext uri="{FF2B5EF4-FFF2-40B4-BE49-F238E27FC236}">
                <a16:creationId xmlns:a16="http://schemas.microsoft.com/office/drawing/2014/main" id="{0F58B2B7-C514-174B-9456-7AACB0EE86BB}"/>
              </a:ext>
            </a:extLst>
          </p:cNvPr>
          <p:cNvSpPr/>
          <p:nvPr/>
        </p:nvSpPr>
        <p:spPr>
          <a:xfrm>
            <a:off x="2952925" y="1211873"/>
            <a:ext cx="1765300" cy="77633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6" name="Graphic 23">
            <a:extLst>
              <a:ext uri="{FF2B5EF4-FFF2-40B4-BE49-F238E27FC236}">
                <a16:creationId xmlns:a16="http://schemas.microsoft.com/office/drawing/2014/main" id="{7636DF94-64F0-CF4B-9FF5-2CFF97315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924" y="1222973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7">
            <a:extLst>
              <a:ext uri="{FF2B5EF4-FFF2-40B4-BE49-F238E27FC236}">
                <a16:creationId xmlns:a16="http://schemas.microsoft.com/office/drawing/2014/main" id="{E5719E36-EF61-774B-B487-D3240E10ED57}"/>
              </a:ext>
            </a:extLst>
          </p:cNvPr>
          <p:cNvSpPr/>
          <p:nvPr/>
        </p:nvSpPr>
        <p:spPr>
          <a:xfrm>
            <a:off x="2952924" y="2019797"/>
            <a:ext cx="1765300" cy="762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8" name="Graphic 35">
            <a:extLst>
              <a:ext uri="{FF2B5EF4-FFF2-40B4-BE49-F238E27FC236}">
                <a16:creationId xmlns:a16="http://schemas.microsoft.com/office/drawing/2014/main" id="{9451912D-AFF9-A84C-A05C-CF70115CF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924" y="2018209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7">
            <a:extLst>
              <a:ext uri="{FF2B5EF4-FFF2-40B4-BE49-F238E27FC236}">
                <a16:creationId xmlns:a16="http://schemas.microsoft.com/office/drawing/2014/main" id="{0E0AC0A7-798F-6447-B504-59E411105015}"/>
              </a:ext>
            </a:extLst>
          </p:cNvPr>
          <p:cNvSpPr/>
          <p:nvPr/>
        </p:nvSpPr>
        <p:spPr>
          <a:xfrm>
            <a:off x="6007222" y="1988212"/>
            <a:ext cx="1765300" cy="762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0" name="Graphic 35">
            <a:extLst>
              <a:ext uri="{FF2B5EF4-FFF2-40B4-BE49-F238E27FC236}">
                <a16:creationId xmlns:a16="http://schemas.microsoft.com/office/drawing/2014/main" id="{00172D20-CDF8-1E44-A434-01C6FBC8F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222" y="1986624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7">
            <a:extLst>
              <a:ext uri="{FF2B5EF4-FFF2-40B4-BE49-F238E27FC236}">
                <a16:creationId xmlns:a16="http://schemas.microsoft.com/office/drawing/2014/main" id="{BB05F30F-7985-3342-A298-AE0112261140}"/>
              </a:ext>
            </a:extLst>
          </p:cNvPr>
          <p:cNvSpPr/>
          <p:nvPr/>
        </p:nvSpPr>
        <p:spPr>
          <a:xfrm>
            <a:off x="9130601" y="1986624"/>
            <a:ext cx="1765300" cy="762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2" name="Graphic 35">
            <a:extLst>
              <a:ext uri="{FF2B5EF4-FFF2-40B4-BE49-F238E27FC236}">
                <a16:creationId xmlns:a16="http://schemas.microsoft.com/office/drawing/2014/main" id="{5C10F936-5F2A-834F-9793-5C1AFDC32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0601" y="1985036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Graphic 60">
            <a:extLst>
              <a:ext uri="{FF2B5EF4-FFF2-40B4-BE49-F238E27FC236}">
                <a16:creationId xmlns:a16="http://schemas.microsoft.com/office/drawing/2014/main" id="{1680755C-377A-F54C-A2BB-47A6C49F0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94" y="225967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Graphic 60">
            <a:extLst>
              <a:ext uri="{FF2B5EF4-FFF2-40B4-BE49-F238E27FC236}">
                <a16:creationId xmlns:a16="http://schemas.microsoft.com/office/drawing/2014/main" id="{9A1F2DB8-3C22-4645-9201-9452F669E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990" y="225967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Graphic 60">
            <a:extLst>
              <a:ext uri="{FF2B5EF4-FFF2-40B4-BE49-F238E27FC236}">
                <a16:creationId xmlns:a16="http://schemas.microsoft.com/office/drawing/2014/main" id="{4391B015-2425-E342-8F0C-B88E4AA58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518" y="225472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Graphic 35">
            <a:extLst>
              <a:ext uri="{FF2B5EF4-FFF2-40B4-BE49-F238E27FC236}">
                <a16:creationId xmlns:a16="http://schemas.microsoft.com/office/drawing/2014/main" id="{4D51EEFB-59F4-7E4E-9D2E-8AD3B497E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560" y="144265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7">
            <a:extLst>
              <a:ext uri="{FF2B5EF4-FFF2-40B4-BE49-F238E27FC236}">
                <a16:creationId xmlns:a16="http://schemas.microsoft.com/office/drawing/2014/main" id="{E7EAB0F3-6347-CF4D-BF35-EA8B52549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4533" y="1576897"/>
            <a:ext cx="84798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8" name="Graphic 10">
            <a:extLst>
              <a:ext uri="{FF2B5EF4-FFF2-40B4-BE49-F238E27FC236}">
                <a16:creationId xmlns:a16="http://schemas.microsoft.com/office/drawing/2014/main" id="{494BB8AE-7B23-6748-A6BA-D78EFCA1C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560" y="52527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17">
            <a:extLst>
              <a:ext uri="{FF2B5EF4-FFF2-40B4-BE49-F238E27FC236}">
                <a16:creationId xmlns:a16="http://schemas.microsoft.com/office/drawing/2014/main" id="{8F2798E4-AF75-AD41-A035-AA074E368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2012" y="5039499"/>
            <a:ext cx="102592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Transit Gateway</a:t>
            </a: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A43A425C-33CB-B744-9A6F-1F7FECEFABD0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4325901" y="3478489"/>
            <a:ext cx="889441" cy="558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表 34">
            <a:extLst>
              <a:ext uri="{FF2B5EF4-FFF2-40B4-BE49-F238E27FC236}">
                <a16:creationId xmlns:a16="http://schemas.microsoft.com/office/drawing/2014/main" id="{BB774F3B-987D-774D-8A5E-506E93892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879546"/>
              </p:ext>
            </p:extLst>
          </p:nvPr>
        </p:nvGraphicFramePr>
        <p:xfrm>
          <a:off x="4446439" y="4036999"/>
          <a:ext cx="4337628" cy="156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5876">
                  <a:extLst>
                    <a:ext uri="{9D8B030D-6E8A-4147-A177-3AD203B41FA5}">
                      <a16:colId xmlns:a16="http://schemas.microsoft.com/office/drawing/2014/main" val="1698902520"/>
                    </a:ext>
                  </a:extLst>
                </a:gridCol>
                <a:gridCol w="1445876">
                  <a:extLst>
                    <a:ext uri="{9D8B030D-6E8A-4147-A177-3AD203B41FA5}">
                      <a16:colId xmlns:a16="http://schemas.microsoft.com/office/drawing/2014/main" val="2743271016"/>
                    </a:ext>
                  </a:extLst>
                </a:gridCol>
                <a:gridCol w="1445876">
                  <a:extLst>
                    <a:ext uri="{9D8B030D-6E8A-4147-A177-3AD203B41FA5}">
                      <a16:colId xmlns:a16="http://schemas.microsoft.com/office/drawing/2014/main" val="800177300"/>
                    </a:ext>
                  </a:extLst>
                </a:gridCol>
              </a:tblGrid>
              <a:tr h="31360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Route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Desination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Type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662396"/>
                  </a:ext>
                </a:extLst>
              </a:tr>
              <a:tr h="31360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0.0.0.0/0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Vpc1-attach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Static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764644"/>
                  </a:ext>
                </a:extLst>
              </a:tr>
              <a:tr h="313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10.1.0.0/16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Vpc1-attach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Propagated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980086"/>
                  </a:ext>
                </a:extLst>
              </a:tr>
              <a:tr h="31360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10.2.0.0/16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Vpc2-attach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Propagated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81247"/>
                  </a:ext>
                </a:extLst>
              </a:tr>
              <a:tr h="313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10.3.0.0/16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Vpc3-attach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propagated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363660"/>
                  </a:ext>
                </a:extLst>
              </a:tr>
            </a:tbl>
          </a:graphicData>
        </a:graphic>
      </p:graphicFrame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80EC073B-5C4D-6E4C-814C-422CA006F73B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6769712" y="3521243"/>
            <a:ext cx="75033" cy="516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6E1EFC0A-6D3E-6C49-A80A-E911FBBC1186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8035345" y="3456626"/>
            <a:ext cx="1420345" cy="595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17">
            <a:extLst>
              <a:ext uri="{FF2B5EF4-FFF2-40B4-BE49-F238E27FC236}">
                <a16:creationId xmlns:a16="http://schemas.microsoft.com/office/drawing/2014/main" id="{B370C554-41B4-5B45-BB0D-173358ED9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2069" y="5747304"/>
            <a:ext cx="259045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TGW Route Table for Inter connect VPCs</a:t>
            </a:r>
          </a:p>
        </p:txBody>
      </p:sp>
      <p:sp>
        <p:nvSpPr>
          <p:cNvPr id="43" name="左右矢印 42">
            <a:extLst>
              <a:ext uri="{FF2B5EF4-FFF2-40B4-BE49-F238E27FC236}">
                <a16:creationId xmlns:a16="http://schemas.microsoft.com/office/drawing/2014/main" id="{609BD18F-2F53-BE4E-8BBC-3B62BC98F4F8}"/>
              </a:ext>
            </a:extLst>
          </p:cNvPr>
          <p:cNvSpPr/>
          <p:nvPr/>
        </p:nvSpPr>
        <p:spPr>
          <a:xfrm>
            <a:off x="4208744" y="287378"/>
            <a:ext cx="6363222" cy="49336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Interc</a:t>
            </a:r>
            <a:r>
              <a:rPr kumimoji="1" lang="en-US" altLang="ja-JP" dirty="0"/>
              <a:t>onnected between All VPCs</a:t>
            </a:r>
            <a:endParaRPr kumimoji="1" lang="ja-JP" altLang="en-US"/>
          </a:p>
        </p:txBody>
      </p:sp>
      <p:sp>
        <p:nvSpPr>
          <p:cNvPr id="44" name="角丸四角形吹き出し 43">
            <a:extLst>
              <a:ext uri="{FF2B5EF4-FFF2-40B4-BE49-F238E27FC236}">
                <a16:creationId xmlns:a16="http://schemas.microsoft.com/office/drawing/2014/main" id="{2F9E9BC1-1CAD-4146-A375-EAA347E1A64A}"/>
              </a:ext>
            </a:extLst>
          </p:cNvPr>
          <p:cNvSpPr/>
          <p:nvPr/>
        </p:nvSpPr>
        <p:spPr>
          <a:xfrm>
            <a:off x="313151" y="1211873"/>
            <a:ext cx="1807294" cy="1393541"/>
          </a:xfrm>
          <a:prstGeom prst="wedgeRoundRectCallout">
            <a:avLst>
              <a:gd name="adj1" fmla="val 87504"/>
              <a:gd name="adj2" fmla="val -130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ja-JP" sz="1600" dirty="0"/>
              <a:t>Consolidate Internet access to VPC1</a:t>
            </a:r>
            <a:endParaRPr kumimoji="1" lang="ja-JP" altLang="en-US" sz="1600"/>
          </a:p>
        </p:txBody>
      </p:sp>
      <p:sp>
        <p:nvSpPr>
          <p:cNvPr id="35" name="TextBox 17">
            <a:extLst>
              <a:ext uri="{FF2B5EF4-FFF2-40B4-BE49-F238E27FC236}">
                <a16:creationId xmlns:a16="http://schemas.microsoft.com/office/drawing/2014/main" id="{89074B68-A560-084F-AD67-AEEBF22B5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9072" y="2403334"/>
            <a:ext cx="64921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 1</a:t>
            </a:r>
          </a:p>
        </p:txBody>
      </p:sp>
      <p:sp>
        <p:nvSpPr>
          <p:cNvPr id="37" name="TextBox 17">
            <a:extLst>
              <a:ext uri="{FF2B5EF4-FFF2-40B4-BE49-F238E27FC236}">
                <a16:creationId xmlns:a16="http://schemas.microsoft.com/office/drawing/2014/main" id="{CEAD427B-1ACF-4748-BE37-4D4B167B6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5173" y="2373094"/>
            <a:ext cx="64921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 2</a:t>
            </a:r>
          </a:p>
        </p:txBody>
      </p:sp>
      <p:sp>
        <p:nvSpPr>
          <p:cNvPr id="38" name="TextBox 17">
            <a:extLst>
              <a:ext uri="{FF2B5EF4-FFF2-40B4-BE49-F238E27FC236}">
                <a16:creationId xmlns:a16="http://schemas.microsoft.com/office/drawing/2014/main" id="{3840B9D7-1CE5-9142-9241-805322322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6684" y="2373094"/>
            <a:ext cx="64921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 3</a:t>
            </a:r>
          </a:p>
        </p:txBody>
      </p:sp>
      <p:sp>
        <p:nvSpPr>
          <p:cNvPr id="40" name="TextBox 17">
            <a:extLst>
              <a:ext uri="{FF2B5EF4-FFF2-40B4-BE49-F238E27FC236}">
                <a16:creationId xmlns:a16="http://schemas.microsoft.com/office/drawing/2014/main" id="{0FF9F4B2-FE86-5C4B-A127-84E32BAA5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6074" y="3761695"/>
            <a:ext cx="70692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association</a:t>
            </a:r>
          </a:p>
        </p:txBody>
      </p:sp>
      <p:sp>
        <p:nvSpPr>
          <p:cNvPr id="41" name="TextBox 17">
            <a:extLst>
              <a:ext uri="{FF2B5EF4-FFF2-40B4-BE49-F238E27FC236}">
                <a16:creationId xmlns:a16="http://schemas.microsoft.com/office/drawing/2014/main" id="{D9536364-20BD-4D4E-A77F-4F15AAE08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463" y="3685184"/>
            <a:ext cx="70692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association</a:t>
            </a:r>
          </a:p>
        </p:txBody>
      </p:sp>
      <p:sp>
        <p:nvSpPr>
          <p:cNvPr id="45" name="TextBox 17">
            <a:extLst>
              <a:ext uri="{FF2B5EF4-FFF2-40B4-BE49-F238E27FC236}">
                <a16:creationId xmlns:a16="http://schemas.microsoft.com/office/drawing/2014/main" id="{5F472BF7-2D0E-0947-92EC-821A9ED22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7139" y="3781513"/>
            <a:ext cx="70692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association</a:t>
            </a:r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43D5672E-E5E4-3942-B2AF-D17111DF3FC0}"/>
              </a:ext>
            </a:extLst>
          </p:cNvPr>
          <p:cNvCxnSpPr>
            <a:cxnSpLocks/>
          </p:cNvCxnSpPr>
          <p:nvPr/>
        </p:nvCxnSpPr>
        <p:spPr>
          <a:xfrm>
            <a:off x="3567365" y="3224045"/>
            <a:ext cx="0" cy="45804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TextBox 17">
            <a:extLst>
              <a:ext uri="{FF2B5EF4-FFF2-40B4-BE49-F238E27FC236}">
                <a16:creationId xmlns:a16="http://schemas.microsoft.com/office/drawing/2014/main" id="{FC15E78C-1830-A549-83D5-DD1BF6FAF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0198" y="3393850"/>
            <a:ext cx="69570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attachment</a:t>
            </a:r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270E1F1A-44D7-7F4D-AFD3-54DCAA53B311}"/>
              </a:ext>
            </a:extLst>
          </p:cNvPr>
          <p:cNvCxnSpPr>
            <a:cxnSpLocks/>
          </p:cNvCxnSpPr>
          <p:nvPr/>
        </p:nvCxnSpPr>
        <p:spPr>
          <a:xfrm>
            <a:off x="6380815" y="3089429"/>
            <a:ext cx="0" cy="59265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TextBox 17">
            <a:extLst>
              <a:ext uri="{FF2B5EF4-FFF2-40B4-BE49-F238E27FC236}">
                <a16:creationId xmlns:a16="http://schemas.microsoft.com/office/drawing/2014/main" id="{E591F424-F89D-174E-927A-512DEF907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1860" y="3351966"/>
            <a:ext cx="69570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attachment</a:t>
            </a: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2E51163E-1E3F-EE40-87A2-E8932E408B42}"/>
              </a:ext>
            </a:extLst>
          </p:cNvPr>
          <p:cNvCxnSpPr>
            <a:cxnSpLocks/>
          </p:cNvCxnSpPr>
          <p:nvPr/>
        </p:nvCxnSpPr>
        <p:spPr>
          <a:xfrm>
            <a:off x="10211977" y="3089429"/>
            <a:ext cx="0" cy="59265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TextBox 17">
            <a:extLst>
              <a:ext uri="{FF2B5EF4-FFF2-40B4-BE49-F238E27FC236}">
                <a16:creationId xmlns:a16="http://schemas.microsoft.com/office/drawing/2014/main" id="{5117E6A6-3C9A-D14B-936F-745E62412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5690" y="3371987"/>
            <a:ext cx="69570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attachment</a:t>
            </a:r>
          </a:p>
        </p:txBody>
      </p:sp>
      <p:sp>
        <p:nvSpPr>
          <p:cNvPr id="52" name="Rectangle 7">
            <a:extLst>
              <a:ext uri="{FF2B5EF4-FFF2-40B4-BE49-F238E27FC236}">
                <a16:creationId xmlns:a16="http://schemas.microsoft.com/office/drawing/2014/main" id="{C1D408EC-A39E-CC49-8440-28CCE0E82C5A}"/>
              </a:ext>
            </a:extLst>
          </p:cNvPr>
          <p:cNvSpPr/>
          <p:nvPr/>
        </p:nvSpPr>
        <p:spPr>
          <a:xfrm>
            <a:off x="2948726" y="2816379"/>
            <a:ext cx="1765300" cy="41948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subnet</a:t>
            </a:r>
          </a:p>
        </p:txBody>
      </p:sp>
      <p:pic>
        <p:nvPicPr>
          <p:cNvPr id="53" name="Graphic 35">
            <a:extLst>
              <a:ext uri="{FF2B5EF4-FFF2-40B4-BE49-F238E27FC236}">
                <a16:creationId xmlns:a16="http://schemas.microsoft.com/office/drawing/2014/main" id="{714BF06C-E585-A14F-8BFE-86DD2E3C2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726" y="2814791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Rectangle 7">
            <a:extLst>
              <a:ext uri="{FF2B5EF4-FFF2-40B4-BE49-F238E27FC236}">
                <a16:creationId xmlns:a16="http://schemas.microsoft.com/office/drawing/2014/main" id="{AC5E86B1-CD7F-634B-88B4-9FC1DA16E1CA}"/>
              </a:ext>
            </a:extLst>
          </p:cNvPr>
          <p:cNvSpPr/>
          <p:nvPr/>
        </p:nvSpPr>
        <p:spPr>
          <a:xfrm>
            <a:off x="6008015" y="2816379"/>
            <a:ext cx="1765300" cy="41948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subnet</a:t>
            </a:r>
          </a:p>
        </p:txBody>
      </p:sp>
      <p:pic>
        <p:nvPicPr>
          <p:cNvPr id="55" name="Graphic 35">
            <a:extLst>
              <a:ext uri="{FF2B5EF4-FFF2-40B4-BE49-F238E27FC236}">
                <a16:creationId xmlns:a16="http://schemas.microsoft.com/office/drawing/2014/main" id="{CA8D4463-0971-9944-AA79-76264EA1F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015" y="2814791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Rectangle 7">
            <a:extLst>
              <a:ext uri="{FF2B5EF4-FFF2-40B4-BE49-F238E27FC236}">
                <a16:creationId xmlns:a16="http://schemas.microsoft.com/office/drawing/2014/main" id="{0E3AC258-DE90-1B4F-B131-E4238133A694}"/>
              </a:ext>
            </a:extLst>
          </p:cNvPr>
          <p:cNvSpPr/>
          <p:nvPr/>
        </p:nvSpPr>
        <p:spPr>
          <a:xfrm>
            <a:off x="9135038" y="2816379"/>
            <a:ext cx="1765300" cy="41948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subnet</a:t>
            </a:r>
          </a:p>
        </p:txBody>
      </p:sp>
      <p:pic>
        <p:nvPicPr>
          <p:cNvPr id="57" name="Graphic 35">
            <a:extLst>
              <a:ext uri="{FF2B5EF4-FFF2-40B4-BE49-F238E27FC236}">
                <a16:creationId xmlns:a16="http://schemas.microsoft.com/office/drawing/2014/main" id="{A6879ACF-DE8E-6941-8728-D49DBDE43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5038" y="2814791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1069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A077FEDC-7BA4-F44E-AFC4-FB748419D74C}"/>
              </a:ext>
            </a:extLst>
          </p:cNvPr>
          <p:cNvSpPr/>
          <p:nvPr/>
        </p:nvSpPr>
        <p:spPr>
          <a:xfrm>
            <a:off x="2832344" y="4163728"/>
            <a:ext cx="8240665" cy="236741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Graphic 7">
            <a:extLst>
              <a:ext uri="{FF2B5EF4-FFF2-40B4-BE49-F238E27FC236}">
                <a16:creationId xmlns:a16="http://schemas.microsoft.com/office/drawing/2014/main" id="{950D6699-9576-2A46-A20A-FB25C8198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344" y="463194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A721FABB-0E3B-E945-9952-B12061549A75}"/>
              </a:ext>
            </a:extLst>
          </p:cNvPr>
          <p:cNvSpPr/>
          <p:nvPr/>
        </p:nvSpPr>
        <p:spPr bwMode="auto">
          <a:xfrm>
            <a:off x="2502144" y="881673"/>
            <a:ext cx="2522032" cy="2547327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VPC1(10.1.0.0/16)</a:t>
            </a:r>
          </a:p>
        </p:txBody>
      </p:sp>
      <p:pic>
        <p:nvPicPr>
          <p:cNvPr id="9" name="Graphic 9">
            <a:extLst>
              <a:ext uri="{FF2B5EF4-FFF2-40B4-BE49-F238E27FC236}">
                <a16:creationId xmlns:a16="http://schemas.microsoft.com/office/drawing/2014/main" id="{AEEA39DC-390B-5741-8BEF-900FCCADD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144" y="881673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EBAE5417-13C7-384E-8C86-1F8B13908610}"/>
              </a:ext>
            </a:extLst>
          </p:cNvPr>
          <p:cNvSpPr/>
          <p:nvPr/>
        </p:nvSpPr>
        <p:spPr bwMode="auto">
          <a:xfrm>
            <a:off x="5628856" y="881673"/>
            <a:ext cx="2522032" cy="2547327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VPC2(10.2.0.0/16)</a:t>
            </a:r>
          </a:p>
        </p:txBody>
      </p:sp>
      <p:pic>
        <p:nvPicPr>
          <p:cNvPr id="11" name="Graphic 9">
            <a:extLst>
              <a:ext uri="{FF2B5EF4-FFF2-40B4-BE49-F238E27FC236}">
                <a16:creationId xmlns:a16="http://schemas.microsoft.com/office/drawing/2014/main" id="{0F4917CC-4381-4A41-837D-DFB5C2761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856" y="881673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D29BB68C-E05C-D44B-8593-F7323269D1A2}"/>
              </a:ext>
            </a:extLst>
          </p:cNvPr>
          <p:cNvSpPr/>
          <p:nvPr/>
        </p:nvSpPr>
        <p:spPr bwMode="auto">
          <a:xfrm>
            <a:off x="8755568" y="883417"/>
            <a:ext cx="2522032" cy="2551933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VPC3(10.3.0.0/16)</a:t>
            </a:r>
          </a:p>
        </p:txBody>
      </p:sp>
      <p:pic>
        <p:nvPicPr>
          <p:cNvPr id="14" name="Graphic 9">
            <a:extLst>
              <a:ext uri="{FF2B5EF4-FFF2-40B4-BE49-F238E27FC236}">
                <a16:creationId xmlns:a16="http://schemas.microsoft.com/office/drawing/2014/main" id="{038B04E9-7839-384E-8FDC-987FD73BE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568" y="883417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22">
            <a:extLst>
              <a:ext uri="{FF2B5EF4-FFF2-40B4-BE49-F238E27FC236}">
                <a16:creationId xmlns:a16="http://schemas.microsoft.com/office/drawing/2014/main" id="{0F58B2B7-C514-174B-9456-7AACB0EE86BB}"/>
              </a:ext>
            </a:extLst>
          </p:cNvPr>
          <p:cNvSpPr/>
          <p:nvPr/>
        </p:nvSpPr>
        <p:spPr>
          <a:xfrm>
            <a:off x="2952925" y="1211873"/>
            <a:ext cx="1765300" cy="77633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6" name="Graphic 23">
            <a:extLst>
              <a:ext uri="{FF2B5EF4-FFF2-40B4-BE49-F238E27FC236}">
                <a16:creationId xmlns:a16="http://schemas.microsoft.com/office/drawing/2014/main" id="{7636DF94-64F0-CF4B-9FF5-2CFF97315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924" y="1222973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7">
            <a:extLst>
              <a:ext uri="{FF2B5EF4-FFF2-40B4-BE49-F238E27FC236}">
                <a16:creationId xmlns:a16="http://schemas.microsoft.com/office/drawing/2014/main" id="{E5719E36-EF61-774B-B487-D3240E10ED57}"/>
              </a:ext>
            </a:extLst>
          </p:cNvPr>
          <p:cNvSpPr/>
          <p:nvPr/>
        </p:nvSpPr>
        <p:spPr>
          <a:xfrm>
            <a:off x="2952924" y="2019797"/>
            <a:ext cx="1765300" cy="762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8" name="Graphic 35">
            <a:extLst>
              <a:ext uri="{FF2B5EF4-FFF2-40B4-BE49-F238E27FC236}">
                <a16:creationId xmlns:a16="http://schemas.microsoft.com/office/drawing/2014/main" id="{9451912D-AFF9-A84C-A05C-CF70115CF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924" y="2018209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7">
            <a:extLst>
              <a:ext uri="{FF2B5EF4-FFF2-40B4-BE49-F238E27FC236}">
                <a16:creationId xmlns:a16="http://schemas.microsoft.com/office/drawing/2014/main" id="{0E0AC0A7-798F-6447-B504-59E411105015}"/>
              </a:ext>
            </a:extLst>
          </p:cNvPr>
          <p:cNvSpPr/>
          <p:nvPr/>
        </p:nvSpPr>
        <p:spPr>
          <a:xfrm>
            <a:off x="6007222" y="1988212"/>
            <a:ext cx="1765300" cy="762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0" name="Graphic 35">
            <a:extLst>
              <a:ext uri="{FF2B5EF4-FFF2-40B4-BE49-F238E27FC236}">
                <a16:creationId xmlns:a16="http://schemas.microsoft.com/office/drawing/2014/main" id="{00172D20-CDF8-1E44-A434-01C6FBC8F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222" y="1986624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7">
            <a:extLst>
              <a:ext uri="{FF2B5EF4-FFF2-40B4-BE49-F238E27FC236}">
                <a16:creationId xmlns:a16="http://schemas.microsoft.com/office/drawing/2014/main" id="{BB05F30F-7985-3342-A298-AE0112261140}"/>
              </a:ext>
            </a:extLst>
          </p:cNvPr>
          <p:cNvSpPr/>
          <p:nvPr/>
        </p:nvSpPr>
        <p:spPr>
          <a:xfrm>
            <a:off x="9130601" y="1986624"/>
            <a:ext cx="1765300" cy="762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2" name="Graphic 35">
            <a:extLst>
              <a:ext uri="{FF2B5EF4-FFF2-40B4-BE49-F238E27FC236}">
                <a16:creationId xmlns:a16="http://schemas.microsoft.com/office/drawing/2014/main" id="{5C10F936-5F2A-834F-9793-5C1AFDC32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0601" y="1985036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Graphic 60">
            <a:extLst>
              <a:ext uri="{FF2B5EF4-FFF2-40B4-BE49-F238E27FC236}">
                <a16:creationId xmlns:a16="http://schemas.microsoft.com/office/drawing/2014/main" id="{1680755C-377A-F54C-A2BB-47A6C49F0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94" y="225967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Graphic 60">
            <a:extLst>
              <a:ext uri="{FF2B5EF4-FFF2-40B4-BE49-F238E27FC236}">
                <a16:creationId xmlns:a16="http://schemas.microsoft.com/office/drawing/2014/main" id="{9A1F2DB8-3C22-4645-9201-9452F669E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990" y="225967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Graphic 60">
            <a:extLst>
              <a:ext uri="{FF2B5EF4-FFF2-40B4-BE49-F238E27FC236}">
                <a16:creationId xmlns:a16="http://schemas.microsoft.com/office/drawing/2014/main" id="{4391B015-2425-E342-8F0C-B88E4AA58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518" y="225472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Graphic 35">
            <a:extLst>
              <a:ext uri="{FF2B5EF4-FFF2-40B4-BE49-F238E27FC236}">
                <a16:creationId xmlns:a16="http://schemas.microsoft.com/office/drawing/2014/main" id="{4D51EEFB-59F4-7E4E-9D2E-8AD3B497E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560" y="144265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7">
            <a:extLst>
              <a:ext uri="{FF2B5EF4-FFF2-40B4-BE49-F238E27FC236}">
                <a16:creationId xmlns:a16="http://schemas.microsoft.com/office/drawing/2014/main" id="{E7EAB0F3-6347-CF4D-BF35-EA8B52549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4533" y="1576897"/>
            <a:ext cx="84798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8" name="Graphic 10">
            <a:extLst>
              <a:ext uri="{FF2B5EF4-FFF2-40B4-BE49-F238E27FC236}">
                <a16:creationId xmlns:a16="http://schemas.microsoft.com/office/drawing/2014/main" id="{494BB8AE-7B23-6748-A6BA-D78EFCA1C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560" y="52527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17">
            <a:extLst>
              <a:ext uri="{FF2B5EF4-FFF2-40B4-BE49-F238E27FC236}">
                <a16:creationId xmlns:a16="http://schemas.microsoft.com/office/drawing/2014/main" id="{8F2798E4-AF75-AD41-A035-AA074E368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2012" y="5468481"/>
            <a:ext cx="102592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Transit Gateway</a:t>
            </a: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A43A425C-33CB-B744-9A6F-1F7FECEFABD0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4189099" y="3828590"/>
            <a:ext cx="336136" cy="7822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表 34">
            <a:extLst>
              <a:ext uri="{FF2B5EF4-FFF2-40B4-BE49-F238E27FC236}">
                <a16:creationId xmlns:a16="http://schemas.microsoft.com/office/drawing/2014/main" id="{BB774F3B-987D-774D-8A5E-506E93892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489538"/>
              </p:ext>
            </p:extLst>
          </p:nvPr>
        </p:nvGraphicFramePr>
        <p:xfrm>
          <a:off x="3518064" y="4631940"/>
          <a:ext cx="317509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365">
                  <a:extLst>
                    <a:ext uri="{9D8B030D-6E8A-4147-A177-3AD203B41FA5}">
                      <a16:colId xmlns:a16="http://schemas.microsoft.com/office/drawing/2014/main" val="1698902520"/>
                    </a:ext>
                  </a:extLst>
                </a:gridCol>
                <a:gridCol w="1058365">
                  <a:extLst>
                    <a:ext uri="{9D8B030D-6E8A-4147-A177-3AD203B41FA5}">
                      <a16:colId xmlns:a16="http://schemas.microsoft.com/office/drawing/2014/main" val="2743271016"/>
                    </a:ext>
                  </a:extLst>
                </a:gridCol>
                <a:gridCol w="1058365">
                  <a:extLst>
                    <a:ext uri="{9D8B030D-6E8A-4147-A177-3AD203B41FA5}">
                      <a16:colId xmlns:a16="http://schemas.microsoft.com/office/drawing/2014/main" val="158917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Route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err="1"/>
                        <a:t>Desination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Type</a:t>
                      </a:r>
                      <a:endParaRPr kumimoji="1" lang="ja-JP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662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10.2.0.0/16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Vpc2-attatch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static</a:t>
                      </a:r>
                      <a:endParaRPr kumimoji="1" lang="ja-JP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81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/>
                        <a:t>10.3.0.0/16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Vpc3-attatch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static</a:t>
                      </a:r>
                      <a:endParaRPr kumimoji="1" lang="ja-JP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363660"/>
                  </a:ext>
                </a:extLst>
              </a:tr>
            </a:tbl>
          </a:graphicData>
        </a:graphic>
      </p:graphicFrame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80EC073B-5C4D-6E4C-814C-422CA006F73B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7558833" y="3828589"/>
            <a:ext cx="667348" cy="78074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6E1EFC0A-6D3E-6C49-A80A-E911FBBC1186}"/>
              </a:ext>
            </a:extLst>
          </p:cNvPr>
          <p:cNvCxnSpPr>
            <a:cxnSpLocks/>
            <a:stCxn id="66" idx="2"/>
          </p:cNvCxnSpPr>
          <p:nvPr/>
        </p:nvCxnSpPr>
        <p:spPr>
          <a:xfrm flipH="1">
            <a:off x="8983773" y="3935830"/>
            <a:ext cx="876366" cy="73555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37" name="表 34">
            <a:extLst>
              <a:ext uri="{FF2B5EF4-FFF2-40B4-BE49-F238E27FC236}">
                <a16:creationId xmlns:a16="http://schemas.microsoft.com/office/drawing/2014/main" id="{C99DE93D-CB7F-D54D-B968-9DF0D707D9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696607"/>
              </p:ext>
            </p:extLst>
          </p:nvPr>
        </p:nvGraphicFramePr>
        <p:xfrm>
          <a:off x="7214865" y="4623016"/>
          <a:ext cx="3594649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44291">
                  <a:extLst>
                    <a:ext uri="{9D8B030D-6E8A-4147-A177-3AD203B41FA5}">
                      <a16:colId xmlns:a16="http://schemas.microsoft.com/office/drawing/2014/main" val="1698902520"/>
                    </a:ext>
                  </a:extLst>
                </a:gridCol>
                <a:gridCol w="1461787">
                  <a:extLst>
                    <a:ext uri="{9D8B030D-6E8A-4147-A177-3AD203B41FA5}">
                      <a16:colId xmlns:a16="http://schemas.microsoft.com/office/drawing/2014/main" val="2743271016"/>
                    </a:ext>
                  </a:extLst>
                </a:gridCol>
                <a:gridCol w="1088571">
                  <a:extLst>
                    <a:ext uri="{9D8B030D-6E8A-4147-A177-3AD203B41FA5}">
                      <a16:colId xmlns:a16="http://schemas.microsoft.com/office/drawing/2014/main" val="4061595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Route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err="1"/>
                        <a:t>Desination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Type</a:t>
                      </a:r>
                      <a:endParaRPr kumimoji="1" lang="ja-JP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662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0.0.0.0/0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Vpc1-attatch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static</a:t>
                      </a:r>
                      <a:endParaRPr kumimoji="1" lang="ja-JP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046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10.2.0.0/16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Blackhole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static</a:t>
                      </a:r>
                      <a:endParaRPr kumimoji="1" lang="ja-JP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81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/>
                        <a:t>10.3.0.0/16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Blackhole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static</a:t>
                      </a:r>
                      <a:endParaRPr kumimoji="1" lang="ja-JP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363660"/>
                  </a:ext>
                </a:extLst>
              </a:tr>
            </a:tbl>
          </a:graphicData>
        </a:graphic>
      </p:graphicFrame>
      <p:sp>
        <p:nvSpPr>
          <p:cNvPr id="40" name="角丸四角形吹き出し 39">
            <a:extLst>
              <a:ext uri="{FF2B5EF4-FFF2-40B4-BE49-F238E27FC236}">
                <a16:creationId xmlns:a16="http://schemas.microsoft.com/office/drawing/2014/main" id="{BAD63F38-8658-154F-B65D-F6D40177F337}"/>
              </a:ext>
            </a:extLst>
          </p:cNvPr>
          <p:cNvSpPr/>
          <p:nvPr/>
        </p:nvSpPr>
        <p:spPr>
          <a:xfrm>
            <a:off x="313151" y="1211873"/>
            <a:ext cx="1807294" cy="1393541"/>
          </a:xfrm>
          <a:prstGeom prst="wedgeRoundRectCallout">
            <a:avLst>
              <a:gd name="adj1" fmla="val 87504"/>
              <a:gd name="adj2" fmla="val -130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ja-JP" sz="1600" dirty="0"/>
              <a:t>Consolidate Internet access to VPC1</a:t>
            </a:r>
            <a:endParaRPr kumimoji="1" lang="ja-JP" altLang="en-US" sz="1600"/>
          </a:p>
        </p:txBody>
      </p:sp>
      <p:sp>
        <p:nvSpPr>
          <p:cNvPr id="41" name="左右矢印 40">
            <a:extLst>
              <a:ext uri="{FF2B5EF4-FFF2-40B4-BE49-F238E27FC236}">
                <a16:creationId xmlns:a16="http://schemas.microsoft.com/office/drawing/2014/main" id="{813F9469-9162-5C44-83CE-61EEC4436355}"/>
              </a:ext>
            </a:extLst>
          </p:cNvPr>
          <p:cNvSpPr/>
          <p:nvPr/>
        </p:nvSpPr>
        <p:spPr>
          <a:xfrm>
            <a:off x="7097588" y="1300758"/>
            <a:ext cx="2661137" cy="493366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No communication</a:t>
            </a:r>
            <a:endParaRPr kumimoji="1" lang="ja-JP" altLang="en-US"/>
          </a:p>
        </p:txBody>
      </p:sp>
      <p:sp>
        <p:nvSpPr>
          <p:cNvPr id="35" name="禁止 34">
            <a:extLst>
              <a:ext uri="{FF2B5EF4-FFF2-40B4-BE49-F238E27FC236}">
                <a16:creationId xmlns:a16="http://schemas.microsoft.com/office/drawing/2014/main" id="{9A5D5D43-3865-9A49-84DD-5D4B9B265931}"/>
              </a:ext>
            </a:extLst>
          </p:cNvPr>
          <p:cNvSpPr/>
          <p:nvPr/>
        </p:nvSpPr>
        <p:spPr>
          <a:xfrm>
            <a:off x="8068531" y="1180606"/>
            <a:ext cx="719253" cy="719253"/>
          </a:xfrm>
          <a:prstGeom prst="noSmoking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45" name="曲線コネクタ 44">
            <a:extLst>
              <a:ext uri="{FF2B5EF4-FFF2-40B4-BE49-F238E27FC236}">
                <a16:creationId xmlns:a16="http://schemas.microsoft.com/office/drawing/2014/main" id="{8F357CEE-C33C-C34C-ADEF-9CDE7BB9A3D9}"/>
              </a:ext>
            </a:extLst>
          </p:cNvPr>
          <p:cNvCxnSpPr>
            <a:cxnSpLocks/>
            <a:stCxn id="10" idx="2"/>
            <a:endCxn id="8" idx="2"/>
          </p:cNvCxnSpPr>
          <p:nvPr/>
        </p:nvCxnSpPr>
        <p:spPr>
          <a:xfrm rot="5400000">
            <a:off x="5326516" y="1865644"/>
            <a:ext cx="12700" cy="3126712"/>
          </a:xfrm>
          <a:prstGeom prst="curvedConnector3">
            <a:avLst>
              <a:gd name="adj1" fmla="val 1800000"/>
            </a:avLst>
          </a:prstGeom>
          <a:ln>
            <a:headEnd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曲線コネクタ 51">
            <a:extLst>
              <a:ext uri="{FF2B5EF4-FFF2-40B4-BE49-F238E27FC236}">
                <a16:creationId xmlns:a16="http://schemas.microsoft.com/office/drawing/2014/main" id="{5923D519-27C4-C844-9B55-74F3E5E920AB}"/>
              </a:ext>
            </a:extLst>
          </p:cNvPr>
          <p:cNvCxnSpPr>
            <a:cxnSpLocks/>
            <a:stCxn id="13" idx="2"/>
            <a:endCxn id="8" idx="2"/>
          </p:cNvCxnSpPr>
          <p:nvPr/>
        </p:nvCxnSpPr>
        <p:spPr>
          <a:xfrm rot="5400000" flipH="1">
            <a:off x="6886697" y="305463"/>
            <a:ext cx="6350" cy="6253424"/>
          </a:xfrm>
          <a:prstGeom prst="curvedConnector3">
            <a:avLst>
              <a:gd name="adj1" fmla="val -8044441"/>
            </a:avLst>
          </a:prstGeom>
          <a:ln>
            <a:headEnd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角丸四角形吹き出し 58">
            <a:extLst>
              <a:ext uri="{FF2B5EF4-FFF2-40B4-BE49-F238E27FC236}">
                <a16:creationId xmlns:a16="http://schemas.microsoft.com/office/drawing/2014/main" id="{DF272A0F-F10C-F947-AAD7-5BB3986A9B34}"/>
              </a:ext>
            </a:extLst>
          </p:cNvPr>
          <p:cNvSpPr/>
          <p:nvPr/>
        </p:nvSpPr>
        <p:spPr>
          <a:xfrm>
            <a:off x="10367110" y="3215776"/>
            <a:ext cx="1807294" cy="1158104"/>
          </a:xfrm>
          <a:prstGeom prst="wedgeRoundRectCallout">
            <a:avLst>
              <a:gd name="adj1" fmla="val -92108"/>
              <a:gd name="adj2" fmla="val -4800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ja-JP" sz="1400" dirty="0"/>
              <a:t>VPC2/3</a:t>
            </a:r>
            <a:r>
              <a:rPr lang="ja-JP" altLang="en-US" sz="1400"/>
              <a:t> </a:t>
            </a:r>
            <a:r>
              <a:rPr lang="en-US" altLang="ja-JP" sz="1400" dirty="0"/>
              <a:t>can connect to VPC1</a:t>
            </a:r>
            <a:br>
              <a:rPr lang="en-US" altLang="ja-JP" sz="1400" dirty="0"/>
            </a:br>
            <a:r>
              <a:rPr lang="en-US" altLang="ja-JP" sz="1400" dirty="0"/>
              <a:t>But can’t connect each other.</a:t>
            </a:r>
            <a:endParaRPr kumimoji="1" lang="ja-JP" altLang="en-US" sz="1400"/>
          </a:p>
        </p:txBody>
      </p:sp>
      <p:sp>
        <p:nvSpPr>
          <p:cNvPr id="38" name="TextBox 17">
            <a:extLst>
              <a:ext uri="{FF2B5EF4-FFF2-40B4-BE49-F238E27FC236}">
                <a16:creationId xmlns:a16="http://schemas.microsoft.com/office/drawing/2014/main" id="{B0480B89-666F-4A4B-99AA-80E6FD55E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9072" y="2403334"/>
            <a:ext cx="64921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 1</a:t>
            </a:r>
          </a:p>
        </p:txBody>
      </p:sp>
      <p:sp>
        <p:nvSpPr>
          <p:cNvPr id="43" name="TextBox 17">
            <a:extLst>
              <a:ext uri="{FF2B5EF4-FFF2-40B4-BE49-F238E27FC236}">
                <a16:creationId xmlns:a16="http://schemas.microsoft.com/office/drawing/2014/main" id="{1BAA4E7A-3CD7-114C-B25B-8B76DB0A6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5173" y="2373094"/>
            <a:ext cx="64921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 2</a:t>
            </a:r>
          </a:p>
        </p:txBody>
      </p:sp>
      <p:sp>
        <p:nvSpPr>
          <p:cNvPr id="44" name="TextBox 17">
            <a:extLst>
              <a:ext uri="{FF2B5EF4-FFF2-40B4-BE49-F238E27FC236}">
                <a16:creationId xmlns:a16="http://schemas.microsoft.com/office/drawing/2014/main" id="{23EC3368-C0E7-1144-B19B-34DAE1428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6684" y="2373094"/>
            <a:ext cx="64921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 3</a:t>
            </a:r>
          </a:p>
        </p:txBody>
      </p:sp>
      <p:sp>
        <p:nvSpPr>
          <p:cNvPr id="46" name="TextBox 17">
            <a:extLst>
              <a:ext uri="{FF2B5EF4-FFF2-40B4-BE49-F238E27FC236}">
                <a16:creationId xmlns:a16="http://schemas.microsoft.com/office/drawing/2014/main" id="{424B53DD-6659-714A-93CA-39439F740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160" y="4309520"/>
            <a:ext cx="70692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association</a:t>
            </a:r>
          </a:p>
        </p:txBody>
      </p:sp>
      <p:sp>
        <p:nvSpPr>
          <p:cNvPr id="47" name="TextBox 17">
            <a:extLst>
              <a:ext uri="{FF2B5EF4-FFF2-40B4-BE49-F238E27FC236}">
                <a16:creationId xmlns:a16="http://schemas.microsoft.com/office/drawing/2014/main" id="{D8B15183-DDB4-6046-A97B-013B5E6D9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5811" y="4264662"/>
            <a:ext cx="70692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association</a:t>
            </a:r>
          </a:p>
        </p:txBody>
      </p:sp>
      <p:sp>
        <p:nvSpPr>
          <p:cNvPr id="48" name="TextBox 17">
            <a:extLst>
              <a:ext uri="{FF2B5EF4-FFF2-40B4-BE49-F238E27FC236}">
                <a16:creationId xmlns:a16="http://schemas.microsoft.com/office/drawing/2014/main" id="{8399383E-B671-3949-BA25-5593CBBCE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5943" y="6126176"/>
            <a:ext cx="203741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" altLang="ja-JP" sz="1100" dirty="0" err="1"/>
              <a:t>ConnectSharedVPCTGWRouteTable</a:t>
            </a:r>
            <a:endParaRPr lang="en" altLang="ja-JP" sz="1100" dirty="0"/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775DDEF5-9D66-2A41-85F6-88EF28BF75FC}"/>
              </a:ext>
            </a:extLst>
          </p:cNvPr>
          <p:cNvCxnSpPr>
            <a:cxnSpLocks/>
          </p:cNvCxnSpPr>
          <p:nvPr/>
        </p:nvCxnSpPr>
        <p:spPr>
          <a:xfrm>
            <a:off x="3419290" y="3246450"/>
            <a:ext cx="24556" cy="93265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TextBox 17">
            <a:extLst>
              <a:ext uri="{FF2B5EF4-FFF2-40B4-BE49-F238E27FC236}">
                <a16:creationId xmlns:a16="http://schemas.microsoft.com/office/drawing/2014/main" id="{5246654E-EF08-7143-A630-2A9A19EC5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3396" y="3743951"/>
            <a:ext cx="69570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attachment</a:t>
            </a:r>
          </a:p>
        </p:txBody>
      </p:sp>
      <p:sp>
        <p:nvSpPr>
          <p:cNvPr id="51" name="Rectangle 7">
            <a:extLst>
              <a:ext uri="{FF2B5EF4-FFF2-40B4-BE49-F238E27FC236}">
                <a16:creationId xmlns:a16="http://schemas.microsoft.com/office/drawing/2014/main" id="{982EA9CD-F6B0-0340-991F-507AFF98E341}"/>
              </a:ext>
            </a:extLst>
          </p:cNvPr>
          <p:cNvSpPr/>
          <p:nvPr/>
        </p:nvSpPr>
        <p:spPr>
          <a:xfrm>
            <a:off x="2948726" y="2827668"/>
            <a:ext cx="1765300" cy="41948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subnet</a:t>
            </a:r>
          </a:p>
        </p:txBody>
      </p:sp>
      <p:pic>
        <p:nvPicPr>
          <p:cNvPr id="53" name="Graphic 35">
            <a:extLst>
              <a:ext uri="{FF2B5EF4-FFF2-40B4-BE49-F238E27FC236}">
                <a16:creationId xmlns:a16="http://schemas.microsoft.com/office/drawing/2014/main" id="{19B906E6-2482-3C42-B3CA-90160673C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726" y="282608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Rectangle 7">
            <a:extLst>
              <a:ext uri="{FF2B5EF4-FFF2-40B4-BE49-F238E27FC236}">
                <a16:creationId xmlns:a16="http://schemas.microsoft.com/office/drawing/2014/main" id="{E6FF3310-B3C6-1544-ADC0-7D04D72D98A3}"/>
              </a:ext>
            </a:extLst>
          </p:cNvPr>
          <p:cNvSpPr/>
          <p:nvPr/>
        </p:nvSpPr>
        <p:spPr>
          <a:xfrm>
            <a:off x="6001055" y="2824474"/>
            <a:ext cx="1765300" cy="41948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subnet</a:t>
            </a:r>
          </a:p>
        </p:txBody>
      </p:sp>
      <p:pic>
        <p:nvPicPr>
          <p:cNvPr id="56" name="Graphic 35">
            <a:extLst>
              <a:ext uri="{FF2B5EF4-FFF2-40B4-BE49-F238E27FC236}">
                <a16:creationId xmlns:a16="http://schemas.microsoft.com/office/drawing/2014/main" id="{03A95E0D-7E2D-A24F-861C-359B779B6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055" y="2822886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Rectangle 7">
            <a:extLst>
              <a:ext uri="{FF2B5EF4-FFF2-40B4-BE49-F238E27FC236}">
                <a16:creationId xmlns:a16="http://schemas.microsoft.com/office/drawing/2014/main" id="{73DDEEFE-CE8E-3249-9449-58C7D0C8A812}"/>
              </a:ext>
            </a:extLst>
          </p:cNvPr>
          <p:cNvSpPr/>
          <p:nvPr/>
        </p:nvSpPr>
        <p:spPr>
          <a:xfrm>
            <a:off x="9127767" y="2832102"/>
            <a:ext cx="1765300" cy="41948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subnet</a:t>
            </a:r>
          </a:p>
        </p:txBody>
      </p:sp>
      <p:pic>
        <p:nvPicPr>
          <p:cNvPr id="58" name="Graphic 35">
            <a:extLst>
              <a:ext uri="{FF2B5EF4-FFF2-40B4-BE49-F238E27FC236}">
                <a16:creationId xmlns:a16="http://schemas.microsoft.com/office/drawing/2014/main" id="{103451E1-723A-BC40-A5D5-8FB47152A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767" y="2830514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E72D71AC-687F-9349-82FF-976E123C255D}"/>
              </a:ext>
            </a:extLst>
          </p:cNvPr>
          <p:cNvCxnSpPr>
            <a:cxnSpLocks/>
          </p:cNvCxnSpPr>
          <p:nvPr/>
        </p:nvCxnSpPr>
        <p:spPr>
          <a:xfrm>
            <a:off x="7124537" y="3227982"/>
            <a:ext cx="24556" cy="93265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TextBox 17">
            <a:extLst>
              <a:ext uri="{FF2B5EF4-FFF2-40B4-BE49-F238E27FC236}">
                <a16:creationId xmlns:a16="http://schemas.microsoft.com/office/drawing/2014/main" id="{2B148D99-5B95-304B-9EFE-7D4AA5C72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0981" y="3659312"/>
            <a:ext cx="69570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attachment</a:t>
            </a:r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6C1150A9-6ADC-BE4C-AE25-7955B32A1513}"/>
              </a:ext>
            </a:extLst>
          </p:cNvPr>
          <p:cNvCxnSpPr>
            <a:cxnSpLocks/>
          </p:cNvCxnSpPr>
          <p:nvPr/>
        </p:nvCxnSpPr>
        <p:spPr>
          <a:xfrm>
            <a:off x="10198440" y="3251582"/>
            <a:ext cx="24556" cy="93265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TextBox 17">
            <a:extLst>
              <a:ext uri="{FF2B5EF4-FFF2-40B4-BE49-F238E27FC236}">
                <a16:creationId xmlns:a16="http://schemas.microsoft.com/office/drawing/2014/main" id="{4A93F670-1BBC-114A-BF93-BC4FA472D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2287" y="3766553"/>
            <a:ext cx="69570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attachment</a:t>
            </a:r>
          </a:p>
        </p:txBody>
      </p:sp>
      <p:sp>
        <p:nvSpPr>
          <p:cNvPr id="70" name="TextBox 17">
            <a:extLst>
              <a:ext uri="{FF2B5EF4-FFF2-40B4-BE49-F238E27FC236}">
                <a16:creationId xmlns:a16="http://schemas.microsoft.com/office/drawing/2014/main" id="{33014AB1-6336-7D4E-AB00-D6D8700F8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6048" y="5812964"/>
            <a:ext cx="219611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" altLang="ja-JP" sz="1100" dirty="0" err="1"/>
              <a:t>ConnectIndividualVPCTGWRouteTable</a:t>
            </a:r>
            <a:endParaRPr lang="en" altLang="ja-JP" sz="1100" dirty="0"/>
          </a:p>
        </p:txBody>
      </p:sp>
    </p:spTree>
    <p:extLst>
      <p:ext uri="{BB962C8B-B14F-4D97-AF65-F5344CB8AC3E}">
        <p14:creationId xmlns:p14="http://schemas.microsoft.com/office/powerpoint/2010/main" val="1256361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表 34">
            <a:extLst>
              <a:ext uri="{FF2B5EF4-FFF2-40B4-BE49-F238E27FC236}">
                <a16:creationId xmlns:a16="http://schemas.microsoft.com/office/drawing/2014/main" id="{BB774F3B-987D-774D-8A5E-506E93892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944418"/>
              </p:ext>
            </p:extLst>
          </p:nvPr>
        </p:nvGraphicFramePr>
        <p:xfrm>
          <a:off x="2214043" y="4093771"/>
          <a:ext cx="3244526" cy="1425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708">
                  <a:extLst>
                    <a:ext uri="{9D8B030D-6E8A-4147-A177-3AD203B41FA5}">
                      <a16:colId xmlns:a16="http://schemas.microsoft.com/office/drawing/2014/main" val="1698902520"/>
                    </a:ext>
                  </a:extLst>
                </a:gridCol>
                <a:gridCol w="1133909">
                  <a:extLst>
                    <a:ext uri="{9D8B030D-6E8A-4147-A177-3AD203B41FA5}">
                      <a16:colId xmlns:a16="http://schemas.microsoft.com/office/drawing/2014/main" val="2743271016"/>
                    </a:ext>
                  </a:extLst>
                </a:gridCol>
                <a:gridCol w="1133909">
                  <a:extLst>
                    <a:ext uri="{9D8B030D-6E8A-4147-A177-3AD203B41FA5}">
                      <a16:colId xmlns:a16="http://schemas.microsoft.com/office/drawing/2014/main" val="962937289"/>
                    </a:ext>
                  </a:extLst>
                </a:gridCol>
              </a:tblGrid>
              <a:tr h="28515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Route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Desination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Type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extLst>
                  <a:ext uri="{0D108BD9-81ED-4DB2-BD59-A6C34878D82A}">
                    <a16:rowId xmlns:a16="http://schemas.microsoft.com/office/drawing/2014/main" val="2062662396"/>
                  </a:ext>
                </a:extLst>
              </a:tr>
              <a:tr h="28515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0.0.0.0/0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Vpc1-attach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static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extLst>
                  <a:ext uri="{0D108BD9-81ED-4DB2-BD59-A6C34878D82A}">
                    <a16:rowId xmlns:a16="http://schemas.microsoft.com/office/drawing/2014/main" val="990764644"/>
                  </a:ext>
                </a:extLst>
              </a:tr>
              <a:tr h="28515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10.2.0.0/16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Vpc2-attach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propagated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extLst>
                  <a:ext uri="{0D108BD9-81ED-4DB2-BD59-A6C34878D82A}">
                    <a16:rowId xmlns:a16="http://schemas.microsoft.com/office/drawing/2014/main" val="363881247"/>
                  </a:ext>
                </a:extLst>
              </a:tr>
              <a:tr h="285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10.3.0.0/16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Vpc3-attach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propagated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extLst>
                  <a:ext uri="{0D108BD9-81ED-4DB2-BD59-A6C34878D82A}">
                    <a16:rowId xmlns:a16="http://schemas.microsoft.com/office/drawing/2014/main" val="3396363660"/>
                  </a:ext>
                </a:extLst>
              </a:tr>
              <a:tr h="285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10.4.0.0/16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Peering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static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extLst>
                  <a:ext uri="{0D108BD9-81ED-4DB2-BD59-A6C34878D82A}">
                    <a16:rowId xmlns:a16="http://schemas.microsoft.com/office/drawing/2014/main" val="2869971663"/>
                  </a:ext>
                </a:extLst>
              </a:tr>
            </a:tbl>
          </a:graphicData>
        </a:graphic>
      </p:graphicFrame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A077FEDC-7BA4-F44E-AFC4-FB748419D74C}"/>
              </a:ext>
            </a:extLst>
          </p:cNvPr>
          <p:cNvSpPr/>
          <p:nvPr/>
        </p:nvSpPr>
        <p:spPr>
          <a:xfrm>
            <a:off x="775111" y="3694605"/>
            <a:ext cx="5726876" cy="215319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Graphic 7">
            <a:extLst>
              <a:ext uri="{FF2B5EF4-FFF2-40B4-BE49-F238E27FC236}">
                <a16:creationId xmlns:a16="http://schemas.microsoft.com/office/drawing/2014/main" id="{950D6699-9576-2A46-A20A-FB25C8198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21" y="3780122"/>
            <a:ext cx="630511" cy="630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A721FABB-0E3B-E945-9952-B12061549A75}"/>
              </a:ext>
            </a:extLst>
          </p:cNvPr>
          <p:cNvSpPr/>
          <p:nvPr/>
        </p:nvSpPr>
        <p:spPr bwMode="auto">
          <a:xfrm>
            <a:off x="501889" y="840273"/>
            <a:ext cx="2086837" cy="215319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VPC1(10.1.0.0/16)</a:t>
            </a:r>
          </a:p>
        </p:txBody>
      </p:sp>
      <p:pic>
        <p:nvPicPr>
          <p:cNvPr id="9" name="Graphic 9">
            <a:extLst>
              <a:ext uri="{FF2B5EF4-FFF2-40B4-BE49-F238E27FC236}">
                <a16:creationId xmlns:a16="http://schemas.microsoft.com/office/drawing/2014/main" id="{AEEA39DC-390B-5741-8BEF-900FCCADD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89" y="840272"/>
            <a:ext cx="273222" cy="27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EBAE5417-13C7-384E-8C86-1F8B13908610}"/>
              </a:ext>
            </a:extLst>
          </p:cNvPr>
          <p:cNvSpPr/>
          <p:nvPr/>
        </p:nvSpPr>
        <p:spPr bwMode="auto">
          <a:xfrm>
            <a:off x="3089064" y="840273"/>
            <a:ext cx="2086837" cy="215319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VPC2(10.2.0.0/16)</a:t>
            </a:r>
          </a:p>
        </p:txBody>
      </p:sp>
      <p:pic>
        <p:nvPicPr>
          <p:cNvPr id="11" name="Graphic 9">
            <a:extLst>
              <a:ext uri="{FF2B5EF4-FFF2-40B4-BE49-F238E27FC236}">
                <a16:creationId xmlns:a16="http://schemas.microsoft.com/office/drawing/2014/main" id="{0F4917CC-4381-4A41-837D-DFB5C2761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064" y="840272"/>
            <a:ext cx="273222" cy="27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D29BB68C-E05C-D44B-8593-F7323269D1A2}"/>
              </a:ext>
            </a:extLst>
          </p:cNvPr>
          <p:cNvSpPr/>
          <p:nvPr/>
        </p:nvSpPr>
        <p:spPr bwMode="auto">
          <a:xfrm>
            <a:off x="5676240" y="841716"/>
            <a:ext cx="2086837" cy="215319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VPC3(10.3.0.0/16)</a:t>
            </a:r>
          </a:p>
        </p:txBody>
      </p:sp>
      <p:pic>
        <p:nvPicPr>
          <p:cNvPr id="14" name="Graphic 9">
            <a:extLst>
              <a:ext uri="{FF2B5EF4-FFF2-40B4-BE49-F238E27FC236}">
                <a16:creationId xmlns:a16="http://schemas.microsoft.com/office/drawing/2014/main" id="{038B04E9-7839-384E-8FDC-987FD73BE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240" y="841715"/>
            <a:ext cx="273222" cy="27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22">
            <a:extLst>
              <a:ext uri="{FF2B5EF4-FFF2-40B4-BE49-F238E27FC236}">
                <a16:creationId xmlns:a16="http://schemas.microsoft.com/office/drawing/2014/main" id="{0F58B2B7-C514-174B-9456-7AACB0EE86BB}"/>
              </a:ext>
            </a:extLst>
          </p:cNvPr>
          <p:cNvSpPr/>
          <p:nvPr/>
        </p:nvSpPr>
        <p:spPr>
          <a:xfrm>
            <a:off x="874885" y="1113493"/>
            <a:ext cx="1460685" cy="64237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6" name="Graphic 23">
            <a:extLst>
              <a:ext uri="{FF2B5EF4-FFF2-40B4-BE49-F238E27FC236}">
                <a16:creationId xmlns:a16="http://schemas.microsoft.com/office/drawing/2014/main" id="{7636DF94-64F0-CF4B-9FF5-2CFF97315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84" y="1122678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7">
            <a:extLst>
              <a:ext uri="{FF2B5EF4-FFF2-40B4-BE49-F238E27FC236}">
                <a16:creationId xmlns:a16="http://schemas.microsoft.com/office/drawing/2014/main" id="{E5719E36-EF61-774B-B487-D3240E10ED57}"/>
              </a:ext>
            </a:extLst>
          </p:cNvPr>
          <p:cNvSpPr/>
          <p:nvPr/>
        </p:nvSpPr>
        <p:spPr>
          <a:xfrm>
            <a:off x="874884" y="1782004"/>
            <a:ext cx="1460685" cy="63051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8" name="Graphic 35">
            <a:extLst>
              <a:ext uri="{FF2B5EF4-FFF2-40B4-BE49-F238E27FC236}">
                <a16:creationId xmlns:a16="http://schemas.microsoft.com/office/drawing/2014/main" id="{9451912D-AFF9-A84C-A05C-CF70115CF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84" y="1780690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7">
            <a:extLst>
              <a:ext uri="{FF2B5EF4-FFF2-40B4-BE49-F238E27FC236}">
                <a16:creationId xmlns:a16="http://schemas.microsoft.com/office/drawing/2014/main" id="{0E0AC0A7-798F-6447-B504-59E411105015}"/>
              </a:ext>
            </a:extLst>
          </p:cNvPr>
          <p:cNvSpPr/>
          <p:nvPr/>
        </p:nvSpPr>
        <p:spPr>
          <a:xfrm>
            <a:off x="3402141" y="1755869"/>
            <a:ext cx="1460685" cy="63051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0" name="Graphic 35">
            <a:extLst>
              <a:ext uri="{FF2B5EF4-FFF2-40B4-BE49-F238E27FC236}">
                <a16:creationId xmlns:a16="http://schemas.microsoft.com/office/drawing/2014/main" id="{00172D20-CDF8-1E44-A434-01C6FBC8F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141" y="1754555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7">
            <a:extLst>
              <a:ext uri="{FF2B5EF4-FFF2-40B4-BE49-F238E27FC236}">
                <a16:creationId xmlns:a16="http://schemas.microsoft.com/office/drawing/2014/main" id="{BB05F30F-7985-3342-A298-AE0112261140}"/>
              </a:ext>
            </a:extLst>
          </p:cNvPr>
          <p:cNvSpPr/>
          <p:nvPr/>
        </p:nvSpPr>
        <p:spPr>
          <a:xfrm>
            <a:off x="5986558" y="1754555"/>
            <a:ext cx="1460685" cy="63051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2" name="Graphic 35">
            <a:extLst>
              <a:ext uri="{FF2B5EF4-FFF2-40B4-BE49-F238E27FC236}">
                <a16:creationId xmlns:a16="http://schemas.microsoft.com/office/drawing/2014/main" id="{5C10F936-5F2A-834F-9793-5C1AFDC32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558" y="1753241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Graphic 60">
            <a:extLst>
              <a:ext uri="{FF2B5EF4-FFF2-40B4-BE49-F238E27FC236}">
                <a16:creationId xmlns:a16="http://schemas.microsoft.com/office/drawing/2014/main" id="{1680755C-377A-F54C-A2BB-47A6C49F0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639" y="1980488"/>
            <a:ext cx="378307" cy="37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Graphic 60">
            <a:extLst>
              <a:ext uri="{FF2B5EF4-FFF2-40B4-BE49-F238E27FC236}">
                <a16:creationId xmlns:a16="http://schemas.microsoft.com/office/drawing/2014/main" id="{9A1F2DB8-3C22-4645-9201-9452F669E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799" y="1980488"/>
            <a:ext cx="378307" cy="37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Graphic 60">
            <a:extLst>
              <a:ext uri="{FF2B5EF4-FFF2-40B4-BE49-F238E27FC236}">
                <a16:creationId xmlns:a16="http://schemas.microsoft.com/office/drawing/2014/main" id="{4391B015-2425-E342-8F0C-B88E4AA58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986" y="1976396"/>
            <a:ext cx="378307" cy="37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Graphic 35">
            <a:extLst>
              <a:ext uri="{FF2B5EF4-FFF2-40B4-BE49-F238E27FC236}">
                <a16:creationId xmlns:a16="http://schemas.microsoft.com/office/drawing/2014/main" id="{4D51EEFB-59F4-7E4E-9D2E-8AD3B497E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154" y="1304455"/>
            <a:ext cx="378307" cy="37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7">
            <a:extLst>
              <a:ext uri="{FF2B5EF4-FFF2-40B4-BE49-F238E27FC236}">
                <a16:creationId xmlns:a16="http://schemas.microsoft.com/office/drawing/2014/main" id="{E7EAB0F3-6347-CF4D-BF35-EA8B52549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2503" y="1356619"/>
            <a:ext cx="5642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gateway</a:t>
            </a:r>
          </a:p>
        </p:txBody>
      </p:sp>
      <p:pic>
        <p:nvPicPr>
          <p:cNvPr id="28" name="Graphic 10">
            <a:extLst>
              <a:ext uri="{FF2B5EF4-FFF2-40B4-BE49-F238E27FC236}">
                <a16:creationId xmlns:a16="http://schemas.microsoft.com/office/drawing/2014/main" id="{494BB8AE-7B23-6748-A6BA-D78EFCA1C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154" y="545376"/>
            <a:ext cx="378307" cy="37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17">
            <a:extLst>
              <a:ext uri="{FF2B5EF4-FFF2-40B4-BE49-F238E27FC236}">
                <a16:creationId xmlns:a16="http://schemas.microsoft.com/office/drawing/2014/main" id="{8F2798E4-AF75-AD41-A035-AA074E368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312" y="4482216"/>
            <a:ext cx="848893" cy="14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Transit Gateway</a:t>
            </a: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A43A425C-33CB-B744-9A6F-1F7FECEFABD0}"/>
              </a:ext>
            </a:extLst>
          </p:cNvPr>
          <p:cNvCxnSpPr>
            <a:cxnSpLocks/>
          </p:cNvCxnSpPr>
          <p:nvPr/>
        </p:nvCxnSpPr>
        <p:spPr>
          <a:xfrm>
            <a:off x="1784580" y="3374956"/>
            <a:ext cx="947510" cy="689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80EC073B-5C4D-6E4C-814C-422CA006F73B}"/>
              </a:ext>
            </a:extLst>
          </p:cNvPr>
          <p:cNvCxnSpPr>
            <a:cxnSpLocks/>
            <a:stCxn id="89" idx="2"/>
            <a:endCxn id="34" idx="0"/>
          </p:cNvCxnSpPr>
          <p:nvPr/>
        </p:nvCxnSpPr>
        <p:spPr>
          <a:xfrm flipH="1">
            <a:off x="3836306" y="3365080"/>
            <a:ext cx="261948" cy="728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6E1EFC0A-6D3E-6C49-A80A-E911FBBC1186}"/>
              </a:ext>
            </a:extLst>
          </p:cNvPr>
          <p:cNvCxnSpPr>
            <a:cxnSpLocks/>
            <a:stCxn id="90" idx="2"/>
          </p:cNvCxnSpPr>
          <p:nvPr/>
        </p:nvCxnSpPr>
        <p:spPr>
          <a:xfrm flipH="1">
            <a:off x="4775660" y="3386504"/>
            <a:ext cx="900580" cy="724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17">
            <a:extLst>
              <a:ext uri="{FF2B5EF4-FFF2-40B4-BE49-F238E27FC236}">
                <a16:creationId xmlns:a16="http://schemas.microsoft.com/office/drawing/2014/main" id="{89074B68-A560-084F-AD67-AEEBF22B5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7348" y="2099359"/>
            <a:ext cx="537190" cy="14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 1</a:t>
            </a:r>
          </a:p>
        </p:txBody>
      </p:sp>
      <p:sp>
        <p:nvSpPr>
          <p:cNvPr id="37" name="TextBox 17">
            <a:extLst>
              <a:ext uri="{FF2B5EF4-FFF2-40B4-BE49-F238E27FC236}">
                <a16:creationId xmlns:a16="http://schemas.microsoft.com/office/drawing/2014/main" id="{CEAD427B-1ACF-4748-BE37-4D4B167B6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1274" y="2074337"/>
            <a:ext cx="537190" cy="14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 2</a:t>
            </a:r>
          </a:p>
        </p:txBody>
      </p:sp>
      <p:sp>
        <p:nvSpPr>
          <p:cNvPr id="38" name="TextBox 17">
            <a:extLst>
              <a:ext uri="{FF2B5EF4-FFF2-40B4-BE49-F238E27FC236}">
                <a16:creationId xmlns:a16="http://schemas.microsoft.com/office/drawing/2014/main" id="{3840B9D7-1CE5-9142-9241-805322322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0341" y="2074337"/>
            <a:ext cx="537190" cy="14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 3</a:t>
            </a:r>
          </a:p>
        </p:txBody>
      </p:sp>
      <p:sp>
        <p:nvSpPr>
          <p:cNvPr id="40" name="TextBox 17">
            <a:extLst>
              <a:ext uri="{FF2B5EF4-FFF2-40B4-BE49-F238E27FC236}">
                <a16:creationId xmlns:a16="http://schemas.microsoft.com/office/drawing/2014/main" id="{0FF9F4B2-FE86-5C4B-A127-84E32BAA5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555" y="3768546"/>
            <a:ext cx="70692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association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80401D21-591B-5F4A-A7BF-471C9715D519}"/>
              </a:ext>
            </a:extLst>
          </p:cNvPr>
          <p:cNvSpPr/>
          <p:nvPr/>
        </p:nvSpPr>
        <p:spPr>
          <a:xfrm>
            <a:off x="8912716" y="3677059"/>
            <a:ext cx="3069678" cy="215319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2" name="Graphic 7">
            <a:extLst>
              <a:ext uri="{FF2B5EF4-FFF2-40B4-BE49-F238E27FC236}">
                <a16:creationId xmlns:a16="http://schemas.microsoft.com/office/drawing/2014/main" id="{61AD76C1-C0E7-E049-99AD-D4C612EE5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372" y="3776214"/>
            <a:ext cx="630511" cy="630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Rectangle 3">
            <a:extLst>
              <a:ext uri="{FF2B5EF4-FFF2-40B4-BE49-F238E27FC236}">
                <a16:creationId xmlns:a16="http://schemas.microsoft.com/office/drawing/2014/main" id="{017675A6-B707-2748-9BE3-925D683D2B22}"/>
              </a:ext>
            </a:extLst>
          </p:cNvPr>
          <p:cNvSpPr/>
          <p:nvPr/>
        </p:nvSpPr>
        <p:spPr bwMode="auto">
          <a:xfrm>
            <a:off x="9388986" y="840272"/>
            <a:ext cx="2086837" cy="215319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VPC4(10.4.0.0/16)</a:t>
            </a:r>
          </a:p>
        </p:txBody>
      </p:sp>
      <p:pic>
        <p:nvPicPr>
          <p:cNvPr id="86" name="Graphic 9">
            <a:extLst>
              <a:ext uri="{FF2B5EF4-FFF2-40B4-BE49-F238E27FC236}">
                <a16:creationId xmlns:a16="http://schemas.microsoft.com/office/drawing/2014/main" id="{255BA2EE-A513-D940-BF55-5B76EF406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8986" y="840271"/>
            <a:ext cx="273222" cy="27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Rectangle 7">
            <a:extLst>
              <a:ext uri="{FF2B5EF4-FFF2-40B4-BE49-F238E27FC236}">
                <a16:creationId xmlns:a16="http://schemas.microsoft.com/office/drawing/2014/main" id="{ABB907F4-F2C8-B140-A8E4-6AA48C7DC7F5}"/>
              </a:ext>
            </a:extLst>
          </p:cNvPr>
          <p:cNvSpPr/>
          <p:nvPr/>
        </p:nvSpPr>
        <p:spPr>
          <a:xfrm>
            <a:off x="9702062" y="1755868"/>
            <a:ext cx="1460685" cy="63051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94" name="Graphic 35">
            <a:extLst>
              <a:ext uri="{FF2B5EF4-FFF2-40B4-BE49-F238E27FC236}">
                <a16:creationId xmlns:a16="http://schemas.microsoft.com/office/drawing/2014/main" id="{68461E90-7B59-7447-B531-BCECE0E3B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062" y="1754554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Graphic 60">
            <a:extLst>
              <a:ext uri="{FF2B5EF4-FFF2-40B4-BE49-F238E27FC236}">
                <a16:creationId xmlns:a16="http://schemas.microsoft.com/office/drawing/2014/main" id="{9FDF1422-A3FF-B044-BD53-2E5231833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720" y="1980487"/>
            <a:ext cx="378307" cy="37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F48F8BB9-395F-CC4F-BF94-25B25BE29121}"/>
              </a:ext>
            </a:extLst>
          </p:cNvPr>
          <p:cNvCxnSpPr>
            <a:cxnSpLocks/>
            <a:stCxn id="96" idx="2"/>
          </p:cNvCxnSpPr>
          <p:nvPr/>
        </p:nvCxnSpPr>
        <p:spPr>
          <a:xfrm flipH="1">
            <a:off x="10080467" y="3396360"/>
            <a:ext cx="1" cy="668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7">
            <a:extLst>
              <a:ext uri="{FF2B5EF4-FFF2-40B4-BE49-F238E27FC236}">
                <a16:creationId xmlns:a16="http://schemas.microsoft.com/office/drawing/2014/main" id="{57D79574-57FB-B742-962D-539B2FE31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65182" y="2074336"/>
            <a:ext cx="64921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 4</a:t>
            </a:r>
          </a:p>
        </p:txBody>
      </p:sp>
      <p:sp>
        <p:nvSpPr>
          <p:cNvPr id="112" name="TextBox 17">
            <a:extLst>
              <a:ext uri="{FF2B5EF4-FFF2-40B4-BE49-F238E27FC236}">
                <a16:creationId xmlns:a16="http://schemas.microsoft.com/office/drawing/2014/main" id="{FF784BEC-96E1-044B-9020-2EDB10298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78314" y="3859040"/>
            <a:ext cx="70692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association</a:t>
            </a:r>
          </a:p>
        </p:txBody>
      </p:sp>
      <p:graphicFrame>
        <p:nvGraphicFramePr>
          <p:cNvPr id="114" name="表 34">
            <a:extLst>
              <a:ext uri="{FF2B5EF4-FFF2-40B4-BE49-F238E27FC236}">
                <a16:creationId xmlns:a16="http://schemas.microsoft.com/office/drawing/2014/main" id="{00B29810-F3AA-5549-A2AB-D1D785C4B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073931"/>
              </p:ext>
            </p:extLst>
          </p:nvPr>
        </p:nvGraphicFramePr>
        <p:xfrm>
          <a:off x="9122582" y="4132089"/>
          <a:ext cx="2859812" cy="897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425">
                  <a:extLst>
                    <a:ext uri="{9D8B030D-6E8A-4147-A177-3AD203B41FA5}">
                      <a16:colId xmlns:a16="http://schemas.microsoft.com/office/drawing/2014/main" val="1698902520"/>
                    </a:ext>
                  </a:extLst>
                </a:gridCol>
                <a:gridCol w="998360">
                  <a:extLst>
                    <a:ext uri="{9D8B030D-6E8A-4147-A177-3AD203B41FA5}">
                      <a16:colId xmlns:a16="http://schemas.microsoft.com/office/drawing/2014/main" val="2743271016"/>
                    </a:ext>
                  </a:extLst>
                </a:gridCol>
                <a:gridCol w="880027">
                  <a:extLst>
                    <a:ext uri="{9D8B030D-6E8A-4147-A177-3AD203B41FA5}">
                      <a16:colId xmlns:a16="http://schemas.microsoft.com/office/drawing/2014/main" val="1969502939"/>
                    </a:ext>
                  </a:extLst>
                </a:gridCol>
              </a:tblGrid>
              <a:tr h="299038">
                <a:tc>
                  <a:txBody>
                    <a:bodyPr/>
                    <a:lstStyle/>
                    <a:p>
                      <a:r>
                        <a:rPr kumimoji="1" lang="en-US" altLang="ja-JP" sz="1050" dirty="0"/>
                        <a:t>Route</a:t>
                      </a:r>
                      <a:endParaRPr kumimoji="1" lang="ja-JP" altLang="en-US" sz="105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err="1"/>
                        <a:t>Desination</a:t>
                      </a:r>
                      <a:endParaRPr kumimoji="1" lang="ja-JP" altLang="en-US" sz="105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/>
                        <a:t>Type</a:t>
                      </a:r>
                      <a:endParaRPr kumimoji="1" lang="ja-JP" altLang="en-US" sz="1050"/>
                    </a:p>
                  </a:txBody>
                  <a:tcPr marL="80953" marR="80953" marT="40477" marB="40477"/>
                </a:tc>
                <a:extLst>
                  <a:ext uri="{0D108BD9-81ED-4DB2-BD59-A6C34878D82A}">
                    <a16:rowId xmlns:a16="http://schemas.microsoft.com/office/drawing/2014/main" val="2062662396"/>
                  </a:ext>
                </a:extLst>
              </a:tr>
              <a:tr h="299038">
                <a:tc>
                  <a:txBody>
                    <a:bodyPr/>
                    <a:lstStyle/>
                    <a:p>
                      <a:r>
                        <a:rPr kumimoji="1" lang="en-US" altLang="ja-JP" sz="1050" dirty="0"/>
                        <a:t>0.0.0.0/0</a:t>
                      </a:r>
                      <a:endParaRPr kumimoji="1" lang="ja-JP" altLang="en-US" sz="105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/>
                        <a:t>Peering</a:t>
                      </a:r>
                      <a:endParaRPr kumimoji="1" lang="ja-JP" altLang="en-US" sz="105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/>
                        <a:t>static</a:t>
                      </a:r>
                      <a:endParaRPr kumimoji="1" lang="ja-JP" altLang="en-US" sz="1050"/>
                    </a:p>
                  </a:txBody>
                  <a:tcPr marL="80953" marR="80953" marT="40477" marB="40477"/>
                </a:tc>
                <a:extLst>
                  <a:ext uri="{0D108BD9-81ED-4DB2-BD59-A6C34878D82A}">
                    <a16:rowId xmlns:a16="http://schemas.microsoft.com/office/drawing/2014/main" val="990764644"/>
                  </a:ext>
                </a:extLst>
              </a:tr>
              <a:tr h="299038">
                <a:tc>
                  <a:txBody>
                    <a:bodyPr/>
                    <a:lstStyle/>
                    <a:p>
                      <a:r>
                        <a:rPr kumimoji="1" lang="en-US" altLang="ja-JP" sz="1050" dirty="0"/>
                        <a:t>10.4.0.0/16</a:t>
                      </a:r>
                      <a:endParaRPr kumimoji="1" lang="ja-JP" altLang="en-US" sz="105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/>
                        <a:t>Vpc4-attach</a:t>
                      </a:r>
                      <a:endParaRPr kumimoji="1" lang="ja-JP" altLang="en-US" sz="105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/>
                        <a:t>propagated</a:t>
                      </a:r>
                      <a:endParaRPr kumimoji="1" lang="ja-JP" altLang="en-US" sz="1050"/>
                    </a:p>
                  </a:txBody>
                  <a:tcPr marL="80953" marR="80953" marT="40477" marB="40477"/>
                </a:tc>
                <a:extLst>
                  <a:ext uri="{0D108BD9-81ED-4DB2-BD59-A6C34878D82A}">
                    <a16:rowId xmlns:a16="http://schemas.microsoft.com/office/drawing/2014/main" val="363881247"/>
                  </a:ext>
                </a:extLst>
              </a:tr>
            </a:tbl>
          </a:graphicData>
        </a:graphic>
      </p:graphicFrame>
      <p:sp>
        <p:nvSpPr>
          <p:cNvPr id="115" name="Rectangle 8">
            <a:extLst>
              <a:ext uri="{FF2B5EF4-FFF2-40B4-BE49-F238E27FC236}">
                <a16:creationId xmlns:a16="http://schemas.microsoft.com/office/drawing/2014/main" id="{3BD58BF3-0A05-EA4F-A359-26461009C521}"/>
              </a:ext>
            </a:extLst>
          </p:cNvPr>
          <p:cNvSpPr/>
          <p:nvPr/>
        </p:nvSpPr>
        <p:spPr>
          <a:xfrm>
            <a:off x="52048" y="161258"/>
            <a:ext cx="7929104" cy="5856440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Tokyo</a:t>
            </a:r>
          </a:p>
        </p:txBody>
      </p:sp>
      <p:pic>
        <p:nvPicPr>
          <p:cNvPr id="116" name="Graphic 25">
            <a:extLst>
              <a:ext uri="{FF2B5EF4-FFF2-40B4-BE49-F238E27FC236}">
                <a16:creationId xmlns:a16="http://schemas.microsoft.com/office/drawing/2014/main" id="{5B621E84-35C4-BB4E-8EC6-E4F4505D0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8" y="16125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" name="TextBox 17">
            <a:extLst>
              <a:ext uri="{FF2B5EF4-FFF2-40B4-BE49-F238E27FC236}">
                <a16:creationId xmlns:a16="http://schemas.microsoft.com/office/drawing/2014/main" id="{45B38D81-CA66-F84F-B270-6C1D74E5F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0599" y="4403451"/>
            <a:ext cx="48731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Peering</a:t>
            </a:r>
          </a:p>
        </p:txBody>
      </p:sp>
      <p:sp>
        <p:nvSpPr>
          <p:cNvPr id="119" name="Rectangle 8">
            <a:extLst>
              <a:ext uri="{FF2B5EF4-FFF2-40B4-BE49-F238E27FC236}">
                <a16:creationId xmlns:a16="http://schemas.microsoft.com/office/drawing/2014/main" id="{409E364C-1D66-0B47-8831-CF9E506D5357}"/>
              </a:ext>
            </a:extLst>
          </p:cNvPr>
          <p:cNvSpPr/>
          <p:nvPr/>
        </p:nvSpPr>
        <p:spPr>
          <a:xfrm>
            <a:off x="8191018" y="163603"/>
            <a:ext cx="3833350" cy="5854126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Singapore or Oregon</a:t>
            </a:r>
          </a:p>
        </p:txBody>
      </p:sp>
      <p:pic>
        <p:nvPicPr>
          <p:cNvPr id="120" name="Graphic 25">
            <a:extLst>
              <a:ext uri="{FF2B5EF4-FFF2-40B4-BE49-F238E27FC236}">
                <a16:creationId xmlns:a16="http://schemas.microsoft.com/office/drawing/2014/main" id="{A2A8ECCE-0033-054D-BBF9-966AAE3CA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018" y="163603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" name="上カーブ矢印 123">
            <a:extLst>
              <a:ext uri="{FF2B5EF4-FFF2-40B4-BE49-F238E27FC236}">
                <a16:creationId xmlns:a16="http://schemas.microsoft.com/office/drawing/2014/main" id="{05B27441-1A79-5B46-AE18-1646AC147408}"/>
              </a:ext>
            </a:extLst>
          </p:cNvPr>
          <p:cNvSpPr/>
          <p:nvPr/>
        </p:nvSpPr>
        <p:spPr>
          <a:xfrm rot="908225">
            <a:off x="8446295" y="4956557"/>
            <a:ext cx="1581074" cy="444879"/>
          </a:xfrm>
          <a:prstGeom prst="curvedUpArrow">
            <a:avLst>
              <a:gd name="adj1" fmla="val 25000"/>
              <a:gd name="adj2" fmla="val 5924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5" name="TextBox 17">
            <a:extLst>
              <a:ext uri="{FF2B5EF4-FFF2-40B4-BE49-F238E27FC236}">
                <a16:creationId xmlns:a16="http://schemas.microsoft.com/office/drawing/2014/main" id="{7FE80433-1240-954C-B0DB-221131EEC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0110" y="5112740"/>
            <a:ext cx="70692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association</a:t>
            </a:r>
          </a:p>
        </p:txBody>
      </p:sp>
      <p:sp>
        <p:nvSpPr>
          <p:cNvPr id="126" name="上カーブ矢印 125">
            <a:extLst>
              <a:ext uri="{FF2B5EF4-FFF2-40B4-BE49-F238E27FC236}">
                <a16:creationId xmlns:a16="http://schemas.microsoft.com/office/drawing/2014/main" id="{4BC1B2F0-7C31-9347-BA3C-B0A54D2F3225}"/>
              </a:ext>
            </a:extLst>
          </p:cNvPr>
          <p:cNvSpPr/>
          <p:nvPr/>
        </p:nvSpPr>
        <p:spPr>
          <a:xfrm rot="20224378" flipH="1">
            <a:off x="5580066" y="4965309"/>
            <a:ext cx="1344440" cy="444879"/>
          </a:xfrm>
          <a:prstGeom prst="curvedUpArrow">
            <a:avLst>
              <a:gd name="adj1" fmla="val 25000"/>
              <a:gd name="adj2" fmla="val 5924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7" name="TextBox 17">
            <a:extLst>
              <a:ext uri="{FF2B5EF4-FFF2-40B4-BE49-F238E27FC236}">
                <a16:creationId xmlns:a16="http://schemas.microsoft.com/office/drawing/2014/main" id="{9BB90038-9E47-9742-A458-AF7529CFC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6480" y="4968859"/>
            <a:ext cx="70692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association</a:t>
            </a:r>
          </a:p>
        </p:txBody>
      </p: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EEABC74A-4750-8946-91B4-E37E857C6680}"/>
              </a:ext>
            </a:extLst>
          </p:cNvPr>
          <p:cNvCxnSpPr>
            <a:cxnSpLocks/>
          </p:cNvCxnSpPr>
          <p:nvPr/>
        </p:nvCxnSpPr>
        <p:spPr>
          <a:xfrm>
            <a:off x="1302262" y="2845547"/>
            <a:ext cx="48787" cy="8796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A15CEE18-62C7-1D40-8584-7D04CA1CBAE1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638549" y="2831451"/>
            <a:ext cx="2030" cy="86315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1" name="TextBox 17">
            <a:extLst>
              <a:ext uri="{FF2B5EF4-FFF2-40B4-BE49-F238E27FC236}">
                <a16:creationId xmlns:a16="http://schemas.microsoft.com/office/drawing/2014/main" id="{B3A31432-39E2-A84B-8934-81AEEE6CA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6052" y="3195803"/>
            <a:ext cx="73417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attatchment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3CF24B39-D3C4-4C43-A75F-620ECEBAEA37}"/>
              </a:ext>
            </a:extLst>
          </p:cNvPr>
          <p:cNvCxnSpPr>
            <a:cxnSpLocks/>
          </p:cNvCxnSpPr>
          <p:nvPr/>
        </p:nvCxnSpPr>
        <p:spPr>
          <a:xfrm flipH="1">
            <a:off x="5892281" y="2798971"/>
            <a:ext cx="563455" cy="85622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A59ACA25-4051-9C4B-B885-AD4D517CF60D}"/>
              </a:ext>
            </a:extLst>
          </p:cNvPr>
          <p:cNvCxnSpPr>
            <a:cxnSpLocks/>
            <a:stCxn id="81" idx="1"/>
          </p:cNvCxnSpPr>
          <p:nvPr/>
        </p:nvCxnSpPr>
        <p:spPr>
          <a:xfrm flipH="1" flipV="1">
            <a:off x="6501988" y="4674058"/>
            <a:ext cx="2410728" cy="795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9" name="Rectangle 7">
            <a:extLst>
              <a:ext uri="{FF2B5EF4-FFF2-40B4-BE49-F238E27FC236}">
                <a16:creationId xmlns:a16="http://schemas.microsoft.com/office/drawing/2014/main" id="{67DDEFF0-56F1-E84A-9A1F-CDBDDD0D8C02}"/>
              </a:ext>
            </a:extLst>
          </p:cNvPr>
          <p:cNvSpPr/>
          <p:nvPr/>
        </p:nvSpPr>
        <p:spPr>
          <a:xfrm>
            <a:off x="874884" y="2467805"/>
            <a:ext cx="1460685" cy="38028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subnet</a:t>
            </a:r>
          </a:p>
        </p:txBody>
      </p:sp>
      <p:pic>
        <p:nvPicPr>
          <p:cNvPr id="70" name="Graphic 35">
            <a:extLst>
              <a:ext uri="{FF2B5EF4-FFF2-40B4-BE49-F238E27FC236}">
                <a16:creationId xmlns:a16="http://schemas.microsoft.com/office/drawing/2014/main" id="{27E017F2-1C65-AA4C-B434-85E382460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84" y="2466490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Rectangle 7">
            <a:extLst>
              <a:ext uri="{FF2B5EF4-FFF2-40B4-BE49-F238E27FC236}">
                <a16:creationId xmlns:a16="http://schemas.microsoft.com/office/drawing/2014/main" id="{B97D3A88-3A6B-9742-AABF-A7B8851C59EF}"/>
              </a:ext>
            </a:extLst>
          </p:cNvPr>
          <p:cNvSpPr/>
          <p:nvPr/>
        </p:nvSpPr>
        <p:spPr>
          <a:xfrm>
            <a:off x="3400370" y="2467805"/>
            <a:ext cx="1460685" cy="38028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subnet</a:t>
            </a:r>
          </a:p>
        </p:txBody>
      </p:sp>
      <p:pic>
        <p:nvPicPr>
          <p:cNvPr id="76" name="Graphic 35">
            <a:extLst>
              <a:ext uri="{FF2B5EF4-FFF2-40B4-BE49-F238E27FC236}">
                <a16:creationId xmlns:a16="http://schemas.microsoft.com/office/drawing/2014/main" id="{7DF7A114-C3C8-0C47-9E70-A0BDAB4EE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370" y="2466490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Rectangle 7">
            <a:extLst>
              <a:ext uri="{FF2B5EF4-FFF2-40B4-BE49-F238E27FC236}">
                <a16:creationId xmlns:a16="http://schemas.microsoft.com/office/drawing/2014/main" id="{148A7B7A-84C2-3645-BECB-B05B67882DCB}"/>
              </a:ext>
            </a:extLst>
          </p:cNvPr>
          <p:cNvSpPr/>
          <p:nvPr/>
        </p:nvSpPr>
        <p:spPr>
          <a:xfrm>
            <a:off x="5980284" y="2467805"/>
            <a:ext cx="1460685" cy="38028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subnet</a:t>
            </a:r>
          </a:p>
        </p:txBody>
      </p:sp>
      <p:pic>
        <p:nvPicPr>
          <p:cNvPr id="78" name="Graphic 35">
            <a:extLst>
              <a:ext uri="{FF2B5EF4-FFF2-40B4-BE49-F238E27FC236}">
                <a16:creationId xmlns:a16="http://schemas.microsoft.com/office/drawing/2014/main" id="{CBFC955E-953E-4140-B9C2-00E39CEA9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284" y="2466490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Rectangle 7">
            <a:extLst>
              <a:ext uri="{FF2B5EF4-FFF2-40B4-BE49-F238E27FC236}">
                <a16:creationId xmlns:a16="http://schemas.microsoft.com/office/drawing/2014/main" id="{89AF125F-15C1-4242-8E9C-48697E668764}"/>
              </a:ext>
            </a:extLst>
          </p:cNvPr>
          <p:cNvSpPr/>
          <p:nvPr/>
        </p:nvSpPr>
        <p:spPr>
          <a:xfrm>
            <a:off x="9703198" y="2467805"/>
            <a:ext cx="1460685" cy="38028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subnet</a:t>
            </a:r>
          </a:p>
        </p:txBody>
      </p:sp>
      <p:pic>
        <p:nvPicPr>
          <p:cNvPr id="80" name="Graphic 35">
            <a:extLst>
              <a:ext uri="{FF2B5EF4-FFF2-40B4-BE49-F238E27FC236}">
                <a16:creationId xmlns:a16="http://schemas.microsoft.com/office/drawing/2014/main" id="{C2095C0F-2FAE-E741-B26D-A9DE47283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3198" y="2466490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17">
            <a:extLst>
              <a:ext uri="{FF2B5EF4-FFF2-40B4-BE49-F238E27FC236}">
                <a16:creationId xmlns:a16="http://schemas.microsoft.com/office/drawing/2014/main" id="{A78BB336-4E16-0C4C-9E83-C6C5AF397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7329" y="3788778"/>
            <a:ext cx="70692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association</a:t>
            </a:r>
          </a:p>
        </p:txBody>
      </p:sp>
      <p:sp>
        <p:nvSpPr>
          <p:cNvPr id="88" name="TextBox 17">
            <a:extLst>
              <a:ext uri="{FF2B5EF4-FFF2-40B4-BE49-F238E27FC236}">
                <a16:creationId xmlns:a16="http://schemas.microsoft.com/office/drawing/2014/main" id="{2418E7A1-F5BA-D242-9F86-40B12F922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3131" y="3825358"/>
            <a:ext cx="70692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association</a:t>
            </a:r>
          </a:p>
        </p:txBody>
      </p:sp>
      <p:sp>
        <p:nvSpPr>
          <p:cNvPr id="89" name="TextBox 17">
            <a:extLst>
              <a:ext uri="{FF2B5EF4-FFF2-40B4-BE49-F238E27FC236}">
                <a16:creationId xmlns:a16="http://schemas.microsoft.com/office/drawing/2014/main" id="{5A828216-9347-E64E-8E0C-B8AFD9782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1166" y="3195803"/>
            <a:ext cx="73417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attatchment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TextBox 17">
            <a:extLst>
              <a:ext uri="{FF2B5EF4-FFF2-40B4-BE49-F238E27FC236}">
                <a16:creationId xmlns:a16="http://schemas.microsoft.com/office/drawing/2014/main" id="{5470B1BA-F9FA-7E46-8F0C-45D3DAE98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9152" y="3217227"/>
            <a:ext cx="73417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attatchment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F45B0CD7-5E8C-4040-9440-9D5DCAE1AEF2}"/>
              </a:ext>
            </a:extLst>
          </p:cNvPr>
          <p:cNvCxnSpPr>
            <a:cxnSpLocks/>
          </p:cNvCxnSpPr>
          <p:nvPr/>
        </p:nvCxnSpPr>
        <p:spPr>
          <a:xfrm flipH="1">
            <a:off x="10582549" y="2787730"/>
            <a:ext cx="1" cy="90687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6" name="TextBox 17">
            <a:extLst>
              <a:ext uri="{FF2B5EF4-FFF2-40B4-BE49-F238E27FC236}">
                <a16:creationId xmlns:a16="http://schemas.microsoft.com/office/drawing/2014/main" id="{5BAA0946-4967-AF43-9608-0D86291AF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3380" y="3227083"/>
            <a:ext cx="73417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attatchment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567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7">
            <a:extLst>
              <a:ext uri="{FF2B5EF4-FFF2-40B4-BE49-F238E27FC236}">
                <a16:creationId xmlns:a16="http://schemas.microsoft.com/office/drawing/2014/main" id="{1DC5DC33-0505-F34E-8E39-0B3E5788A802}"/>
              </a:ext>
            </a:extLst>
          </p:cNvPr>
          <p:cNvSpPr/>
          <p:nvPr/>
        </p:nvSpPr>
        <p:spPr>
          <a:xfrm>
            <a:off x="5969398" y="2467805"/>
            <a:ext cx="1460685" cy="38028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subnet</a:t>
            </a:r>
          </a:p>
        </p:txBody>
      </p:sp>
      <p:graphicFrame>
        <p:nvGraphicFramePr>
          <p:cNvPr id="34" name="表 34">
            <a:extLst>
              <a:ext uri="{FF2B5EF4-FFF2-40B4-BE49-F238E27FC236}">
                <a16:creationId xmlns:a16="http://schemas.microsoft.com/office/drawing/2014/main" id="{BB774F3B-987D-774D-8A5E-506E93892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857754"/>
              </p:ext>
            </p:extLst>
          </p:nvPr>
        </p:nvGraphicFramePr>
        <p:xfrm>
          <a:off x="2332932" y="3802676"/>
          <a:ext cx="3282045" cy="1425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015">
                  <a:extLst>
                    <a:ext uri="{9D8B030D-6E8A-4147-A177-3AD203B41FA5}">
                      <a16:colId xmlns:a16="http://schemas.microsoft.com/office/drawing/2014/main" val="1698902520"/>
                    </a:ext>
                  </a:extLst>
                </a:gridCol>
                <a:gridCol w="1094015">
                  <a:extLst>
                    <a:ext uri="{9D8B030D-6E8A-4147-A177-3AD203B41FA5}">
                      <a16:colId xmlns:a16="http://schemas.microsoft.com/office/drawing/2014/main" val="2743271016"/>
                    </a:ext>
                  </a:extLst>
                </a:gridCol>
                <a:gridCol w="1094015">
                  <a:extLst>
                    <a:ext uri="{9D8B030D-6E8A-4147-A177-3AD203B41FA5}">
                      <a16:colId xmlns:a16="http://schemas.microsoft.com/office/drawing/2014/main" val="2849389592"/>
                    </a:ext>
                  </a:extLst>
                </a:gridCol>
              </a:tblGrid>
              <a:tr h="28515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Route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Desination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Type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extLst>
                  <a:ext uri="{0D108BD9-81ED-4DB2-BD59-A6C34878D82A}">
                    <a16:rowId xmlns:a16="http://schemas.microsoft.com/office/drawing/2014/main" val="2062662396"/>
                  </a:ext>
                </a:extLst>
              </a:tr>
              <a:tr h="28515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0.0.0.0/0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Vpc1-attach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static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extLst>
                  <a:ext uri="{0D108BD9-81ED-4DB2-BD59-A6C34878D82A}">
                    <a16:rowId xmlns:a16="http://schemas.microsoft.com/office/drawing/2014/main" val="990764644"/>
                  </a:ext>
                </a:extLst>
              </a:tr>
              <a:tr h="28515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10.2.0.0/16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Vpc2-attach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propagated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extLst>
                  <a:ext uri="{0D108BD9-81ED-4DB2-BD59-A6C34878D82A}">
                    <a16:rowId xmlns:a16="http://schemas.microsoft.com/office/drawing/2014/main" val="363881247"/>
                  </a:ext>
                </a:extLst>
              </a:tr>
              <a:tr h="285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10.3.0.0/16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Vpc3-attach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propagated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extLst>
                  <a:ext uri="{0D108BD9-81ED-4DB2-BD59-A6C34878D82A}">
                    <a16:rowId xmlns:a16="http://schemas.microsoft.com/office/drawing/2014/main" val="3396363660"/>
                  </a:ext>
                </a:extLst>
              </a:tr>
              <a:tr h="285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10.5.0.0/16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Vpc5-attach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propagated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extLst>
                  <a:ext uri="{0D108BD9-81ED-4DB2-BD59-A6C34878D82A}">
                    <a16:rowId xmlns:a16="http://schemas.microsoft.com/office/drawing/2014/main" val="4150482392"/>
                  </a:ext>
                </a:extLst>
              </a:tr>
            </a:tbl>
          </a:graphicData>
        </a:graphic>
      </p:graphicFrame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A077FEDC-7BA4-F44E-AFC4-FB748419D74C}"/>
              </a:ext>
            </a:extLst>
          </p:cNvPr>
          <p:cNvSpPr/>
          <p:nvPr/>
        </p:nvSpPr>
        <p:spPr>
          <a:xfrm>
            <a:off x="775111" y="3403511"/>
            <a:ext cx="5726876" cy="195890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Graphic 7">
            <a:extLst>
              <a:ext uri="{FF2B5EF4-FFF2-40B4-BE49-F238E27FC236}">
                <a16:creationId xmlns:a16="http://schemas.microsoft.com/office/drawing/2014/main" id="{950D6699-9576-2A46-A20A-FB25C8198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21" y="3489027"/>
            <a:ext cx="630511" cy="630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A721FABB-0E3B-E945-9952-B12061549A75}"/>
              </a:ext>
            </a:extLst>
          </p:cNvPr>
          <p:cNvSpPr/>
          <p:nvPr/>
        </p:nvSpPr>
        <p:spPr bwMode="auto">
          <a:xfrm>
            <a:off x="501889" y="840272"/>
            <a:ext cx="2086837" cy="207049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VPC1(10.1.0.0/16)</a:t>
            </a:r>
          </a:p>
        </p:txBody>
      </p:sp>
      <p:pic>
        <p:nvPicPr>
          <p:cNvPr id="9" name="Graphic 9">
            <a:extLst>
              <a:ext uri="{FF2B5EF4-FFF2-40B4-BE49-F238E27FC236}">
                <a16:creationId xmlns:a16="http://schemas.microsoft.com/office/drawing/2014/main" id="{AEEA39DC-390B-5741-8BEF-900FCCADD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89" y="840272"/>
            <a:ext cx="273222" cy="27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EBAE5417-13C7-384E-8C86-1F8B13908610}"/>
              </a:ext>
            </a:extLst>
          </p:cNvPr>
          <p:cNvSpPr/>
          <p:nvPr/>
        </p:nvSpPr>
        <p:spPr bwMode="auto">
          <a:xfrm>
            <a:off x="3089064" y="840272"/>
            <a:ext cx="2086837" cy="207049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VPC2(10.2.0.0/16)</a:t>
            </a:r>
          </a:p>
        </p:txBody>
      </p:sp>
      <p:pic>
        <p:nvPicPr>
          <p:cNvPr id="11" name="Graphic 9">
            <a:extLst>
              <a:ext uri="{FF2B5EF4-FFF2-40B4-BE49-F238E27FC236}">
                <a16:creationId xmlns:a16="http://schemas.microsoft.com/office/drawing/2014/main" id="{0F4917CC-4381-4A41-837D-DFB5C2761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064" y="840272"/>
            <a:ext cx="273222" cy="27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D29BB68C-E05C-D44B-8593-F7323269D1A2}"/>
              </a:ext>
            </a:extLst>
          </p:cNvPr>
          <p:cNvSpPr/>
          <p:nvPr/>
        </p:nvSpPr>
        <p:spPr bwMode="auto">
          <a:xfrm>
            <a:off x="5676240" y="841715"/>
            <a:ext cx="2086837" cy="207049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VPC3(10.3.0.0/16)</a:t>
            </a:r>
          </a:p>
        </p:txBody>
      </p:sp>
      <p:pic>
        <p:nvPicPr>
          <p:cNvPr id="14" name="Graphic 9">
            <a:extLst>
              <a:ext uri="{FF2B5EF4-FFF2-40B4-BE49-F238E27FC236}">
                <a16:creationId xmlns:a16="http://schemas.microsoft.com/office/drawing/2014/main" id="{038B04E9-7839-384E-8FDC-987FD73BE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240" y="841715"/>
            <a:ext cx="273222" cy="27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22">
            <a:extLst>
              <a:ext uri="{FF2B5EF4-FFF2-40B4-BE49-F238E27FC236}">
                <a16:creationId xmlns:a16="http://schemas.microsoft.com/office/drawing/2014/main" id="{0F58B2B7-C514-174B-9456-7AACB0EE86BB}"/>
              </a:ext>
            </a:extLst>
          </p:cNvPr>
          <p:cNvSpPr/>
          <p:nvPr/>
        </p:nvSpPr>
        <p:spPr>
          <a:xfrm>
            <a:off x="874885" y="1113493"/>
            <a:ext cx="1460685" cy="64237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6" name="Graphic 23">
            <a:extLst>
              <a:ext uri="{FF2B5EF4-FFF2-40B4-BE49-F238E27FC236}">
                <a16:creationId xmlns:a16="http://schemas.microsoft.com/office/drawing/2014/main" id="{7636DF94-64F0-CF4B-9FF5-2CFF97315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84" y="1122678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7">
            <a:extLst>
              <a:ext uri="{FF2B5EF4-FFF2-40B4-BE49-F238E27FC236}">
                <a16:creationId xmlns:a16="http://schemas.microsoft.com/office/drawing/2014/main" id="{E5719E36-EF61-774B-B487-D3240E10ED57}"/>
              </a:ext>
            </a:extLst>
          </p:cNvPr>
          <p:cNvSpPr/>
          <p:nvPr/>
        </p:nvSpPr>
        <p:spPr>
          <a:xfrm>
            <a:off x="874884" y="1782004"/>
            <a:ext cx="1460685" cy="63051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8" name="Graphic 35">
            <a:extLst>
              <a:ext uri="{FF2B5EF4-FFF2-40B4-BE49-F238E27FC236}">
                <a16:creationId xmlns:a16="http://schemas.microsoft.com/office/drawing/2014/main" id="{9451912D-AFF9-A84C-A05C-CF70115CF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84" y="1780690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7">
            <a:extLst>
              <a:ext uri="{FF2B5EF4-FFF2-40B4-BE49-F238E27FC236}">
                <a16:creationId xmlns:a16="http://schemas.microsoft.com/office/drawing/2014/main" id="{0E0AC0A7-798F-6447-B504-59E411105015}"/>
              </a:ext>
            </a:extLst>
          </p:cNvPr>
          <p:cNvSpPr/>
          <p:nvPr/>
        </p:nvSpPr>
        <p:spPr>
          <a:xfrm>
            <a:off x="3402141" y="1755869"/>
            <a:ext cx="1460685" cy="63051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0" name="Graphic 35">
            <a:extLst>
              <a:ext uri="{FF2B5EF4-FFF2-40B4-BE49-F238E27FC236}">
                <a16:creationId xmlns:a16="http://schemas.microsoft.com/office/drawing/2014/main" id="{00172D20-CDF8-1E44-A434-01C6FBC8F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141" y="1754555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7">
            <a:extLst>
              <a:ext uri="{FF2B5EF4-FFF2-40B4-BE49-F238E27FC236}">
                <a16:creationId xmlns:a16="http://schemas.microsoft.com/office/drawing/2014/main" id="{BB05F30F-7985-3342-A298-AE0112261140}"/>
              </a:ext>
            </a:extLst>
          </p:cNvPr>
          <p:cNvSpPr/>
          <p:nvPr/>
        </p:nvSpPr>
        <p:spPr>
          <a:xfrm>
            <a:off x="5986558" y="1754555"/>
            <a:ext cx="1460685" cy="63051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2" name="Graphic 35">
            <a:extLst>
              <a:ext uri="{FF2B5EF4-FFF2-40B4-BE49-F238E27FC236}">
                <a16:creationId xmlns:a16="http://schemas.microsoft.com/office/drawing/2014/main" id="{5C10F936-5F2A-834F-9793-5C1AFDC32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558" y="1753241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Graphic 60">
            <a:extLst>
              <a:ext uri="{FF2B5EF4-FFF2-40B4-BE49-F238E27FC236}">
                <a16:creationId xmlns:a16="http://schemas.microsoft.com/office/drawing/2014/main" id="{1680755C-377A-F54C-A2BB-47A6C49F0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639" y="1980488"/>
            <a:ext cx="378307" cy="37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Graphic 60">
            <a:extLst>
              <a:ext uri="{FF2B5EF4-FFF2-40B4-BE49-F238E27FC236}">
                <a16:creationId xmlns:a16="http://schemas.microsoft.com/office/drawing/2014/main" id="{9A1F2DB8-3C22-4645-9201-9452F669E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799" y="1980488"/>
            <a:ext cx="378307" cy="37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Graphic 60">
            <a:extLst>
              <a:ext uri="{FF2B5EF4-FFF2-40B4-BE49-F238E27FC236}">
                <a16:creationId xmlns:a16="http://schemas.microsoft.com/office/drawing/2014/main" id="{4391B015-2425-E342-8F0C-B88E4AA58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986" y="1976396"/>
            <a:ext cx="378307" cy="37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Graphic 35">
            <a:extLst>
              <a:ext uri="{FF2B5EF4-FFF2-40B4-BE49-F238E27FC236}">
                <a16:creationId xmlns:a16="http://schemas.microsoft.com/office/drawing/2014/main" id="{4D51EEFB-59F4-7E4E-9D2E-8AD3B497E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154" y="1304455"/>
            <a:ext cx="378307" cy="37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7">
            <a:extLst>
              <a:ext uri="{FF2B5EF4-FFF2-40B4-BE49-F238E27FC236}">
                <a16:creationId xmlns:a16="http://schemas.microsoft.com/office/drawing/2014/main" id="{E7EAB0F3-6347-CF4D-BF35-EA8B52549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2503" y="1356619"/>
            <a:ext cx="5642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gateway</a:t>
            </a:r>
          </a:p>
        </p:txBody>
      </p:sp>
      <p:pic>
        <p:nvPicPr>
          <p:cNvPr id="28" name="Graphic 10">
            <a:extLst>
              <a:ext uri="{FF2B5EF4-FFF2-40B4-BE49-F238E27FC236}">
                <a16:creationId xmlns:a16="http://schemas.microsoft.com/office/drawing/2014/main" id="{494BB8AE-7B23-6748-A6BA-D78EFCA1C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154" y="545376"/>
            <a:ext cx="378307" cy="37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17">
            <a:extLst>
              <a:ext uri="{FF2B5EF4-FFF2-40B4-BE49-F238E27FC236}">
                <a16:creationId xmlns:a16="http://schemas.microsoft.com/office/drawing/2014/main" id="{8F2798E4-AF75-AD41-A035-AA074E368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312" y="4191121"/>
            <a:ext cx="848893" cy="14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Transit Gateway</a:t>
            </a: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A43A425C-33CB-B744-9A6F-1F7FECEFABD0}"/>
              </a:ext>
            </a:extLst>
          </p:cNvPr>
          <p:cNvCxnSpPr>
            <a:cxnSpLocks/>
          </p:cNvCxnSpPr>
          <p:nvPr/>
        </p:nvCxnSpPr>
        <p:spPr>
          <a:xfrm>
            <a:off x="1672496" y="3232401"/>
            <a:ext cx="1061483" cy="540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80EC073B-5C4D-6E4C-814C-422CA006F73B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3973954" y="3257577"/>
            <a:ext cx="83000" cy="545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6E1EFC0A-6D3E-6C49-A80A-E911FBBC1186}"/>
              </a:ext>
            </a:extLst>
          </p:cNvPr>
          <p:cNvCxnSpPr>
            <a:cxnSpLocks/>
          </p:cNvCxnSpPr>
          <p:nvPr/>
        </p:nvCxnSpPr>
        <p:spPr>
          <a:xfrm flipH="1">
            <a:off x="4939346" y="3354915"/>
            <a:ext cx="873505" cy="422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17">
            <a:extLst>
              <a:ext uri="{FF2B5EF4-FFF2-40B4-BE49-F238E27FC236}">
                <a16:creationId xmlns:a16="http://schemas.microsoft.com/office/drawing/2014/main" id="{89074B68-A560-084F-AD67-AEEBF22B5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7348" y="2099359"/>
            <a:ext cx="537190" cy="14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 1</a:t>
            </a:r>
          </a:p>
        </p:txBody>
      </p:sp>
      <p:sp>
        <p:nvSpPr>
          <p:cNvPr id="37" name="TextBox 17">
            <a:extLst>
              <a:ext uri="{FF2B5EF4-FFF2-40B4-BE49-F238E27FC236}">
                <a16:creationId xmlns:a16="http://schemas.microsoft.com/office/drawing/2014/main" id="{CEAD427B-1ACF-4748-BE37-4D4B167B6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1274" y="2074337"/>
            <a:ext cx="537190" cy="14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 2</a:t>
            </a:r>
          </a:p>
        </p:txBody>
      </p:sp>
      <p:sp>
        <p:nvSpPr>
          <p:cNvPr id="38" name="TextBox 17">
            <a:extLst>
              <a:ext uri="{FF2B5EF4-FFF2-40B4-BE49-F238E27FC236}">
                <a16:creationId xmlns:a16="http://schemas.microsoft.com/office/drawing/2014/main" id="{3840B9D7-1CE5-9142-9241-805322322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0341" y="2074337"/>
            <a:ext cx="537190" cy="14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 3</a:t>
            </a:r>
          </a:p>
        </p:txBody>
      </p:sp>
      <p:sp>
        <p:nvSpPr>
          <p:cNvPr id="40" name="TextBox 17">
            <a:extLst>
              <a:ext uri="{FF2B5EF4-FFF2-40B4-BE49-F238E27FC236}">
                <a16:creationId xmlns:a16="http://schemas.microsoft.com/office/drawing/2014/main" id="{0FF9F4B2-FE86-5C4B-A127-84E32BAA5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6095" y="3469802"/>
            <a:ext cx="70692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association</a:t>
            </a:r>
          </a:p>
        </p:txBody>
      </p:sp>
      <p:sp>
        <p:nvSpPr>
          <p:cNvPr id="41" name="TextBox 17">
            <a:extLst>
              <a:ext uri="{FF2B5EF4-FFF2-40B4-BE49-F238E27FC236}">
                <a16:creationId xmlns:a16="http://schemas.microsoft.com/office/drawing/2014/main" id="{D9536364-20BD-4D4E-A77F-4F15AAE08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538" y="3522161"/>
            <a:ext cx="70692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association</a:t>
            </a:r>
          </a:p>
        </p:txBody>
      </p:sp>
      <p:sp>
        <p:nvSpPr>
          <p:cNvPr id="45" name="TextBox 17">
            <a:extLst>
              <a:ext uri="{FF2B5EF4-FFF2-40B4-BE49-F238E27FC236}">
                <a16:creationId xmlns:a16="http://schemas.microsoft.com/office/drawing/2014/main" id="{5F472BF7-2D0E-0947-92EC-821A9ED22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0565" y="3631719"/>
            <a:ext cx="70692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association</a:t>
            </a:r>
          </a:p>
        </p:txBody>
      </p:sp>
      <p:sp>
        <p:nvSpPr>
          <p:cNvPr id="85" name="Rectangle 3">
            <a:extLst>
              <a:ext uri="{FF2B5EF4-FFF2-40B4-BE49-F238E27FC236}">
                <a16:creationId xmlns:a16="http://schemas.microsoft.com/office/drawing/2014/main" id="{017675A6-B707-2748-9BE3-925D683D2B22}"/>
              </a:ext>
            </a:extLst>
          </p:cNvPr>
          <p:cNvSpPr/>
          <p:nvPr/>
        </p:nvSpPr>
        <p:spPr bwMode="auto">
          <a:xfrm>
            <a:off x="9388986" y="840271"/>
            <a:ext cx="2086837" cy="207049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VPC5(10.5.0.0/16)</a:t>
            </a:r>
          </a:p>
        </p:txBody>
      </p:sp>
      <p:pic>
        <p:nvPicPr>
          <p:cNvPr id="86" name="Graphic 9">
            <a:extLst>
              <a:ext uri="{FF2B5EF4-FFF2-40B4-BE49-F238E27FC236}">
                <a16:creationId xmlns:a16="http://schemas.microsoft.com/office/drawing/2014/main" id="{255BA2EE-A513-D940-BF55-5B76EF406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8986" y="840271"/>
            <a:ext cx="273222" cy="27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Rectangle 7">
            <a:extLst>
              <a:ext uri="{FF2B5EF4-FFF2-40B4-BE49-F238E27FC236}">
                <a16:creationId xmlns:a16="http://schemas.microsoft.com/office/drawing/2014/main" id="{ABB907F4-F2C8-B140-A8E4-6AA48C7DC7F5}"/>
              </a:ext>
            </a:extLst>
          </p:cNvPr>
          <p:cNvSpPr/>
          <p:nvPr/>
        </p:nvSpPr>
        <p:spPr>
          <a:xfrm>
            <a:off x="9702062" y="1755868"/>
            <a:ext cx="1460685" cy="63051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94" name="Graphic 35">
            <a:extLst>
              <a:ext uri="{FF2B5EF4-FFF2-40B4-BE49-F238E27FC236}">
                <a16:creationId xmlns:a16="http://schemas.microsoft.com/office/drawing/2014/main" id="{68461E90-7B59-7447-B531-BCECE0E3B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062" y="1754554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Graphic 60">
            <a:extLst>
              <a:ext uri="{FF2B5EF4-FFF2-40B4-BE49-F238E27FC236}">
                <a16:creationId xmlns:a16="http://schemas.microsoft.com/office/drawing/2014/main" id="{9FDF1422-A3FF-B044-BD53-2E5231833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720" y="1980487"/>
            <a:ext cx="378307" cy="37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F48F8BB9-395F-CC4F-BF94-25B25BE29121}"/>
              </a:ext>
            </a:extLst>
          </p:cNvPr>
          <p:cNvCxnSpPr>
            <a:cxnSpLocks/>
            <a:stCxn id="73" idx="2"/>
            <a:endCxn id="34" idx="3"/>
          </p:cNvCxnSpPr>
          <p:nvPr/>
        </p:nvCxnSpPr>
        <p:spPr>
          <a:xfrm flipH="1">
            <a:off x="5614977" y="3315822"/>
            <a:ext cx="3070703" cy="1199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7">
            <a:extLst>
              <a:ext uri="{FF2B5EF4-FFF2-40B4-BE49-F238E27FC236}">
                <a16:creationId xmlns:a16="http://schemas.microsoft.com/office/drawing/2014/main" id="{57D79574-57FB-B742-962D-539B2FE31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65182" y="2074336"/>
            <a:ext cx="64921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 5</a:t>
            </a:r>
          </a:p>
        </p:txBody>
      </p:sp>
      <p:sp>
        <p:nvSpPr>
          <p:cNvPr id="115" name="Rectangle 8">
            <a:extLst>
              <a:ext uri="{FF2B5EF4-FFF2-40B4-BE49-F238E27FC236}">
                <a16:creationId xmlns:a16="http://schemas.microsoft.com/office/drawing/2014/main" id="{3BD58BF3-0A05-EA4F-A359-26461009C521}"/>
              </a:ext>
            </a:extLst>
          </p:cNvPr>
          <p:cNvSpPr/>
          <p:nvPr/>
        </p:nvSpPr>
        <p:spPr>
          <a:xfrm>
            <a:off x="52048" y="161258"/>
            <a:ext cx="7929104" cy="5445156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 A</a:t>
            </a:r>
          </a:p>
        </p:txBody>
      </p:sp>
      <p:sp>
        <p:nvSpPr>
          <p:cNvPr id="119" name="Rectangle 8">
            <a:extLst>
              <a:ext uri="{FF2B5EF4-FFF2-40B4-BE49-F238E27FC236}">
                <a16:creationId xmlns:a16="http://schemas.microsoft.com/office/drawing/2014/main" id="{409E364C-1D66-0B47-8831-CF9E506D5357}"/>
              </a:ext>
            </a:extLst>
          </p:cNvPr>
          <p:cNvSpPr/>
          <p:nvPr/>
        </p:nvSpPr>
        <p:spPr>
          <a:xfrm>
            <a:off x="8191018" y="163603"/>
            <a:ext cx="3833350" cy="5445156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 B</a:t>
            </a:r>
          </a:p>
        </p:txBody>
      </p:sp>
      <p:sp>
        <p:nvSpPr>
          <p:cNvPr id="59" name="TextBox 17">
            <a:extLst>
              <a:ext uri="{FF2B5EF4-FFF2-40B4-BE49-F238E27FC236}">
                <a16:creationId xmlns:a16="http://schemas.microsoft.com/office/drawing/2014/main" id="{8ACE3C62-C3FD-6443-ACB1-A05BEB7C0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9908" y="3639079"/>
            <a:ext cx="70692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association</a:t>
            </a:r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E958CD4E-64B4-9143-A808-B80D662F3A60}"/>
              </a:ext>
            </a:extLst>
          </p:cNvPr>
          <p:cNvCxnSpPr>
            <a:cxnSpLocks/>
          </p:cNvCxnSpPr>
          <p:nvPr/>
        </p:nvCxnSpPr>
        <p:spPr>
          <a:xfrm>
            <a:off x="1327233" y="2833375"/>
            <a:ext cx="84474" cy="59562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6A71A4BB-4FA7-484F-A41C-4EAB024C4D22}"/>
              </a:ext>
            </a:extLst>
          </p:cNvPr>
          <p:cNvCxnSpPr>
            <a:cxnSpLocks/>
          </p:cNvCxnSpPr>
          <p:nvPr/>
        </p:nvCxnSpPr>
        <p:spPr>
          <a:xfrm>
            <a:off x="3722081" y="2844265"/>
            <a:ext cx="44765" cy="59376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8D7E4EF0-6B05-0E41-B5A0-797F46EDA500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320120" y="2912206"/>
            <a:ext cx="1399539" cy="49130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4216C4BD-9E77-E149-ABD2-76C3361C46A9}"/>
              </a:ext>
            </a:extLst>
          </p:cNvPr>
          <p:cNvCxnSpPr>
            <a:cxnSpLocks/>
          </p:cNvCxnSpPr>
          <p:nvPr/>
        </p:nvCxnSpPr>
        <p:spPr>
          <a:xfrm flipH="1">
            <a:off x="6463864" y="2770987"/>
            <a:ext cx="3238199" cy="83206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0" name="TextBox 17">
            <a:extLst>
              <a:ext uri="{FF2B5EF4-FFF2-40B4-BE49-F238E27FC236}">
                <a16:creationId xmlns:a16="http://schemas.microsoft.com/office/drawing/2014/main" id="{C2142FEC-E1E9-B94F-87C3-076CF2015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8854" y="3100573"/>
            <a:ext cx="69570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attachment</a:t>
            </a:r>
          </a:p>
        </p:txBody>
      </p:sp>
      <p:sp>
        <p:nvSpPr>
          <p:cNvPr id="71" name="TextBox 17">
            <a:extLst>
              <a:ext uri="{FF2B5EF4-FFF2-40B4-BE49-F238E27FC236}">
                <a16:creationId xmlns:a16="http://schemas.microsoft.com/office/drawing/2014/main" id="{55B30014-8895-DC43-82DC-2BE958566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0771" y="3049785"/>
            <a:ext cx="69570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attachment</a:t>
            </a:r>
          </a:p>
        </p:txBody>
      </p:sp>
      <p:sp>
        <p:nvSpPr>
          <p:cNvPr id="72" name="TextBox 17">
            <a:extLst>
              <a:ext uri="{FF2B5EF4-FFF2-40B4-BE49-F238E27FC236}">
                <a16:creationId xmlns:a16="http://schemas.microsoft.com/office/drawing/2014/main" id="{39882D9B-8B53-694B-B0D2-1D54F9143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0264" y="3185638"/>
            <a:ext cx="69570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attachment</a:t>
            </a:r>
          </a:p>
        </p:txBody>
      </p:sp>
      <p:sp>
        <p:nvSpPr>
          <p:cNvPr id="73" name="TextBox 17">
            <a:extLst>
              <a:ext uri="{FF2B5EF4-FFF2-40B4-BE49-F238E27FC236}">
                <a16:creationId xmlns:a16="http://schemas.microsoft.com/office/drawing/2014/main" id="{01C90539-1751-0B40-A731-B6FB0E93F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7828" y="3146545"/>
            <a:ext cx="69570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attachment</a:t>
            </a:r>
          </a:p>
        </p:txBody>
      </p:sp>
      <p:sp>
        <p:nvSpPr>
          <p:cNvPr id="74" name="角丸四角形吹き出し 73">
            <a:extLst>
              <a:ext uri="{FF2B5EF4-FFF2-40B4-BE49-F238E27FC236}">
                <a16:creationId xmlns:a16="http://schemas.microsoft.com/office/drawing/2014/main" id="{0B4368C7-B245-8445-8720-FF25C0A03A04}"/>
              </a:ext>
            </a:extLst>
          </p:cNvPr>
          <p:cNvSpPr/>
          <p:nvPr/>
        </p:nvSpPr>
        <p:spPr>
          <a:xfrm>
            <a:off x="2706225" y="5556233"/>
            <a:ext cx="1807294" cy="1140510"/>
          </a:xfrm>
          <a:prstGeom prst="wedgeRoundRectCallout">
            <a:avLst>
              <a:gd name="adj1" fmla="val -45709"/>
              <a:gd name="adj2" fmla="val -749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ja-JP" sz="1600" dirty="0"/>
              <a:t>Share TGW in RAM with </a:t>
            </a:r>
            <a:r>
              <a:rPr lang="en" altLang="ja-JP" sz="1600" dirty="0" err="1"/>
              <a:t>AccountB</a:t>
            </a:r>
            <a:endParaRPr kumimoji="1" lang="ja-JP" altLang="en-US" sz="16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8BEE89B0-7217-FC45-BCE2-B19C6FFDB26C}"/>
              </a:ext>
            </a:extLst>
          </p:cNvPr>
          <p:cNvSpPr/>
          <p:nvPr/>
        </p:nvSpPr>
        <p:spPr>
          <a:xfrm>
            <a:off x="874884" y="2467805"/>
            <a:ext cx="1460685" cy="38028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subnet</a:t>
            </a:r>
          </a:p>
        </p:txBody>
      </p:sp>
      <p:pic>
        <p:nvPicPr>
          <p:cNvPr id="62" name="Graphic 35">
            <a:extLst>
              <a:ext uri="{FF2B5EF4-FFF2-40B4-BE49-F238E27FC236}">
                <a16:creationId xmlns:a16="http://schemas.microsoft.com/office/drawing/2014/main" id="{1AF80909-AA4B-994A-9D69-0B8148E25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84" y="2466490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Rectangle 7">
            <a:extLst>
              <a:ext uri="{FF2B5EF4-FFF2-40B4-BE49-F238E27FC236}">
                <a16:creationId xmlns:a16="http://schemas.microsoft.com/office/drawing/2014/main" id="{48D6440B-3F85-3F47-8AB0-400B069CE9FA}"/>
              </a:ext>
            </a:extLst>
          </p:cNvPr>
          <p:cNvSpPr/>
          <p:nvPr/>
        </p:nvSpPr>
        <p:spPr>
          <a:xfrm>
            <a:off x="3400370" y="2467805"/>
            <a:ext cx="1460685" cy="38028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subnet</a:t>
            </a:r>
          </a:p>
        </p:txBody>
      </p:sp>
      <p:pic>
        <p:nvPicPr>
          <p:cNvPr id="66" name="Graphic 35">
            <a:extLst>
              <a:ext uri="{FF2B5EF4-FFF2-40B4-BE49-F238E27FC236}">
                <a16:creationId xmlns:a16="http://schemas.microsoft.com/office/drawing/2014/main" id="{53EEE4EB-0857-C146-94AE-EEAD88C73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370" y="2466490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Graphic 35">
            <a:extLst>
              <a:ext uri="{FF2B5EF4-FFF2-40B4-BE49-F238E27FC236}">
                <a16:creationId xmlns:a16="http://schemas.microsoft.com/office/drawing/2014/main" id="{926054FB-9517-A947-B0DD-E29A61490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398" y="2466490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Rectangle 7">
            <a:extLst>
              <a:ext uri="{FF2B5EF4-FFF2-40B4-BE49-F238E27FC236}">
                <a16:creationId xmlns:a16="http://schemas.microsoft.com/office/drawing/2014/main" id="{0FFA28E9-9BD4-BE40-8A43-C91C2E0CB608}"/>
              </a:ext>
            </a:extLst>
          </p:cNvPr>
          <p:cNvSpPr/>
          <p:nvPr/>
        </p:nvSpPr>
        <p:spPr>
          <a:xfrm>
            <a:off x="9703198" y="2467805"/>
            <a:ext cx="1460685" cy="38028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subnet</a:t>
            </a:r>
          </a:p>
        </p:txBody>
      </p:sp>
      <p:pic>
        <p:nvPicPr>
          <p:cNvPr id="76" name="Graphic 35">
            <a:extLst>
              <a:ext uri="{FF2B5EF4-FFF2-40B4-BE49-F238E27FC236}">
                <a16:creationId xmlns:a16="http://schemas.microsoft.com/office/drawing/2014/main" id="{901B1293-9E3F-4341-A7A9-8984DC0FA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3198" y="2466490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9840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22">
            <a:extLst>
              <a:ext uri="{FF2B5EF4-FFF2-40B4-BE49-F238E27FC236}">
                <a16:creationId xmlns:a16="http://schemas.microsoft.com/office/drawing/2014/main" id="{9E79EFEC-E438-BD49-876D-B049242FD6EC}"/>
              </a:ext>
            </a:extLst>
          </p:cNvPr>
          <p:cNvSpPr/>
          <p:nvPr/>
        </p:nvSpPr>
        <p:spPr>
          <a:xfrm>
            <a:off x="9014630" y="1328406"/>
            <a:ext cx="2302485" cy="115534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68" name="Rectangle 7">
            <a:extLst>
              <a:ext uri="{FF2B5EF4-FFF2-40B4-BE49-F238E27FC236}">
                <a16:creationId xmlns:a16="http://schemas.microsoft.com/office/drawing/2014/main" id="{1DC5DC33-0505-F34E-8E39-0B3E5788A802}"/>
              </a:ext>
            </a:extLst>
          </p:cNvPr>
          <p:cNvSpPr/>
          <p:nvPr/>
        </p:nvSpPr>
        <p:spPr>
          <a:xfrm>
            <a:off x="5969398" y="2467805"/>
            <a:ext cx="1460685" cy="38028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subnet</a:t>
            </a:r>
          </a:p>
        </p:txBody>
      </p:sp>
      <p:graphicFrame>
        <p:nvGraphicFramePr>
          <p:cNvPr id="34" name="表 34">
            <a:extLst>
              <a:ext uri="{FF2B5EF4-FFF2-40B4-BE49-F238E27FC236}">
                <a16:creationId xmlns:a16="http://schemas.microsoft.com/office/drawing/2014/main" id="{BB774F3B-987D-774D-8A5E-506E938922DE}"/>
              </a:ext>
            </a:extLst>
          </p:cNvPr>
          <p:cNvGraphicFramePr>
            <a:graphicFrameLocks noGrp="1"/>
          </p:cNvGraphicFramePr>
          <p:nvPr/>
        </p:nvGraphicFramePr>
        <p:xfrm>
          <a:off x="2332932" y="3802676"/>
          <a:ext cx="3282045" cy="1425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015">
                  <a:extLst>
                    <a:ext uri="{9D8B030D-6E8A-4147-A177-3AD203B41FA5}">
                      <a16:colId xmlns:a16="http://schemas.microsoft.com/office/drawing/2014/main" val="1698902520"/>
                    </a:ext>
                  </a:extLst>
                </a:gridCol>
                <a:gridCol w="1094015">
                  <a:extLst>
                    <a:ext uri="{9D8B030D-6E8A-4147-A177-3AD203B41FA5}">
                      <a16:colId xmlns:a16="http://schemas.microsoft.com/office/drawing/2014/main" val="2743271016"/>
                    </a:ext>
                  </a:extLst>
                </a:gridCol>
                <a:gridCol w="1094015">
                  <a:extLst>
                    <a:ext uri="{9D8B030D-6E8A-4147-A177-3AD203B41FA5}">
                      <a16:colId xmlns:a16="http://schemas.microsoft.com/office/drawing/2014/main" val="2849389592"/>
                    </a:ext>
                  </a:extLst>
                </a:gridCol>
              </a:tblGrid>
              <a:tr h="28515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Route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Desination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Type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extLst>
                  <a:ext uri="{0D108BD9-81ED-4DB2-BD59-A6C34878D82A}">
                    <a16:rowId xmlns:a16="http://schemas.microsoft.com/office/drawing/2014/main" val="2062662396"/>
                  </a:ext>
                </a:extLst>
              </a:tr>
              <a:tr h="28515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0.0.0.0/0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Vpc1-attach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static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extLst>
                  <a:ext uri="{0D108BD9-81ED-4DB2-BD59-A6C34878D82A}">
                    <a16:rowId xmlns:a16="http://schemas.microsoft.com/office/drawing/2014/main" val="990764644"/>
                  </a:ext>
                </a:extLst>
              </a:tr>
              <a:tr h="28515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10.2.0.0/16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Vpc2-attach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propagated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extLst>
                  <a:ext uri="{0D108BD9-81ED-4DB2-BD59-A6C34878D82A}">
                    <a16:rowId xmlns:a16="http://schemas.microsoft.com/office/drawing/2014/main" val="363881247"/>
                  </a:ext>
                </a:extLst>
              </a:tr>
              <a:tr h="285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10.3.0.0/16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Vpc3-attach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propagated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extLst>
                  <a:ext uri="{0D108BD9-81ED-4DB2-BD59-A6C34878D82A}">
                    <a16:rowId xmlns:a16="http://schemas.microsoft.com/office/drawing/2014/main" val="3396363660"/>
                  </a:ext>
                </a:extLst>
              </a:tr>
              <a:tr h="285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10.5.0.0/16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Vpc5-attach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propagated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extLst>
                  <a:ext uri="{0D108BD9-81ED-4DB2-BD59-A6C34878D82A}">
                    <a16:rowId xmlns:a16="http://schemas.microsoft.com/office/drawing/2014/main" val="4150482392"/>
                  </a:ext>
                </a:extLst>
              </a:tr>
            </a:tbl>
          </a:graphicData>
        </a:graphic>
      </p:graphicFrame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A077FEDC-7BA4-F44E-AFC4-FB748419D74C}"/>
              </a:ext>
            </a:extLst>
          </p:cNvPr>
          <p:cNvSpPr/>
          <p:nvPr/>
        </p:nvSpPr>
        <p:spPr>
          <a:xfrm>
            <a:off x="775111" y="3403511"/>
            <a:ext cx="5726876" cy="195890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Graphic 7">
            <a:extLst>
              <a:ext uri="{FF2B5EF4-FFF2-40B4-BE49-F238E27FC236}">
                <a16:creationId xmlns:a16="http://schemas.microsoft.com/office/drawing/2014/main" id="{950D6699-9576-2A46-A20A-FB25C8198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21" y="3489027"/>
            <a:ext cx="630511" cy="630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A721FABB-0E3B-E945-9952-B12061549A75}"/>
              </a:ext>
            </a:extLst>
          </p:cNvPr>
          <p:cNvSpPr/>
          <p:nvPr/>
        </p:nvSpPr>
        <p:spPr bwMode="auto">
          <a:xfrm>
            <a:off x="501889" y="840272"/>
            <a:ext cx="2086837" cy="207049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VPC1(10.1.0.0/16)</a:t>
            </a:r>
          </a:p>
        </p:txBody>
      </p:sp>
      <p:pic>
        <p:nvPicPr>
          <p:cNvPr id="9" name="Graphic 9">
            <a:extLst>
              <a:ext uri="{FF2B5EF4-FFF2-40B4-BE49-F238E27FC236}">
                <a16:creationId xmlns:a16="http://schemas.microsoft.com/office/drawing/2014/main" id="{AEEA39DC-390B-5741-8BEF-900FCCADD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89" y="840272"/>
            <a:ext cx="273222" cy="27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EBAE5417-13C7-384E-8C86-1F8B13908610}"/>
              </a:ext>
            </a:extLst>
          </p:cNvPr>
          <p:cNvSpPr/>
          <p:nvPr/>
        </p:nvSpPr>
        <p:spPr bwMode="auto">
          <a:xfrm>
            <a:off x="3089064" y="840272"/>
            <a:ext cx="2086837" cy="207049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VPC2(10.2.0.0/16)</a:t>
            </a:r>
          </a:p>
        </p:txBody>
      </p:sp>
      <p:pic>
        <p:nvPicPr>
          <p:cNvPr id="11" name="Graphic 9">
            <a:extLst>
              <a:ext uri="{FF2B5EF4-FFF2-40B4-BE49-F238E27FC236}">
                <a16:creationId xmlns:a16="http://schemas.microsoft.com/office/drawing/2014/main" id="{0F4917CC-4381-4A41-837D-DFB5C2761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064" y="840272"/>
            <a:ext cx="273222" cy="27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D29BB68C-E05C-D44B-8593-F7323269D1A2}"/>
              </a:ext>
            </a:extLst>
          </p:cNvPr>
          <p:cNvSpPr/>
          <p:nvPr/>
        </p:nvSpPr>
        <p:spPr bwMode="auto">
          <a:xfrm>
            <a:off x="5676240" y="841715"/>
            <a:ext cx="2086837" cy="207049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VPC3(10.3.0.0/16)</a:t>
            </a:r>
          </a:p>
        </p:txBody>
      </p:sp>
      <p:pic>
        <p:nvPicPr>
          <p:cNvPr id="14" name="Graphic 9">
            <a:extLst>
              <a:ext uri="{FF2B5EF4-FFF2-40B4-BE49-F238E27FC236}">
                <a16:creationId xmlns:a16="http://schemas.microsoft.com/office/drawing/2014/main" id="{038B04E9-7839-384E-8FDC-987FD73BE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240" y="841715"/>
            <a:ext cx="273222" cy="27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22">
            <a:extLst>
              <a:ext uri="{FF2B5EF4-FFF2-40B4-BE49-F238E27FC236}">
                <a16:creationId xmlns:a16="http://schemas.microsoft.com/office/drawing/2014/main" id="{0F58B2B7-C514-174B-9456-7AACB0EE86BB}"/>
              </a:ext>
            </a:extLst>
          </p:cNvPr>
          <p:cNvSpPr/>
          <p:nvPr/>
        </p:nvSpPr>
        <p:spPr>
          <a:xfrm>
            <a:off x="874885" y="1113493"/>
            <a:ext cx="1460685" cy="64237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6" name="Graphic 23">
            <a:extLst>
              <a:ext uri="{FF2B5EF4-FFF2-40B4-BE49-F238E27FC236}">
                <a16:creationId xmlns:a16="http://schemas.microsoft.com/office/drawing/2014/main" id="{7636DF94-64F0-CF4B-9FF5-2CFF97315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84" y="1122678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7">
            <a:extLst>
              <a:ext uri="{FF2B5EF4-FFF2-40B4-BE49-F238E27FC236}">
                <a16:creationId xmlns:a16="http://schemas.microsoft.com/office/drawing/2014/main" id="{E5719E36-EF61-774B-B487-D3240E10ED57}"/>
              </a:ext>
            </a:extLst>
          </p:cNvPr>
          <p:cNvSpPr/>
          <p:nvPr/>
        </p:nvSpPr>
        <p:spPr>
          <a:xfrm>
            <a:off x="874884" y="1782004"/>
            <a:ext cx="1460685" cy="63051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8" name="Graphic 35">
            <a:extLst>
              <a:ext uri="{FF2B5EF4-FFF2-40B4-BE49-F238E27FC236}">
                <a16:creationId xmlns:a16="http://schemas.microsoft.com/office/drawing/2014/main" id="{9451912D-AFF9-A84C-A05C-CF70115CF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84" y="1780690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7">
            <a:extLst>
              <a:ext uri="{FF2B5EF4-FFF2-40B4-BE49-F238E27FC236}">
                <a16:creationId xmlns:a16="http://schemas.microsoft.com/office/drawing/2014/main" id="{0E0AC0A7-798F-6447-B504-59E411105015}"/>
              </a:ext>
            </a:extLst>
          </p:cNvPr>
          <p:cNvSpPr/>
          <p:nvPr/>
        </p:nvSpPr>
        <p:spPr>
          <a:xfrm>
            <a:off x="3402141" y="1755869"/>
            <a:ext cx="1460685" cy="63051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0" name="Graphic 35">
            <a:extLst>
              <a:ext uri="{FF2B5EF4-FFF2-40B4-BE49-F238E27FC236}">
                <a16:creationId xmlns:a16="http://schemas.microsoft.com/office/drawing/2014/main" id="{00172D20-CDF8-1E44-A434-01C6FBC8F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141" y="1754555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7">
            <a:extLst>
              <a:ext uri="{FF2B5EF4-FFF2-40B4-BE49-F238E27FC236}">
                <a16:creationId xmlns:a16="http://schemas.microsoft.com/office/drawing/2014/main" id="{BB05F30F-7985-3342-A298-AE0112261140}"/>
              </a:ext>
            </a:extLst>
          </p:cNvPr>
          <p:cNvSpPr/>
          <p:nvPr/>
        </p:nvSpPr>
        <p:spPr>
          <a:xfrm>
            <a:off x="5986558" y="1754555"/>
            <a:ext cx="1460685" cy="63051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2" name="Graphic 35">
            <a:extLst>
              <a:ext uri="{FF2B5EF4-FFF2-40B4-BE49-F238E27FC236}">
                <a16:creationId xmlns:a16="http://schemas.microsoft.com/office/drawing/2014/main" id="{5C10F936-5F2A-834F-9793-5C1AFDC32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558" y="1753241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Graphic 60">
            <a:extLst>
              <a:ext uri="{FF2B5EF4-FFF2-40B4-BE49-F238E27FC236}">
                <a16:creationId xmlns:a16="http://schemas.microsoft.com/office/drawing/2014/main" id="{1680755C-377A-F54C-A2BB-47A6C49F0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639" y="1980488"/>
            <a:ext cx="378307" cy="37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Graphic 60">
            <a:extLst>
              <a:ext uri="{FF2B5EF4-FFF2-40B4-BE49-F238E27FC236}">
                <a16:creationId xmlns:a16="http://schemas.microsoft.com/office/drawing/2014/main" id="{9A1F2DB8-3C22-4645-9201-9452F669E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799" y="1980488"/>
            <a:ext cx="378307" cy="37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Graphic 60">
            <a:extLst>
              <a:ext uri="{FF2B5EF4-FFF2-40B4-BE49-F238E27FC236}">
                <a16:creationId xmlns:a16="http://schemas.microsoft.com/office/drawing/2014/main" id="{4391B015-2425-E342-8F0C-B88E4AA58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986" y="1976396"/>
            <a:ext cx="378307" cy="37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Graphic 35">
            <a:extLst>
              <a:ext uri="{FF2B5EF4-FFF2-40B4-BE49-F238E27FC236}">
                <a16:creationId xmlns:a16="http://schemas.microsoft.com/office/drawing/2014/main" id="{4D51EEFB-59F4-7E4E-9D2E-8AD3B497E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154" y="1304455"/>
            <a:ext cx="378307" cy="37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7">
            <a:extLst>
              <a:ext uri="{FF2B5EF4-FFF2-40B4-BE49-F238E27FC236}">
                <a16:creationId xmlns:a16="http://schemas.microsoft.com/office/drawing/2014/main" id="{E7EAB0F3-6347-CF4D-BF35-EA8B52549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2503" y="1356619"/>
            <a:ext cx="5642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gateway</a:t>
            </a:r>
          </a:p>
        </p:txBody>
      </p:sp>
      <p:pic>
        <p:nvPicPr>
          <p:cNvPr id="28" name="Graphic 10">
            <a:extLst>
              <a:ext uri="{FF2B5EF4-FFF2-40B4-BE49-F238E27FC236}">
                <a16:creationId xmlns:a16="http://schemas.microsoft.com/office/drawing/2014/main" id="{494BB8AE-7B23-6748-A6BA-D78EFCA1C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154" y="545376"/>
            <a:ext cx="378307" cy="37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17">
            <a:extLst>
              <a:ext uri="{FF2B5EF4-FFF2-40B4-BE49-F238E27FC236}">
                <a16:creationId xmlns:a16="http://schemas.microsoft.com/office/drawing/2014/main" id="{8F2798E4-AF75-AD41-A035-AA074E368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312" y="4191121"/>
            <a:ext cx="848893" cy="14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Transit Gateway</a:t>
            </a: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A43A425C-33CB-B744-9A6F-1F7FECEFABD0}"/>
              </a:ext>
            </a:extLst>
          </p:cNvPr>
          <p:cNvCxnSpPr>
            <a:cxnSpLocks/>
          </p:cNvCxnSpPr>
          <p:nvPr/>
        </p:nvCxnSpPr>
        <p:spPr>
          <a:xfrm>
            <a:off x="1672496" y="3232401"/>
            <a:ext cx="1061483" cy="540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80EC073B-5C4D-6E4C-814C-422CA006F73B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3973954" y="3257577"/>
            <a:ext cx="83000" cy="545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6E1EFC0A-6D3E-6C49-A80A-E911FBBC1186}"/>
              </a:ext>
            </a:extLst>
          </p:cNvPr>
          <p:cNvCxnSpPr>
            <a:cxnSpLocks/>
          </p:cNvCxnSpPr>
          <p:nvPr/>
        </p:nvCxnSpPr>
        <p:spPr>
          <a:xfrm flipH="1">
            <a:off x="4939346" y="3354915"/>
            <a:ext cx="873505" cy="422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17">
            <a:extLst>
              <a:ext uri="{FF2B5EF4-FFF2-40B4-BE49-F238E27FC236}">
                <a16:creationId xmlns:a16="http://schemas.microsoft.com/office/drawing/2014/main" id="{89074B68-A560-084F-AD67-AEEBF22B5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7348" y="2099359"/>
            <a:ext cx="537190" cy="14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 1</a:t>
            </a:r>
          </a:p>
        </p:txBody>
      </p:sp>
      <p:sp>
        <p:nvSpPr>
          <p:cNvPr id="37" name="TextBox 17">
            <a:extLst>
              <a:ext uri="{FF2B5EF4-FFF2-40B4-BE49-F238E27FC236}">
                <a16:creationId xmlns:a16="http://schemas.microsoft.com/office/drawing/2014/main" id="{CEAD427B-1ACF-4748-BE37-4D4B167B6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1274" y="2074337"/>
            <a:ext cx="537190" cy="14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 2</a:t>
            </a:r>
          </a:p>
        </p:txBody>
      </p:sp>
      <p:sp>
        <p:nvSpPr>
          <p:cNvPr id="38" name="TextBox 17">
            <a:extLst>
              <a:ext uri="{FF2B5EF4-FFF2-40B4-BE49-F238E27FC236}">
                <a16:creationId xmlns:a16="http://schemas.microsoft.com/office/drawing/2014/main" id="{3840B9D7-1CE5-9142-9241-805322322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0341" y="2074337"/>
            <a:ext cx="537190" cy="14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 3</a:t>
            </a:r>
          </a:p>
        </p:txBody>
      </p:sp>
      <p:sp>
        <p:nvSpPr>
          <p:cNvPr id="40" name="TextBox 17">
            <a:extLst>
              <a:ext uri="{FF2B5EF4-FFF2-40B4-BE49-F238E27FC236}">
                <a16:creationId xmlns:a16="http://schemas.microsoft.com/office/drawing/2014/main" id="{0FF9F4B2-FE86-5C4B-A127-84E32BAA5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6095" y="3469802"/>
            <a:ext cx="70692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association</a:t>
            </a:r>
          </a:p>
        </p:txBody>
      </p:sp>
      <p:sp>
        <p:nvSpPr>
          <p:cNvPr id="41" name="TextBox 17">
            <a:extLst>
              <a:ext uri="{FF2B5EF4-FFF2-40B4-BE49-F238E27FC236}">
                <a16:creationId xmlns:a16="http://schemas.microsoft.com/office/drawing/2014/main" id="{D9536364-20BD-4D4E-A77F-4F15AAE08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538" y="3522161"/>
            <a:ext cx="70692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association</a:t>
            </a:r>
          </a:p>
        </p:txBody>
      </p:sp>
      <p:sp>
        <p:nvSpPr>
          <p:cNvPr id="45" name="TextBox 17">
            <a:extLst>
              <a:ext uri="{FF2B5EF4-FFF2-40B4-BE49-F238E27FC236}">
                <a16:creationId xmlns:a16="http://schemas.microsoft.com/office/drawing/2014/main" id="{5F472BF7-2D0E-0947-92EC-821A9ED22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0565" y="3631719"/>
            <a:ext cx="70692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association</a:t>
            </a:r>
          </a:p>
        </p:txBody>
      </p:sp>
      <p:sp>
        <p:nvSpPr>
          <p:cNvPr id="85" name="Rectangle 3">
            <a:extLst>
              <a:ext uri="{FF2B5EF4-FFF2-40B4-BE49-F238E27FC236}">
                <a16:creationId xmlns:a16="http://schemas.microsoft.com/office/drawing/2014/main" id="{017675A6-B707-2748-9BE3-925D683D2B22}"/>
              </a:ext>
            </a:extLst>
          </p:cNvPr>
          <p:cNvSpPr/>
          <p:nvPr/>
        </p:nvSpPr>
        <p:spPr bwMode="auto">
          <a:xfrm>
            <a:off x="8590988" y="840271"/>
            <a:ext cx="2884836" cy="207049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VPC0(10.0.0.0/16)</a:t>
            </a:r>
          </a:p>
        </p:txBody>
      </p:sp>
      <p:pic>
        <p:nvPicPr>
          <p:cNvPr id="86" name="Graphic 9">
            <a:extLst>
              <a:ext uri="{FF2B5EF4-FFF2-40B4-BE49-F238E27FC236}">
                <a16:creationId xmlns:a16="http://schemas.microsoft.com/office/drawing/2014/main" id="{255BA2EE-A513-D940-BF55-5B76EF406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988" y="859564"/>
            <a:ext cx="273222" cy="27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Graphic 60">
            <a:extLst>
              <a:ext uri="{FF2B5EF4-FFF2-40B4-BE49-F238E27FC236}">
                <a16:creationId xmlns:a16="http://schemas.microsoft.com/office/drawing/2014/main" id="{9FDF1422-A3FF-B044-BD53-2E5231833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6691" y="1979199"/>
            <a:ext cx="378307" cy="37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F48F8BB9-395F-CC4F-BF94-25B25BE29121}"/>
              </a:ext>
            </a:extLst>
          </p:cNvPr>
          <p:cNvCxnSpPr>
            <a:cxnSpLocks/>
            <a:stCxn id="73" idx="2"/>
            <a:endCxn id="34" idx="3"/>
          </p:cNvCxnSpPr>
          <p:nvPr/>
        </p:nvCxnSpPr>
        <p:spPr>
          <a:xfrm flipH="1">
            <a:off x="5614977" y="3315822"/>
            <a:ext cx="3070703" cy="1199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7">
            <a:extLst>
              <a:ext uri="{FF2B5EF4-FFF2-40B4-BE49-F238E27FC236}">
                <a16:creationId xmlns:a16="http://schemas.microsoft.com/office/drawing/2014/main" id="{57D79574-57FB-B742-962D-539B2FE31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91200" y="1583964"/>
            <a:ext cx="6892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Onpremise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</a:t>
            </a:r>
          </a:p>
        </p:txBody>
      </p:sp>
      <p:sp>
        <p:nvSpPr>
          <p:cNvPr id="115" name="Rectangle 8">
            <a:extLst>
              <a:ext uri="{FF2B5EF4-FFF2-40B4-BE49-F238E27FC236}">
                <a16:creationId xmlns:a16="http://schemas.microsoft.com/office/drawing/2014/main" id="{3BD58BF3-0A05-EA4F-A359-26461009C521}"/>
              </a:ext>
            </a:extLst>
          </p:cNvPr>
          <p:cNvSpPr/>
          <p:nvPr/>
        </p:nvSpPr>
        <p:spPr>
          <a:xfrm>
            <a:off x="52048" y="161258"/>
            <a:ext cx="7929104" cy="5445156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 A</a:t>
            </a:r>
          </a:p>
        </p:txBody>
      </p:sp>
      <p:sp>
        <p:nvSpPr>
          <p:cNvPr id="119" name="Rectangle 8">
            <a:extLst>
              <a:ext uri="{FF2B5EF4-FFF2-40B4-BE49-F238E27FC236}">
                <a16:creationId xmlns:a16="http://schemas.microsoft.com/office/drawing/2014/main" id="{409E364C-1D66-0B47-8831-CF9E506D5357}"/>
              </a:ext>
            </a:extLst>
          </p:cNvPr>
          <p:cNvSpPr/>
          <p:nvPr/>
        </p:nvSpPr>
        <p:spPr>
          <a:xfrm>
            <a:off x="8191018" y="163603"/>
            <a:ext cx="3833350" cy="5445156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On-premises</a:t>
            </a:r>
            <a:r>
              <a:rPr lang="ja-JP" alt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emulate VPC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17">
            <a:extLst>
              <a:ext uri="{FF2B5EF4-FFF2-40B4-BE49-F238E27FC236}">
                <a16:creationId xmlns:a16="http://schemas.microsoft.com/office/drawing/2014/main" id="{8ACE3C62-C3FD-6443-ACB1-A05BEB7C0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9908" y="3639079"/>
            <a:ext cx="70692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association</a:t>
            </a:r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E958CD4E-64B4-9143-A808-B80D662F3A60}"/>
              </a:ext>
            </a:extLst>
          </p:cNvPr>
          <p:cNvCxnSpPr>
            <a:cxnSpLocks/>
          </p:cNvCxnSpPr>
          <p:nvPr/>
        </p:nvCxnSpPr>
        <p:spPr>
          <a:xfrm>
            <a:off x="1327233" y="2833375"/>
            <a:ext cx="84474" cy="59562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6A71A4BB-4FA7-484F-A41C-4EAB024C4D22}"/>
              </a:ext>
            </a:extLst>
          </p:cNvPr>
          <p:cNvCxnSpPr>
            <a:cxnSpLocks/>
          </p:cNvCxnSpPr>
          <p:nvPr/>
        </p:nvCxnSpPr>
        <p:spPr>
          <a:xfrm>
            <a:off x="3722081" y="2844265"/>
            <a:ext cx="44765" cy="59376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8D7E4EF0-6B05-0E41-B5A0-797F46EDA500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320120" y="2912206"/>
            <a:ext cx="1399539" cy="49130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0" name="TextBox 17">
            <a:extLst>
              <a:ext uri="{FF2B5EF4-FFF2-40B4-BE49-F238E27FC236}">
                <a16:creationId xmlns:a16="http://schemas.microsoft.com/office/drawing/2014/main" id="{C2142FEC-E1E9-B94F-87C3-076CF2015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8854" y="3100573"/>
            <a:ext cx="69570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attachment</a:t>
            </a:r>
          </a:p>
        </p:txBody>
      </p:sp>
      <p:sp>
        <p:nvSpPr>
          <p:cNvPr id="71" name="TextBox 17">
            <a:extLst>
              <a:ext uri="{FF2B5EF4-FFF2-40B4-BE49-F238E27FC236}">
                <a16:creationId xmlns:a16="http://schemas.microsoft.com/office/drawing/2014/main" id="{55B30014-8895-DC43-82DC-2BE958566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0771" y="3049785"/>
            <a:ext cx="69570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attachment</a:t>
            </a:r>
          </a:p>
        </p:txBody>
      </p:sp>
      <p:sp>
        <p:nvSpPr>
          <p:cNvPr id="72" name="TextBox 17">
            <a:extLst>
              <a:ext uri="{FF2B5EF4-FFF2-40B4-BE49-F238E27FC236}">
                <a16:creationId xmlns:a16="http://schemas.microsoft.com/office/drawing/2014/main" id="{39882D9B-8B53-694B-B0D2-1D54F9143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0264" y="3185638"/>
            <a:ext cx="69570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attachment</a:t>
            </a:r>
          </a:p>
        </p:txBody>
      </p:sp>
      <p:sp>
        <p:nvSpPr>
          <p:cNvPr id="73" name="TextBox 17">
            <a:extLst>
              <a:ext uri="{FF2B5EF4-FFF2-40B4-BE49-F238E27FC236}">
                <a16:creationId xmlns:a16="http://schemas.microsoft.com/office/drawing/2014/main" id="{01C90539-1751-0B40-A731-B6FB0E93F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7828" y="3146545"/>
            <a:ext cx="69570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attachment</a:t>
            </a:r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8BEE89B0-7217-FC45-BCE2-B19C6FFDB26C}"/>
              </a:ext>
            </a:extLst>
          </p:cNvPr>
          <p:cNvSpPr/>
          <p:nvPr/>
        </p:nvSpPr>
        <p:spPr>
          <a:xfrm>
            <a:off x="874884" y="2467805"/>
            <a:ext cx="1460685" cy="38028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subnet</a:t>
            </a:r>
          </a:p>
        </p:txBody>
      </p:sp>
      <p:pic>
        <p:nvPicPr>
          <p:cNvPr id="62" name="Graphic 35">
            <a:extLst>
              <a:ext uri="{FF2B5EF4-FFF2-40B4-BE49-F238E27FC236}">
                <a16:creationId xmlns:a16="http://schemas.microsoft.com/office/drawing/2014/main" id="{1AF80909-AA4B-994A-9D69-0B8148E25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84" y="2466490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Rectangle 7">
            <a:extLst>
              <a:ext uri="{FF2B5EF4-FFF2-40B4-BE49-F238E27FC236}">
                <a16:creationId xmlns:a16="http://schemas.microsoft.com/office/drawing/2014/main" id="{48D6440B-3F85-3F47-8AB0-400B069CE9FA}"/>
              </a:ext>
            </a:extLst>
          </p:cNvPr>
          <p:cNvSpPr/>
          <p:nvPr/>
        </p:nvSpPr>
        <p:spPr>
          <a:xfrm>
            <a:off x="3400370" y="2467805"/>
            <a:ext cx="1460685" cy="38028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subnet</a:t>
            </a:r>
          </a:p>
        </p:txBody>
      </p:sp>
      <p:pic>
        <p:nvPicPr>
          <p:cNvPr id="66" name="Graphic 35">
            <a:extLst>
              <a:ext uri="{FF2B5EF4-FFF2-40B4-BE49-F238E27FC236}">
                <a16:creationId xmlns:a16="http://schemas.microsoft.com/office/drawing/2014/main" id="{53EEE4EB-0857-C146-94AE-EEAD88C73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370" y="2466490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Graphic 35">
            <a:extLst>
              <a:ext uri="{FF2B5EF4-FFF2-40B4-BE49-F238E27FC236}">
                <a16:creationId xmlns:a16="http://schemas.microsoft.com/office/drawing/2014/main" id="{926054FB-9517-A947-B0DD-E29A61490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398" y="2466490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Graphic 23">
            <a:extLst>
              <a:ext uri="{FF2B5EF4-FFF2-40B4-BE49-F238E27FC236}">
                <a16:creationId xmlns:a16="http://schemas.microsoft.com/office/drawing/2014/main" id="{142888CB-5A72-F145-B33D-EF9C38E66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4629" y="1337592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Graphic 60">
            <a:extLst>
              <a:ext uri="{FF2B5EF4-FFF2-40B4-BE49-F238E27FC236}">
                <a16:creationId xmlns:a16="http://schemas.microsoft.com/office/drawing/2014/main" id="{026F2AE6-C257-D047-9E9B-ED8E4F05F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353" y="2005558"/>
            <a:ext cx="378307" cy="37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Graphic 10">
            <a:extLst>
              <a:ext uri="{FF2B5EF4-FFF2-40B4-BE49-F238E27FC236}">
                <a16:creationId xmlns:a16="http://schemas.microsoft.com/office/drawing/2014/main" id="{41067630-0F1D-A944-9EEE-91C94DF9C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4252" y="2762842"/>
            <a:ext cx="378307" cy="37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Box 17">
            <a:extLst>
              <a:ext uri="{FF2B5EF4-FFF2-40B4-BE49-F238E27FC236}">
                <a16:creationId xmlns:a16="http://schemas.microsoft.com/office/drawing/2014/main" id="{10E30B95-9DB8-3E47-A74F-149DBC038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6925" y="1583964"/>
            <a:ext cx="12054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Customer Gateway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11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Strongswan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48159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364</Words>
  <Application>Microsoft Macintosh PowerPoint</Application>
  <PresentationFormat>ワイド画面</PresentationFormat>
  <Paragraphs>235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游ゴシック</vt:lpstr>
      <vt:lpstr>游ゴシック Light</vt:lpstr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二條 智文</dc:creator>
  <cp:lastModifiedBy>二條 智文</cp:lastModifiedBy>
  <cp:revision>133</cp:revision>
  <dcterms:created xsi:type="dcterms:W3CDTF">2021-06-26T05:30:00Z</dcterms:created>
  <dcterms:modified xsi:type="dcterms:W3CDTF">2021-09-27T08:02:36Z</dcterms:modified>
</cp:coreProperties>
</file>