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Yusei Magic"/>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YuseiMagic-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2e9d03ba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22e9d03ba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2d65c127efa9d8e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2d65c127efa9d8e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2d65c127efa9d8e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2d65c127efa9d8e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22e9d03b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22e9d03b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2d65c127efa9d8e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2d65c127efa9d8e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2d65c127efa9d8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2d65c127efa9d8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2e9d03ba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2e9d03ba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2e728efd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2e728efd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22e9d03b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22e9d03b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2e9d03ba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2e9d03ba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2e9d03ba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2e9d03ba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2e9d03ba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22e9d03ba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2e9d03ba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2e9d03ba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3998" cy="5225137"/>
          </a:xfrm>
          <a:prstGeom prst="rect">
            <a:avLst/>
          </a:prstGeom>
          <a:noFill/>
          <a:ln>
            <a:noFill/>
          </a:ln>
          <a:effectLst>
            <a:outerShdw blurRad="57150" rotWithShape="0" algn="bl" dir="5940000" dist="19050">
              <a:srgbClr val="000000">
                <a:alpha val="42000"/>
              </a:srgbClr>
            </a:outerShdw>
          </a:effectLst>
        </p:spPr>
      </p:pic>
      <p:sp>
        <p:nvSpPr>
          <p:cNvPr id="55" name="Google Shape;55;p13"/>
          <p:cNvSpPr txBox="1"/>
          <p:nvPr>
            <p:ph type="ctrTitle"/>
          </p:nvPr>
        </p:nvSpPr>
        <p:spPr>
          <a:xfrm>
            <a:off x="1349425" y="2395325"/>
            <a:ext cx="6240900" cy="1064400"/>
          </a:xfrm>
          <a:prstGeom prst="rect">
            <a:avLst/>
          </a:prstGeom>
          <a:solidFill>
            <a:schemeClr val="accent6"/>
          </a:solidFill>
        </p:spPr>
        <p:txBody>
          <a:bodyPr anchorCtr="0" anchor="b" bIns="91425" lIns="91425" spcFirstLastPara="1" rIns="91425" wrap="square" tIns="91425">
            <a:noAutofit/>
          </a:bodyPr>
          <a:lstStyle/>
          <a:p>
            <a:pPr indent="0" lvl="0" marL="0" rtl="0" algn="l">
              <a:spcBef>
                <a:spcPts val="0"/>
              </a:spcBef>
              <a:spcAft>
                <a:spcPts val="0"/>
              </a:spcAft>
              <a:buNone/>
            </a:pPr>
            <a:r>
              <a:rPr b="1" i="1" lang="ja" sz="2800">
                <a:solidFill>
                  <a:schemeClr val="lt1"/>
                </a:solidFill>
                <a:latin typeface="Yusei Magic"/>
                <a:ea typeface="Yusei Magic"/>
                <a:cs typeface="Yusei Magic"/>
                <a:sym typeface="Yusei Magic"/>
              </a:rPr>
              <a:t>手の届くところから踏み出す業務</a:t>
            </a:r>
            <a:r>
              <a:rPr b="1" i="1" lang="ja" sz="4800">
                <a:solidFill>
                  <a:schemeClr val="lt1"/>
                </a:solidFill>
                <a:highlight>
                  <a:srgbClr val="BD3ABD"/>
                </a:highlight>
                <a:latin typeface="Yusei Magic"/>
                <a:ea typeface="Yusei Magic"/>
                <a:cs typeface="Yusei Magic"/>
                <a:sym typeface="Yusei Magic"/>
              </a:rPr>
              <a:t>改</a:t>
            </a:r>
            <a:r>
              <a:rPr b="1" i="1" lang="ja" sz="2800">
                <a:solidFill>
                  <a:schemeClr val="lt1"/>
                </a:solidFill>
                <a:latin typeface="Yusei Magic"/>
                <a:ea typeface="Yusei Magic"/>
                <a:cs typeface="Yusei Magic"/>
                <a:sym typeface="Yusei Magic"/>
              </a:rPr>
              <a:t>善</a:t>
            </a:r>
            <a:endParaRPr b="1" i="1" sz="2800">
              <a:solidFill>
                <a:schemeClr val="lt1"/>
              </a:solidFill>
              <a:latin typeface="Yusei Magic"/>
              <a:ea typeface="Yusei Magic"/>
              <a:cs typeface="Yusei Magic"/>
              <a:sym typeface="Yusei Magic"/>
            </a:endParaRPr>
          </a:p>
          <a:p>
            <a:pPr indent="0" lvl="0" marL="0" rtl="0" algn="l">
              <a:spcBef>
                <a:spcPts val="0"/>
              </a:spcBef>
              <a:spcAft>
                <a:spcPts val="0"/>
              </a:spcAft>
              <a:buNone/>
            </a:pPr>
            <a:r>
              <a:rPr b="1" i="1" lang="ja" sz="7000">
                <a:solidFill>
                  <a:srgbClr val="000000"/>
                </a:solidFill>
                <a:latin typeface="Yusei Magic"/>
                <a:ea typeface="Yusei Magic"/>
                <a:cs typeface="Yusei Magic"/>
                <a:sym typeface="Yusei Magic"/>
              </a:rPr>
              <a:t># </a:t>
            </a:r>
            <a:r>
              <a:rPr b="1" i="1" lang="ja" sz="7000">
                <a:solidFill>
                  <a:srgbClr val="000000"/>
                </a:solidFill>
                <a:latin typeface="Yusei Magic"/>
                <a:ea typeface="Yusei Magic"/>
                <a:cs typeface="Yusei Magic"/>
                <a:sym typeface="Yusei Magic"/>
              </a:rPr>
              <a:t>ミノマワリ</a:t>
            </a:r>
            <a:r>
              <a:rPr b="1" i="1" lang="ja" sz="7000">
                <a:solidFill>
                  <a:srgbClr val="000000"/>
                </a:solidFill>
                <a:highlight>
                  <a:srgbClr val="6594E1"/>
                </a:highlight>
                <a:latin typeface="Yusei Magic"/>
                <a:ea typeface="Yusei Magic"/>
                <a:cs typeface="Yusei Magic"/>
                <a:sym typeface="Yusei Magic"/>
              </a:rPr>
              <a:t>DX</a:t>
            </a:r>
            <a:endParaRPr b="1" i="1" sz="7000">
              <a:solidFill>
                <a:srgbClr val="000000"/>
              </a:solidFill>
              <a:highlight>
                <a:srgbClr val="6594E1"/>
              </a:highlight>
              <a:latin typeface="Yusei Magic"/>
              <a:ea typeface="Yusei Magic"/>
              <a:cs typeface="Yusei Magic"/>
              <a:sym typeface="Yusei Mag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0" y="0"/>
            <a:ext cx="9144000" cy="444000"/>
          </a:xfrm>
          <a:prstGeom prst="rect">
            <a:avLst/>
          </a:prstGeom>
          <a:solidFill>
            <a:srgbClr val="EFEFEF"/>
          </a:solidFill>
        </p:spPr>
        <p:txBody>
          <a:bodyPr anchorCtr="0" anchor="t" bIns="91425" lIns="91425" spcFirstLastPara="1" rIns="91425" wrap="square" tIns="91425">
            <a:normAutofit/>
          </a:bodyPr>
          <a:lstStyle/>
          <a:p>
            <a:pPr indent="0" lvl="0" marL="0" rtl="0" algn="l">
              <a:lnSpc>
                <a:spcPct val="140000"/>
              </a:lnSpc>
              <a:spcBef>
                <a:spcPts val="0"/>
              </a:spcBef>
              <a:spcAft>
                <a:spcPts val="1200"/>
              </a:spcAft>
              <a:buNone/>
            </a:pPr>
            <a:r>
              <a:rPr b="1" lang="ja" sz="1600">
                <a:latin typeface="Meiryo"/>
                <a:ea typeface="Meiryo"/>
                <a:cs typeface="Meiryo"/>
                <a:sym typeface="Meiryo"/>
              </a:rPr>
              <a:t>３．ミノマワリDXって何？</a:t>
            </a:r>
            <a:endParaRPr>
              <a:latin typeface="Meiryo"/>
              <a:ea typeface="Meiryo"/>
              <a:cs typeface="Meiryo"/>
              <a:sym typeface="Meiryo"/>
            </a:endParaRPr>
          </a:p>
        </p:txBody>
      </p:sp>
      <p:sp>
        <p:nvSpPr>
          <p:cNvPr id="162" name="Google Shape;162;p22"/>
          <p:cNvSpPr/>
          <p:nvPr/>
        </p:nvSpPr>
        <p:spPr>
          <a:xfrm>
            <a:off x="8003600" y="71100"/>
            <a:ext cx="1049100" cy="301800"/>
          </a:xfrm>
          <a:prstGeom prst="roundRect">
            <a:avLst>
              <a:gd fmla="val 16667" name="adj"/>
            </a:avLst>
          </a:prstGeom>
          <a:solidFill>
            <a:schemeClr val="lt1"/>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ja" sz="1000">
                <a:solidFill>
                  <a:srgbClr val="BF9000"/>
                </a:solidFill>
                <a:latin typeface="Meiryo"/>
                <a:ea typeface="Meiryo"/>
                <a:cs typeface="Meiryo"/>
                <a:sym typeface="Meiryo"/>
              </a:rPr>
              <a:t>＃研修の目的</a:t>
            </a:r>
            <a:endParaRPr sz="1000">
              <a:solidFill>
                <a:srgbClr val="BF9000"/>
              </a:solidFill>
            </a:endParaRPr>
          </a:p>
        </p:txBody>
      </p:sp>
      <p:sp>
        <p:nvSpPr>
          <p:cNvPr id="163" name="Google Shape;163;p22"/>
          <p:cNvSpPr txBox="1"/>
          <p:nvPr/>
        </p:nvSpPr>
        <p:spPr>
          <a:xfrm>
            <a:off x="228600" y="805025"/>
            <a:ext cx="4281300" cy="4262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ja" sz="2400">
                <a:solidFill>
                  <a:schemeClr val="dk1"/>
                </a:solidFill>
              </a:rPr>
              <a:t>ゼロ化への副次的効果</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00000"/>
              </a:lnSpc>
              <a:spcBef>
                <a:spcPts val="1200"/>
              </a:spcBef>
              <a:spcAft>
                <a:spcPts val="0"/>
              </a:spcAft>
              <a:buNone/>
            </a:pPr>
            <a:r>
              <a:t/>
            </a:r>
            <a:endParaRPr b="1" sz="1300">
              <a:solidFill>
                <a:schemeClr val="dk1"/>
              </a:solidFill>
            </a:endParaRPr>
          </a:p>
          <a:p>
            <a:pPr indent="0" lvl="0" marL="0" rtl="0" algn="l">
              <a:lnSpc>
                <a:spcPct val="100000"/>
              </a:lnSpc>
              <a:spcBef>
                <a:spcPts val="0"/>
              </a:spcBef>
              <a:spcAft>
                <a:spcPts val="0"/>
              </a:spcAft>
              <a:buNone/>
            </a:pPr>
            <a:r>
              <a:t/>
            </a:r>
            <a:endParaRPr b="1" sz="1300">
              <a:solidFill>
                <a:schemeClr val="dk1"/>
              </a:solidFill>
            </a:endParaRPr>
          </a:p>
          <a:p>
            <a:pPr indent="0" lvl="0" marL="0" rtl="0" algn="l">
              <a:lnSpc>
                <a:spcPct val="100000"/>
              </a:lnSpc>
              <a:spcBef>
                <a:spcPts val="0"/>
              </a:spcBef>
              <a:spcAft>
                <a:spcPts val="0"/>
              </a:spcAft>
              <a:buNone/>
            </a:pPr>
            <a:r>
              <a:rPr lang="ja" sz="1300">
                <a:solidFill>
                  <a:schemeClr val="dk1"/>
                </a:solidFill>
              </a:rPr>
              <a:t>・</a:t>
            </a:r>
            <a:r>
              <a:rPr lang="ja" sz="1300">
                <a:solidFill>
                  <a:schemeClr val="dk1"/>
                </a:solidFill>
              </a:rPr>
              <a:t>ゼロ化は、規模の大きいDXそのものです。</a:t>
            </a:r>
            <a:endParaRPr sz="1300">
              <a:solidFill>
                <a:schemeClr val="dk1"/>
              </a:solidFill>
            </a:endParaRPr>
          </a:p>
          <a:p>
            <a:pPr indent="0" lvl="0" marL="0" rtl="0" algn="l">
              <a:lnSpc>
                <a:spcPct val="100000"/>
              </a:lnSpc>
              <a:spcBef>
                <a:spcPts val="0"/>
              </a:spcBef>
              <a:spcAft>
                <a:spcPts val="0"/>
              </a:spcAft>
              <a:buNone/>
            </a:pPr>
            <a:r>
              <a:rPr lang="ja" sz="1300">
                <a:solidFill>
                  <a:schemeClr val="dk1"/>
                </a:solidFill>
              </a:rPr>
              <a:t>・ゼロ化実施に伴い、この前段には、既存の業務理解や</a:t>
            </a:r>
            <a:endParaRPr sz="1300">
              <a:solidFill>
                <a:schemeClr val="dk1"/>
              </a:solidFill>
            </a:endParaRPr>
          </a:p>
          <a:p>
            <a:pPr indent="0" lvl="0" marL="0" rtl="0" algn="l">
              <a:lnSpc>
                <a:spcPct val="100000"/>
              </a:lnSpc>
              <a:spcBef>
                <a:spcPts val="0"/>
              </a:spcBef>
              <a:spcAft>
                <a:spcPts val="0"/>
              </a:spcAft>
              <a:buNone/>
            </a:pPr>
            <a:r>
              <a:t/>
            </a:r>
            <a:endParaRPr sz="1300">
              <a:solidFill>
                <a:schemeClr val="dk1"/>
              </a:solidFill>
            </a:endParaRPr>
          </a:p>
          <a:p>
            <a:pPr indent="0" lvl="0" marL="0" rtl="0" algn="l">
              <a:lnSpc>
                <a:spcPct val="100000"/>
              </a:lnSpc>
              <a:spcBef>
                <a:spcPts val="0"/>
              </a:spcBef>
              <a:spcAft>
                <a:spcPts val="0"/>
              </a:spcAft>
              <a:buNone/>
            </a:pPr>
            <a:r>
              <a:rPr lang="ja" sz="1300">
                <a:solidFill>
                  <a:schemeClr val="dk1"/>
                </a:solidFill>
              </a:rPr>
              <a:t>上記は、ミノマワリDXを実施することで獲得できるモノなので副次的にゼロ化の支援をしたことになります。</a:t>
            </a:r>
            <a:endParaRPr sz="1300">
              <a:solidFill>
                <a:schemeClr val="dk1"/>
              </a:solidFill>
            </a:endParaRPr>
          </a:p>
          <a:p>
            <a:pPr indent="0" lvl="0" marL="0" rtl="0" algn="l">
              <a:lnSpc>
                <a:spcPct val="100000"/>
              </a:lnSpc>
              <a:spcBef>
                <a:spcPts val="0"/>
              </a:spcBef>
              <a:spcAft>
                <a:spcPts val="0"/>
              </a:spcAft>
              <a:buNone/>
            </a:pPr>
            <a:r>
              <a:t/>
            </a:r>
            <a:endParaRPr sz="1300">
              <a:solidFill>
                <a:schemeClr val="dk1"/>
              </a:solidFill>
            </a:endParaRPr>
          </a:p>
          <a:p>
            <a:pPr indent="0" lvl="0" marL="0" rtl="0" algn="l">
              <a:lnSpc>
                <a:spcPct val="100000"/>
              </a:lnSpc>
              <a:spcBef>
                <a:spcPts val="0"/>
              </a:spcBef>
              <a:spcAft>
                <a:spcPts val="0"/>
              </a:spcAft>
              <a:buNone/>
            </a:pPr>
            <a:r>
              <a:rPr b="1" lang="ja" sz="1300">
                <a:solidFill>
                  <a:schemeClr val="dk1"/>
                </a:solidFill>
                <a:highlight>
                  <a:schemeClr val="accent6"/>
                </a:highlight>
              </a:rPr>
              <a:t>ゼロ化キーパーソン</a:t>
            </a:r>
            <a:r>
              <a:rPr lang="ja" sz="1300">
                <a:solidFill>
                  <a:schemeClr val="dk1"/>
                </a:solidFill>
              </a:rPr>
              <a:t>にな</a:t>
            </a:r>
            <a:r>
              <a:rPr lang="ja" sz="1300">
                <a:solidFill>
                  <a:schemeClr val="dk1"/>
                </a:solidFill>
              </a:rPr>
              <a:t>れ</a:t>
            </a:r>
            <a:r>
              <a:rPr lang="ja" sz="1300">
                <a:solidFill>
                  <a:schemeClr val="dk1"/>
                </a:solidFill>
              </a:rPr>
              <a:t>るかも</a:t>
            </a:r>
            <a:endParaRPr sz="1300">
              <a:solidFill>
                <a:schemeClr val="dk1"/>
              </a:solidFill>
            </a:endParaRPr>
          </a:p>
          <a:p>
            <a:pPr indent="0" lvl="0" marL="0" rtl="0" algn="l">
              <a:lnSpc>
                <a:spcPct val="100000"/>
              </a:lnSpc>
              <a:spcBef>
                <a:spcPts val="0"/>
              </a:spcBef>
              <a:spcAft>
                <a:spcPts val="0"/>
              </a:spcAft>
              <a:buNone/>
            </a:pPr>
            <a:r>
              <a:rPr lang="ja" sz="1300">
                <a:solidFill>
                  <a:schemeClr val="dk1"/>
                </a:solidFill>
              </a:rPr>
              <a:t>※もしなれたら自社方針・顧客期待・自己スキルが強く一致するので、評価も給料も上がりやすいかも（知らんけど）</a:t>
            </a:r>
            <a:endParaRPr sz="1300">
              <a:solidFill>
                <a:schemeClr val="dk1"/>
              </a:solidFill>
            </a:endParaRPr>
          </a:p>
        </p:txBody>
      </p:sp>
      <p:pic>
        <p:nvPicPr>
          <p:cNvPr id="164" name="Google Shape;164;p22"/>
          <p:cNvPicPr preferRelativeResize="0"/>
          <p:nvPr/>
        </p:nvPicPr>
        <p:blipFill>
          <a:blip r:embed="rId3">
            <a:alphaModFix/>
          </a:blip>
          <a:stretch>
            <a:fillRect/>
          </a:stretch>
        </p:blipFill>
        <p:spPr>
          <a:xfrm>
            <a:off x="1871101" y="1471700"/>
            <a:ext cx="1049100" cy="991867"/>
          </a:xfrm>
          <a:prstGeom prst="rect">
            <a:avLst/>
          </a:prstGeom>
          <a:noFill/>
          <a:ln>
            <a:noFill/>
          </a:ln>
        </p:spPr>
      </p:pic>
      <p:sp>
        <p:nvSpPr>
          <p:cNvPr id="165" name="Google Shape;165;p22"/>
          <p:cNvSpPr txBox="1"/>
          <p:nvPr/>
        </p:nvSpPr>
        <p:spPr>
          <a:xfrm>
            <a:off x="4624800" y="805025"/>
            <a:ext cx="4281300" cy="246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ja" sz="2400">
                <a:solidFill>
                  <a:schemeClr val="dk1"/>
                </a:solidFill>
              </a:rPr>
              <a:t>チーム力向上へ</a:t>
            </a:r>
            <a:r>
              <a:rPr b="1" lang="ja" sz="2400">
                <a:solidFill>
                  <a:schemeClr val="dk1"/>
                </a:solidFill>
              </a:rPr>
              <a:t>の副次的効果</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00000"/>
              </a:lnSpc>
              <a:spcBef>
                <a:spcPts val="1200"/>
              </a:spcBef>
              <a:spcAft>
                <a:spcPts val="0"/>
              </a:spcAft>
              <a:buNone/>
            </a:pPr>
            <a:r>
              <a:t/>
            </a:r>
            <a:endParaRPr b="1" sz="1300">
              <a:solidFill>
                <a:schemeClr val="dk1"/>
              </a:solidFill>
            </a:endParaRPr>
          </a:p>
          <a:p>
            <a:pPr indent="0" lvl="0" marL="0" rtl="0" algn="l">
              <a:lnSpc>
                <a:spcPct val="100000"/>
              </a:lnSpc>
              <a:spcBef>
                <a:spcPts val="0"/>
              </a:spcBef>
              <a:spcAft>
                <a:spcPts val="0"/>
              </a:spcAft>
              <a:buNone/>
            </a:pPr>
            <a:r>
              <a:t/>
            </a:r>
            <a:endParaRPr b="1" sz="1300">
              <a:solidFill>
                <a:schemeClr val="dk1"/>
              </a:solidFill>
            </a:endParaRPr>
          </a:p>
          <a:p>
            <a:pPr indent="0" lvl="0" marL="0" rtl="0" algn="l">
              <a:lnSpc>
                <a:spcPct val="100000"/>
              </a:lnSpc>
              <a:spcBef>
                <a:spcPts val="0"/>
              </a:spcBef>
              <a:spcAft>
                <a:spcPts val="0"/>
              </a:spcAft>
              <a:buNone/>
            </a:pPr>
            <a:r>
              <a:rPr lang="ja" sz="1300">
                <a:solidFill>
                  <a:schemeClr val="dk1"/>
                </a:solidFill>
              </a:rPr>
              <a:t>・</a:t>
            </a:r>
            <a:r>
              <a:rPr lang="ja" sz="1300">
                <a:solidFill>
                  <a:schemeClr val="dk1"/>
                </a:solidFill>
              </a:rPr>
              <a:t>本研修では、</a:t>
            </a:r>
            <a:endParaRPr sz="1300">
              <a:solidFill>
                <a:schemeClr val="dk1"/>
              </a:solidFill>
            </a:endParaRPr>
          </a:p>
          <a:p>
            <a:pPr indent="0" lvl="0" marL="0" rtl="0" algn="l">
              <a:lnSpc>
                <a:spcPct val="100000"/>
              </a:lnSpc>
              <a:spcBef>
                <a:spcPts val="0"/>
              </a:spcBef>
              <a:spcAft>
                <a:spcPts val="0"/>
              </a:spcAft>
              <a:buNone/>
            </a:pPr>
            <a:r>
              <a:rPr lang="ja" sz="1300">
                <a:solidFill>
                  <a:schemeClr val="dk1"/>
                </a:solidFill>
              </a:rPr>
              <a:t>　例えば・・・</a:t>
            </a:r>
            <a:endParaRPr sz="1300">
              <a:solidFill>
                <a:schemeClr val="dk1"/>
              </a:solidFill>
            </a:endParaRPr>
          </a:p>
          <a:p>
            <a:pPr indent="0" lvl="0" marL="0" rtl="0" algn="l">
              <a:lnSpc>
                <a:spcPct val="100000"/>
              </a:lnSpc>
              <a:spcBef>
                <a:spcPts val="0"/>
              </a:spcBef>
              <a:spcAft>
                <a:spcPts val="0"/>
              </a:spcAft>
              <a:buNone/>
            </a:pPr>
            <a:r>
              <a:rPr lang="ja" sz="1300">
                <a:solidFill>
                  <a:schemeClr val="dk1"/>
                </a:solidFill>
              </a:rPr>
              <a:t>　チーム内で技術力に</a:t>
            </a: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Meiryo"/>
                <a:ea typeface="Meiryo"/>
                <a:cs typeface="Meiryo"/>
                <a:sym typeface="Meiryo"/>
              </a:rPr>
              <a:t>2. DXとは？業務効率化の基本概念</a:t>
            </a:r>
            <a:endParaRPr>
              <a:latin typeface="Meiryo"/>
              <a:ea typeface="Meiryo"/>
              <a:cs typeface="Meiryo"/>
              <a:sym typeface="Meiryo"/>
            </a:endParaRPr>
          </a:p>
        </p:txBody>
      </p:sp>
      <p:sp>
        <p:nvSpPr>
          <p:cNvPr id="171" name="Google Shape;17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ja" sz="1400">
                <a:solidFill>
                  <a:schemeClr val="dk1"/>
                </a:solidFill>
                <a:latin typeface="Meiryo"/>
                <a:ea typeface="Meiryo"/>
                <a:cs typeface="Meiryo"/>
                <a:sym typeface="Meiryo"/>
              </a:rPr>
              <a:t>DXの概要:</a:t>
            </a:r>
            <a:endParaRPr b="1" sz="1400">
              <a:solidFill>
                <a:schemeClr val="dk1"/>
              </a:solidFill>
              <a:latin typeface="Meiryo"/>
              <a:ea typeface="Meiryo"/>
              <a:cs typeface="Meiryo"/>
              <a:sym typeface="Meiryo"/>
            </a:endParaRPr>
          </a:p>
          <a:p>
            <a:pPr indent="0" lvl="0" marL="457200" rtl="0" algn="l">
              <a:spcBef>
                <a:spcPts val="1200"/>
              </a:spcBef>
              <a:spcAft>
                <a:spcPts val="0"/>
              </a:spcAft>
              <a:buNone/>
            </a:pPr>
            <a:r>
              <a:rPr lang="ja" sz="1400">
                <a:solidFill>
                  <a:schemeClr val="dk1"/>
                </a:solidFill>
                <a:latin typeface="Meiryo"/>
                <a:ea typeface="Meiryo"/>
                <a:cs typeface="Meiryo"/>
                <a:sym typeface="Meiryo"/>
              </a:rPr>
              <a:t>デジタル技術を活用して業務プロセスを革新すること。</a:t>
            </a:r>
            <a:endParaRPr sz="1400">
              <a:solidFill>
                <a:schemeClr val="dk1"/>
              </a:solidFill>
              <a:latin typeface="Meiryo"/>
              <a:ea typeface="Meiryo"/>
              <a:cs typeface="Meiryo"/>
              <a:sym typeface="Meiryo"/>
            </a:endParaRPr>
          </a:p>
          <a:p>
            <a:pPr indent="0" lvl="0" marL="457200" rtl="0" algn="l">
              <a:spcBef>
                <a:spcPts val="1200"/>
              </a:spcBef>
              <a:spcAft>
                <a:spcPts val="0"/>
              </a:spcAft>
              <a:buNone/>
            </a:pPr>
            <a:r>
              <a:rPr lang="ja" sz="1400">
                <a:solidFill>
                  <a:schemeClr val="dk1"/>
                </a:solidFill>
                <a:latin typeface="Meiryo"/>
                <a:ea typeface="Meiryo"/>
                <a:cs typeface="Meiryo"/>
                <a:sym typeface="Meiryo"/>
              </a:rPr>
              <a:t>業務効率化だけでなく、新たな価値を生む取り組み。</a:t>
            </a:r>
            <a:endParaRPr sz="1400">
              <a:solidFill>
                <a:schemeClr val="dk1"/>
              </a:solidFill>
              <a:latin typeface="Meiryo"/>
              <a:ea typeface="Meiryo"/>
              <a:cs typeface="Meiryo"/>
              <a:sym typeface="Meiryo"/>
            </a:endParaRPr>
          </a:p>
          <a:p>
            <a:pPr indent="0" lvl="0" marL="0" rtl="0" algn="l">
              <a:spcBef>
                <a:spcPts val="1200"/>
              </a:spcBef>
              <a:spcAft>
                <a:spcPts val="0"/>
              </a:spcAft>
              <a:buNone/>
            </a:pPr>
            <a:r>
              <a:rPr b="1" lang="ja" sz="1400">
                <a:solidFill>
                  <a:schemeClr val="dk1"/>
                </a:solidFill>
                <a:latin typeface="Meiryo"/>
                <a:ea typeface="Meiryo"/>
                <a:cs typeface="Meiryo"/>
                <a:sym typeface="Meiryo"/>
              </a:rPr>
              <a:t>適用例:</a:t>
            </a:r>
            <a:endParaRPr b="1" sz="1400">
              <a:solidFill>
                <a:schemeClr val="dk1"/>
              </a:solidFill>
              <a:latin typeface="Meiryo"/>
              <a:ea typeface="Meiryo"/>
              <a:cs typeface="Meiryo"/>
              <a:sym typeface="Meiryo"/>
            </a:endParaRPr>
          </a:p>
          <a:p>
            <a:pPr indent="0" lvl="0" marL="457200" rtl="0" algn="l">
              <a:spcBef>
                <a:spcPts val="1200"/>
              </a:spcBef>
              <a:spcAft>
                <a:spcPts val="0"/>
              </a:spcAft>
              <a:buNone/>
            </a:pPr>
            <a:r>
              <a:rPr lang="ja" sz="1400">
                <a:solidFill>
                  <a:schemeClr val="dk1"/>
                </a:solidFill>
                <a:latin typeface="Meiryo"/>
                <a:ea typeface="Meiryo"/>
                <a:cs typeface="Meiryo"/>
                <a:sym typeface="Meiryo"/>
              </a:rPr>
              <a:t>手動の繰り返し作業を自動化。</a:t>
            </a:r>
            <a:endParaRPr sz="1400">
              <a:solidFill>
                <a:schemeClr val="dk1"/>
              </a:solidFill>
              <a:latin typeface="Meiryo"/>
              <a:ea typeface="Meiryo"/>
              <a:cs typeface="Meiryo"/>
              <a:sym typeface="Meiryo"/>
            </a:endParaRPr>
          </a:p>
          <a:p>
            <a:pPr indent="0" lvl="0" marL="457200" rtl="0" algn="l">
              <a:spcBef>
                <a:spcPts val="1200"/>
              </a:spcBef>
              <a:spcAft>
                <a:spcPts val="1200"/>
              </a:spcAft>
              <a:buNone/>
            </a:pPr>
            <a:r>
              <a:rPr lang="ja" sz="1400">
                <a:solidFill>
                  <a:schemeClr val="dk1"/>
                </a:solidFill>
                <a:latin typeface="Meiryo"/>
                <a:ea typeface="Meiryo"/>
                <a:cs typeface="Meiryo"/>
                <a:sym typeface="Meiryo"/>
              </a:rPr>
              <a:t>データの可視化による意思決定の迅速化。</a:t>
            </a:r>
            <a:endParaRPr sz="1400">
              <a:solidFill>
                <a:schemeClr val="dk1"/>
              </a:solidFill>
              <a:latin typeface="Meiryo"/>
              <a:ea typeface="Meiryo"/>
              <a:cs typeface="Meiryo"/>
              <a:sym typeface="Meiry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Meiryo"/>
                <a:ea typeface="Meiryo"/>
                <a:cs typeface="Meiryo"/>
                <a:sym typeface="Meiryo"/>
              </a:rPr>
              <a:t>3. 身の回りのタスクにおけるDX事例</a:t>
            </a:r>
            <a:endParaRPr>
              <a:latin typeface="Meiryo"/>
              <a:ea typeface="Meiryo"/>
              <a:cs typeface="Meiryo"/>
              <a:sym typeface="Meiryo"/>
            </a:endParaRPr>
          </a:p>
        </p:txBody>
      </p:sp>
      <p:sp>
        <p:nvSpPr>
          <p:cNvPr id="177" name="Google Shape;177;p24"/>
          <p:cNvSpPr txBox="1"/>
          <p:nvPr>
            <p:ph idx="1" type="body"/>
          </p:nvPr>
        </p:nvSpPr>
        <p:spPr>
          <a:xfrm>
            <a:off x="195925" y="2283302"/>
            <a:ext cx="2798100" cy="21360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200"/>
              </a:spcBef>
              <a:spcAft>
                <a:spcPts val="0"/>
              </a:spcAft>
              <a:buNone/>
            </a:pPr>
            <a:r>
              <a:rPr b="1" lang="ja">
                <a:solidFill>
                  <a:srgbClr val="434343"/>
                </a:solidFill>
                <a:latin typeface="Meiryo"/>
                <a:ea typeface="Meiryo"/>
                <a:cs typeface="Meiryo"/>
                <a:sym typeface="Meiryo"/>
              </a:rPr>
              <a:t>レポーティング</a:t>
            </a:r>
            <a:endParaRPr b="1">
              <a:solidFill>
                <a:srgbClr val="434343"/>
              </a:solidFill>
              <a:latin typeface="Meiryo"/>
              <a:ea typeface="Meiryo"/>
              <a:cs typeface="Meiryo"/>
              <a:sym typeface="Meiryo"/>
            </a:endParaRPr>
          </a:p>
          <a:p>
            <a:pPr indent="0" lvl="0" marL="0" rtl="0" algn="l">
              <a:spcBef>
                <a:spcPts val="1200"/>
              </a:spcBef>
              <a:spcAft>
                <a:spcPts val="0"/>
              </a:spcAft>
              <a:buNone/>
            </a:pPr>
            <a:r>
              <a:rPr b="1" lang="ja" sz="1200">
                <a:solidFill>
                  <a:srgbClr val="434343"/>
                </a:solidFill>
                <a:latin typeface="Meiryo"/>
                <a:ea typeface="Meiryo"/>
                <a:cs typeface="Meiryo"/>
                <a:sym typeface="Meiryo"/>
              </a:rPr>
              <a:t>現状の課題</a:t>
            </a:r>
            <a:r>
              <a:rPr lang="ja" sz="1200">
                <a:solidFill>
                  <a:srgbClr val="434343"/>
                </a:solidFill>
                <a:latin typeface="Meiryo"/>
                <a:ea typeface="Meiryo"/>
                <a:cs typeface="Meiryo"/>
                <a:sym typeface="Meiryo"/>
              </a:rPr>
              <a:t>:手作業でのデータ集計や報告が時間を浪費。</a:t>
            </a:r>
            <a:endParaRPr sz="1200">
              <a:solidFill>
                <a:srgbClr val="434343"/>
              </a:solidFill>
              <a:latin typeface="Meiryo"/>
              <a:ea typeface="Meiryo"/>
              <a:cs typeface="Meiryo"/>
              <a:sym typeface="Meiryo"/>
            </a:endParaRPr>
          </a:p>
          <a:p>
            <a:pPr indent="0" lvl="0" marL="0" rtl="0" algn="l">
              <a:spcBef>
                <a:spcPts val="1200"/>
              </a:spcBef>
              <a:spcAft>
                <a:spcPts val="1200"/>
              </a:spcAft>
              <a:buNone/>
            </a:pPr>
            <a:r>
              <a:rPr b="1" lang="ja" sz="1200">
                <a:solidFill>
                  <a:srgbClr val="434343"/>
                </a:solidFill>
                <a:latin typeface="Meiryo"/>
                <a:ea typeface="Meiryo"/>
                <a:cs typeface="Meiryo"/>
                <a:sym typeface="Meiryo"/>
              </a:rPr>
              <a:t>改善策</a:t>
            </a:r>
            <a:r>
              <a:rPr lang="ja" sz="1200">
                <a:solidFill>
                  <a:srgbClr val="434343"/>
                </a:solidFill>
                <a:latin typeface="Meiryo"/>
                <a:ea typeface="Meiryo"/>
                <a:cs typeface="Meiryo"/>
                <a:sym typeface="Meiryo"/>
              </a:rPr>
              <a:t>:Excelの自動化（マクロ/VBA、Power Query）。BIツール（Power BI、Tableau）を導入し、リアルタイムでデータを可視化。</a:t>
            </a:r>
            <a:endParaRPr b="1" sz="1200">
              <a:solidFill>
                <a:srgbClr val="434343"/>
              </a:solidFill>
              <a:latin typeface="Meiryo"/>
              <a:ea typeface="Meiryo"/>
              <a:cs typeface="Meiryo"/>
              <a:sym typeface="Meiryo"/>
            </a:endParaRPr>
          </a:p>
        </p:txBody>
      </p:sp>
      <p:sp>
        <p:nvSpPr>
          <p:cNvPr id="178" name="Google Shape;178;p24"/>
          <p:cNvSpPr txBox="1"/>
          <p:nvPr>
            <p:ph idx="1" type="body"/>
          </p:nvPr>
        </p:nvSpPr>
        <p:spPr>
          <a:xfrm>
            <a:off x="3221873" y="2283300"/>
            <a:ext cx="2798100" cy="21360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200"/>
              </a:spcBef>
              <a:spcAft>
                <a:spcPts val="0"/>
              </a:spcAft>
              <a:buNone/>
            </a:pPr>
            <a:r>
              <a:rPr b="1" lang="ja">
                <a:solidFill>
                  <a:srgbClr val="434343"/>
                </a:solidFill>
                <a:latin typeface="Meiryo"/>
                <a:ea typeface="Meiryo"/>
                <a:cs typeface="Meiryo"/>
                <a:sym typeface="Meiryo"/>
              </a:rPr>
              <a:t>データ</a:t>
            </a:r>
            <a:r>
              <a:rPr b="1" lang="ja">
                <a:solidFill>
                  <a:srgbClr val="434343"/>
                </a:solidFill>
                <a:latin typeface="Meiryo"/>
                <a:ea typeface="Meiryo"/>
                <a:cs typeface="Meiryo"/>
                <a:sym typeface="Meiryo"/>
              </a:rPr>
              <a:t>更新自動化</a:t>
            </a:r>
            <a:endParaRPr b="1">
              <a:solidFill>
                <a:srgbClr val="434343"/>
              </a:solidFill>
              <a:latin typeface="Meiryo"/>
              <a:ea typeface="Meiryo"/>
              <a:cs typeface="Meiryo"/>
              <a:sym typeface="Meiryo"/>
            </a:endParaRPr>
          </a:p>
          <a:p>
            <a:pPr indent="0" lvl="0" marL="0" rtl="0" algn="l">
              <a:spcBef>
                <a:spcPts val="1200"/>
              </a:spcBef>
              <a:spcAft>
                <a:spcPts val="0"/>
              </a:spcAft>
              <a:buNone/>
            </a:pPr>
            <a:r>
              <a:rPr b="1" lang="ja" sz="1200">
                <a:solidFill>
                  <a:srgbClr val="434343"/>
                </a:solidFill>
                <a:latin typeface="Meiryo"/>
                <a:ea typeface="Meiryo"/>
                <a:cs typeface="Meiryo"/>
                <a:sym typeface="Meiryo"/>
              </a:rPr>
              <a:t>現状の課題</a:t>
            </a:r>
            <a:r>
              <a:rPr lang="ja" sz="1200">
                <a:solidFill>
                  <a:srgbClr val="434343"/>
                </a:solidFill>
                <a:latin typeface="Meiryo"/>
                <a:ea typeface="Meiryo"/>
                <a:cs typeface="Meiryo"/>
                <a:sym typeface="Meiryo"/>
              </a:rPr>
              <a:t>:データの手動入力や更新ミス。</a:t>
            </a:r>
            <a:endParaRPr sz="1200">
              <a:solidFill>
                <a:srgbClr val="434343"/>
              </a:solidFill>
              <a:latin typeface="Meiryo"/>
              <a:ea typeface="Meiryo"/>
              <a:cs typeface="Meiryo"/>
              <a:sym typeface="Meiryo"/>
            </a:endParaRPr>
          </a:p>
          <a:p>
            <a:pPr indent="0" lvl="0" marL="0" rtl="0" algn="l">
              <a:spcBef>
                <a:spcPts val="1200"/>
              </a:spcBef>
              <a:spcAft>
                <a:spcPts val="1200"/>
              </a:spcAft>
              <a:buNone/>
            </a:pPr>
            <a:r>
              <a:rPr b="1" lang="ja" sz="1200">
                <a:solidFill>
                  <a:srgbClr val="434343"/>
                </a:solidFill>
                <a:latin typeface="Meiryo"/>
                <a:ea typeface="Meiryo"/>
                <a:cs typeface="Meiryo"/>
                <a:sym typeface="Meiryo"/>
              </a:rPr>
              <a:t>改善策</a:t>
            </a:r>
            <a:r>
              <a:rPr lang="ja" sz="1200">
                <a:solidFill>
                  <a:srgbClr val="434343"/>
                </a:solidFill>
                <a:latin typeface="Meiryo"/>
                <a:ea typeface="Meiryo"/>
                <a:cs typeface="Meiryo"/>
                <a:sym typeface="Meiryo"/>
              </a:rPr>
              <a:t>:RPA（例: UiPath）を活用して、データ更新を自動化。クラウドストレージ（例: Google Sheets）を活用し、データ共有を効率化。</a:t>
            </a:r>
            <a:endParaRPr b="1" sz="1200">
              <a:solidFill>
                <a:srgbClr val="434343"/>
              </a:solidFill>
              <a:latin typeface="Meiryo"/>
              <a:ea typeface="Meiryo"/>
              <a:cs typeface="Meiryo"/>
              <a:sym typeface="Meiryo"/>
            </a:endParaRPr>
          </a:p>
        </p:txBody>
      </p:sp>
      <p:sp>
        <p:nvSpPr>
          <p:cNvPr id="179" name="Google Shape;179;p24"/>
          <p:cNvSpPr txBox="1"/>
          <p:nvPr>
            <p:ph idx="1" type="body"/>
          </p:nvPr>
        </p:nvSpPr>
        <p:spPr>
          <a:xfrm>
            <a:off x="6149975" y="2283300"/>
            <a:ext cx="2798100" cy="21360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200"/>
              </a:spcBef>
              <a:spcAft>
                <a:spcPts val="0"/>
              </a:spcAft>
              <a:buNone/>
            </a:pPr>
            <a:r>
              <a:rPr b="1" lang="ja">
                <a:solidFill>
                  <a:srgbClr val="434343"/>
                </a:solidFill>
                <a:latin typeface="Meiryo"/>
                <a:ea typeface="Meiryo"/>
                <a:cs typeface="Meiryo"/>
                <a:sym typeface="Meiryo"/>
              </a:rPr>
              <a:t>サジェスト</a:t>
            </a:r>
            <a:endParaRPr b="1">
              <a:solidFill>
                <a:srgbClr val="434343"/>
              </a:solidFill>
              <a:latin typeface="Meiryo"/>
              <a:ea typeface="Meiryo"/>
              <a:cs typeface="Meiryo"/>
              <a:sym typeface="Meiryo"/>
            </a:endParaRPr>
          </a:p>
          <a:p>
            <a:pPr indent="0" lvl="0" marL="0" rtl="0" algn="l">
              <a:spcBef>
                <a:spcPts val="1200"/>
              </a:spcBef>
              <a:spcAft>
                <a:spcPts val="0"/>
              </a:spcAft>
              <a:buNone/>
            </a:pPr>
            <a:r>
              <a:rPr b="1" lang="ja" sz="1200">
                <a:solidFill>
                  <a:srgbClr val="434343"/>
                </a:solidFill>
                <a:latin typeface="Meiryo"/>
                <a:ea typeface="Meiryo"/>
                <a:cs typeface="Meiryo"/>
                <a:sym typeface="Meiryo"/>
              </a:rPr>
              <a:t>現状の課題</a:t>
            </a:r>
            <a:r>
              <a:rPr lang="ja" sz="1200">
                <a:solidFill>
                  <a:srgbClr val="434343"/>
                </a:solidFill>
                <a:latin typeface="Meiryo"/>
                <a:ea typeface="Meiryo"/>
                <a:cs typeface="Meiryo"/>
                <a:sym typeface="Meiryo"/>
              </a:rPr>
              <a:t>:データ分析に時間がかかり、洞察が浅くなる。</a:t>
            </a:r>
            <a:endParaRPr sz="1200">
              <a:solidFill>
                <a:srgbClr val="434343"/>
              </a:solidFill>
              <a:latin typeface="Meiryo"/>
              <a:ea typeface="Meiryo"/>
              <a:cs typeface="Meiryo"/>
              <a:sym typeface="Meiryo"/>
            </a:endParaRPr>
          </a:p>
          <a:p>
            <a:pPr indent="0" lvl="0" marL="0" rtl="0" algn="l">
              <a:spcBef>
                <a:spcPts val="1200"/>
              </a:spcBef>
              <a:spcAft>
                <a:spcPts val="1200"/>
              </a:spcAft>
              <a:buNone/>
            </a:pPr>
            <a:r>
              <a:rPr b="1" lang="ja" sz="1200">
                <a:solidFill>
                  <a:srgbClr val="434343"/>
                </a:solidFill>
                <a:latin typeface="Meiryo"/>
                <a:ea typeface="Meiryo"/>
                <a:cs typeface="Meiryo"/>
                <a:sym typeface="Meiryo"/>
              </a:rPr>
              <a:t>改善策</a:t>
            </a:r>
            <a:r>
              <a:rPr lang="ja" sz="1200">
                <a:solidFill>
                  <a:srgbClr val="434343"/>
                </a:solidFill>
                <a:latin typeface="Meiryo"/>
                <a:ea typeface="Meiryo"/>
                <a:cs typeface="Meiryo"/>
                <a:sym typeface="Meiryo"/>
              </a:rPr>
              <a:t>:データ分析ツール（Python, R）を活用し、分析の効率化。AIモデルを活用してパターン認識や予測を行う。</a:t>
            </a:r>
            <a:endParaRPr sz="1200">
              <a:solidFill>
                <a:srgbClr val="434343"/>
              </a:solidFill>
              <a:latin typeface="Meiryo"/>
              <a:ea typeface="Meiryo"/>
              <a:cs typeface="Meiryo"/>
              <a:sym typeface="Meiry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0" y="-5850"/>
            <a:ext cx="9144000" cy="846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SzPts val="891"/>
              <a:buNone/>
            </a:pPr>
            <a:r>
              <a:rPr b="1" lang="ja" sz="4400">
                <a:solidFill>
                  <a:srgbClr val="000000"/>
                </a:solidFill>
                <a:latin typeface="Yusei Magic"/>
                <a:ea typeface="Yusei Magic"/>
                <a:cs typeface="Yusei Magic"/>
                <a:sym typeface="Yusei Magic"/>
              </a:rPr>
              <a:t>全体スケジュール</a:t>
            </a:r>
            <a:endParaRPr b="1" sz="4400">
              <a:solidFill>
                <a:srgbClr val="000000"/>
              </a:solidFill>
              <a:latin typeface="Yusei Magic"/>
              <a:ea typeface="Yusei Magic"/>
              <a:cs typeface="Yusei Magic"/>
              <a:sym typeface="Yusei Magic"/>
            </a:endParaRPr>
          </a:p>
        </p:txBody>
      </p:sp>
      <p:sp>
        <p:nvSpPr>
          <p:cNvPr id="185" name="Google Shape;185;p25"/>
          <p:cNvSpPr txBox="1"/>
          <p:nvPr>
            <p:ph idx="1" type="body"/>
          </p:nvPr>
        </p:nvSpPr>
        <p:spPr>
          <a:xfrm>
            <a:off x="558225" y="2161650"/>
            <a:ext cx="1813500" cy="3861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fontScale="92500"/>
          </a:bodyPr>
          <a:lstStyle/>
          <a:p>
            <a:pPr indent="0" lvl="0" marL="0" rtl="0" algn="ctr">
              <a:lnSpc>
                <a:spcPct val="140000"/>
              </a:lnSpc>
              <a:spcBef>
                <a:spcPts val="0"/>
              </a:spcBef>
              <a:spcAft>
                <a:spcPts val="1200"/>
              </a:spcAft>
              <a:buNone/>
            </a:pPr>
            <a:r>
              <a:rPr b="1" lang="ja" sz="1400">
                <a:solidFill>
                  <a:srgbClr val="434343"/>
                </a:solidFill>
                <a:latin typeface="Meiryo"/>
                <a:ea typeface="Meiryo"/>
                <a:cs typeface="Meiryo"/>
                <a:sym typeface="Meiryo"/>
              </a:rPr>
              <a:t>１.ミッション編</a:t>
            </a:r>
            <a:endParaRPr b="1" sz="1400">
              <a:solidFill>
                <a:srgbClr val="434343"/>
              </a:solidFill>
              <a:latin typeface="Meiryo"/>
              <a:ea typeface="Meiryo"/>
              <a:cs typeface="Meiryo"/>
              <a:sym typeface="Meiryo"/>
            </a:endParaRPr>
          </a:p>
        </p:txBody>
      </p:sp>
      <p:sp>
        <p:nvSpPr>
          <p:cNvPr id="186" name="Google Shape;186;p25"/>
          <p:cNvSpPr txBox="1"/>
          <p:nvPr>
            <p:ph idx="1" type="body"/>
          </p:nvPr>
        </p:nvSpPr>
        <p:spPr>
          <a:xfrm>
            <a:off x="558226" y="2709124"/>
            <a:ext cx="1813500" cy="386100"/>
          </a:xfrm>
          <a:prstGeom prst="rect">
            <a:avLst/>
          </a:prstGeom>
          <a:solidFill>
            <a:srgbClr val="6594E1"/>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fontScale="92500"/>
          </a:bodyPr>
          <a:lstStyle/>
          <a:p>
            <a:pPr indent="0" lvl="0" marL="0" rtl="0" algn="ctr">
              <a:lnSpc>
                <a:spcPct val="140000"/>
              </a:lnSpc>
              <a:spcBef>
                <a:spcPts val="0"/>
              </a:spcBef>
              <a:spcAft>
                <a:spcPts val="1200"/>
              </a:spcAft>
              <a:buNone/>
            </a:pPr>
            <a:r>
              <a:rPr b="1" lang="ja" sz="1400">
                <a:solidFill>
                  <a:schemeClr val="dk1"/>
                </a:solidFill>
                <a:latin typeface="Meiryo"/>
                <a:ea typeface="Meiryo"/>
                <a:cs typeface="Meiryo"/>
                <a:sym typeface="Meiryo"/>
              </a:rPr>
              <a:t>2.計画立案編</a:t>
            </a:r>
            <a:endParaRPr b="1" sz="1400">
              <a:solidFill>
                <a:schemeClr val="dk1"/>
              </a:solidFill>
              <a:latin typeface="Meiryo"/>
              <a:ea typeface="Meiryo"/>
              <a:cs typeface="Meiryo"/>
              <a:sym typeface="Meiryo"/>
            </a:endParaRPr>
          </a:p>
        </p:txBody>
      </p:sp>
      <p:sp>
        <p:nvSpPr>
          <p:cNvPr id="187" name="Google Shape;187;p25"/>
          <p:cNvSpPr txBox="1"/>
          <p:nvPr>
            <p:ph idx="1" type="body"/>
          </p:nvPr>
        </p:nvSpPr>
        <p:spPr>
          <a:xfrm>
            <a:off x="558225" y="3256611"/>
            <a:ext cx="1813500" cy="386100"/>
          </a:xfrm>
          <a:prstGeom prst="rect">
            <a:avLst/>
          </a:prstGeom>
          <a:solidFill>
            <a:srgbClr val="F3F3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fontScale="92500"/>
          </a:bodyPr>
          <a:lstStyle/>
          <a:p>
            <a:pPr indent="0" lvl="0" marL="0" rtl="0" algn="ctr">
              <a:lnSpc>
                <a:spcPct val="140000"/>
              </a:lnSpc>
              <a:spcBef>
                <a:spcPts val="0"/>
              </a:spcBef>
              <a:spcAft>
                <a:spcPts val="1200"/>
              </a:spcAft>
              <a:buNone/>
            </a:pPr>
            <a:r>
              <a:rPr b="1" lang="ja" sz="1400">
                <a:solidFill>
                  <a:srgbClr val="434343"/>
                </a:solidFill>
                <a:latin typeface="Meiryo"/>
                <a:ea typeface="Meiryo"/>
                <a:cs typeface="Meiryo"/>
                <a:sym typeface="Meiryo"/>
              </a:rPr>
              <a:t>3.システム構築編</a:t>
            </a:r>
            <a:endParaRPr b="1" sz="1400">
              <a:solidFill>
                <a:srgbClr val="434343"/>
              </a:solidFill>
              <a:latin typeface="Meiryo"/>
              <a:ea typeface="Meiryo"/>
              <a:cs typeface="Meiryo"/>
              <a:sym typeface="Meiryo"/>
            </a:endParaRPr>
          </a:p>
        </p:txBody>
      </p:sp>
      <p:sp>
        <p:nvSpPr>
          <p:cNvPr id="188" name="Google Shape;188;p25"/>
          <p:cNvSpPr txBox="1"/>
          <p:nvPr>
            <p:ph idx="1" type="body"/>
          </p:nvPr>
        </p:nvSpPr>
        <p:spPr>
          <a:xfrm>
            <a:off x="558232" y="3804085"/>
            <a:ext cx="1813500" cy="386100"/>
          </a:xfrm>
          <a:prstGeom prst="rect">
            <a:avLst/>
          </a:prstGeom>
          <a:solidFill>
            <a:srgbClr val="F3F3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fontScale="92500"/>
          </a:bodyPr>
          <a:lstStyle/>
          <a:p>
            <a:pPr indent="0" lvl="0" marL="0" rtl="0" algn="ctr">
              <a:lnSpc>
                <a:spcPct val="140000"/>
              </a:lnSpc>
              <a:spcBef>
                <a:spcPts val="0"/>
              </a:spcBef>
              <a:spcAft>
                <a:spcPts val="1200"/>
              </a:spcAft>
              <a:buNone/>
            </a:pPr>
            <a:r>
              <a:rPr b="1" lang="ja" sz="1400">
                <a:solidFill>
                  <a:srgbClr val="434343"/>
                </a:solidFill>
                <a:latin typeface="Meiryo"/>
                <a:ea typeface="Meiryo"/>
                <a:cs typeface="Meiryo"/>
                <a:sym typeface="Meiryo"/>
              </a:rPr>
              <a:t>４.スキル習得編</a:t>
            </a:r>
            <a:endParaRPr b="1" sz="1400">
              <a:solidFill>
                <a:srgbClr val="434343"/>
              </a:solidFill>
              <a:latin typeface="Meiryo"/>
              <a:ea typeface="Meiryo"/>
              <a:cs typeface="Meiryo"/>
              <a:sym typeface="Meiryo"/>
            </a:endParaRPr>
          </a:p>
        </p:txBody>
      </p:sp>
      <p:sp>
        <p:nvSpPr>
          <p:cNvPr id="189" name="Google Shape;189;p25"/>
          <p:cNvSpPr txBox="1"/>
          <p:nvPr>
            <p:ph idx="1" type="body"/>
          </p:nvPr>
        </p:nvSpPr>
        <p:spPr>
          <a:xfrm>
            <a:off x="2970525" y="2161650"/>
            <a:ext cx="650100" cy="3861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40000"/>
              </a:lnSpc>
              <a:spcBef>
                <a:spcPts val="0"/>
              </a:spcBef>
              <a:spcAft>
                <a:spcPts val="1200"/>
              </a:spcAft>
              <a:buNone/>
            </a:pPr>
            <a:r>
              <a:rPr b="1" lang="ja" sz="1200">
                <a:solidFill>
                  <a:srgbClr val="434343"/>
                </a:solidFill>
                <a:latin typeface="Meiryo"/>
                <a:ea typeface="Meiryo"/>
                <a:cs typeface="Meiryo"/>
                <a:sym typeface="Meiryo"/>
              </a:rPr>
              <a:t>講座</a:t>
            </a:r>
            <a:endParaRPr b="1" sz="1200">
              <a:solidFill>
                <a:srgbClr val="434343"/>
              </a:solidFill>
              <a:latin typeface="Meiryo"/>
              <a:ea typeface="Meiryo"/>
              <a:cs typeface="Meiryo"/>
              <a:sym typeface="Meiryo"/>
            </a:endParaRPr>
          </a:p>
        </p:txBody>
      </p:sp>
      <p:sp>
        <p:nvSpPr>
          <p:cNvPr id="190" name="Google Shape;190;p25"/>
          <p:cNvSpPr txBox="1"/>
          <p:nvPr>
            <p:ph idx="1" type="body"/>
          </p:nvPr>
        </p:nvSpPr>
        <p:spPr>
          <a:xfrm>
            <a:off x="3704325" y="2707925"/>
            <a:ext cx="650100" cy="388500"/>
          </a:xfrm>
          <a:prstGeom prst="rect">
            <a:avLst/>
          </a:prstGeom>
          <a:solidFill>
            <a:srgbClr val="6594E1"/>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40000"/>
              </a:lnSpc>
              <a:spcBef>
                <a:spcPts val="0"/>
              </a:spcBef>
              <a:spcAft>
                <a:spcPts val="1200"/>
              </a:spcAft>
              <a:buNone/>
            </a:pPr>
            <a:r>
              <a:rPr b="1" lang="ja" sz="1200">
                <a:solidFill>
                  <a:schemeClr val="dk1"/>
                </a:solidFill>
                <a:latin typeface="Meiryo"/>
                <a:ea typeface="Meiryo"/>
                <a:cs typeface="Meiryo"/>
                <a:sym typeface="Meiryo"/>
              </a:rPr>
              <a:t>講座</a:t>
            </a:r>
            <a:endParaRPr b="1" sz="1200">
              <a:solidFill>
                <a:schemeClr val="dk1"/>
              </a:solidFill>
              <a:latin typeface="Meiryo"/>
              <a:ea typeface="Meiryo"/>
              <a:cs typeface="Meiryo"/>
              <a:sym typeface="Meiryo"/>
            </a:endParaRPr>
          </a:p>
        </p:txBody>
      </p:sp>
      <p:sp>
        <p:nvSpPr>
          <p:cNvPr id="191" name="Google Shape;191;p25"/>
          <p:cNvSpPr txBox="1"/>
          <p:nvPr>
            <p:ph idx="1" type="body"/>
          </p:nvPr>
        </p:nvSpPr>
        <p:spPr>
          <a:xfrm>
            <a:off x="4628325" y="2707925"/>
            <a:ext cx="650100" cy="388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40000"/>
              </a:lnSpc>
              <a:spcBef>
                <a:spcPts val="0"/>
              </a:spcBef>
              <a:spcAft>
                <a:spcPts val="1200"/>
              </a:spcAft>
              <a:buNone/>
            </a:pPr>
            <a:r>
              <a:rPr b="1" lang="ja" sz="1200">
                <a:solidFill>
                  <a:srgbClr val="434343"/>
                </a:solidFill>
                <a:latin typeface="Meiryo"/>
                <a:ea typeface="Meiryo"/>
                <a:cs typeface="Meiryo"/>
                <a:sym typeface="Meiryo"/>
              </a:rPr>
              <a:t>計画</a:t>
            </a:r>
            <a:endParaRPr b="1" sz="1200">
              <a:solidFill>
                <a:srgbClr val="434343"/>
              </a:solidFill>
              <a:latin typeface="Meiryo"/>
              <a:ea typeface="Meiryo"/>
              <a:cs typeface="Meiryo"/>
              <a:sym typeface="Meiryo"/>
            </a:endParaRPr>
          </a:p>
        </p:txBody>
      </p:sp>
      <p:sp>
        <p:nvSpPr>
          <p:cNvPr id="192" name="Google Shape;192;p25"/>
          <p:cNvSpPr txBox="1"/>
          <p:nvPr>
            <p:ph idx="1" type="body"/>
          </p:nvPr>
        </p:nvSpPr>
        <p:spPr>
          <a:xfrm>
            <a:off x="5161549" y="3256600"/>
            <a:ext cx="2072100" cy="388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40000"/>
              </a:lnSpc>
              <a:spcBef>
                <a:spcPts val="0"/>
              </a:spcBef>
              <a:spcAft>
                <a:spcPts val="1200"/>
              </a:spcAft>
              <a:buNone/>
            </a:pPr>
            <a:r>
              <a:rPr b="1" lang="ja" sz="1200">
                <a:solidFill>
                  <a:srgbClr val="434343"/>
                </a:solidFill>
                <a:latin typeface="Meiryo"/>
                <a:ea typeface="Meiryo"/>
                <a:cs typeface="Meiryo"/>
                <a:sym typeface="Meiryo"/>
              </a:rPr>
              <a:t>システム開発</a:t>
            </a:r>
            <a:endParaRPr b="1" sz="1200">
              <a:solidFill>
                <a:srgbClr val="434343"/>
              </a:solidFill>
              <a:latin typeface="Meiryo"/>
              <a:ea typeface="Meiryo"/>
              <a:cs typeface="Meiryo"/>
              <a:sym typeface="Meiryo"/>
            </a:endParaRPr>
          </a:p>
        </p:txBody>
      </p:sp>
      <p:sp>
        <p:nvSpPr>
          <p:cNvPr id="193" name="Google Shape;193;p25"/>
          <p:cNvSpPr txBox="1"/>
          <p:nvPr>
            <p:ph idx="1" type="body"/>
          </p:nvPr>
        </p:nvSpPr>
        <p:spPr>
          <a:xfrm>
            <a:off x="5161425" y="3804075"/>
            <a:ext cx="985200" cy="388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40000"/>
              </a:lnSpc>
              <a:spcBef>
                <a:spcPts val="0"/>
              </a:spcBef>
              <a:spcAft>
                <a:spcPts val="1200"/>
              </a:spcAft>
              <a:buNone/>
            </a:pPr>
            <a:r>
              <a:rPr b="1" lang="ja" sz="1200">
                <a:solidFill>
                  <a:srgbClr val="434343"/>
                </a:solidFill>
                <a:latin typeface="Meiryo"/>
                <a:ea typeface="Meiryo"/>
                <a:cs typeface="Meiryo"/>
                <a:sym typeface="Meiryo"/>
              </a:rPr>
              <a:t>スキル習得</a:t>
            </a:r>
            <a:endParaRPr b="1" sz="1200">
              <a:solidFill>
                <a:srgbClr val="434343"/>
              </a:solidFill>
              <a:latin typeface="Meiryo"/>
              <a:ea typeface="Meiryo"/>
              <a:cs typeface="Meiryo"/>
              <a:sym typeface="Meiryo"/>
            </a:endParaRPr>
          </a:p>
        </p:txBody>
      </p:sp>
      <p:cxnSp>
        <p:nvCxnSpPr>
          <p:cNvPr id="194" name="Google Shape;194;p25"/>
          <p:cNvCxnSpPr>
            <a:stCxn id="189" idx="2"/>
            <a:endCxn id="190" idx="1"/>
          </p:cNvCxnSpPr>
          <p:nvPr/>
        </p:nvCxnSpPr>
        <p:spPr>
          <a:xfrm flipH="1" rot="-5400000">
            <a:off x="3322875" y="2520450"/>
            <a:ext cx="354300" cy="408900"/>
          </a:xfrm>
          <a:prstGeom prst="bentConnector2">
            <a:avLst/>
          </a:prstGeom>
          <a:noFill/>
          <a:ln cap="flat" cmpd="sng" w="9525">
            <a:solidFill>
              <a:srgbClr val="999999"/>
            </a:solidFill>
            <a:prstDash val="solid"/>
            <a:round/>
            <a:headEnd len="med" w="med" type="none"/>
            <a:tailEnd len="med" w="med" type="triangle"/>
          </a:ln>
        </p:spPr>
      </p:cxnSp>
      <p:cxnSp>
        <p:nvCxnSpPr>
          <p:cNvPr id="195" name="Google Shape;195;p25"/>
          <p:cNvCxnSpPr>
            <a:stCxn id="191" idx="2"/>
            <a:endCxn id="192" idx="1"/>
          </p:cNvCxnSpPr>
          <p:nvPr/>
        </p:nvCxnSpPr>
        <p:spPr>
          <a:xfrm flipH="1" rot="-5400000">
            <a:off x="4880325" y="3169475"/>
            <a:ext cx="354300" cy="208200"/>
          </a:xfrm>
          <a:prstGeom prst="bentConnector2">
            <a:avLst/>
          </a:prstGeom>
          <a:noFill/>
          <a:ln cap="flat" cmpd="sng" w="9525">
            <a:solidFill>
              <a:srgbClr val="999999"/>
            </a:solidFill>
            <a:prstDash val="solid"/>
            <a:round/>
            <a:headEnd len="med" w="med" type="none"/>
            <a:tailEnd len="med" w="med" type="triangle"/>
          </a:ln>
        </p:spPr>
      </p:cxnSp>
      <p:cxnSp>
        <p:nvCxnSpPr>
          <p:cNvPr id="196" name="Google Shape;196;p25"/>
          <p:cNvCxnSpPr>
            <a:stCxn id="190" idx="3"/>
            <a:endCxn id="191" idx="1"/>
          </p:cNvCxnSpPr>
          <p:nvPr/>
        </p:nvCxnSpPr>
        <p:spPr>
          <a:xfrm>
            <a:off x="4354425" y="2902175"/>
            <a:ext cx="273900" cy="0"/>
          </a:xfrm>
          <a:prstGeom prst="straightConnector1">
            <a:avLst/>
          </a:prstGeom>
          <a:noFill/>
          <a:ln cap="flat" cmpd="sng" w="9525">
            <a:solidFill>
              <a:srgbClr val="999999"/>
            </a:solidFill>
            <a:prstDash val="solid"/>
            <a:round/>
            <a:headEnd len="med" w="med" type="none"/>
            <a:tailEnd len="med" w="med" type="triangle"/>
          </a:ln>
        </p:spPr>
      </p:cxnSp>
      <p:sp>
        <p:nvSpPr>
          <p:cNvPr id="197" name="Google Shape;197;p25"/>
          <p:cNvSpPr txBox="1"/>
          <p:nvPr>
            <p:ph idx="1" type="body"/>
          </p:nvPr>
        </p:nvSpPr>
        <p:spPr>
          <a:xfrm>
            <a:off x="2873025" y="1569825"/>
            <a:ext cx="845100" cy="388500"/>
          </a:xfrm>
          <a:prstGeom prst="rect">
            <a:avLst/>
          </a:prstGeom>
          <a:noFill/>
          <a:ln>
            <a:noFill/>
          </a:ln>
        </p:spPr>
        <p:txBody>
          <a:bodyPr anchorCtr="0" anchor="ctr" bIns="91425" lIns="91425" spcFirstLastPara="1" rIns="91425" wrap="square" tIns="91425">
            <a:normAutofit fontScale="70000"/>
          </a:bodyPr>
          <a:lstStyle/>
          <a:p>
            <a:pPr indent="0" lvl="0" marL="0" rtl="0" algn="ctr">
              <a:lnSpc>
                <a:spcPct val="140000"/>
              </a:lnSpc>
              <a:spcBef>
                <a:spcPts val="0"/>
              </a:spcBef>
              <a:spcAft>
                <a:spcPts val="1200"/>
              </a:spcAft>
              <a:buNone/>
            </a:pPr>
            <a:r>
              <a:rPr b="1" lang="ja">
                <a:solidFill>
                  <a:srgbClr val="434343"/>
                </a:solidFill>
                <a:latin typeface="Meiryo"/>
                <a:ea typeface="Meiryo"/>
                <a:cs typeface="Meiryo"/>
                <a:sym typeface="Meiryo"/>
              </a:rPr>
              <a:t>1月</a:t>
            </a:r>
            <a:endParaRPr b="1">
              <a:solidFill>
                <a:srgbClr val="434343"/>
              </a:solidFill>
              <a:latin typeface="Meiryo"/>
              <a:ea typeface="Meiryo"/>
              <a:cs typeface="Meiryo"/>
              <a:sym typeface="Meiryo"/>
            </a:endParaRPr>
          </a:p>
        </p:txBody>
      </p:sp>
      <p:sp>
        <p:nvSpPr>
          <p:cNvPr id="198" name="Google Shape;198;p25"/>
          <p:cNvSpPr txBox="1"/>
          <p:nvPr>
            <p:ph idx="1" type="body"/>
          </p:nvPr>
        </p:nvSpPr>
        <p:spPr>
          <a:xfrm>
            <a:off x="4397025" y="1569825"/>
            <a:ext cx="845100" cy="388500"/>
          </a:xfrm>
          <a:prstGeom prst="rect">
            <a:avLst/>
          </a:prstGeom>
          <a:noFill/>
          <a:ln>
            <a:noFill/>
          </a:ln>
        </p:spPr>
        <p:txBody>
          <a:bodyPr anchorCtr="0" anchor="ctr" bIns="91425" lIns="91425" spcFirstLastPara="1" rIns="91425" wrap="square" tIns="91425">
            <a:normAutofit fontScale="70000"/>
          </a:bodyPr>
          <a:lstStyle/>
          <a:p>
            <a:pPr indent="0" lvl="0" marL="0" rtl="0" algn="ctr">
              <a:lnSpc>
                <a:spcPct val="140000"/>
              </a:lnSpc>
              <a:spcBef>
                <a:spcPts val="0"/>
              </a:spcBef>
              <a:spcAft>
                <a:spcPts val="1200"/>
              </a:spcAft>
              <a:buNone/>
            </a:pPr>
            <a:r>
              <a:rPr b="1" lang="ja">
                <a:solidFill>
                  <a:srgbClr val="434343"/>
                </a:solidFill>
                <a:latin typeface="Meiryo"/>
                <a:ea typeface="Meiryo"/>
                <a:cs typeface="Meiryo"/>
                <a:sym typeface="Meiryo"/>
              </a:rPr>
              <a:t>2月</a:t>
            </a:r>
            <a:endParaRPr b="1">
              <a:solidFill>
                <a:srgbClr val="434343"/>
              </a:solidFill>
              <a:latin typeface="Meiryo"/>
              <a:ea typeface="Meiryo"/>
              <a:cs typeface="Meiryo"/>
              <a:sym typeface="Meiryo"/>
            </a:endParaRPr>
          </a:p>
        </p:txBody>
      </p:sp>
      <p:sp>
        <p:nvSpPr>
          <p:cNvPr id="199" name="Google Shape;199;p25"/>
          <p:cNvSpPr txBox="1"/>
          <p:nvPr>
            <p:ph idx="1" type="body"/>
          </p:nvPr>
        </p:nvSpPr>
        <p:spPr>
          <a:xfrm>
            <a:off x="5921025" y="1569825"/>
            <a:ext cx="845100" cy="388500"/>
          </a:xfrm>
          <a:prstGeom prst="rect">
            <a:avLst/>
          </a:prstGeom>
          <a:noFill/>
          <a:ln>
            <a:noFill/>
          </a:ln>
        </p:spPr>
        <p:txBody>
          <a:bodyPr anchorCtr="0" anchor="ctr" bIns="91425" lIns="91425" spcFirstLastPara="1" rIns="91425" wrap="square" tIns="91425">
            <a:normAutofit fontScale="70000"/>
          </a:bodyPr>
          <a:lstStyle/>
          <a:p>
            <a:pPr indent="0" lvl="0" marL="0" rtl="0" algn="ctr">
              <a:lnSpc>
                <a:spcPct val="140000"/>
              </a:lnSpc>
              <a:spcBef>
                <a:spcPts val="0"/>
              </a:spcBef>
              <a:spcAft>
                <a:spcPts val="1200"/>
              </a:spcAft>
              <a:buNone/>
            </a:pPr>
            <a:r>
              <a:rPr b="1" lang="ja">
                <a:solidFill>
                  <a:srgbClr val="434343"/>
                </a:solidFill>
                <a:latin typeface="Meiryo"/>
                <a:ea typeface="Meiryo"/>
                <a:cs typeface="Meiryo"/>
                <a:sym typeface="Meiryo"/>
              </a:rPr>
              <a:t>3月</a:t>
            </a:r>
            <a:endParaRPr b="1">
              <a:solidFill>
                <a:srgbClr val="434343"/>
              </a:solidFill>
              <a:latin typeface="Meiryo"/>
              <a:ea typeface="Meiryo"/>
              <a:cs typeface="Meiryo"/>
              <a:sym typeface="Meiryo"/>
            </a:endParaRPr>
          </a:p>
        </p:txBody>
      </p:sp>
      <p:sp>
        <p:nvSpPr>
          <p:cNvPr id="200" name="Google Shape;200;p25"/>
          <p:cNvSpPr txBox="1"/>
          <p:nvPr>
            <p:ph idx="1" type="body"/>
          </p:nvPr>
        </p:nvSpPr>
        <p:spPr>
          <a:xfrm>
            <a:off x="7445025" y="1569825"/>
            <a:ext cx="845100" cy="388500"/>
          </a:xfrm>
          <a:prstGeom prst="rect">
            <a:avLst/>
          </a:prstGeom>
          <a:noFill/>
          <a:ln>
            <a:noFill/>
          </a:ln>
        </p:spPr>
        <p:txBody>
          <a:bodyPr anchorCtr="0" anchor="ctr" bIns="91425" lIns="91425" spcFirstLastPara="1" rIns="91425" wrap="square" tIns="91425">
            <a:normAutofit fontScale="70000"/>
          </a:bodyPr>
          <a:lstStyle/>
          <a:p>
            <a:pPr indent="0" lvl="0" marL="0" rtl="0" algn="ctr">
              <a:lnSpc>
                <a:spcPct val="140000"/>
              </a:lnSpc>
              <a:spcBef>
                <a:spcPts val="0"/>
              </a:spcBef>
              <a:spcAft>
                <a:spcPts val="1200"/>
              </a:spcAft>
              <a:buNone/>
            </a:pPr>
            <a:r>
              <a:rPr b="1" lang="ja">
                <a:solidFill>
                  <a:srgbClr val="434343"/>
                </a:solidFill>
                <a:latin typeface="Meiryo"/>
                <a:ea typeface="Meiryo"/>
                <a:cs typeface="Meiryo"/>
                <a:sym typeface="Meiryo"/>
              </a:rPr>
              <a:t>4月</a:t>
            </a:r>
            <a:endParaRPr b="1">
              <a:solidFill>
                <a:srgbClr val="434343"/>
              </a:solidFill>
              <a:latin typeface="Meiryo"/>
              <a:ea typeface="Meiryo"/>
              <a:cs typeface="Meiryo"/>
              <a:sym typeface="Meiryo"/>
            </a:endParaRPr>
          </a:p>
        </p:txBody>
      </p:sp>
      <p:sp>
        <p:nvSpPr>
          <p:cNvPr id="201" name="Google Shape;201;p25"/>
          <p:cNvSpPr txBox="1"/>
          <p:nvPr>
            <p:ph idx="1" type="body"/>
          </p:nvPr>
        </p:nvSpPr>
        <p:spPr>
          <a:xfrm>
            <a:off x="7060875" y="2707925"/>
            <a:ext cx="650100" cy="388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40000"/>
              </a:lnSpc>
              <a:spcBef>
                <a:spcPts val="0"/>
              </a:spcBef>
              <a:spcAft>
                <a:spcPts val="1200"/>
              </a:spcAft>
              <a:buNone/>
            </a:pPr>
            <a:r>
              <a:rPr b="1" lang="ja" sz="1200">
                <a:solidFill>
                  <a:srgbClr val="434343"/>
                </a:solidFill>
                <a:latin typeface="Meiryo"/>
                <a:ea typeface="Meiryo"/>
                <a:cs typeface="Meiryo"/>
                <a:sym typeface="Meiryo"/>
              </a:rPr>
              <a:t>再計画</a:t>
            </a:r>
            <a:endParaRPr b="1" sz="1200">
              <a:solidFill>
                <a:srgbClr val="434343"/>
              </a:solidFill>
              <a:latin typeface="Meiryo"/>
              <a:ea typeface="Meiryo"/>
              <a:cs typeface="Meiryo"/>
              <a:sym typeface="Meiryo"/>
            </a:endParaRPr>
          </a:p>
        </p:txBody>
      </p:sp>
      <p:cxnSp>
        <p:nvCxnSpPr>
          <p:cNvPr id="202" name="Google Shape;202;p25"/>
          <p:cNvCxnSpPr>
            <a:stCxn id="192" idx="3"/>
            <a:endCxn id="201" idx="2"/>
          </p:cNvCxnSpPr>
          <p:nvPr/>
        </p:nvCxnSpPr>
        <p:spPr>
          <a:xfrm flipH="1" rot="10800000">
            <a:off x="7233649" y="3096550"/>
            <a:ext cx="152400" cy="354300"/>
          </a:xfrm>
          <a:prstGeom prst="bentConnector2">
            <a:avLst/>
          </a:prstGeom>
          <a:noFill/>
          <a:ln cap="flat" cmpd="sng" w="9525">
            <a:solidFill>
              <a:srgbClr val="999999"/>
            </a:solidFill>
            <a:prstDash val="solid"/>
            <a:round/>
            <a:headEnd len="med" w="med" type="none"/>
            <a:tailEnd len="med" w="med" type="triangle"/>
          </a:ln>
        </p:spPr>
      </p:cxnSp>
      <p:sp>
        <p:nvSpPr>
          <p:cNvPr id="203" name="Google Shape;203;p25"/>
          <p:cNvSpPr txBox="1"/>
          <p:nvPr>
            <p:ph idx="1" type="body"/>
          </p:nvPr>
        </p:nvSpPr>
        <p:spPr>
          <a:xfrm>
            <a:off x="5626788" y="2709125"/>
            <a:ext cx="1085700" cy="388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fontScale="92500"/>
          </a:bodyPr>
          <a:lstStyle/>
          <a:p>
            <a:pPr indent="0" lvl="0" marL="0" rtl="0" algn="ctr">
              <a:lnSpc>
                <a:spcPct val="140000"/>
              </a:lnSpc>
              <a:spcBef>
                <a:spcPts val="0"/>
              </a:spcBef>
              <a:spcAft>
                <a:spcPts val="1200"/>
              </a:spcAft>
              <a:buNone/>
            </a:pPr>
            <a:r>
              <a:rPr b="1" lang="ja" sz="1200">
                <a:solidFill>
                  <a:srgbClr val="434343"/>
                </a:solidFill>
                <a:latin typeface="Meiryo"/>
                <a:ea typeface="Meiryo"/>
                <a:cs typeface="Meiryo"/>
                <a:sym typeface="Meiryo"/>
              </a:rPr>
              <a:t>グループ分け</a:t>
            </a:r>
            <a:endParaRPr b="1" sz="1200">
              <a:solidFill>
                <a:srgbClr val="434343"/>
              </a:solidFill>
              <a:latin typeface="Meiryo"/>
              <a:ea typeface="Meiryo"/>
              <a:cs typeface="Meiryo"/>
              <a:sym typeface="Meiryo"/>
            </a:endParaRPr>
          </a:p>
        </p:txBody>
      </p:sp>
      <p:cxnSp>
        <p:nvCxnSpPr>
          <p:cNvPr id="204" name="Google Shape;204;p25"/>
          <p:cNvCxnSpPr>
            <a:stCxn id="191" idx="3"/>
            <a:endCxn id="203" idx="1"/>
          </p:cNvCxnSpPr>
          <p:nvPr/>
        </p:nvCxnSpPr>
        <p:spPr>
          <a:xfrm>
            <a:off x="5278425" y="2902175"/>
            <a:ext cx="348300" cy="1200"/>
          </a:xfrm>
          <a:prstGeom prst="straightConnector1">
            <a:avLst/>
          </a:prstGeom>
          <a:noFill/>
          <a:ln cap="flat" cmpd="sng" w="9525">
            <a:solidFill>
              <a:srgbClr val="999999"/>
            </a:solidFill>
            <a:prstDash val="solid"/>
            <a:round/>
            <a:headEnd len="med" w="med" type="none"/>
            <a:tailEnd len="med" w="med" type="triangle"/>
          </a:ln>
        </p:spPr>
      </p:cxnSp>
      <p:cxnSp>
        <p:nvCxnSpPr>
          <p:cNvPr id="205" name="Google Shape;205;p25"/>
          <p:cNvCxnSpPr>
            <a:stCxn id="203" idx="3"/>
            <a:endCxn id="201" idx="1"/>
          </p:cNvCxnSpPr>
          <p:nvPr/>
        </p:nvCxnSpPr>
        <p:spPr>
          <a:xfrm flipH="1" rot="10800000">
            <a:off x="6712488" y="2902175"/>
            <a:ext cx="348300" cy="1200"/>
          </a:xfrm>
          <a:prstGeom prst="straightConnector1">
            <a:avLst/>
          </a:prstGeom>
          <a:noFill/>
          <a:ln cap="flat" cmpd="sng" w="9525">
            <a:solidFill>
              <a:srgbClr val="999999"/>
            </a:solidFill>
            <a:prstDash val="solid"/>
            <a:round/>
            <a:headEnd len="med" w="med" type="none"/>
            <a:tailEnd len="med" w="med" type="triangle"/>
          </a:ln>
        </p:spPr>
      </p:cxnSp>
      <p:cxnSp>
        <p:nvCxnSpPr>
          <p:cNvPr id="206" name="Google Shape;206;p25"/>
          <p:cNvCxnSpPr>
            <a:stCxn id="201" idx="0"/>
            <a:endCxn id="191" idx="0"/>
          </p:cNvCxnSpPr>
          <p:nvPr/>
        </p:nvCxnSpPr>
        <p:spPr>
          <a:xfrm rot="5400000">
            <a:off x="6169275" y="1491875"/>
            <a:ext cx="600" cy="2432700"/>
          </a:xfrm>
          <a:prstGeom prst="bentConnector3">
            <a:avLst>
              <a:gd fmla="val -39687500" name="adj1"/>
            </a:avLst>
          </a:prstGeom>
          <a:noFill/>
          <a:ln cap="flat" cmpd="sng" w="9525">
            <a:solidFill>
              <a:srgbClr val="999999"/>
            </a:solidFill>
            <a:prstDash val="solid"/>
            <a:round/>
            <a:headEnd len="med" w="med" type="none"/>
            <a:tailEnd len="med" w="med" type="triangle"/>
          </a:ln>
        </p:spPr>
      </p:cxnSp>
      <p:cxnSp>
        <p:nvCxnSpPr>
          <p:cNvPr id="207" name="Google Shape;207;p25"/>
          <p:cNvCxnSpPr/>
          <p:nvPr/>
        </p:nvCxnSpPr>
        <p:spPr>
          <a:xfrm flipH="1">
            <a:off x="5589450" y="3649300"/>
            <a:ext cx="2100" cy="153600"/>
          </a:xfrm>
          <a:prstGeom prst="straightConnector1">
            <a:avLst/>
          </a:prstGeom>
          <a:noFill/>
          <a:ln cap="flat" cmpd="sng" w="9525">
            <a:solidFill>
              <a:srgbClr val="999999"/>
            </a:solidFill>
            <a:prstDash val="solid"/>
            <a:round/>
            <a:headEnd len="med" w="med" type="none"/>
            <a:tailEnd len="med" w="med" type="triangle"/>
          </a:ln>
        </p:spPr>
      </p:cxnSp>
      <p:cxnSp>
        <p:nvCxnSpPr>
          <p:cNvPr id="208" name="Google Shape;208;p25"/>
          <p:cNvCxnSpPr/>
          <p:nvPr/>
        </p:nvCxnSpPr>
        <p:spPr>
          <a:xfrm flipH="1">
            <a:off x="5769225" y="3648250"/>
            <a:ext cx="3300" cy="155700"/>
          </a:xfrm>
          <a:prstGeom prst="straightConnector1">
            <a:avLst/>
          </a:prstGeom>
          <a:noFill/>
          <a:ln cap="flat" cmpd="sng" w="9525">
            <a:solidFill>
              <a:srgbClr val="999999"/>
            </a:solidFill>
            <a:prstDash val="solid"/>
            <a:round/>
            <a:headEnd len="med" w="med" type="triangle"/>
            <a:tailEnd len="med" w="med" type="none"/>
          </a:ln>
        </p:spPr>
      </p:cxnSp>
      <p:sp>
        <p:nvSpPr>
          <p:cNvPr id="209" name="Google Shape;209;p25"/>
          <p:cNvSpPr txBox="1"/>
          <p:nvPr>
            <p:ph idx="1" type="body"/>
          </p:nvPr>
        </p:nvSpPr>
        <p:spPr>
          <a:xfrm>
            <a:off x="6248483" y="3805275"/>
            <a:ext cx="985200" cy="388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40000"/>
              </a:lnSpc>
              <a:spcBef>
                <a:spcPts val="0"/>
              </a:spcBef>
              <a:spcAft>
                <a:spcPts val="1200"/>
              </a:spcAft>
              <a:buNone/>
            </a:pPr>
            <a:r>
              <a:rPr b="1" lang="ja" sz="1200">
                <a:solidFill>
                  <a:srgbClr val="434343"/>
                </a:solidFill>
                <a:latin typeface="Meiryo"/>
                <a:ea typeface="Meiryo"/>
                <a:cs typeface="Meiryo"/>
                <a:sym typeface="Meiryo"/>
              </a:rPr>
              <a:t>キャンプ</a:t>
            </a:r>
            <a:endParaRPr b="1" sz="1200">
              <a:solidFill>
                <a:srgbClr val="434343"/>
              </a:solidFill>
              <a:latin typeface="Meiryo"/>
              <a:ea typeface="Meiryo"/>
              <a:cs typeface="Meiryo"/>
              <a:sym typeface="Meiryo"/>
            </a:endParaRPr>
          </a:p>
        </p:txBody>
      </p:sp>
      <p:cxnSp>
        <p:nvCxnSpPr>
          <p:cNvPr id="210" name="Google Shape;210;p25"/>
          <p:cNvCxnSpPr/>
          <p:nvPr/>
        </p:nvCxnSpPr>
        <p:spPr>
          <a:xfrm flipH="1">
            <a:off x="6656250" y="3649300"/>
            <a:ext cx="2100" cy="153600"/>
          </a:xfrm>
          <a:prstGeom prst="straightConnector1">
            <a:avLst/>
          </a:prstGeom>
          <a:noFill/>
          <a:ln cap="flat" cmpd="sng" w="9525">
            <a:solidFill>
              <a:srgbClr val="999999"/>
            </a:solidFill>
            <a:prstDash val="solid"/>
            <a:round/>
            <a:headEnd len="med" w="med" type="none"/>
            <a:tailEnd len="med" w="med" type="triangle"/>
          </a:ln>
        </p:spPr>
      </p:cxnSp>
      <p:cxnSp>
        <p:nvCxnSpPr>
          <p:cNvPr id="211" name="Google Shape;211;p25"/>
          <p:cNvCxnSpPr/>
          <p:nvPr/>
        </p:nvCxnSpPr>
        <p:spPr>
          <a:xfrm flipH="1">
            <a:off x="6836025" y="3648250"/>
            <a:ext cx="3300" cy="155700"/>
          </a:xfrm>
          <a:prstGeom prst="straightConnector1">
            <a:avLst/>
          </a:prstGeom>
          <a:noFill/>
          <a:ln cap="flat" cmpd="sng" w="9525">
            <a:solidFill>
              <a:srgbClr val="999999"/>
            </a:solidFill>
            <a:prstDash val="solid"/>
            <a:round/>
            <a:headEnd len="med" w="med" type="triangle"/>
            <a:tailEnd len="med" w="med" type="none"/>
          </a:ln>
        </p:spPr>
      </p:cxnSp>
      <p:sp>
        <p:nvSpPr>
          <p:cNvPr id="212" name="Google Shape;212;p25"/>
          <p:cNvSpPr txBox="1"/>
          <p:nvPr>
            <p:ph idx="1" type="body"/>
          </p:nvPr>
        </p:nvSpPr>
        <p:spPr>
          <a:xfrm>
            <a:off x="7932500" y="2161650"/>
            <a:ext cx="493800" cy="2032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40000"/>
              </a:lnSpc>
              <a:spcBef>
                <a:spcPts val="0"/>
              </a:spcBef>
              <a:spcAft>
                <a:spcPts val="0"/>
              </a:spcAft>
              <a:buNone/>
            </a:pPr>
            <a:r>
              <a:rPr b="1" lang="ja" sz="1200">
                <a:solidFill>
                  <a:srgbClr val="434343"/>
                </a:solidFill>
                <a:latin typeface="Meiryo"/>
                <a:ea typeface="Meiryo"/>
                <a:cs typeface="Meiryo"/>
                <a:sym typeface="Meiryo"/>
              </a:rPr>
              <a:t>発</a:t>
            </a:r>
            <a:endParaRPr b="1" sz="1200">
              <a:solidFill>
                <a:srgbClr val="434343"/>
              </a:solidFill>
              <a:latin typeface="Meiryo"/>
              <a:ea typeface="Meiryo"/>
              <a:cs typeface="Meiryo"/>
              <a:sym typeface="Meiryo"/>
            </a:endParaRPr>
          </a:p>
          <a:p>
            <a:pPr indent="0" lvl="0" marL="0" rtl="0" algn="ctr">
              <a:lnSpc>
                <a:spcPct val="140000"/>
              </a:lnSpc>
              <a:spcBef>
                <a:spcPts val="1200"/>
              </a:spcBef>
              <a:spcAft>
                <a:spcPts val="1200"/>
              </a:spcAft>
              <a:buNone/>
            </a:pPr>
            <a:r>
              <a:rPr b="1" lang="ja" sz="1200">
                <a:solidFill>
                  <a:srgbClr val="434343"/>
                </a:solidFill>
                <a:latin typeface="Meiryo"/>
                <a:ea typeface="Meiryo"/>
                <a:cs typeface="Meiryo"/>
                <a:sym typeface="Meiryo"/>
              </a:rPr>
              <a:t>表</a:t>
            </a:r>
            <a:endParaRPr b="1" sz="1200">
              <a:solidFill>
                <a:srgbClr val="434343"/>
              </a:solidFill>
              <a:latin typeface="Meiryo"/>
              <a:ea typeface="Meiryo"/>
              <a:cs typeface="Meiryo"/>
              <a:sym typeface="Meiryo"/>
            </a:endParaRPr>
          </a:p>
        </p:txBody>
      </p:sp>
      <p:sp>
        <p:nvSpPr>
          <p:cNvPr id="213" name="Google Shape;213;p25"/>
          <p:cNvSpPr/>
          <p:nvPr/>
        </p:nvSpPr>
        <p:spPr>
          <a:xfrm>
            <a:off x="3311400" y="3021438"/>
            <a:ext cx="702300" cy="312600"/>
          </a:xfrm>
          <a:prstGeom prst="roundRect">
            <a:avLst>
              <a:gd fmla="val 31040" name="adj"/>
            </a:avLst>
          </a:prstGeom>
          <a:solidFill>
            <a:srgbClr val="BD3AB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100">
                <a:solidFill>
                  <a:schemeClr val="lt1"/>
                </a:solidFill>
              </a:rPr>
              <a:t>本研修</a:t>
            </a:r>
            <a:endParaRPr b="1" sz="11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idx="1" type="body"/>
          </p:nvPr>
        </p:nvSpPr>
        <p:spPr>
          <a:xfrm>
            <a:off x="692700" y="1744100"/>
            <a:ext cx="3706800" cy="3299100"/>
          </a:xfrm>
          <a:prstGeom prst="rect">
            <a:avLst/>
          </a:prstGeom>
          <a:ln>
            <a:noFill/>
          </a:ln>
        </p:spPr>
        <p:txBody>
          <a:bodyPr anchorCtr="0" anchor="t" bIns="91425" lIns="91425" spcFirstLastPara="1" rIns="91425" wrap="square" tIns="91425">
            <a:normAutofit/>
          </a:bodyPr>
          <a:lstStyle/>
          <a:p>
            <a:pPr indent="-330200" lvl="0" marL="457200" rtl="0" algn="l">
              <a:lnSpc>
                <a:spcPct val="140000"/>
              </a:lnSpc>
              <a:spcBef>
                <a:spcPts val="0"/>
              </a:spcBef>
              <a:spcAft>
                <a:spcPts val="0"/>
              </a:spcAft>
              <a:buClr>
                <a:srgbClr val="000000"/>
              </a:buClr>
              <a:buSzPts val="1600"/>
              <a:buFont typeface="Meiryo"/>
              <a:buAutoNum type="arabicPeriod"/>
            </a:pPr>
            <a:r>
              <a:rPr b="1" lang="ja" sz="1600" u="sng">
                <a:solidFill>
                  <a:srgbClr val="000000"/>
                </a:solidFill>
                <a:latin typeface="Meiryo"/>
                <a:ea typeface="Meiryo"/>
                <a:cs typeface="Meiryo"/>
                <a:sym typeface="Meiryo"/>
              </a:rPr>
              <a:t>研修の目的</a:t>
            </a:r>
            <a:endParaRPr b="1" sz="1600" u="sng">
              <a:solidFill>
                <a:srgbClr val="000000"/>
              </a:solidFill>
              <a:latin typeface="Meiryo"/>
              <a:ea typeface="Meiryo"/>
              <a:cs typeface="Meiryo"/>
              <a:sym typeface="Meiryo"/>
            </a:endParaRPr>
          </a:p>
          <a:p>
            <a:pPr indent="-292100" lvl="1" marL="914400" rtl="0" algn="l">
              <a:lnSpc>
                <a:spcPct val="14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本研修の目的</a:t>
            </a:r>
            <a:endParaRPr sz="1000">
              <a:solidFill>
                <a:srgbClr val="434343"/>
              </a:solidFill>
              <a:latin typeface="Meiryo"/>
              <a:ea typeface="Meiryo"/>
              <a:cs typeface="Meiryo"/>
              <a:sym typeface="Meiryo"/>
            </a:endParaRPr>
          </a:p>
          <a:p>
            <a:pPr indent="-292100" lvl="1" marL="914400" rtl="0" algn="l">
              <a:lnSpc>
                <a:spcPct val="14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本研修終了時の状態目標</a:t>
            </a:r>
            <a:endParaRPr sz="1000">
              <a:solidFill>
                <a:srgbClr val="434343"/>
              </a:solidFill>
              <a:latin typeface="Meiryo"/>
              <a:ea typeface="Meiryo"/>
              <a:cs typeface="Meiryo"/>
              <a:sym typeface="Meiryo"/>
            </a:endParaRPr>
          </a:p>
          <a:p>
            <a:pPr indent="-330200" lvl="0" marL="457200" rtl="0" algn="l">
              <a:lnSpc>
                <a:spcPct val="150000"/>
              </a:lnSpc>
              <a:spcBef>
                <a:spcPts val="0"/>
              </a:spcBef>
              <a:spcAft>
                <a:spcPts val="0"/>
              </a:spcAft>
              <a:buClr>
                <a:srgbClr val="000000"/>
              </a:buClr>
              <a:buSzPts val="1600"/>
              <a:buFont typeface="Meiryo"/>
              <a:buAutoNum type="arabicPeriod"/>
            </a:pPr>
            <a:r>
              <a:rPr b="1" lang="ja" sz="1600" u="sng">
                <a:solidFill>
                  <a:srgbClr val="000000"/>
                </a:solidFill>
                <a:latin typeface="Meiryo"/>
                <a:ea typeface="Meiryo"/>
                <a:cs typeface="Meiryo"/>
                <a:sym typeface="Meiryo"/>
              </a:rPr>
              <a:t>ワーク説明　現状分析</a:t>
            </a:r>
            <a:endParaRPr b="1" sz="1600" u="sng">
              <a:solidFill>
                <a:srgbClr val="000000"/>
              </a:solidFill>
              <a:latin typeface="Meiryo"/>
              <a:ea typeface="Meiryo"/>
              <a:cs typeface="Meiryo"/>
              <a:sym typeface="Meiryo"/>
            </a:endParaRPr>
          </a:p>
          <a:p>
            <a:pPr indent="-292100" lvl="1" marL="914400" rtl="0" algn="l">
              <a:lnSpc>
                <a:spcPct val="13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案件シートの書き方</a:t>
            </a:r>
            <a:endParaRPr sz="1000">
              <a:solidFill>
                <a:srgbClr val="434343"/>
              </a:solidFill>
              <a:latin typeface="Meiryo"/>
              <a:ea typeface="Meiryo"/>
              <a:cs typeface="Meiryo"/>
              <a:sym typeface="Meiryo"/>
            </a:endParaRPr>
          </a:p>
          <a:p>
            <a:pPr indent="-292100" lvl="1" marL="914400" rtl="0" algn="l">
              <a:lnSpc>
                <a:spcPct val="13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ワークフロー項目の書き方</a:t>
            </a:r>
            <a:endParaRPr sz="1000">
              <a:solidFill>
                <a:srgbClr val="434343"/>
              </a:solidFill>
              <a:latin typeface="Meiryo"/>
              <a:ea typeface="Meiryo"/>
              <a:cs typeface="Meiryo"/>
              <a:sym typeface="Meiryo"/>
            </a:endParaRPr>
          </a:p>
          <a:p>
            <a:pPr indent="-292100" lvl="1" marL="914400" rtl="0" algn="l">
              <a:lnSpc>
                <a:spcPct val="13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システム項目の書き方</a:t>
            </a:r>
            <a:endParaRPr sz="1000">
              <a:solidFill>
                <a:srgbClr val="434343"/>
              </a:solidFill>
              <a:latin typeface="Meiryo"/>
              <a:ea typeface="Meiryo"/>
              <a:cs typeface="Meiryo"/>
              <a:sym typeface="Meiryo"/>
            </a:endParaRPr>
          </a:p>
          <a:p>
            <a:pPr indent="-292100" lvl="1" marL="914400" rtl="0" algn="l">
              <a:lnSpc>
                <a:spcPct val="13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ハードスキル項目の書き方</a:t>
            </a:r>
            <a:endParaRPr sz="1000">
              <a:solidFill>
                <a:srgbClr val="434343"/>
              </a:solidFill>
              <a:latin typeface="Meiryo"/>
              <a:ea typeface="Meiryo"/>
              <a:cs typeface="Meiryo"/>
              <a:sym typeface="Meiryo"/>
            </a:endParaRPr>
          </a:p>
          <a:p>
            <a:pPr indent="-292100" lvl="1" marL="914400" rtl="0" algn="l">
              <a:lnSpc>
                <a:spcPct val="13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ワークヘルスチェックの書き方</a:t>
            </a:r>
            <a:endParaRPr b="1" sz="1600" u="sng">
              <a:solidFill>
                <a:srgbClr val="000000"/>
              </a:solidFill>
              <a:latin typeface="Meiryo"/>
              <a:ea typeface="Meiryo"/>
              <a:cs typeface="Meiryo"/>
              <a:sym typeface="Meiryo"/>
            </a:endParaRPr>
          </a:p>
        </p:txBody>
      </p:sp>
      <p:sp>
        <p:nvSpPr>
          <p:cNvPr id="219" name="Google Shape;219;p26"/>
          <p:cNvSpPr txBox="1"/>
          <p:nvPr>
            <p:ph idx="1" type="body"/>
          </p:nvPr>
        </p:nvSpPr>
        <p:spPr>
          <a:xfrm>
            <a:off x="4743276" y="1744100"/>
            <a:ext cx="3706800" cy="2387700"/>
          </a:xfrm>
          <a:prstGeom prst="rect">
            <a:avLst/>
          </a:prstGeom>
          <a:ln>
            <a:noFill/>
          </a:ln>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000000"/>
              </a:buClr>
              <a:buSzPts val="1600"/>
              <a:buFont typeface="Meiryo"/>
              <a:buAutoNum type="arabicPeriod" startAt="3"/>
            </a:pPr>
            <a:r>
              <a:rPr b="1" lang="ja" sz="1600" u="sng">
                <a:solidFill>
                  <a:srgbClr val="000000"/>
                </a:solidFill>
                <a:latin typeface="Meiryo"/>
                <a:ea typeface="Meiryo"/>
                <a:cs typeface="Meiryo"/>
                <a:sym typeface="Meiryo"/>
              </a:rPr>
              <a:t>まとめ・ネクストアクション</a:t>
            </a:r>
            <a:endParaRPr b="1" sz="1600" u="sng">
              <a:solidFill>
                <a:srgbClr val="000000"/>
              </a:solidFill>
              <a:latin typeface="Meiryo"/>
              <a:ea typeface="Meiryo"/>
              <a:cs typeface="Meiryo"/>
              <a:sym typeface="Meiryo"/>
            </a:endParaRPr>
          </a:p>
          <a:p>
            <a:pPr indent="-292100" lvl="1" marL="914400" rtl="0" algn="l">
              <a:lnSpc>
                <a:spcPct val="15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本研修終了時の状態目標の確認</a:t>
            </a:r>
            <a:endParaRPr sz="1000">
              <a:solidFill>
                <a:srgbClr val="434343"/>
              </a:solidFill>
              <a:latin typeface="Meiryo"/>
              <a:ea typeface="Meiryo"/>
              <a:cs typeface="Meiryo"/>
              <a:sym typeface="Meiryo"/>
            </a:endParaRPr>
          </a:p>
          <a:p>
            <a:pPr indent="-292100" lvl="1" marL="914400" rtl="0" algn="l">
              <a:lnSpc>
                <a:spcPct val="15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課題期限</a:t>
            </a:r>
            <a:endParaRPr sz="1000">
              <a:solidFill>
                <a:srgbClr val="434343"/>
              </a:solidFill>
              <a:latin typeface="Meiryo"/>
              <a:ea typeface="Meiryo"/>
              <a:cs typeface="Meiryo"/>
              <a:sym typeface="Meiryo"/>
            </a:endParaRPr>
          </a:p>
        </p:txBody>
      </p:sp>
      <p:sp>
        <p:nvSpPr>
          <p:cNvPr id="220" name="Google Shape;220;p26"/>
          <p:cNvSpPr txBox="1"/>
          <p:nvPr>
            <p:ph type="title"/>
          </p:nvPr>
        </p:nvSpPr>
        <p:spPr>
          <a:xfrm>
            <a:off x="0" y="-5850"/>
            <a:ext cx="9144000" cy="846900"/>
          </a:xfrm>
          <a:prstGeom prst="rect">
            <a:avLst/>
          </a:prstGeom>
          <a:solidFill>
            <a:srgbClr val="6594E1"/>
          </a:solidFill>
          <a:ln>
            <a:noFill/>
          </a:ln>
        </p:spPr>
        <p:txBody>
          <a:bodyPr anchorCtr="0" anchor="t" bIns="91425" lIns="91425" spcFirstLastPara="1" rIns="91425" wrap="square" tIns="91425">
            <a:noAutofit/>
          </a:bodyPr>
          <a:lstStyle/>
          <a:p>
            <a:pPr indent="0" lvl="0" marL="0" rtl="0" algn="ctr">
              <a:spcBef>
                <a:spcPts val="0"/>
              </a:spcBef>
              <a:spcAft>
                <a:spcPts val="0"/>
              </a:spcAft>
              <a:buSzPts val="891"/>
              <a:buNone/>
            </a:pPr>
            <a:r>
              <a:rPr b="1" lang="ja" sz="4400">
                <a:latin typeface="Yusei Magic"/>
                <a:ea typeface="Yusei Magic"/>
                <a:cs typeface="Yusei Magic"/>
                <a:sym typeface="Yusei Magic"/>
              </a:rPr>
              <a:t>２．計画立案</a:t>
            </a:r>
            <a:r>
              <a:rPr b="1" lang="ja" sz="4400">
                <a:latin typeface="Yusei Magic"/>
                <a:ea typeface="Yusei Magic"/>
                <a:cs typeface="Yusei Magic"/>
                <a:sym typeface="Yusei Magic"/>
              </a:rPr>
              <a:t>編 </a:t>
            </a:r>
            <a:r>
              <a:rPr b="1" lang="ja" sz="4400">
                <a:solidFill>
                  <a:srgbClr val="000000"/>
                </a:solidFill>
                <a:latin typeface="Yusei Magic"/>
                <a:ea typeface="Yusei Magic"/>
                <a:cs typeface="Yusei Magic"/>
                <a:sym typeface="Yusei Magic"/>
              </a:rPr>
              <a:t>目次</a:t>
            </a:r>
            <a:endParaRPr b="1" sz="4400">
              <a:solidFill>
                <a:srgbClr val="000000"/>
              </a:solidFill>
              <a:latin typeface="Yusei Magic"/>
              <a:ea typeface="Yusei Magic"/>
              <a:cs typeface="Yusei Magic"/>
              <a:sym typeface="Yusei Mag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9144000" cy="444000"/>
          </a:xfrm>
          <a:prstGeom prst="rect">
            <a:avLst/>
          </a:prstGeom>
          <a:solidFill>
            <a:srgbClr val="EFEFEF"/>
          </a:solidFill>
        </p:spPr>
        <p:txBody>
          <a:bodyPr anchorCtr="0" anchor="t" bIns="91425" lIns="91425" spcFirstLastPara="1" rIns="91425" wrap="square" tIns="91425">
            <a:normAutofit/>
          </a:bodyPr>
          <a:lstStyle/>
          <a:p>
            <a:pPr indent="0" lvl="0" marL="0" rtl="0" algn="l">
              <a:lnSpc>
                <a:spcPct val="140000"/>
              </a:lnSpc>
              <a:spcBef>
                <a:spcPts val="0"/>
              </a:spcBef>
              <a:spcAft>
                <a:spcPts val="1200"/>
              </a:spcAft>
              <a:buNone/>
            </a:pPr>
            <a:r>
              <a:rPr b="1" lang="ja" sz="1600">
                <a:latin typeface="Meiryo"/>
                <a:ea typeface="Meiryo"/>
                <a:cs typeface="Meiryo"/>
                <a:sym typeface="Meiryo"/>
              </a:rPr>
              <a:t>１．</a:t>
            </a:r>
            <a:r>
              <a:rPr b="1" lang="ja" sz="1600">
                <a:latin typeface="Meiryo"/>
                <a:ea typeface="Meiryo"/>
                <a:cs typeface="Meiryo"/>
                <a:sym typeface="Meiryo"/>
              </a:rPr>
              <a:t>研修の目的</a:t>
            </a:r>
            <a:endParaRPr>
              <a:latin typeface="Meiryo"/>
              <a:ea typeface="Meiryo"/>
              <a:cs typeface="Meiryo"/>
              <a:sym typeface="Meiryo"/>
            </a:endParaRPr>
          </a:p>
        </p:txBody>
      </p:sp>
      <p:sp>
        <p:nvSpPr>
          <p:cNvPr id="61" name="Google Shape;61;p14"/>
          <p:cNvSpPr txBox="1"/>
          <p:nvPr>
            <p:ph idx="1" type="body"/>
          </p:nvPr>
        </p:nvSpPr>
        <p:spPr>
          <a:xfrm>
            <a:off x="311700" y="619075"/>
            <a:ext cx="8520600" cy="21906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b="1" lang="ja" sz="1700">
                <a:solidFill>
                  <a:schemeClr val="dk1"/>
                </a:solidFill>
                <a:latin typeface="Meiryo"/>
                <a:ea typeface="Meiryo"/>
                <a:cs typeface="Meiryo"/>
                <a:sym typeface="Meiryo"/>
              </a:rPr>
              <a:t>研修全体の目的</a:t>
            </a:r>
            <a:endParaRPr sz="1700">
              <a:solidFill>
                <a:schemeClr val="dk1"/>
              </a:solidFill>
              <a:latin typeface="Meiryo"/>
              <a:ea typeface="Meiryo"/>
              <a:cs typeface="Meiryo"/>
              <a:sym typeface="Meiryo"/>
            </a:endParaRPr>
          </a:p>
          <a:p>
            <a:pPr indent="0" lvl="0" marL="0" rtl="0" algn="l">
              <a:spcBef>
                <a:spcPts val="1200"/>
              </a:spcBef>
              <a:spcAft>
                <a:spcPts val="0"/>
              </a:spcAft>
              <a:buClr>
                <a:schemeClr val="dk1"/>
              </a:buClr>
              <a:buSzPts val="1100"/>
              <a:buFont typeface="Arial"/>
              <a:buNone/>
            </a:pPr>
            <a:r>
              <a:rPr lang="ja" sz="1700">
                <a:solidFill>
                  <a:schemeClr val="dk1"/>
                </a:solidFill>
                <a:latin typeface="Meiryo"/>
                <a:ea typeface="Meiryo"/>
                <a:cs typeface="Meiryo"/>
                <a:sym typeface="Meiryo"/>
              </a:rPr>
              <a:t>　ミノマワリの業務を改善し、余力を創出する</a:t>
            </a:r>
            <a:endParaRPr b="1" sz="1700">
              <a:solidFill>
                <a:schemeClr val="dk1"/>
              </a:solidFill>
              <a:latin typeface="Meiryo"/>
              <a:ea typeface="Meiryo"/>
              <a:cs typeface="Meiryo"/>
              <a:sym typeface="Meiryo"/>
            </a:endParaRPr>
          </a:p>
          <a:p>
            <a:pPr indent="0" lvl="0" marL="0" rtl="0" algn="l">
              <a:spcBef>
                <a:spcPts val="1200"/>
              </a:spcBef>
              <a:spcAft>
                <a:spcPts val="0"/>
              </a:spcAft>
              <a:buClr>
                <a:schemeClr val="dk1"/>
              </a:buClr>
              <a:buSzPts val="1100"/>
              <a:buFont typeface="Arial"/>
              <a:buNone/>
            </a:pPr>
            <a:r>
              <a:rPr b="1" lang="ja" sz="1700">
                <a:solidFill>
                  <a:schemeClr val="dk1"/>
                </a:solidFill>
                <a:latin typeface="Meiryo"/>
                <a:ea typeface="Meiryo"/>
                <a:cs typeface="Meiryo"/>
                <a:sym typeface="Meiryo"/>
              </a:rPr>
              <a:t>研修内容</a:t>
            </a:r>
            <a:endParaRPr sz="1700">
              <a:solidFill>
                <a:schemeClr val="dk1"/>
              </a:solidFill>
              <a:latin typeface="Meiryo"/>
              <a:ea typeface="Meiryo"/>
              <a:cs typeface="Meiryo"/>
              <a:sym typeface="Meiryo"/>
            </a:endParaRPr>
          </a:p>
          <a:p>
            <a:pPr indent="0" lvl="0" marL="0" rtl="0" algn="l">
              <a:spcBef>
                <a:spcPts val="1200"/>
              </a:spcBef>
              <a:spcAft>
                <a:spcPts val="0"/>
              </a:spcAft>
              <a:buClr>
                <a:schemeClr val="dk1"/>
              </a:buClr>
              <a:buSzPts val="1100"/>
              <a:buFont typeface="Arial"/>
              <a:buNone/>
            </a:pPr>
            <a:r>
              <a:rPr lang="ja" sz="1700">
                <a:solidFill>
                  <a:schemeClr val="dk1"/>
                </a:solidFill>
                <a:latin typeface="Meiryo"/>
                <a:ea typeface="Meiryo"/>
                <a:cs typeface="Meiryo"/>
                <a:sym typeface="Meiryo"/>
              </a:rPr>
              <a:t>　３カ月の研修を通して、既存業務フローの整理・スキルアップを実現し、</a:t>
            </a:r>
            <a:endParaRPr sz="1700">
              <a:solidFill>
                <a:schemeClr val="dk1"/>
              </a:solidFill>
              <a:latin typeface="Meiryo"/>
              <a:ea typeface="Meiryo"/>
              <a:cs typeface="Meiryo"/>
              <a:sym typeface="Meiryo"/>
            </a:endParaRPr>
          </a:p>
          <a:p>
            <a:pPr indent="0" lvl="0" marL="0" rtl="0" algn="l">
              <a:spcBef>
                <a:spcPts val="1200"/>
              </a:spcBef>
              <a:spcAft>
                <a:spcPts val="1200"/>
              </a:spcAft>
              <a:buClr>
                <a:schemeClr val="dk1"/>
              </a:buClr>
              <a:buSzPts val="1100"/>
              <a:buFont typeface="Arial"/>
              <a:buNone/>
            </a:pPr>
            <a:r>
              <a:rPr lang="ja" sz="1700">
                <a:solidFill>
                  <a:schemeClr val="dk1"/>
                </a:solidFill>
                <a:latin typeface="Meiryo"/>
                <a:ea typeface="Meiryo"/>
                <a:cs typeface="Meiryo"/>
                <a:sym typeface="Meiryo"/>
              </a:rPr>
              <a:t>　システムと運用フローを再構築する</a:t>
            </a:r>
            <a:endParaRPr sz="1700">
              <a:latin typeface="Meiryo"/>
              <a:ea typeface="Meiryo"/>
              <a:cs typeface="Meiryo"/>
              <a:sym typeface="Meiryo"/>
            </a:endParaRPr>
          </a:p>
        </p:txBody>
      </p:sp>
      <p:sp>
        <p:nvSpPr>
          <p:cNvPr id="62" name="Google Shape;62;p14"/>
          <p:cNvSpPr txBox="1"/>
          <p:nvPr/>
        </p:nvSpPr>
        <p:spPr>
          <a:xfrm>
            <a:off x="311700" y="3080875"/>
            <a:ext cx="4144500" cy="203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ja" sz="1700">
                <a:solidFill>
                  <a:schemeClr val="dk1"/>
                </a:solidFill>
                <a:latin typeface="Meiryo"/>
                <a:ea typeface="Meiryo"/>
                <a:cs typeface="Meiryo"/>
                <a:sym typeface="Meiryo"/>
              </a:rPr>
              <a:t>本研修の</a:t>
            </a:r>
            <a:r>
              <a:rPr b="1" lang="ja" sz="1700">
                <a:solidFill>
                  <a:schemeClr val="dk1"/>
                </a:solidFill>
                <a:latin typeface="Meiryo"/>
                <a:ea typeface="Meiryo"/>
                <a:cs typeface="Meiryo"/>
                <a:sym typeface="Meiryo"/>
              </a:rPr>
              <a:t>位置づけ</a:t>
            </a:r>
            <a:endParaRPr sz="1700">
              <a:solidFill>
                <a:schemeClr val="dk1"/>
              </a:solidFill>
              <a:latin typeface="Meiryo"/>
              <a:ea typeface="Meiryo"/>
              <a:cs typeface="Meiryo"/>
              <a:sym typeface="Meiryo"/>
            </a:endParaRPr>
          </a:p>
          <a:p>
            <a:pPr indent="0" lvl="0" marL="0" rtl="0" algn="l">
              <a:lnSpc>
                <a:spcPct val="115000"/>
              </a:lnSpc>
              <a:spcBef>
                <a:spcPts val="1200"/>
              </a:spcBef>
              <a:spcAft>
                <a:spcPts val="0"/>
              </a:spcAft>
              <a:buNone/>
            </a:pPr>
            <a:r>
              <a:rPr lang="ja" sz="1600">
                <a:solidFill>
                  <a:schemeClr val="dk1"/>
                </a:solidFill>
                <a:latin typeface="Meiryo"/>
                <a:ea typeface="Meiryo"/>
                <a:cs typeface="Meiryo"/>
                <a:sym typeface="Meiryo"/>
              </a:rPr>
              <a:t>・ミノマワリDXの概略を把握し、</a:t>
            </a:r>
            <a:endParaRPr sz="1600">
              <a:solidFill>
                <a:schemeClr val="dk1"/>
              </a:solidFill>
              <a:latin typeface="Meiryo"/>
              <a:ea typeface="Meiryo"/>
              <a:cs typeface="Meiryo"/>
              <a:sym typeface="Meiryo"/>
            </a:endParaRPr>
          </a:p>
          <a:p>
            <a:pPr indent="0" lvl="0" marL="0" rtl="0" algn="l">
              <a:lnSpc>
                <a:spcPct val="115000"/>
              </a:lnSpc>
              <a:spcBef>
                <a:spcPts val="1200"/>
              </a:spcBef>
              <a:spcAft>
                <a:spcPts val="0"/>
              </a:spcAft>
              <a:buNone/>
            </a:pPr>
            <a:r>
              <a:rPr lang="ja" sz="1600">
                <a:solidFill>
                  <a:schemeClr val="dk1"/>
                </a:solidFill>
                <a:latin typeface="Meiryo"/>
                <a:ea typeface="Meiryo"/>
                <a:cs typeface="Meiryo"/>
                <a:sym typeface="Meiryo"/>
              </a:rPr>
              <a:t>　ロードマップを明確にする</a:t>
            </a:r>
            <a:endParaRPr sz="1700">
              <a:solidFill>
                <a:schemeClr val="dk1"/>
              </a:solidFill>
              <a:latin typeface="Meiryo"/>
              <a:ea typeface="Meiryo"/>
              <a:cs typeface="Meiryo"/>
              <a:sym typeface="Meiryo"/>
            </a:endParaRPr>
          </a:p>
          <a:p>
            <a:pPr indent="0" lvl="0" marL="0" rtl="0" algn="l">
              <a:lnSpc>
                <a:spcPct val="115000"/>
              </a:lnSpc>
              <a:spcBef>
                <a:spcPts val="1200"/>
              </a:spcBef>
              <a:spcAft>
                <a:spcPts val="0"/>
              </a:spcAft>
              <a:buNone/>
            </a:pPr>
            <a:r>
              <a:rPr lang="ja" sz="1100">
                <a:solidFill>
                  <a:schemeClr val="dk1"/>
                </a:solidFill>
                <a:latin typeface="Meiryo"/>
                <a:ea typeface="Meiryo"/>
                <a:cs typeface="Meiryo"/>
                <a:sym typeface="Meiryo"/>
              </a:rPr>
              <a:t>　　※次ページの鳥観図に記載</a:t>
            </a:r>
            <a:endParaRPr sz="1100">
              <a:solidFill>
                <a:schemeClr val="dk1"/>
              </a:solidFill>
              <a:latin typeface="Meiryo"/>
              <a:ea typeface="Meiryo"/>
              <a:cs typeface="Meiryo"/>
              <a:sym typeface="Meiryo"/>
            </a:endParaRPr>
          </a:p>
          <a:p>
            <a:pPr indent="0" lvl="0" marL="0" rtl="0" algn="l">
              <a:lnSpc>
                <a:spcPct val="115000"/>
              </a:lnSpc>
              <a:spcBef>
                <a:spcPts val="1200"/>
              </a:spcBef>
              <a:spcAft>
                <a:spcPts val="1200"/>
              </a:spcAft>
              <a:buNone/>
            </a:pPr>
            <a:r>
              <a:t/>
            </a:r>
            <a:endParaRPr sz="1100">
              <a:solidFill>
                <a:schemeClr val="dk1"/>
              </a:solidFill>
              <a:latin typeface="Meiryo"/>
              <a:ea typeface="Meiryo"/>
              <a:cs typeface="Meiryo"/>
              <a:sym typeface="Meiryo"/>
            </a:endParaRPr>
          </a:p>
        </p:txBody>
      </p:sp>
      <p:sp>
        <p:nvSpPr>
          <p:cNvPr id="63" name="Google Shape;63;p14"/>
          <p:cNvSpPr txBox="1"/>
          <p:nvPr/>
        </p:nvSpPr>
        <p:spPr>
          <a:xfrm>
            <a:off x="4687925" y="3080875"/>
            <a:ext cx="4144500" cy="18108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ja" sz="1700">
                <a:solidFill>
                  <a:schemeClr val="dk1"/>
                </a:solidFill>
                <a:latin typeface="Meiryo"/>
                <a:ea typeface="Meiryo"/>
                <a:cs typeface="Meiryo"/>
                <a:sym typeface="Meiryo"/>
              </a:rPr>
              <a:t>本研修終了時の状態目標</a:t>
            </a:r>
            <a:endParaRPr sz="1700">
              <a:solidFill>
                <a:schemeClr val="dk1"/>
              </a:solidFill>
              <a:latin typeface="Meiryo"/>
              <a:ea typeface="Meiryo"/>
              <a:cs typeface="Meiryo"/>
              <a:sym typeface="Meiryo"/>
            </a:endParaRPr>
          </a:p>
          <a:p>
            <a:pPr indent="0" lvl="0" marL="0" rtl="0" algn="l">
              <a:lnSpc>
                <a:spcPct val="115000"/>
              </a:lnSpc>
              <a:spcBef>
                <a:spcPts val="1200"/>
              </a:spcBef>
              <a:spcAft>
                <a:spcPts val="0"/>
              </a:spcAft>
              <a:buNone/>
            </a:pPr>
            <a:r>
              <a:rPr lang="ja" sz="1700">
                <a:solidFill>
                  <a:schemeClr val="dk1"/>
                </a:solidFill>
                <a:latin typeface="Meiryo"/>
                <a:ea typeface="Meiryo"/>
                <a:cs typeface="Meiryo"/>
                <a:sym typeface="Meiryo"/>
              </a:rPr>
              <a:t>①ミノマワリDXの概念を把握している</a:t>
            </a:r>
            <a:endParaRPr sz="1700">
              <a:solidFill>
                <a:schemeClr val="dk1"/>
              </a:solidFill>
              <a:latin typeface="Meiryo"/>
              <a:ea typeface="Meiryo"/>
              <a:cs typeface="Meiryo"/>
              <a:sym typeface="Meiryo"/>
            </a:endParaRPr>
          </a:p>
          <a:p>
            <a:pPr indent="0" lvl="0" marL="0" rtl="0" algn="l">
              <a:lnSpc>
                <a:spcPct val="115000"/>
              </a:lnSpc>
              <a:spcBef>
                <a:spcPts val="1200"/>
              </a:spcBef>
              <a:spcAft>
                <a:spcPts val="0"/>
              </a:spcAft>
              <a:buNone/>
            </a:pPr>
            <a:r>
              <a:rPr lang="ja" sz="1700">
                <a:solidFill>
                  <a:schemeClr val="dk1"/>
                </a:solidFill>
                <a:latin typeface="Meiryo"/>
                <a:ea typeface="Meiryo"/>
                <a:cs typeface="Meiryo"/>
                <a:sym typeface="Meiryo"/>
              </a:rPr>
              <a:t>②研修内容の概要を把握している</a:t>
            </a:r>
            <a:endParaRPr sz="1700">
              <a:solidFill>
                <a:schemeClr val="dk1"/>
              </a:solidFill>
              <a:latin typeface="Meiryo"/>
              <a:ea typeface="Meiryo"/>
              <a:cs typeface="Meiryo"/>
              <a:sym typeface="Meiryo"/>
            </a:endParaRPr>
          </a:p>
          <a:p>
            <a:pPr indent="0" lvl="0" marL="0" rtl="0" algn="l">
              <a:lnSpc>
                <a:spcPct val="115000"/>
              </a:lnSpc>
              <a:spcBef>
                <a:spcPts val="1200"/>
              </a:spcBef>
              <a:spcAft>
                <a:spcPts val="1200"/>
              </a:spcAft>
              <a:buNone/>
            </a:pPr>
            <a:r>
              <a:rPr lang="ja" sz="1700">
                <a:solidFill>
                  <a:schemeClr val="dk1"/>
                </a:solidFill>
                <a:latin typeface="Meiryo"/>
                <a:ea typeface="Meiryo"/>
                <a:cs typeface="Meiryo"/>
                <a:sym typeface="Meiryo"/>
              </a:rPr>
              <a:t>③取組みへ共感し、ワクワクしている</a:t>
            </a:r>
            <a:endParaRPr sz="1700">
              <a:solidFill>
                <a:schemeClr val="dk1"/>
              </a:solidFill>
              <a:latin typeface="Meiryo"/>
              <a:ea typeface="Meiryo"/>
              <a:cs typeface="Meiryo"/>
              <a:sym typeface="Meiry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0" y="0"/>
            <a:ext cx="9144000" cy="444000"/>
          </a:xfrm>
          <a:prstGeom prst="rect">
            <a:avLst/>
          </a:prstGeom>
          <a:solidFill>
            <a:srgbClr val="EFEFEF"/>
          </a:solidFill>
        </p:spPr>
        <p:txBody>
          <a:bodyPr anchorCtr="0" anchor="t" bIns="91425" lIns="91425" spcFirstLastPara="1" rIns="91425" wrap="square" tIns="91425">
            <a:normAutofit/>
          </a:bodyPr>
          <a:lstStyle/>
          <a:p>
            <a:pPr indent="0" lvl="0" marL="0" rtl="0" algn="l">
              <a:lnSpc>
                <a:spcPct val="140000"/>
              </a:lnSpc>
              <a:spcBef>
                <a:spcPts val="0"/>
              </a:spcBef>
              <a:spcAft>
                <a:spcPts val="1200"/>
              </a:spcAft>
              <a:buNone/>
            </a:pPr>
            <a:r>
              <a:rPr b="1" lang="ja" sz="1600">
                <a:latin typeface="Meiryo"/>
                <a:ea typeface="Meiryo"/>
                <a:cs typeface="Meiryo"/>
                <a:sym typeface="Meiryo"/>
              </a:rPr>
              <a:t>１．研修の目的</a:t>
            </a:r>
            <a:endParaRPr>
              <a:latin typeface="Meiryo"/>
              <a:ea typeface="Meiryo"/>
              <a:cs typeface="Meiryo"/>
              <a:sym typeface="Meiryo"/>
            </a:endParaRPr>
          </a:p>
        </p:txBody>
      </p:sp>
      <p:sp>
        <p:nvSpPr>
          <p:cNvPr id="69" name="Google Shape;69;p15"/>
          <p:cNvSpPr txBox="1"/>
          <p:nvPr>
            <p:ph idx="1" type="body"/>
          </p:nvPr>
        </p:nvSpPr>
        <p:spPr>
          <a:xfrm>
            <a:off x="311700" y="619075"/>
            <a:ext cx="8520600" cy="21906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b="1" lang="ja" sz="1700">
                <a:solidFill>
                  <a:schemeClr val="dk1"/>
                </a:solidFill>
                <a:latin typeface="Meiryo"/>
                <a:ea typeface="Meiryo"/>
                <a:cs typeface="Meiryo"/>
                <a:sym typeface="Meiryo"/>
              </a:rPr>
              <a:t>研修全体の目的</a:t>
            </a:r>
            <a:endParaRPr sz="1700">
              <a:solidFill>
                <a:schemeClr val="dk1"/>
              </a:solidFill>
              <a:latin typeface="Meiryo"/>
              <a:ea typeface="Meiryo"/>
              <a:cs typeface="Meiryo"/>
              <a:sym typeface="Meiryo"/>
            </a:endParaRPr>
          </a:p>
          <a:p>
            <a:pPr indent="0" lvl="0" marL="0" rtl="0" algn="l">
              <a:spcBef>
                <a:spcPts val="1200"/>
              </a:spcBef>
              <a:spcAft>
                <a:spcPts val="0"/>
              </a:spcAft>
              <a:buClr>
                <a:schemeClr val="dk1"/>
              </a:buClr>
              <a:buSzPts val="1100"/>
              <a:buFont typeface="Arial"/>
              <a:buNone/>
            </a:pPr>
            <a:r>
              <a:rPr lang="ja" sz="1700">
                <a:solidFill>
                  <a:schemeClr val="dk1"/>
                </a:solidFill>
                <a:latin typeface="Meiryo"/>
                <a:ea typeface="Meiryo"/>
                <a:cs typeface="Meiryo"/>
                <a:sym typeface="Meiryo"/>
              </a:rPr>
              <a:t>　ミノマワリの業務を改善し、余力を創出する</a:t>
            </a:r>
            <a:endParaRPr b="1" sz="1700">
              <a:solidFill>
                <a:schemeClr val="dk1"/>
              </a:solidFill>
              <a:latin typeface="Meiryo"/>
              <a:ea typeface="Meiryo"/>
              <a:cs typeface="Meiryo"/>
              <a:sym typeface="Meiryo"/>
            </a:endParaRPr>
          </a:p>
          <a:p>
            <a:pPr indent="0" lvl="0" marL="0" rtl="0" algn="l">
              <a:spcBef>
                <a:spcPts val="1200"/>
              </a:spcBef>
              <a:spcAft>
                <a:spcPts val="0"/>
              </a:spcAft>
              <a:buClr>
                <a:schemeClr val="dk1"/>
              </a:buClr>
              <a:buSzPts val="1100"/>
              <a:buFont typeface="Arial"/>
              <a:buNone/>
            </a:pPr>
            <a:r>
              <a:rPr b="1" lang="ja" sz="1700">
                <a:solidFill>
                  <a:schemeClr val="dk1"/>
                </a:solidFill>
                <a:latin typeface="Meiryo"/>
                <a:ea typeface="Meiryo"/>
                <a:cs typeface="Meiryo"/>
                <a:sym typeface="Meiryo"/>
              </a:rPr>
              <a:t>研修内容</a:t>
            </a:r>
            <a:endParaRPr sz="1700">
              <a:solidFill>
                <a:schemeClr val="dk1"/>
              </a:solidFill>
              <a:latin typeface="Meiryo"/>
              <a:ea typeface="Meiryo"/>
              <a:cs typeface="Meiryo"/>
              <a:sym typeface="Meiryo"/>
            </a:endParaRPr>
          </a:p>
          <a:p>
            <a:pPr indent="0" lvl="0" marL="0" rtl="0" algn="l">
              <a:spcBef>
                <a:spcPts val="1200"/>
              </a:spcBef>
              <a:spcAft>
                <a:spcPts val="0"/>
              </a:spcAft>
              <a:buClr>
                <a:schemeClr val="dk1"/>
              </a:buClr>
              <a:buSzPts val="1100"/>
              <a:buFont typeface="Arial"/>
              <a:buNone/>
            </a:pPr>
            <a:r>
              <a:rPr lang="ja" sz="1700">
                <a:solidFill>
                  <a:schemeClr val="dk1"/>
                </a:solidFill>
                <a:latin typeface="Meiryo"/>
                <a:ea typeface="Meiryo"/>
                <a:cs typeface="Meiryo"/>
                <a:sym typeface="Meiryo"/>
              </a:rPr>
              <a:t>　３カ月の研修を通じて、既存業務フローの整理・スキルアップを実現し、</a:t>
            </a:r>
            <a:endParaRPr sz="1700">
              <a:solidFill>
                <a:schemeClr val="dk1"/>
              </a:solidFill>
              <a:latin typeface="Meiryo"/>
              <a:ea typeface="Meiryo"/>
              <a:cs typeface="Meiryo"/>
              <a:sym typeface="Meiryo"/>
            </a:endParaRPr>
          </a:p>
          <a:p>
            <a:pPr indent="0" lvl="0" marL="0" rtl="0" algn="l">
              <a:spcBef>
                <a:spcPts val="1200"/>
              </a:spcBef>
              <a:spcAft>
                <a:spcPts val="1200"/>
              </a:spcAft>
              <a:buClr>
                <a:schemeClr val="dk1"/>
              </a:buClr>
              <a:buSzPts val="1100"/>
              <a:buFont typeface="Arial"/>
              <a:buNone/>
            </a:pPr>
            <a:r>
              <a:rPr lang="ja" sz="1700">
                <a:solidFill>
                  <a:schemeClr val="dk1"/>
                </a:solidFill>
                <a:latin typeface="Meiryo"/>
                <a:ea typeface="Meiryo"/>
                <a:cs typeface="Meiryo"/>
                <a:sym typeface="Meiryo"/>
              </a:rPr>
              <a:t>　システムと運用フローを再構築する</a:t>
            </a:r>
            <a:endParaRPr sz="1700">
              <a:latin typeface="Meiryo"/>
              <a:ea typeface="Meiryo"/>
              <a:cs typeface="Meiryo"/>
              <a:sym typeface="Meiryo"/>
            </a:endParaRPr>
          </a:p>
        </p:txBody>
      </p:sp>
      <p:sp>
        <p:nvSpPr>
          <p:cNvPr id="70" name="Google Shape;70;p15"/>
          <p:cNvSpPr txBox="1"/>
          <p:nvPr/>
        </p:nvSpPr>
        <p:spPr>
          <a:xfrm>
            <a:off x="311700" y="3080875"/>
            <a:ext cx="4144500" cy="168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ja" sz="1700">
                <a:solidFill>
                  <a:schemeClr val="dk1"/>
                </a:solidFill>
                <a:latin typeface="Meiryo"/>
                <a:ea typeface="Meiryo"/>
                <a:cs typeface="Meiryo"/>
                <a:sym typeface="Meiryo"/>
              </a:rPr>
              <a:t>本研修の位置づけ</a:t>
            </a:r>
            <a:endParaRPr sz="1700">
              <a:solidFill>
                <a:schemeClr val="dk1"/>
              </a:solidFill>
              <a:latin typeface="Meiryo"/>
              <a:ea typeface="Meiryo"/>
              <a:cs typeface="Meiryo"/>
              <a:sym typeface="Meiryo"/>
            </a:endParaRPr>
          </a:p>
          <a:p>
            <a:pPr indent="0" lvl="0" marL="0" rtl="0" algn="l">
              <a:lnSpc>
                <a:spcPct val="115000"/>
              </a:lnSpc>
              <a:spcBef>
                <a:spcPts val="1200"/>
              </a:spcBef>
              <a:spcAft>
                <a:spcPts val="0"/>
              </a:spcAft>
              <a:buClr>
                <a:schemeClr val="dk1"/>
              </a:buClr>
              <a:buSzPts val="1100"/>
              <a:buFont typeface="Arial"/>
              <a:buNone/>
            </a:pPr>
            <a:r>
              <a:rPr lang="ja" sz="1600">
                <a:solidFill>
                  <a:schemeClr val="dk1"/>
                </a:solidFill>
                <a:latin typeface="Meiryo"/>
                <a:ea typeface="Meiryo"/>
                <a:cs typeface="Meiryo"/>
                <a:sym typeface="Meiryo"/>
              </a:rPr>
              <a:t>・ミノマワリDXの概略を把握し、</a:t>
            </a:r>
            <a:endParaRPr sz="1600">
              <a:solidFill>
                <a:schemeClr val="dk1"/>
              </a:solidFill>
              <a:latin typeface="Meiryo"/>
              <a:ea typeface="Meiryo"/>
              <a:cs typeface="Meiryo"/>
              <a:sym typeface="Meiryo"/>
            </a:endParaRPr>
          </a:p>
          <a:p>
            <a:pPr indent="0" lvl="0" marL="0" rtl="0" algn="l">
              <a:lnSpc>
                <a:spcPct val="115000"/>
              </a:lnSpc>
              <a:spcBef>
                <a:spcPts val="1200"/>
              </a:spcBef>
              <a:spcAft>
                <a:spcPts val="0"/>
              </a:spcAft>
              <a:buClr>
                <a:schemeClr val="dk1"/>
              </a:buClr>
              <a:buSzPts val="1100"/>
              <a:buFont typeface="Arial"/>
              <a:buNone/>
            </a:pPr>
            <a:r>
              <a:rPr lang="ja" sz="1600">
                <a:solidFill>
                  <a:schemeClr val="dk1"/>
                </a:solidFill>
                <a:latin typeface="Meiryo"/>
                <a:ea typeface="Meiryo"/>
                <a:cs typeface="Meiryo"/>
                <a:sym typeface="Meiryo"/>
              </a:rPr>
              <a:t>　ロードマップを明確にする</a:t>
            </a:r>
            <a:endParaRPr sz="1700">
              <a:solidFill>
                <a:schemeClr val="dk1"/>
              </a:solidFill>
              <a:latin typeface="Meiryo"/>
              <a:ea typeface="Meiryo"/>
              <a:cs typeface="Meiryo"/>
              <a:sym typeface="Meiryo"/>
            </a:endParaRPr>
          </a:p>
          <a:p>
            <a:pPr indent="0" lvl="0" marL="0" rtl="0" algn="l">
              <a:lnSpc>
                <a:spcPct val="115000"/>
              </a:lnSpc>
              <a:spcBef>
                <a:spcPts val="1200"/>
              </a:spcBef>
              <a:spcAft>
                <a:spcPts val="1200"/>
              </a:spcAft>
              <a:buNone/>
            </a:pPr>
            <a:r>
              <a:rPr lang="ja" sz="1100">
                <a:solidFill>
                  <a:schemeClr val="dk1"/>
                </a:solidFill>
                <a:latin typeface="Meiryo"/>
                <a:ea typeface="Meiryo"/>
                <a:cs typeface="Meiryo"/>
                <a:sym typeface="Meiryo"/>
              </a:rPr>
              <a:t>　　※次ページの鳥観図に記載</a:t>
            </a:r>
            <a:endParaRPr sz="1100">
              <a:solidFill>
                <a:schemeClr val="dk1"/>
              </a:solidFill>
              <a:latin typeface="Meiryo"/>
              <a:ea typeface="Meiryo"/>
              <a:cs typeface="Meiryo"/>
              <a:sym typeface="Meiryo"/>
            </a:endParaRPr>
          </a:p>
        </p:txBody>
      </p:sp>
      <p:sp>
        <p:nvSpPr>
          <p:cNvPr id="71" name="Google Shape;71;p15"/>
          <p:cNvSpPr txBox="1"/>
          <p:nvPr/>
        </p:nvSpPr>
        <p:spPr>
          <a:xfrm>
            <a:off x="4687925" y="3080875"/>
            <a:ext cx="4144500" cy="18108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ja" sz="1700">
                <a:solidFill>
                  <a:schemeClr val="dk1"/>
                </a:solidFill>
                <a:latin typeface="Meiryo"/>
                <a:ea typeface="Meiryo"/>
                <a:cs typeface="Meiryo"/>
                <a:sym typeface="Meiryo"/>
              </a:rPr>
              <a:t>本研修終了時の状態目標</a:t>
            </a:r>
            <a:endParaRPr sz="1700">
              <a:solidFill>
                <a:schemeClr val="dk1"/>
              </a:solidFill>
              <a:latin typeface="Meiryo"/>
              <a:ea typeface="Meiryo"/>
              <a:cs typeface="Meiryo"/>
              <a:sym typeface="Meiryo"/>
            </a:endParaRPr>
          </a:p>
          <a:p>
            <a:pPr indent="0" lvl="0" marL="0" rtl="0" algn="l">
              <a:lnSpc>
                <a:spcPct val="115000"/>
              </a:lnSpc>
              <a:spcBef>
                <a:spcPts val="1200"/>
              </a:spcBef>
              <a:spcAft>
                <a:spcPts val="0"/>
              </a:spcAft>
              <a:buNone/>
            </a:pPr>
            <a:r>
              <a:rPr lang="ja" sz="1700">
                <a:solidFill>
                  <a:schemeClr val="dk1"/>
                </a:solidFill>
                <a:latin typeface="Meiryo"/>
                <a:ea typeface="Meiryo"/>
                <a:cs typeface="Meiryo"/>
                <a:sym typeface="Meiryo"/>
              </a:rPr>
              <a:t>①ミノマワリDXの概念を把握している</a:t>
            </a:r>
            <a:endParaRPr sz="1700">
              <a:solidFill>
                <a:schemeClr val="dk1"/>
              </a:solidFill>
              <a:latin typeface="Meiryo"/>
              <a:ea typeface="Meiryo"/>
              <a:cs typeface="Meiryo"/>
              <a:sym typeface="Meiryo"/>
            </a:endParaRPr>
          </a:p>
          <a:p>
            <a:pPr indent="0" lvl="0" marL="0" rtl="0" algn="l">
              <a:lnSpc>
                <a:spcPct val="115000"/>
              </a:lnSpc>
              <a:spcBef>
                <a:spcPts val="1200"/>
              </a:spcBef>
              <a:spcAft>
                <a:spcPts val="0"/>
              </a:spcAft>
              <a:buNone/>
            </a:pPr>
            <a:r>
              <a:rPr lang="ja" sz="1700">
                <a:solidFill>
                  <a:schemeClr val="dk1"/>
                </a:solidFill>
                <a:latin typeface="Meiryo"/>
                <a:ea typeface="Meiryo"/>
                <a:cs typeface="Meiryo"/>
                <a:sym typeface="Meiryo"/>
              </a:rPr>
              <a:t>②研修内容の概要を把握している</a:t>
            </a:r>
            <a:endParaRPr sz="1700">
              <a:solidFill>
                <a:schemeClr val="dk1"/>
              </a:solidFill>
              <a:latin typeface="Meiryo"/>
              <a:ea typeface="Meiryo"/>
              <a:cs typeface="Meiryo"/>
              <a:sym typeface="Meiryo"/>
            </a:endParaRPr>
          </a:p>
          <a:p>
            <a:pPr indent="0" lvl="0" marL="0" rtl="0" algn="l">
              <a:lnSpc>
                <a:spcPct val="115000"/>
              </a:lnSpc>
              <a:spcBef>
                <a:spcPts val="1200"/>
              </a:spcBef>
              <a:spcAft>
                <a:spcPts val="1200"/>
              </a:spcAft>
              <a:buNone/>
            </a:pPr>
            <a:r>
              <a:rPr lang="ja" sz="1700">
                <a:solidFill>
                  <a:schemeClr val="dk1"/>
                </a:solidFill>
                <a:latin typeface="Meiryo"/>
                <a:ea typeface="Meiryo"/>
                <a:cs typeface="Meiryo"/>
                <a:sym typeface="Meiryo"/>
              </a:rPr>
              <a:t>③取組みへ共感し、ワクワクしている</a:t>
            </a:r>
            <a:endParaRPr sz="1700">
              <a:solidFill>
                <a:schemeClr val="dk1"/>
              </a:solidFill>
              <a:latin typeface="Meiryo"/>
              <a:ea typeface="Meiryo"/>
              <a:cs typeface="Meiryo"/>
              <a:sym typeface="Meiryo"/>
            </a:endParaRPr>
          </a:p>
        </p:txBody>
      </p:sp>
      <p:sp>
        <p:nvSpPr>
          <p:cNvPr id="72" name="Google Shape;72;p15"/>
          <p:cNvSpPr/>
          <p:nvPr/>
        </p:nvSpPr>
        <p:spPr>
          <a:xfrm>
            <a:off x="3500300" y="1481050"/>
            <a:ext cx="2633700" cy="444000"/>
          </a:xfrm>
          <a:prstGeom prst="wedgeRoundRectCallout">
            <a:avLst>
              <a:gd fmla="val -35442" name="adj1"/>
              <a:gd fmla="val -70816" name="adj2"/>
              <a:gd fmla="val 0" name="adj3"/>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1100"/>
              <a:t>お客様への価値貢献ではなく、</a:t>
            </a:r>
            <a:endParaRPr b="1" sz="1100"/>
          </a:p>
          <a:p>
            <a:pPr indent="0" lvl="0" marL="0" rtl="0" algn="l">
              <a:spcBef>
                <a:spcPts val="0"/>
              </a:spcBef>
              <a:spcAft>
                <a:spcPts val="0"/>
              </a:spcAft>
              <a:buNone/>
            </a:pPr>
            <a:r>
              <a:rPr b="1" lang="ja" sz="1100"/>
              <a:t>自分達の工数短縮が目的ってこと？</a:t>
            </a:r>
            <a:endParaRPr b="1" sz="1100"/>
          </a:p>
        </p:txBody>
      </p:sp>
      <p:sp>
        <p:nvSpPr>
          <p:cNvPr id="73" name="Google Shape;73;p15"/>
          <p:cNvSpPr/>
          <p:nvPr/>
        </p:nvSpPr>
        <p:spPr>
          <a:xfrm>
            <a:off x="6173725" y="1220363"/>
            <a:ext cx="2413800" cy="444000"/>
          </a:xfrm>
          <a:prstGeom prst="wedgeRoundRectCallout">
            <a:avLst>
              <a:gd fmla="val -35523" name="adj1"/>
              <a:gd fmla="val 96042" name="adj2"/>
              <a:gd fmla="val 0" name="adj3"/>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1100"/>
              <a:t>スキルアップとは具体的に何？</a:t>
            </a:r>
            <a:endParaRPr b="1" sz="1100"/>
          </a:p>
          <a:p>
            <a:pPr indent="0" lvl="0" marL="0" rtl="0" algn="l">
              <a:spcBef>
                <a:spcPts val="0"/>
              </a:spcBef>
              <a:spcAft>
                <a:spcPts val="0"/>
              </a:spcAft>
              <a:buNone/>
            </a:pPr>
            <a:r>
              <a:rPr b="1" lang="ja" sz="1100"/>
              <a:t>抽象度高い気がします。</a:t>
            </a:r>
            <a:endParaRPr b="1" sz="1100"/>
          </a:p>
        </p:txBody>
      </p:sp>
      <p:sp>
        <p:nvSpPr>
          <p:cNvPr id="74" name="Google Shape;74;p15"/>
          <p:cNvSpPr/>
          <p:nvPr/>
        </p:nvSpPr>
        <p:spPr>
          <a:xfrm>
            <a:off x="108225" y="2733475"/>
            <a:ext cx="2574300" cy="444000"/>
          </a:xfrm>
          <a:prstGeom prst="wedgeRoundRectCallout">
            <a:avLst>
              <a:gd fmla="val -12748" name="adj1"/>
              <a:gd fmla="val -78542" name="adj2"/>
              <a:gd fmla="val 0" name="adj3"/>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1100"/>
              <a:t>システム再構築がゴールってこと？</a:t>
            </a:r>
            <a:endParaRPr b="1" sz="1100"/>
          </a:p>
        </p:txBody>
      </p:sp>
      <p:sp>
        <p:nvSpPr>
          <p:cNvPr id="75" name="Google Shape;75;p15"/>
          <p:cNvSpPr/>
          <p:nvPr/>
        </p:nvSpPr>
        <p:spPr>
          <a:xfrm>
            <a:off x="4572000" y="2440725"/>
            <a:ext cx="2179500" cy="444000"/>
          </a:xfrm>
          <a:prstGeom prst="wedgeRoundRectCallout">
            <a:avLst>
              <a:gd fmla="val -63444" name="adj1"/>
              <a:gd fmla="val -25929" name="adj2"/>
              <a:gd fmla="val 0" name="adj3"/>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1100"/>
              <a:t>案件によって必要なツールや</a:t>
            </a:r>
            <a:endParaRPr b="1" sz="1100"/>
          </a:p>
          <a:p>
            <a:pPr indent="0" lvl="0" marL="0" rtl="0" algn="l">
              <a:spcBef>
                <a:spcPts val="0"/>
              </a:spcBef>
              <a:spcAft>
                <a:spcPts val="0"/>
              </a:spcAft>
              <a:buNone/>
            </a:pPr>
            <a:r>
              <a:rPr b="1" lang="ja" sz="1100"/>
              <a:t>スキル要件って違くない？</a:t>
            </a:r>
            <a:endParaRPr b="1" sz="1100"/>
          </a:p>
        </p:txBody>
      </p:sp>
      <p:sp>
        <p:nvSpPr>
          <p:cNvPr id="76" name="Google Shape;76;p15"/>
          <p:cNvSpPr/>
          <p:nvPr/>
        </p:nvSpPr>
        <p:spPr>
          <a:xfrm>
            <a:off x="1411150" y="1481050"/>
            <a:ext cx="1939500" cy="444000"/>
          </a:xfrm>
          <a:prstGeom prst="wedgeRoundRectCallout">
            <a:avLst>
              <a:gd fmla="val -51224" name="adj1"/>
              <a:gd fmla="val 70194" name="adj2"/>
              <a:gd fmla="val 0" name="adj3"/>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1100"/>
              <a:t>そんな時間は取れないよ</a:t>
            </a:r>
            <a:endParaRPr b="1" sz="1100"/>
          </a:p>
        </p:txBody>
      </p:sp>
      <p:sp>
        <p:nvSpPr>
          <p:cNvPr id="77" name="Google Shape;77;p15"/>
          <p:cNvSpPr/>
          <p:nvPr/>
        </p:nvSpPr>
        <p:spPr>
          <a:xfrm>
            <a:off x="5491725" y="3955125"/>
            <a:ext cx="2021100" cy="444000"/>
          </a:xfrm>
          <a:prstGeom prst="wedgeRoundRectCallout">
            <a:avLst>
              <a:gd fmla="val 27031" name="adj1"/>
              <a:gd fmla="val 71216" name="adj2"/>
              <a:gd fmla="val 0" name="adj3"/>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1100"/>
              <a:t>ふふふ・・口だけの奴なら</a:t>
            </a:r>
            <a:endParaRPr b="1" sz="1100"/>
          </a:p>
          <a:p>
            <a:pPr indent="0" lvl="0" marL="0" rtl="0" algn="l">
              <a:spcBef>
                <a:spcPts val="0"/>
              </a:spcBef>
              <a:spcAft>
                <a:spcPts val="0"/>
              </a:spcAft>
              <a:buNone/>
            </a:pPr>
            <a:r>
              <a:rPr b="1" lang="ja" sz="1100"/>
              <a:t>いくらでもおるからのう</a:t>
            </a:r>
            <a:endParaRPr b="1" sz="1100"/>
          </a:p>
        </p:txBody>
      </p:sp>
      <p:sp>
        <p:nvSpPr>
          <p:cNvPr id="78" name="Google Shape;78;p15"/>
          <p:cNvSpPr/>
          <p:nvPr/>
        </p:nvSpPr>
        <p:spPr>
          <a:xfrm>
            <a:off x="387300" y="66900"/>
            <a:ext cx="1455000" cy="310200"/>
          </a:xfrm>
          <a:prstGeom prst="wedgeRoundRectCallout">
            <a:avLst>
              <a:gd fmla="val -41569" name="adj1"/>
              <a:gd fmla="val 77083" name="adj2"/>
              <a:gd fmla="val 0" name="adj3"/>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1600"/>
              <a:t>想定する疑問</a:t>
            </a:r>
            <a:endParaRPr b="1" sz="1600"/>
          </a:p>
        </p:txBody>
      </p:sp>
      <p:sp>
        <p:nvSpPr>
          <p:cNvPr id="79" name="Google Shape;79;p15"/>
          <p:cNvSpPr/>
          <p:nvPr/>
        </p:nvSpPr>
        <p:spPr>
          <a:xfrm>
            <a:off x="573650" y="4036375"/>
            <a:ext cx="1838100" cy="444000"/>
          </a:xfrm>
          <a:prstGeom prst="wedgeRoundRectCallout">
            <a:avLst>
              <a:gd fmla="val -12748" name="adj1"/>
              <a:gd fmla="val -78542" name="adj2"/>
              <a:gd fmla="val 0" name="adj3"/>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1100"/>
              <a:t>ミノマワリDXとは・・？</a:t>
            </a:r>
            <a:endParaRPr b="1"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0" y="-5850"/>
            <a:ext cx="9144000" cy="846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SzPts val="891"/>
              <a:buNone/>
            </a:pPr>
            <a:r>
              <a:rPr lang="ja" sz="4400">
                <a:solidFill>
                  <a:srgbClr val="000000"/>
                </a:solidFill>
                <a:latin typeface="Yusei Magic"/>
                <a:ea typeface="Yusei Magic"/>
                <a:cs typeface="Yusei Magic"/>
                <a:sym typeface="Yusei Magic"/>
              </a:rPr>
              <a:t>研修全体のスケジュール</a:t>
            </a:r>
            <a:endParaRPr sz="4400">
              <a:solidFill>
                <a:srgbClr val="000000"/>
              </a:solidFill>
              <a:latin typeface="Yusei Magic"/>
              <a:ea typeface="Yusei Magic"/>
              <a:cs typeface="Yusei Magic"/>
              <a:sym typeface="Yusei Magic"/>
            </a:endParaRPr>
          </a:p>
        </p:txBody>
      </p:sp>
      <p:sp>
        <p:nvSpPr>
          <p:cNvPr id="85" name="Google Shape;85;p16"/>
          <p:cNvSpPr txBox="1"/>
          <p:nvPr>
            <p:ph idx="1" type="body"/>
          </p:nvPr>
        </p:nvSpPr>
        <p:spPr>
          <a:xfrm>
            <a:off x="558225" y="2161650"/>
            <a:ext cx="1813500" cy="386100"/>
          </a:xfrm>
          <a:prstGeom prst="rect">
            <a:avLst/>
          </a:prstGeom>
          <a:solidFill>
            <a:schemeClr val="accent6"/>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fontScale="92500"/>
          </a:bodyPr>
          <a:lstStyle/>
          <a:p>
            <a:pPr indent="0" lvl="0" marL="0" rtl="0" algn="ctr">
              <a:lnSpc>
                <a:spcPct val="140000"/>
              </a:lnSpc>
              <a:spcBef>
                <a:spcPts val="0"/>
              </a:spcBef>
              <a:spcAft>
                <a:spcPts val="1200"/>
              </a:spcAft>
              <a:buNone/>
            </a:pPr>
            <a:r>
              <a:rPr b="1" lang="ja" sz="1400">
                <a:solidFill>
                  <a:srgbClr val="434343"/>
                </a:solidFill>
                <a:latin typeface="Meiryo"/>
                <a:ea typeface="Meiryo"/>
                <a:cs typeface="Meiryo"/>
                <a:sym typeface="Meiryo"/>
              </a:rPr>
              <a:t>１.概念把握編</a:t>
            </a:r>
            <a:endParaRPr b="1" sz="1400">
              <a:solidFill>
                <a:srgbClr val="434343"/>
              </a:solidFill>
              <a:latin typeface="Meiryo"/>
              <a:ea typeface="Meiryo"/>
              <a:cs typeface="Meiryo"/>
              <a:sym typeface="Meiryo"/>
            </a:endParaRPr>
          </a:p>
        </p:txBody>
      </p:sp>
      <p:sp>
        <p:nvSpPr>
          <p:cNvPr id="86" name="Google Shape;86;p16"/>
          <p:cNvSpPr txBox="1"/>
          <p:nvPr>
            <p:ph idx="1" type="body"/>
          </p:nvPr>
        </p:nvSpPr>
        <p:spPr>
          <a:xfrm>
            <a:off x="558226" y="2709124"/>
            <a:ext cx="1813500" cy="3861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fontScale="92500"/>
          </a:bodyPr>
          <a:lstStyle/>
          <a:p>
            <a:pPr indent="0" lvl="0" marL="0" rtl="0" algn="ctr">
              <a:lnSpc>
                <a:spcPct val="140000"/>
              </a:lnSpc>
              <a:spcBef>
                <a:spcPts val="0"/>
              </a:spcBef>
              <a:spcAft>
                <a:spcPts val="1200"/>
              </a:spcAft>
              <a:buNone/>
            </a:pPr>
            <a:r>
              <a:rPr b="1" lang="ja" sz="1400">
                <a:solidFill>
                  <a:srgbClr val="434343"/>
                </a:solidFill>
                <a:latin typeface="Meiryo"/>
                <a:ea typeface="Meiryo"/>
                <a:cs typeface="Meiryo"/>
                <a:sym typeface="Meiryo"/>
              </a:rPr>
              <a:t>2.計画立案</a:t>
            </a:r>
            <a:r>
              <a:rPr b="1" lang="ja" sz="1400">
                <a:solidFill>
                  <a:srgbClr val="434343"/>
                </a:solidFill>
                <a:latin typeface="Meiryo"/>
                <a:ea typeface="Meiryo"/>
                <a:cs typeface="Meiryo"/>
                <a:sym typeface="Meiryo"/>
              </a:rPr>
              <a:t>編</a:t>
            </a:r>
            <a:endParaRPr b="1" sz="1400">
              <a:solidFill>
                <a:srgbClr val="434343"/>
              </a:solidFill>
              <a:latin typeface="Meiryo"/>
              <a:ea typeface="Meiryo"/>
              <a:cs typeface="Meiryo"/>
              <a:sym typeface="Meiryo"/>
            </a:endParaRPr>
          </a:p>
        </p:txBody>
      </p:sp>
      <p:sp>
        <p:nvSpPr>
          <p:cNvPr id="87" name="Google Shape;87;p16"/>
          <p:cNvSpPr txBox="1"/>
          <p:nvPr>
            <p:ph idx="1" type="body"/>
          </p:nvPr>
        </p:nvSpPr>
        <p:spPr>
          <a:xfrm>
            <a:off x="558225" y="3256611"/>
            <a:ext cx="1813500" cy="386100"/>
          </a:xfrm>
          <a:prstGeom prst="rect">
            <a:avLst/>
          </a:prstGeom>
          <a:solidFill>
            <a:srgbClr val="F3F3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fontScale="92500"/>
          </a:bodyPr>
          <a:lstStyle/>
          <a:p>
            <a:pPr indent="0" lvl="0" marL="0" rtl="0" algn="ctr">
              <a:lnSpc>
                <a:spcPct val="140000"/>
              </a:lnSpc>
              <a:spcBef>
                <a:spcPts val="0"/>
              </a:spcBef>
              <a:spcAft>
                <a:spcPts val="1200"/>
              </a:spcAft>
              <a:buNone/>
            </a:pPr>
            <a:r>
              <a:rPr b="1" lang="ja" sz="1400">
                <a:solidFill>
                  <a:srgbClr val="434343"/>
                </a:solidFill>
                <a:latin typeface="Meiryo"/>
                <a:ea typeface="Meiryo"/>
                <a:cs typeface="Meiryo"/>
                <a:sym typeface="Meiryo"/>
              </a:rPr>
              <a:t>3.システム構築</a:t>
            </a:r>
            <a:r>
              <a:rPr b="1" lang="ja" sz="1400">
                <a:solidFill>
                  <a:srgbClr val="434343"/>
                </a:solidFill>
                <a:latin typeface="Meiryo"/>
                <a:ea typeface="Meiryo"/>
                <a:cs typeface="Meiryo"/>
                <a:sym typeface="Meiryo"/>
              </a:rPr>
              <a:t>編</a:t>
            </a:r>
            <a:endParaRPr b="1" sz="1400">
              <a:solidFill>
                <a:srgbClr val="434343"/>
              </a:solidFill>
              <a:latin typeface="Meiryo"/>
              <a:ea typeface="Meiryo"/>
              <a:cs typeface="Meiryo"/>
              <a:sym typeface="Meiryo"/>
            </a:endParaRPr>
          </a:p>
        </p:txBody>
      </p:sp>
      <p:sp>
        <p:nvSpPr>
          <p:cNvPr id="88" name="Google Shape;88;p16"/>
          <p:cNvSpPr txBox="1"/>
          <p:nvPr>
            <p:ph idx="1" type="body"/>
          </p:nvPr>
        </p:nvSpPr>
        <p:spPr>
          <a:xfrm>
            <a:off x="558232" y="3804085"/>
            <a:ext cx="1813500" cy="386100"/>
          </a:xfrm>
          <a:prstGeom prst="rect">
            <a:avLst/>
          </a:prstGeom>
          <a:solidFill>
            <a:srgbClr val="F3F3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fontScale="92500"/>
          </a:bodyPr>
          <a:lstStyle/>
          <a:p>
            <a:pPr indent="0" lvl="0" marL="0" rtl="0" algn="ctr">
              <a:lnSpc>
                <a:spcPct val="140000"/>
              </a:lnSpc>
              <a:spcBef>
                <a:spcPts val="0"/>
              </a:spcBef>
              <a:spcAft>
                <a:spcPts val="1200"/>
              </a:spcAft>
              <a:buNone/>
            </a:pPr>
            <a:r>
              <a:rPr b="1" lang="ja" sz="1400">
                <a:solidFill>
                  <a:srgbClr val="434343"/>
                </a:solidFill>
                <a:latin typeface="Meiryo"/>
                <a:ea typeface="Meiryo"/>
                <a:cs typeface="Meiryo"/>
                <a:sym typeface="Meiryo"/>
              </a:rPr>
              <a:t>４</a:t>
            </a:r>
            <a:r>
              <a:rPr b="1" lang="ja" sz="1400">
                <a:solidFill>
                  <a:srgbClr val="434343"/>
                </a:solidFill>
                <a:latin typeface="Meiryo"/>
                <a:ea typeface="Meiryo"/>
                <a:cs typeface="Meiryo"/>
                <a:sym typeface="Meiryo"/>
              </a:rPr>
              <a:t>.</a:t>
            </a:r>
            <a:r>
              <a:rPr b="1" lang="ja" sz="1400">
                <a:solidFill>
                  <a:srgbClr val="434343"/>
                </a:solidFill>
                <a:latin typeface="Meiryo"/>
                <a:ea typeface="Meiryo"/>
                <a:cs typeface="Meiryo"/>
                <a:sym typeface="Meiryo"/>
              </a:rPr>
              <a:t>スキル習得</a:t>
            </a:r>
            <a:r>
              <a:rPr b="1" lang="ja" sz="1400">
                <a:solidFill>
                  <a:srgbClr val="434343"/>
                </a:solidFill>
                <a:latin typeface="Meiryo"/>
                <a:ea typeface="Meiryo"/>
                <a:cs typeface="Meiryo"/>
                <a:sym typeface="Meiryo"/>
              </a:rPr>
              <a:t>編</a:t>
            </a:r>
            <a:endParaRPr b="1" sz="1400">
              <a:solidFill>
                <a:srgbClr val="434343"/>
              </a:solidFill>
              <a:latin typeface="Meiryo"/>
              <a:ea typeface="Meiryo"/>
              <a:cs typeface="Meiryo"/>
              <a:sym typeface="Meiryo"/>
            </a:endParaRPr>
          </a:p>
        </p:txBody>
      </p:sp>
      <p:sp>
        <p:nvSpPr>
          <p:cNvPr id="89" name="Google Shape;89;p16"/>
          <p:cNvSpPr txBox="1"/>
          <p:nvPr>
            <p:ph idx="1" type="body"/>
          </p:nvPr>
        </p:nvSpPr>
        <p:spPr>
          <a:xfrm>
            <a:off x="2970525" y="2161650"/>
            <a:ext cx="650100" cy="386100"/>
          </a:xfrm>
          <a:prstGeom prst="rect">
            <a:avLst/>
          </a:prstGeom>
          <a:solidFill>
            <a:schemeClr val="accent6"/>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40000"/>
              </a:lnSpc>
              <a:spcBef>
                <a:spcPts val="0"/>
              </a:spcBef>
              <a:spcAft>
                <a:spcPts val="1200"/>
              </a:spcAft>
              <a:buNone/>
            </a:pPr>
            <a:r>
              <a:rPr b="1" lang="ja" sz="1200">
                <a:solidFill>
                  <a:srgbClr val="434343"/>
                </a:solidFill>
                <a:latin typeface="Meiryo"/>
                <a:ea typeface="Meiryo"/>
                <a:cs typeface="Meiryo"/>
                <a:sym typeface="Meiryo"/>
              </a:rPr>
              <a:t>講座</a:t>
            </a:r>
            <a:endParaRPr b="1" sz="1200">
              <a:solidFill>
                <a:srgbClr val="434343"/>
              </a:solidFill>
              <a:latin typeface="Meiryo"/>
              <a:ea typeface="Meiryo"/>
              <a:cs typeface="Meiryo"/>
              <a:sym typeface="Meiryo"/>
            </a:endParaRPr>
          </a:p>
        </p:txBody>
      </p:sp>
      <p:sp>
        <p:nvSpPr>
          <p:cNvPr id="90" name="Google Shape;90;p16"/>
          <p:cNvSpPr txBox="1"/>
          <p:nvPr>
            <p:ph idx="1" type="body"/>
          </p:nvPr>
        </p:nvSpPr>
        <p:spPr>
          <a:xfrm>
            <a:off x="3704325" y="2707925"/>
            <a:ext cx="650100" cy="388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40000"/>
              </a:lnSpc>
              <a:spcBef>
                <a:spcPts val="0"/>
              </a:spcBef>
              <a:spcAft>
                <a:spcPts val="1200"/>
              </a:spcAft>
              <a:buNone/>
            </a:pPr>
            <a:r>
              <a:rPr b="1" lang="ja" sz="1200">
                <a:solidFill>
                  <a:srgbClr val="434343"/>
                </a:solidFill>
                <a:latin typeface="Meiryo"/>
                <a:ea typeface="Meiryo"/>
                <a:cs typeface="Meiryo"/>
                <a:sym typeface="Meiryo"/>
              </a:rPr>
              <a:t>講座</a:t>
            </a:r>
            <a:endParaRPr b="1" sz="1200">
              <a:solidFill>
                <a:srgbClr val="434343"/>
              </a:solidFill>
              <a:latin typeface="Meiryo"/>
              <a:ea typeface="Meiryo"/>
              <a:cs typeface="Meiryo"/>
              <a:sym typeface="Meiryo"/>
            </a:endParaRPr>
          </a:p>
        </p:txBody>
      </p:sp>
      <p:sp>
        <p:nvSpPr>
          <p:cNvPr id="91" name="Google Shape;91;p16"/>
          <p:cNvSpPr txBox="1"/>
          <p:nvPr>
            <p:ph idx="1" type="body"/>
          </p:nvPr>
        </p:nvSpPr>
        <p:spPr>
          <a:xfrm>
            <a:off x="4628325" y="2707925"/>
            <a:ext cx="650100" cy="388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40000"/>
              </a:lnSpc>
              <a:spcBef>
                <a:spcPts val="0"/>
              </a:spcBef>
              <a:spcAft>
                <a:spcPts val="1200"/>
              </a:spcAft>
              <a:buNone/>
            </a:pPr>
            <a:r>
              <a:rPr b="1" lang="ja" sz="1200">
                <a:solidFill>
                  <a:srgbClr val="434343"/>
                </a:solidFill>
                <a:latin typeface="Meiryo"/>
                <a:ea typeface="Meiryo"/>
                <a:cs typeface="Meiryo"/>
                <a:sym typeface="Meiryo"/>
              </a:rPr>
              <a:t>計画</a:t>
            </a:r>
            <a:endParaRPr b="1" sz="1200">
              <a:solidFill>
                <a:srgbClr val="434343"/>
              </a:solidFill>
              <a:latin typeface="Meiryo"/>
              <a:ea typeface="Meiryo"/>
              <a:cs typeface="Meiryo"/>
              <a:sym typeface="Meiryo"/>
            </a:endParaRPr>
          </a:p>
        </p:txBody>
      </p:sp>
      <p:sp>
        <p:nvSpPr>
          <p:cNvPr id="92" name="Google Shape;92;p16"/>
          <p:cNvSpPr txBox="1"/>
          <p:nvPr>
            <p:ph idx="1" type="body"/>
          </p:nvPr>
        </p:nvSpPr>
        <p:spPr>
          <a:xfrm>
            <a:off x="5161549" y="3256600"/>
            <a:ext cx="2072100" cy="388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40000"/>
              </a:lnSpc>
              <a:spcBef>
                <a:spcPts val="0"/>
              </a:spcBef>
              <a:spcAft>
                <a:spcPts val="1200"/>
              </a:spcAft>
              <a:buNone/>
            </a:pPr>
            <a:r>
              <a:rPr b="1" lang="ja" sz="1200">
                <a:solidFill>
                  <a:srgbClr val="434343"/>
                </a:solidFill>
                <a:latin typeface="Meiryo"/>
                <a:ea typeface="Meiryo"/>
                <a:cs typeface="Meiryo"/>
                <a:sym typeface="Meiryo"/>
              </a:rPr>
              <a:t>システム開発</a:t>
            </a:r>
            <a:endParaRPr b="1" sz="1200">
              <a:solidFill>
                <a:srgbClr val="434343"/>
              </a:solidFill>
              <a:latin typeface="Meiryo"/>
              <a:ea typeface="Meiryo"/>
              <a:cs typeface="Meiryo"/>
              <a:sym typeface="Meiryo"/>
            </a:endParaRPr>
          </a:p>
        </p:txBody>
      </p:sp>
      <p:sp>
        <p:nvSpPr>
          <p:cNvPr id="93" name="Google Shape;93;p16"/>
          <p:cNvSpPr txBox="1"/>
          <p:nvPr>
            <p:ph idx="1" type="body"/>
          </p:nvPr>
        </p:nvSpPr>
        <p:spPr>
          <a:xfrm>
            <a:off x="5161425" y="3804075"/>
            <a:ext cx="985200" cy="388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40000"/>
              </a:lnSpc>
              <a:spcBef>
                <a:spcPts val="0"/>
              </a:spcBef>
              <a:spcAft>
                <a:spcPts val="1200"/>
              </a:spcAft>
              <a:buNone/>
            </a:pPr>
            <a:r>
              <a:rPr b="1" lang="ja" sz="1200">
                <a:solidFill>
                  <a:srgbClr val="434343"/>
                </a:solidFill>
                <a:latin typeface="Meiryo"/>
                <a:ea typeface="Meiryo"/>
                <a:cs typeface="Meiryo"/>
                <a:sym typeface="Meiryo"/>
              </a:rPr>
              <a:t>スキル習得</a:t>
            </a:r>
            <a:endParaRPr b="1" sz="1200">
              <a:solidFill>
                <a:srgbClr val="434343"/>
              </a:solidFill>
              <a:latin typeface="Meiryo"/>
              <a:ea typeface="Meiryo"/>
              <a:cs typeface="Meiryo"/>
              <a:sym typeface="Meiryo"/>
            </a:endParaRPr>
          </a:p>
        </p:txBody>
      </p:sp>
      <p:cxnSp>
        <p:nvCxnSpPr>
          <p:cNvPr id="94" name="Google Shape;94;p16"/>
          <p:cNvCxnSpPr>
            <a:stCxn id="89" idx="2"/>
            <a:endCxn id="90" idx="1"/>
          </p:cNvCxnSpPr>
          <p:nvPr/>
        </p:nvCxnSpPr>
        <p:spPr>
          <a:xfrm flipH="1" rot="-5400000">
            <a:off x="3322875" y="2520450"/>
            <a:ext cx="354300" cy="408900"/>
          </a:xfrm>
          <a:prstGeom prst="bentConnector2">
            <a:avLst/>
          </a:prstGeom>
          <a:noFill/>
          <a:ln cap="flat" cmpd="sng" w="9525">
            <a:solidFill>
              <a:srgbClr val="999999"/>
            </a:solidFill>
            <a:prstDash val="solid"/>
            <a:round/>
            <a:headEnd len="med" w="med" type="none"/>
            <a:tailEnd len="med" w="med" type="triangle"/>
          </a:ln>
        </p:spPr>
      </p:cxnSp>
      <p:cxnSp>
        <p:nvCxnSpPr>
          <p:cNvPr id="95" name="Google Shape;95;p16"/>
          <p:cNvCxnSpPr>
            <a:stCxn id="91" idx="2"/>
            <a:endCxn id="92" idx="1"/>
          </p:cNvCxnSpPr>
          <p:nvPr/>
        </p:nvCxnSpPr>
        <p:spPr>
          <a:xfrm flipH="1" rot="-5400000">
            <a:off x="4880325" y="3169475"/>
            <a:ext cx="354300" cy="208200"/>
          </a:xfrm>
          <a:prstGeom prst="bentConnector2">
            <a:avLst/>
          </a:prstGeom>
          <a:noFill/>
          <a:ln cap="flat" cmpd="sng" w="9525">
            <a:solidFill>
              <a:srgbClr val="999999"/>
            </a:solidFill>
            <a:prstDash val="solid"/>
            <a:round/>
            <a:headEnd len="med" w="med" type="none"/>
            <a:tailEnd len="med" w="med" type="triangle"/>
          </a:ln>
        </p:spPr>
      </p:cxnSp>
      <p:cxnSp>
        <p:nvCxnSpPr>
          <p:cNvPr id="96" name="Google Shape;96;p16"/>
          <p:cNvCxnSpPr>
            <a:stCxn id="90" idx="3"/>
            <a:endCxn id="91" idx="1"/>
          </p:cNvCxnSpPr>
          <p:nvPr/>
        </p:nvCxnSpPr>
        <p:spPr>
          <a:xfrm>
            <a:off x="4354425" y="2902175"/>
            <a:ext cx="273900" cy="0"/>
          </a:xfrm>
          <a:prstGeom prst="straightConnector1">
            <a:avLst/>
          </a:prstGeom>
          <a:noFill/>
          <a:ln cap="flat" cmpd="sng" w="9525">
            <a:solidFill>
              <a:srgbClr val="999999"/>
            </a:solidFill>
            <a:prstDash val="solid"/>
            <a:round/>
            <a:headEnd len="med" w="med" type="none"/>
            <a:tailEnd len="med" w="med" type="triangle"/>
          </a:ln>
        </p:spPr>
      </p:cxnSp>
      <p:sp>
        <p:nvSpPr>
          <p:cNvPr id="97" name="Google Shape;97;p16"/>
          <p:cNvSpPr txBox="1"/>
          <p:nvPr>
            <p:ph idx="1" type="body"/>
          </p:nvPr>
        </p:nvSpPr>
        <p:spPr>
          <a:xfrm>
            <a:off x="2873025" y="1569825"/>
            <a:ext cx="845100" cy="388500"/>
          </a:xfrm>
          <a:prstGeom prst="rect">
            <a:avLst/>
          </a:prstGeom>
          <a:noFill/>
          <a:ln>
            <a:noFill/>
          </a:ln>
        </p:spPr>
        <p:txBody>
          <a:bodyPr anchorCtr="0" anchor="ctr" bIns="91425" lIns="91425" spcFirstLastPara="1" rIns="91425" wrap="square" tIns="91425">
            <a:normAutofit fontScale="70000"/>
          </a:bodyPr>
          <a:lstStyle/>
          <a:p>
            <a:pPr indent="0" lvl="0" marL="0" rtl="0" algn="ctr">
              <a:lnSpc>
                <a:spcPct val="140000"/>
              </a:lnSpc>
              <a:spcBef>
                <a:spcPts val="0"/>
              </a:spcBef>
              <a:spcAft>
                <a:spcPts val="1200"/>
              </a:spcAft>
              <a:buNone/>
            </a:pPr>
            <a:r>
              <a:rPr b="1" lang="ja">
                <a:solidFill>
                  <a:srgbClr val="434343"/>
                </a:solidFill>
                <a:latin typeface="Meiryo"/>
                <a:ea typeface="Meiryo"/>
                <a:cs typeface="Meiryo"/>
                <a:sym typeface="Meiryo"/>
              </a:rPr>
              <a:t>1月</a:t>
            </a:r>
            <a:endParaRPr b="1">
              <a:solidFill>
                <a:srgbClr val="434343"/>
              </a:solidFill>
              <a:latin typeface="Meiryo"/>
              <a:ea typeface="Meiryo"/>
              <a:cs typeface="Meiryo"/>
              <a:sym typeface="Meiryo"/>
            </a:endParaRPr>
          </a:p>
        </p:txBody>
      </p:sp>
      <p:sp>
        <p:nvSpPr>
          <p:cNvPr id="98" name="Google Shape;98;p16"/>
          <p:cNvSpPr txBox="1"/>
          <p:nvPr>
            <p:ph idx="1" type="body"/>
          </p:nvPr>
        </p:nvSpPr>
        <p:spPr>
          <a:xfrm>
            <a:off x="4397025" y="1569825"/>
            <a:ext cx="845100" cy="388500"/>
          </a:xfrm>
          <a:prstGeom prst="rect">
            <a:avLst/>
          </a:prstGeom>
          <a:noFill/>
          <a:ln>
            <a:noFill/>
          </a:ln>
        </p:spPr>
        <p:txBody>
          <a:bodyPr anchorCtr="0" anchor="ctr" bIns="91425" lIns="91425" spcFirstLastPara="1" rIns="91425" wrap="square" tIns="91425">
            <a:normAutofit fontScale="70000"/>
          </a:bodyPr>
          <a:lstStyle/>
          <a:p>
            <a:pPr indent="0" lvl="0" marL="0" rtl="0" algn="ctr">
              <a:lnSpc>
                <a:spcPct val="140000"/>
              </a:lnSpc>
              <a:spcBef>
                <a:spcPts val="0"/>
              </a:spcBef>
              <a:spcAft>
                <a:spcPts val="1200"/>
              </a:spcAft>
              <a:buNone/>
            </a:pPr>
            <a:r>
              <a:rPr b="1" lang="ja">
                <a:solidFill>
                  <a:srgbClr val="434343"/>
                </a:solidFill>
                <a:latin typeface="Meiryo"/>
                <a:ea typeface="Meiryo"/>
                <a:cs typeface="Meiryo"/>
                <a:sym typeface="Meiryo"/>
              </a:rPr>
              <a:t>2</a:t>
            </a:r>
            <a:r>
              <a:rPr b="1" lang="ja">
                <a:solidFill>
                  <a:srgbClr val="434343"/>
                </a:solidFill>
                <a:latin typeface="Meiryo"/>
                <a:ea typeface="Meiryo"/>
                <a:cs typeface="Meiryo"/>
                <a:sym typeface="Meiryo"/>
              </a:rPr>
              <a:t>月</a:t>
            </a:r>
            <a:endParaRPr b="1">
              <a:solidFill>
                <a:srgbClr val="434343"/>
              </a:solidFill>
              <a:latin typeface="Meiryo"/>
              <a:ea typeface="Meiryo"/>
              <a:cs typeface="Meiryo"/>
              <a:sym typeface="Meiryo"/>
            </a:endParaRPr>
          </a:p>
        </p:txBody>
      </p:sp>
      <p:sp>
        <p:nvSpPr>
          <p:cNvPr id="99" name="Google Shape;99;p16"/>
          <p:cNvSpPr txBox="1"/>
          <p:nvPr>
            <p:ph idx="1" type="body"/>
          </p:nvPr>
        </p:nvSpPr>
        <p:spPr>
          <a:xfrm>
            <a:off x="5921025" y="1569825"/>
            <a:ext cx="845100" cy="388500"/>
          </a:xfrm>
          <a:prstGeom prst="rect">
            <a:avLst/>
          </a:prstGeom>
          <a:noFill/>
          <a:ln>
            <a:noFill/>
          </a:ln>
        </p:spPr>
        <p:txBody>
          <a:bodyPr anchorCtr="0" anchor="ctr" bIns="91425" lIns="91425" spcFirstLastPara="1" rIns="91425" wrap="square" tIns="91425">
            <a:normAutofit fontScale="70000"/>
          </a:bodyPr>
          <a:lstStyle/>
          <a:p>
            <a:pPr indent="0" lvl="0" marL="0" rtl="0" algn="ctr">
              <a:lnSpc>
                <a:spcPct val="140000"/>
              </a:lnSpc>
              <a:spcBef>
                <a:spcPts val="0"/>
              </a:spcBef>
              <a:spcAft>
                <a:spcPts val="1200"/>
              </a:spcAft>
              <a:buNone/>
            </a:pPr>
            <a:r>
              <a:rPr b="1" lang="ja">
                <a:solidFill>
                  <a:srgbClr val="434343"/>
                </a:solidFill>
                <a:latin typeface="Meiryo"/>
                <a:ea typeface="Meiryo"/>
                <a:cs typeface="Meiryo"/>
                <a:sym typeface="Meiryo"/>
              </a:rPr>
              <a:t>3</a:t>
            </a:r>
            <a:r>
              <a:rPr b="1" lang="ja">
                <a:solidFill>
                  <a:srgbClr val="434343"/>
                </a:solidFill>
                <a:latin typeface="Meiryo"/>
                <a:ea typeface="Meiryo"/>
                <a:cs typeface="Meiryo"/>
                <a:sym typeface="Meiryo"/>
              </a:rPr>
              <a:t>月</a:t>
            </a:r>
            <a:endParaRPr b="1">
              <a:solidFill>
                <a:srgbClr val="434343"/>
              </a:solidFill>
              <a:latin typeface="Meiryo"/>
              <a:ea typeface="Meiryo"/>
              <a:cs typeface="Meiryo"/>
              <a:sym typeface="Meiryo"/>
            </a:endParaRPr>
          </a:p>
        </p:txBody>
      </p:sp>
      <p:sp>
        <p:nvSpPr>
          <p:cNvPr id="100" name="Google Shape;100;p16"/>
          <p:cNvSpPr txBox="1"/>
          <p:nvPr>
            <p:ph idx="1" type="body"/>
          </p:nvPr>
        </p:nvSpPr>
        <p:spPr>
          <a:xfrm>
            <a:off x="7445025" y="1569825"/>
            <a:ext cx="845100" cy="388500"/>
          </a:xfrm>
          <a:prstGeom prst="rect">
            <a:avLst/>
          </a:prstGeom>
          <a:noFill/>
          <a:ln>
            <a:noFill/>
          </a:ln>
        </p:spPr>
        <p:txBody>
          <a:bodyPr anchorCtr="0" anchor="ctr" bIns="91425" lIns="91425" spcFirstLastPara="1" rIns="91425" wrap="square" tIns="91425">
            <a:normAutofit fontScale="70000"/>
          </a:bodyPr>
          <a:lstStyle/>
          <a:p>
            <a:pPr indent="0" lvl="0" marL="0" rtl="0" algn="ctr">
              <a:lnSpc>
                <a:spcPct val="140000"/>
              </a:lnSpc>
              <a:spcBef>
                <a:spcPts val="0"/>
              </a:spcBef>
              <a:spcAft>
                <a:spcPts val="1200"/>
              </a:spcAft>
              <a:buNone/>
            </a:pPr>
            <a:r>
              <a:rPr b="1" lang="ja">
                <a:solidFill>
                  <a:srgbClr val="434343"/>
                </a:solidFill>
                <a:latin typeface="Meiryo"/>
                <a:ea typeface="Meiryo"/>
                <a:cs typeface="Meiryo"/>
                <a:sym typeface="Meiryo"/>
              </a:rPr>
              <a:t>4</a:t>
            </a:r>
            <a:r>
              <a:rPr b="1" lang="ja">
                <a:solidFill>
                  <a:srgbClr val="434343"/>
                </a:solidFill>
                <a:latin typeface="Meiryo"/>
                <a:ea typeface="Meiryo"/>
                <a:cs typeface="Meiryo"/>
                <a:sym typeface="Meiryo"/>
              </a:rPr>
              <a:t>月</a:t>
            </a:r>
            <a:endParaRPr b="1">
              <a:solidFill>
                <a:srgbClr val="434343"/>
              </a:solidFill>
              <a:latin typeface="Meiryo"/>
              <a:ea typeface="Meiryo"/>
              <a:cs typeface="Meiryo"/>
              <a:sym typeface="Meiryo"/>
            </a:endParaRPr>
          </a:p>
        </p:txBody>
      </p:sp>
      <p:sp>
        <p:nvSpPr>
          <p:cNvPr id="101" name="Google Shape;101;p16"/>
          <p:cNvSpPr txBox="1"/>
          <p:nvPr>
            <p:ph idx="1" type="body"/>
          </p:nvPr>
        </p:nvSpPr>
        <p:spPr>
          <a:xfrm>
            <a:off x="7060875" y="2707925"/>
            <a:ext cx="650100" cy="388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40000"/>
              </a:lnSpc>
              <a:spcBef>
                <a:spcPts val="0"/>
              </a:spcBef>
              <a:spcAft>
                <a:spcPts val="1200"/>
              </a:spcAft>
              <a:buNone/>
            </a:pPr>
            <a:r>
              <a:rPr b="1" lang="ja" sz="1200">
                <a:solidFill>
                  <a:srgbClr val="434343"/>
                </a:solidFill>
                <a:latin typeface="Meiryo"/>
                <a:ea typeface="Meiryo"/>
                <a:cs typeface="Meiryo"/>
                <a:sym typeface="Meiryo"/>
              </a:rPr>
              <a:t>再計画</a:t>
            </a:r>
            <a:endParaRPr b="1" sz="1200">
              <a:solidFill>
                <a:srgbClr val="434343"/>
              </a:solidFill>
              <a:latin typeface="Meiryo"/>
              <a:ea typeface="Meiryo"/>
              <a:cs typeface="Meiryo"/>
              <a:sym typeface="Meiryo"/>
            </a:endParaRPr>
          </a:p>
        </p:txBody>
      </p:sp>
      <p:cxnSp>
        <p:nvCxnSpPr>
          <p:cNvPr id="102" name="Google Shape;102;p16"/>
          <p:cNvCxnSpPr>
            <a:stCxn id="92" idx="3"/>
            <a:endCxn id="101" idx="2"/>
          </p:cNvCxnSpPr>
          <p:nvPr/>
        </p:nvCxnSpPr>
        <p:spPr>
          <a:xfrm flipH="1" rot="10800000">
            <a:off x="7233649" y="3096550"/>
            <a:ext cx="152400" cy="354300"/>
          </a:xfrm>
          <a:prstGeom prst="bentConnector2">
            <a:avLst/>
          </a:prstGeom>
          <a:noFill/>
          <a:ln cap="flat" cmpd="sng" w="9525">
            <a:solidFill>
              <a:srgbClr val="999999"/>
            </a:solidFill>
            <a:prstDash val="solid"/>
            <a:round/>
            <a:headEnd len="med" w="med" type="none"/>
            <a:tailEnd len="med" w="med" type="triangle"/>
          </a:ln>
        </p:spPr>
      </p:cxnSp>
      <p:sp>
        <p:nvSpPr>
          <p:cNvPr id="103" name="Google Shape;103;p16"/>
          <p:cNvSpPr txBox="1"/>
          <p:nvPr>
            <p:ph idx="1" type="body"/>
          </p:nvPr>
        </p:nvSpPr>
        <p:spPr>
          <a:xfrm>
            <a:off x="5626788" y="2709125"/>
            <a:ext cx="1085700" cy="388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fontScale="92500"/>
          </a:bodyPr>
          <a:lstStyle/>
          <a:p>
            <a:pPr indent="0" lvl="0" marL="0" rtl="0" algn="ctr">
              <a:lnSpc>
                <a:spcPct val="140000"/>
              </a:lnSpc>
              <a:spcBef>
                <a:spcPts val="0"/>
              </a:spcBef>
              <a:spcAft>
                <a:spcPts val="1200"/>
              </a:spcAft>
              <a:buNone/>
            </a:pPr>
            <a:r>
              <a:rPr b="1" lang="ja" sz="1200">
                <a:solidFill>
                  <a:srgbClr val="434343"/>
                </a:solidFill>
                <a:latin typeface="Meiryo"/>
                <a:ea typeface="Meiryo"/>
                <a:cs typeface="Meiryo"/>
                <a:sym typeface="Meiryo"/>
              </a:rPr>
              <a:t>グループ分け</a:t>
            </a:r>
            <a:endParaRPr b="1" sz="1200">
              <a:solidFill>
                <a:srgbClr val="434343"/>
              </a:solidFill>
              <a:latin typeface="Meiryo"/>
              <a:ea typeface="Meiryo"/>
              <a:cs typeface="Meiryo"/>
              <a:sym typeface="Meiryo"/>
            </a:endParaRPr>
          </a:p>
        </p:txBody>
      </p:sp>
      <p:cxnSp>
        <p:nvCxnSpPr>
          <p:cNvPr id="104" name="Google Shape;104;p16"/>
          <p:cNvCxnSpPr>
            <a:stCxn id="91" idx="3"/>
            <a:endCxn id="103" idx="1"/>
          </p:cNvCxnSpPr>
          <p:nvPr/>
        </p:nvCxnSpPr>
        <p:spPr>
          <a:xfrm>
            <a:off x="5278425" y="2902175"/>
            <a:ext cx="348300" cy="1200"/>
          </a:xfrm>
          <a:prstGeom prst="straightConnector1">
            <a:avLst/>
          </a:prstGeom>
          <a:noFill/>
          <a:ln cap="flat" cmpd="sng" w="9525">
            <a:solidFill>
              <a:srgbClr val="999999"/>
            </a:solidFill>
            <a:prstDash val="solid"/>
            <a:round/>
            <a:headEnd len="med" w="med" type="none"/>
            <a:tailEnd len="med" w="med" type="triangle"/>
          </a:ln>
        </p:spPr>
      </p:cxnSp>
      <p:cxnSp>
        <p:nvCxnSpPr>
          <p:cNvPr id="105" name="Google Shape;105;p16"/>
          <p:cNvCxnSpPr>
            <a:stCxn id="103" idx="3"/>
            <a:endCxn id="101" idx="1"/>
          </p:cNvCxnSpPr>
          <p:nvPr/>
        </p:nvCxnSpPr>
        <p:spPr>
          <a:xfrm flipH="1" rot="10800000">
            <a:off x="6712488" y="2902175"/>
            <a:ext cx="348300" cy="1200"/>
          </a:xfrm>
          <a:prstGeom prst="straightConnector1">
            <a:avLst/>
          </a:prstGeom>
          <a:noFill/>
          <a:ln cap="flat" cmpd="sng" w="9525">
            <a:solidFill>
              <a:srgbClr val="999999"/>
            </a:solidFill>
            <a:prstDash val="solid"/>
            <a:round/>
            <a:headEnd len="med" w="med" type="none"/>
            <a:tailEnd len="med" w="med" type="triangle"/>
          </a:ln>
        </p:spPr>
      </p:cxnSp>
      <p:cxnSp>
        <p:nvCxnSpPr>
          <p:cNvPr id="106" name="Google Shape;106;p16"/>
          <p:cNvCxnSpPr>
            <a:stCxn id="101" idx="0"/>
            <a:endCxn id="91" idx="0"/>
          </p:cNvCxnSpPr>
          <p:nvPr/>
        </p:nvCxnSpPr>
        <p:spPr>
          <a:xfrm rot="5400000">
            <a:off x="6169275" y="1491875"/>
            <a:ext cx="600" cy="2432700"/>
          </a:xfrm>
          <a:prstGeom prst="bentConnector3">
            <a:avLst>
              <a:gd fmla="val -39687500" name="adj1"/>
            </a:avLst>
          </a:prstGeom>
          <a:noFill/>
          <a:ln cap="flat" cmpd="sng" w="9525">
            <a:solidFill>
              <a:srgbClr val="999999"/>
            </a:solidFill>
            <a:prstDash val="solid"/>
            <a:round/>
            <a:headEnd len="med" w="med" type="none"/>
            <a:tailEnd len="med" w="med" type="triangle"/>
          </a:ln>
        </p:spPr>
      </p:cxnSp>
      <p:cxnSp>
        <p:nvCxnSpPr>
          <p:cNvPr id="107" name="Google Shape;107;p16"/>
          <p:cNvCxnSpPr/>
          <p:nvPr/>
        </p:nvCxnSpPr>
        <p:spPr>
          <a:xfrm flipH="1">
            <a:off x="5589450" y="3649300"/>
            <a:ext cx="2100" cy="153600"/>
          </a:xfrm>
          <a:prstGeom prst="straightConnector1">
            <a:avLst/>
          </a:prstGeom>
          <a:noFill/>
          <a:ln cap="flat" cmpd="sng" w="9525">
            <a:solidFill>
              <a:srgbClr val="999999"/>
            </a:solidFill>
            <a:prstDash val="solid"/>
            <a:round/>
            <a:headEnd len="med" w="med" type="none"/>
            <a:tailEnd len="med" w="med" type="triangle"/>
          </a:ln>
        </p:spPr>
      </p:cxnSp>
      <p:cxnSp>
        <p:nvCxnSpPr>
          <p:cNvPr id="108" name="Google Shape;108;p16"/>
          <p:cNvCxnSpPr/>
          <p:nvPr/>
        </p:nvCxnSpPr>
        <p:spPr>
          <a:xfrm flipH="1">
            <a:off x="5769225" y="3648250"/>
            <a:ext cx="3300" cy="155700"/>
          </a:xfrm>
          <a:prstGeom prst="straightConnector1">
            <a:avLst/>
          </a:prstGeom>
          <a:noFill/>
          <a:ln cap="flat" cmpd="sng" w="9525">
            <a:solidFill>
              <a:srgbClr val="999999"/>
            </a:solidFill>
            <a:prstDash val="solid"/>
            <a:round/>
            <a:headEnd len="med" w="med" type="triangle"/>
            <a:tailEnd len="med" w="med" type="none"/>
          </a:ln>
        </p:spPr>
      </p:cxnSp>
      <p:sp>
        <p:nvSpPr>
          <p:cNvPr id="109" name="Google Shape;109;p16"/>
          <p:cNvSpPr txBox="1"/>
          <p:nvPr>
            <p:ph idx="1" type="body"/>
          </p:nvPr>
        </p:nvSpPr>
        <p:spPr>
          <a:xfrm>
            <a:off x="6248483" y="3805275"/>
            <a:ext cx="985200" cy="388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40000"/>
              </a:lnSpc>
              <a:spcBef>
                <a:spcPts val="0"/>
              </a:spcBef>
              <a:spcAft>
                <a:spcPts val="1200"/>
              </a:spcAft>
              <a:buNone/>
            </a:pPr>
            <a:r>
              <a:rPr b="1" lang="ja" sz="1200">
                <a:solidFill>
                  <a:srgbClr val="434343"/>
                </a:solidFill>
                <a:latin typeface="Meiryo"/>
                <a:ea typeface="Meiryo"/>
                <a:cs typeface="Meiryo"/>
                <a:sym typeface="Meiryo"/>
              </a:rPr>
              <a:t>キャンプ</a:t>
            </a:r>
            <a:endParaRPr b="1" sz="1200">
              <a:solidFill>
                <a:srgbClr val="434343"/>
              </a:solidFill>
              <a:latin typeface="Meiryo"/>
              <a:ea typeface="Meiryo"/>
              <a:cs typeface="Meiryo"/>
              <a:sym typeface="Meiryo"/>
            </a:endParaRPr>
          </a:p>
        </p:txBody>
      </p:sp>
      <p:cxnSp>
        <p:nvCxnSpPr>
          <p:cNvPr id="110" name="Google Shape;110;p16"/>
          <p:cNvCxnSpPr/>
          <p:nvPr/>
        </p:nvCxnSpPr>
        <p:spPr>
          <a:xfrm flipH="1">
            <a:off x="6656250" y="3649300"/>
            <a:ext cx="2100" cy="153600"/>
          </a:xfrm>
          <a:prstGeom prst="straightConnector1">
            <a:avLst/>
          </a:prstGeom>
          <a:noFill/>
          <a:ln cap="flat" cmpd="sng" w="9525">
            <a:solidFill>
              <a:srgbClr val="999999"/>
            </a:solidFill>
            <a:prstDash val="solid"/>
            <a:round/>
            <a:headEnd len="med" w="med" type="none"/>
            <a:tailEnd len="med" w="med" type="triangle"/>
          </a:ln>
        </p:spPr>
      </p:cxnSp>
      <p:cxnSp>
        <p:nvCxnSpPr>
          <p:cNvPr id="111" name="Google Shape;111;p16"/>
          <p:cNvCxnSpPr/>
          <p:nvPr/>
        </p:nvCxnSpPr>
        <p:spPr>
          <a:xfrm flipH="1">
            <a:off x="6836025" y="3648250"/>
            <a:ext cx="3300" cy="155700"/>
          </a:xfrm>
          <a:prstGeom prst="straightConnector1">
            <a:avLst/>
          </a:prstGeom>
          <a:noFill/>
          <a:ln cap="flat" cmpd="sng" w="9525">
            <a:solidFill>
              <a:srgbClr val="999999"/>
            </a:solidFill>
            <a:prstDash val="solid"/>
            <a:round/>
            <a:headEnd len="med" w="med" type="triangle"/>
            <a:tailEnd len="med" w="med" type="none"/>
          </a:ln>
        </p:spPr>
      </p:cxnSp>
      <p:sp>
        <p:nvSpPr>
          <p:cNvPr id="112" name="Google Shape;112;p16"/>
          <p:cNvSpPr txBox="1"/>
          <p:nvPr>
            <p:ph idx="1" type="body"/>
          </p:nvPr>
        </p:nvSpPr>
        <p:spPr>
          <a:xfrm>
            <a:off x="7932500" y="2161650"/>
            <a:ext cx="493800" cy="2032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40000"/>
              </a:lnSpc>
              <a:spcBef>
                <a:spcPts val="0"/>
              </a:spcBef>
              <a:spcAft>
                <a:spcPts val="0"/>
              </a:spcAft>
              <a:buNone/>
            </a:pPr>
            <a:r>
              <a:rPr b="1" lang="ja" sz="1200">
                <a:solidFill>
                  <a:srgbClr val="434343"/>
                </a:solidFill>
                <a:latin typeface="Meiryo"/>
                <a:ea typeface="Meiryo"/>
                <a:cs typeface="Meiryo"/>
                <a:sym typeface="Meiryo"/>
              </a:rPr>
              <a:t>発</a:t>
            </a:r>
            <a:endParaRPr b="1" sz="1200">
              <a:solidFill>
                <a:srgbClr val="434343"/>
              </a:solidFill>
              <a:latin typeface="Meiryo"/>
              <a:ea typeface="Meiryo"/>
              <a:cs typeface="Meiryo"/>
              <a:sym typeface="Meiryo"/>
            </a:endParaRPr>
          </a:p>
          <a:p>
            <a:pPr indent="0" lvl="0" marL="0" rtl="0" algn="ctr">
              <a:lnSpc>
                <a:spcPct val="140000"/>
              </a:lnSpc>
              <a:spcBef>
                <a:spcPts val="1200"/>
              </a:spcBef>
              <a:spcAft>
                <a:spcPts val="1200"/>
              </a:spcAft>
              <a:buNone/>
            </a:pPr>
            <a:r>
              <a:rPr b="1" lang="ja" sz="1200">
                <a:solidFill>
                  <a:srgbClr val="434343"/>
                </a:solidFill>
                <a:latin typeface="Meiryo"/>
                <a:ea typeface="Meiryo"/>
                <a:cs typeface="Meiryo"/>
                <a:sym typeface="Meiryo"/>
              </a:rPr>
              <a:t>表</a:t>
            </a:r>
            <a:endParaRPr b="1" sz="1200">
              <a:solidFill>
                <a:srgbClr val="434343"/>
              </a:solidFill>
              <a:latin typeface="Meiryo"/>
              <a:ea typeface="Meiryo"/>
              <a:cs typeface="Meiryo"/>
              <a:sym typeface="Meiryo"/>
            </a:endParaRPr>
          </a:p>
        </p:txBody>
      </p:sp>
      <p:sp>
        <p:nvSpPr>
          <p:cNvPr id="113" name="Google Shape;113;p16"/>
          <p:cNvSpPr/>
          <p:nvPr/>
        </p:nvSpPr>
        <p:spPr>
          <a:xfrm>
            <a:off x="3410025" y="1899100"/>
            <a:ext cx="702300" cy="312600"/>
          </a:xfrm>
          <a:prstGeom prst="wedgeRoundRectCallout">
            <a:avLst>
              <a:gd fmla="val -19892" name="adj1"/>
              <a:gd fmla="val 78975" name="adj2"/>
              <a:gd fmla="val 0" name="adj3"/>
            </a:avLst>
          </a:prstGeom>
          <a:solidFill>
            <a:srgbClr val="BD3AB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100">
                <a:solidFill>
                  <a:schemeClr val="lt1"/>
                </a:solidFill>
              </a:rPr>
              <a:t>本研修</a:t>
            </a:r>
            <a:endParaRPr b="1" sz="11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idx="1" type="body"/>
          </p:nvPr>
        </p:nvSpPr>
        <p:spPr>
          <a:xfrm>
            <a:off x="692700" y="1744100"/>
            <a:ext cx="3706800" cy="2883600"/>
          </a:xfrm>
          <a:prstGeom prst="rect">
            <a:avLst/>
          </a:prstGeom>
          <a:ln>
            <a:noFill/>
          </a:ln>
        </p:spPr>
        <p:txBody>
          <a:bodyPr anchorCtr="0" anchor="t" bIns="91425" lIns="91425" spcFirstLastPara="1" rIns="91425" wrap="square" tIns="91425">
            <a:normAutofit/>
          </a:bodyPr>
          <a:lstStyle/>
          <a:p>
            <a:pPr indent="-330200" lvl="0" marL="457200" rtl="0" algn="l">
              <a:lnSpc>
                <a:spcPct val="140000"/>
              </a:lnSpc>
              <a:spcBef>
                <a:spcPts val="0"/>
              </a:spcBef>
              <a:spcAft>
                <a:spcPts val="0"/>
              </a:spcAft>
              <a:buClr>
                <a:srgbClr val="000000"/>
              </a:buClr>
              <a:buSzPts val="1600"/>
              <a:buFont typeface="Meiryo"/>
              <a:buAutoNum type="arabicPeriod"/>
            </a:pPr>
            <a:r>
              <a:rPr b="1" lang="ja" sz="1600" u="sng">
                <a:solidFill>
                  <a:srgbClr val="000000"/>
                </a:solidFill>
                <a:latin typeface="Meiryo"/>
                <a:ea typeface="Meiryo"/>
                <a:cs typeface="Meiryo"/>
                <a:sym typeface="Meiryo"/>
              </a:rPr>
              <a:t>研修の目的</a:t>
            </a:r>
            <a:endParaRPr b="1" sz="1600" u="sng">
              <a:solidFill>
                <a:srgbClr val="000000"/>
              </a:solidFill>
              <a:latin typeface="Meiryo"/>
              <a:ea typeface="Meiryo"/>
              <a:cs typeface="Meiryo"/>
              <a:sym typeface="Meiryo"/>
            </a:endParaRPr>
          </a:p>
          <a:p>
            <a:pPr indent="-292100" lvl="1" marL="914400" rtl="0" algn="l">
              <a:lnSpc>
                <a:spcPct val="14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研修全体の目的/背景</a:t>
            </a:r>
            <a:endParaRPr sz="1000">
              <a:solidFill>
                <a:srgbClr val="434343"/>
              </a:solidFill>
              <a:latin typeface="Meiryo"/>
              <a:ea typeface="Meiryo"/>
              <a:cs typeface="Meiryo"/>
              <a:sym typeface="Meiryo"/>
            </a:endParaRPr>
          </a:p>
          <a:p>
            <a:pPr indent="-292100" lvl="1" marL="914400" rtl="0" algn="l">
              <a:lnSpc>
                <a:spcPct val="14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本研修の</a:t>
            </a:r>
            <a:r>
              <a:rPr lang="ja" sz="1000">
                <a:solidFill>
                  <a:srgbClr val="434343"/>
                </a:solidFill>
                <a:latin typeface="Meiryo"/>
                <a:ea typeface="Meiryo"/>
                <a:cs typeface="Meiryo"/>
                <a:sym typeface="Meiryo"/>
              </a:rPr>
              <a:t>位置づけ</a:t>
            </a:r>
            <a:endParaRPr sz="1000">
              <a:solidFill>
                <a:srgbClr val="434343"/>
              </a:solidFill>
              <a:latin typeface="Meiryo"/>
              <a:ea typeface="Meiryo"/>
              <a:cs typeface="Meiryo"/>
              <a:sym typeface="Meiryo"/>
            </a:endParaRPr>
          </a:p>
          <a:p>
            <a:pPr indent="-292100" lvl="1" marL="914400" rtl="0" algn="l">
              <a:lnSpc>
                <a:spcPct val="14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本研修終了時の状態目標</a:t>
            </a:r>
            <a:endParaRPr sz="1000">
              <a:solidFill>
                <a:srgbClr val="434343"/>
              </a:solidFill>
              <a:latin typeface="Meiryo"/>
              <a:ea typeface="Meiryo"/>
              <a:cs typeface="Meiryo"/>
              <a:sym typeface="Meiryo"/>
            </a:endParaRPr>
          </a:p>
          <a:p>
            <a:pPr indent="-330200" lvl="0" marL="457200" rtl="0" algn="l">
              <a:lnSpc>
                <a:spcPct val="140000"/>
              </a:lnSpc>
              <a:spcBef>
                <a:spcPts val="0"/>
              </a:spcBef>
              <a:spcAft>
                <a:spcPts val="0"/>
              </a:spcAft>
              <a:buClr>
                <a:srgbClr val="000000"/>
              </a:buClr>
              <a:buSzPts val="1600"/>
              <a:buFont typeface="Meiryo"/>
              <a:buAutoNum type="arabicPeriod"/>
            </a:pPr>
            <a:r>
              <a:rPr b="1" lang="ja" sz="1600" u="sng">
                <a:solidFill>
                  <a:srgbClr val="000000"/>
                </a:solidFill>
                <a:latin typeface="Meiryo"/>
                <a:ea typeface="Meiryo"/>
                <a:cs typeface="Meiryo"/>
                <a:sym typeface="Meiryo"/>
              </a:rPr>
              <a:t>そもそもDXって何だっけ？</a:t>
            </a:r>
            <a:endParaRPr b="1" sz="1600" u="sng">
              <a:solidFill>
                <a:srgbClr val="000000"/>
              </a:solidFill>
              <a:latin typeface="Meiryo"/>
              <a:ea typeface="Meiryo"/>
              <a:cs typeface="Meiryo"/>
              <a:sym typeface="Meiryo"/>
            </a:endParaRPr>
          </a:p>
          <a:p>
            <a:pPr indent="-292100" lvl="1" marL="914400" rtl="0" algn="l">
              <a:lnSpc>
                <a:spcPct val="14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DXとは・事例</a:t>
            </a:r>
            <a:endParaRPr sz="1000">
              <a:solidFill>
                <a:srgbClr val="434343"/>
              </a:solidFill>
              <a:latin typeface="Meiryo"/>
              <a:ea typeface="Meiryo"/>
              <a:cs typeface="Meiryo"/>
              <a:sym typeface="Meiryo"/>
            </a:endParaRPr>
          </a:p>
          <a:p>
            <a:pPr indent="-292100" lvl="1" marL="914400" rtl="0" algn="l">
              <a:lnSpc>
                <a:spcPct val="14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DXの壁/課題感</a:t>
            </a:r>
            <a:endParaRPr sz="1000">
              <a:solidFill>
                <a:srgbClr val="434343"/>
              </a:solidFill>
              <a:latin typeface="Meiryo"/>
              <a:ea typeface="Meiryo"/>
              <a:cs typeface="Meiryo"/>
              <a:sym typeface="Meiryo"/>
            </a:endParaRPr>
          </a:p>
          <a:p>
            <a:pPr indent="-330200" lvl="0" marL="457200" rtl="0" algn="l">
              <a:lnSpc>
                <a:spcPct val="140000"/>
              </a:lnSpc>
              <a:spcBef>
                <a:spcPts val="0"/>
              </a:spcBef>
              <a:spcAft>
                <a:spcPts val="0"/>
              </a:spcAft>
              <a:buClr>
                <a:srgbClr val="000000"/>
              </a:buClr>
              <a:buSzPts val="1600"/>
              <a:buFont typeface="Meiryo"/>
              <a:buAutoNum type="arabicPeriod"/>
            </a:pPr>
            <a:r>
              <a:rPr b="1" lang="ja" sz="1600" u="sng">
                <a:solidFill>
                  <a:srgbClr val="000000"/>
                </a:solidFill>
                <a:latin typeface="Meiryo"/>
                <a:ea typeface="Meiryo"/>
                <a:cs typeface="Meiryo"/>
                <a:sym typeface="Meiryo"/>
              </a:rPr>
              <a:t>ミノマワリDX って何？</a:t>
            </a:r>
            <a:endParaRPr b="1" sz="1600" u="sng">
              <a:solidFill>
                <a:srgbClr val="000000"/>
              </a:solidFill>
              <a:latin typeface="Meiryo"/>
              <a:ea typeface="Meiryo"/>
              <a:cs typeface="Meiryo"/>
              <a:sym typeface="Meiryo"/>
            </a:endParaRPr>
          </a:p>
          <a:p>
            <a:pPr indent="-292100" lvl="1" marL="914400" rtl="0" algn="l">
              <a:lnSpc>
                <a:spcPct val="14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課題を</a:t>
            </a:r>
            <a:endParaRPr sz="1000">
              <a:solidFill>
                <a:srgbClr val="434343"/>
              </a:solidFill>
              <a:latin typeface="Meiryo"/>
              <a:ea typeface="Meiryo"/>
              <a:cs typeface="Meiryo"/>
              <a:sym typeface="Meiryo"/>
            </a:endParaRPr>
          </a:p>
          <a:p>
            <a:pPr indent="-292100" lvl="1" marL="914400" rtl="0" algn="l">
              <a:lnSpc>
                <a:spcPct val="14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ミノマワリDX</a:t>
            </a:r>
            <a:r>
              <a:rPr lang="ja" sz="1000">
                <a:solidFill>
                  <a:srgbClr val="434343"/>
                </a:solidFill>
                <a:latin typeface="Meiryo"/>
                <a:ea typeface="Meiryo"/>
                <a:cs typeface="Meiryo"/>
                <a:sym typeface="Meiryo"/>
              </a:rPr>
              <a:t>の概念</a:t>
            </a:r>
            <a:r>
              <a:rPr lang="ja" sz="1000">
                <a:solidFill>
                  <a:srgbClr val="434343"/>
                </a:solidFill>
                <a:latin typeface="Meiryo"/>
                <a:ea typeface="Meiryo"/>
                <a:cs typeface="Meiryo"/>
                <a:sym typeface="Meiryo"/>
              </a:rPr>
              <a:t>とは？・事例</a:t>
            </a:r>
            <a:endParaRPr sz="1000">
              <a:solidFill>
                <a:srgbClr val="434343"/>
              </a:solidFill>
              <a:latin typeface="Meiryo"/>
              <a:ea typeface="Meiryo"/>
              <a:cs typeface="Meiryo"/>
              <a:sym typeface="Meiryo"/>
            </a:endParaRPr>
          </a:p>
          <a:p>
            <a:pPr indent="-292100" lvl="1" marL="914400" rtl="0" algn="l">
              <a:lnSpc>
                <a:spcPct val="14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副次的効果（ゼロ化の前準備）</a:t>
            </a:r>
            <a:endParaRPr b="1">
              <a:solidFill>
                <a:srgbClr val="434343"/>
              </a:solidFill>
              <a:latin typeface="Meiryo"/>
              <a:ea typeface="Meiryo"/>
              <a:cs typeface="Meiryo"/>
              <a:sym typeface="Meiryo"/>
            </a:endParaRPr>
          </a:p>
        </p:txBody>
      </p:sp>
      <p:sp>
        <p:nvSpPr>
          <p:cNvPr id="119" name="Google Shape;119;p17"/>
          <p:cNvSpPr txBox="1"/>
          <p:nvPr>
            <p:ph idx="1" type="body"/>
          </p:nvPr>
        </p:nvSpPr>
        <p:spPr>
          <a:xfrm>
            <a:off x="4743276" y="1744100"/>
            <a:ext cx="3706800" cy="2387700"/>
          </a:xfrm>
          <a:prstGeom prst="rect">
            <a:avLst/>
          </a:prstGeom>
          <a:ln>
            <a:noFill/>
          </a:ln>
        </p:spPr>
        <p:txBody>
          <a:bodyPr anchorCtr="0" anchor="t" bIns="91425" lIns="91425" spcFirstLastPara="1" rIns="91425" wrap="square" tIns="91425">
            <a:normAutofit/>
          </a:bodyPr>
          <a:lstStyle/>
          <a:p>
            <a:pPr indent="-330200" lvl="0" marL="457200" rtl="0" algn="l">
              <a:lnSpc>
                <a:spcPct val="140000"/>
              </a:lnSpc>
              <a:spcBef>
                <a:spcPts val="0"/>
              </a:spcBef>
              <a:spcAft>
                <a:spcPts val="0"/>
              </a:spcAft>
              <a:buClr>
                <a:srgbClr val="000000"/>
              </a:buClr>
              <a:buSzPts val="1600"/>
              <a:buFont typeface="Meiryo"/>
              <a:buAutoNum type="arabicPeriod" startAt="4"/>
            </a:pPr>
            <a:r>
              <a:rPr b="1" lang="ja" sz="1600" u="sng">
                <a:solidFill>
                  <a:srgbClr val="000000"/>
                </a:solidFill>
                <a:latin typeface="Meiryo"/>
                <a:ea typeface="Meiryo"/>
                <a:cs typeface="Meiryo"/>
                <a:sym typeface="Meiryo"/>
              </a:rPr>
              <a:t>何をするの？</a:t>
            </a:r>
            <a:endParaRPr b="1" sz="1600" u="sng">
              <a:solidFill>
                <a:srgbClr val="000000"/>
              </a:solidFill>
              <a:latin typeface="Meiryo"/>
              <a:ea typeface="Meiryo"/>
              <a:cs typeface="Meiryo"/>
              <a:sym typeface="Meiryo"/>
            </a:endParaRPr>
          </a:p>
          <a:p>
            <a:pPr indent="-292100" lvl="1" marL="914400" rtl="0" algn="l">
              <a:lnSpc>
                <a:spcPct val="14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学習ロードマップ</a:t>
            </a:r>
            <a:r>
              <a:rPr lang="ja" sz="1000">
                <a:solidFill>
                  <a:srgbClr val="434343"/>
                </a:solidFill>
                <a:latin typeface="Meiryo"/>
                <a:ea typeface="Meiryo"/>
                <a:cs typeface="Meiryo"/>
                <a:sym typeface="Meiryo"/>
              </a:rPr>
              <a:t>（研修内容の概要）</a:t>
            </a:r>
            <a:endParaRPr sz="1000">
              <a:solidFill>
                <a:srgbClr val="434343"/>
              </a:solidFill>
              <a:latin typeface="Meiryo"/>
              <a:ea typeface="Meiryo"/>
              <a:cs typeface="Meiryo"/>
              <a:sym typeface="Meiryo"/>
            </a:endParaRPr>
          </a:p>
          <a:p>
            <a:pPr indent="-292100" lvl="1" marL="914400" rtl="0" algn="l">
              <a:lnSpc>
                <a:spcPct val="14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ワークフロー整理・接続点設計</a:t>
            </a:r>
            <a:endParaRPr sz="1000">
              <a:solidFill>
                <a:srgbClr val="434343"/>
              </a:solidFill>
              <a:latin typeface="Meiryo"/>
              <a:ea typeface="Meiryo"/>
              <a:cs typeface="Meiryo"/>
              <a:sym typeface="Meiryo"/>
            </a:endParaRPr>
          </a:p>
          <a:p>
            <a:pPr indent="-292100" lvl="1" marL="914400" rtl="0" algn="l">
              <a:lnSpc>
                <a:spcPct val="14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ハードスキル向上</a:t>
            </a:r>
            <a:endParaRPr sz="1000">
              <a:solidFill>
                <a:srgbClr val="434343"/>
              </a:solidFill>
              <a:latin typeface="Meiryo"/>
              <a:ea typeface="Meiryo"/>
              <a:cs typeface="Meiryo"/>
              <a:sym typeface="Meiryo"/>
            </a:endParaRPr>
          </a:p>
          <a:p>
            <a:pPr indent="-292100" lvl="1" marL="914400" rtl="0" algn="l">
              <a:lnSpc>
                <a:spcPct val="14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システム構築</a:t>
            </a:r>
            <a:endParaRPr b="1" sz="1400" u="sng">
              <a:solidFill>
                <a:srgbClr val="434343"/>
              </a:solidFill>
              <a:latin typeface="Meiryo"/>
              <a:ea typeface="Meiryo"/>
              <a:cs typeface="Meiryo"/>
              <a:sym typeface="Meiryo"/>
            </a:endParaRPr>
          </a:p>
          <a:p>
            <a:pPr indent="-330200" lvl="0" marL="457200" rtl="0" algn="l">
              <a:lnSpc>
                <a:spcPct val="150000"/>
              </a:lnSpc>
              <a:spcBef>
                <a:spcPts val="0"/>
              </a:spcBef>
              <a:spcAft>
                <a:spcPts val="0"/>
              </a:spcAft>
              <a:buClr>
                <a:srgbClr val="000000"/>
              </a:buClr>
              <a:buSzPts val="1600"/>
              <a:buFont typeface="Meiryo"/>
              <a:buAutoNum type="arabicPeriod" startAt="4"/>
            </a:pPr>
            <a:r>
              <a:rPr b="1" lang="ja" sz="1600" u="sng">
                <a:solidFill>
                  <a:srgbClr val="000000"/>
                </a:solidFill>
                <a:latin typeface="Meiryo"/>
                <a:ea typeface="Meiryo"/>
                <a:cs typeface="Meiryo"/>
                <a:sym typeface="Meiryo"/>
              </a:rPr>
              <a:t>研修全体のスケジュール</a:t>
            </a:r>
            <a:endParaRPr b="1" sz="1600" u="sng">
              <a:solidFill>
                <a:srgbClr val="000000"/>
              </a:solidFill>
              <a:latin typeface="Meiryo"/>
              <a:ea typeface="Meiryo"/>
              <a:cs typeface="Meiryo"/>
              <a:sym typeface="Meiryo"/>
            </a:endParaRPr>
          </a:p>
          <a:p>
            <a:pPr indent="-330200" lvl="0" marL="457200" rtl="0" algn="l">
              <a:lnSpc>
                <a:spcPct val="150000"/>
              </a:lnSpc>
              <a:spcBef>
                <a:spcPts val="0"/>
              </a:spcBef>
              <a:spcAft>
                <a:spcPts val="0"/>
              </a:spcAft>
              <a:buClr>
                <a:srgbClr val="000000"/>
              </a:buClr>
              <a:buSzPts val="1600"/>
              <a:buFont typeface="Meiryo"/>
              <a:buAutoNum type="arabicPeriod" startAt="4"/>
            </a:pPr>
            <a:r>
              <a:rPr b="1" lang="ja" sz="1600" u="sng">
                <a:solidFill>
                  <a:srgbClr val="000000"/>
                </a:solidFill>
                <a:latin typeface="Meiryo"/>
                <a:ea typeface="Meiryo"/>
                <a:cs typeface="Meiryo"/>
                <a:sym typeface="Meiryo"/>
              </a:rPr>
              <a:t>まとめ・ネクストアクション</a:t>
            </a:r>
            <a:endParaRPr b="1" sz="1600" u="sng">
              <a:solidFill>
                <a:srgbClr val="000000"/>
              </a:solidFill>
              <a:latin typeface="Meiryo"/>
              <a:ea typeface="Meiryo"/>
              <a:cs typeface="Meiryo"/>
              <a:sym typeface="Meiryo"/>
            </a:endParaRPr>
          </a:p>
          <a:p>
            <a:pPr indent="-292100" lvl="1" marL="914400" rtl="0" algn="l">
              <a:lnSpc>
                <a:spcPct val="150000"/>
              </a:lnSpc>
              <a:spcBef>
                <a:spcPts val="0"/>
              </a:spcBef>
              <a:spcAft>
                <a:spcPts val="0"/>
              </a:spcAft>
              <a:buClr>
                <a:srgbClr val="434343"/>
              </a:buClr>
              <a:buSzPts val="1000"/>
              <a:buFont typeface="Meiryo"/>
              <a:buAutoNum type="arabicPeriod"/>
            </a:pPr>
            <a:r>
              <a:rPr lang="ja" sz="1000">
                <a:solidFill>
                  <a:srgbClr val="434343"/>
                </a:solidFill>
                <a:latin typeface="Meiryo"/>
                <a:ea typeface="Meiryo"/>
                <a:cs typeface="Meiryo"/>
                <a:sym typeface="Meiryo"/>
              </a:rPr>
              <a:t>本研修終了時の状態目標の確認</a:t>
            </a:r>
            <a:endParaRPr b="1" sz="1400">
              <a:solidFill>
                <a:srgbClr val="434343"/>
              </a:solidFill>
              <a:latin typeface="Meiryo"/>
              <a:ea typeface="Meiryo"/>
              <a:cs typeface="Meiryo"/>
              <a:sym typeface="Meiryo"/>
            </a:endParaRPr>
          </a:p>
        </p:txBody>
      </p:sp>
      <p:sp>
        <p:nvSpPr>
          <p:cNvPr id="120" name="Google Shape;120;p17"/>
          <p:cNvSpPr txBox="1"/>
          <p:nvPr>
            <p:ph type="title"/>
          </p:nvPr>
        </p:nvSpPr>
        <p:spPr>
          <a:xfrm>
            <a:off x="0" y="-5850"/>
            <a:ext cx="9144000" cy="8469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ctr">
              <a:spcBef>
                <a:spcPts val="0"/>
              </a:spcBef>
              <a:spcAft>
                <a:spcPts val="0"/>
              </a:spcAft>
              <a:buSzPts val="891"/>
              <a:buNone/>
            </a:pPr>
            <a:r>
              <a:rPr lang="ja" sz="4400">
                <a:latin typeface="Yusei Magic"/>
                <a:ea typeface="Yusei Magic"/>
                <a:cs typeface="Yusei Magic"/>
                <a:sym typeface="Yusei Magic"/>
              </a:rPr>
              <a:t>１．概念把握</a:t>
            </a:r>
            <a:r>
              <a:rPr lang="ja" sz="4400">
                <a:latin typeface="Yusei Magic"/>
                <a:ea typeface="Yusei Magic"/>
                <a:cs typeface="Yusei Magic"/>
                <a:sym typeface="Yusei Magic"/>
              </a:rPr>
              <a:t>編 </a:t>
            </a:r>
            <a:r>
              <a:rPr lang="ja" sz="4400">
                <a:solidFill>
                  <a:srgbClr val="000000"/>
                </a:solidFill>
                <a:latin typeface="Yusei Magic"/>
                <a:ea typeface="Yusei Magic"/>
                <a:cs typeface="Yusei Magic"/>
                <a:sym typeface="Yusei Magic"/>
              </a:rPr>
              <a:t>目次</a:t>
            </a:r>
            <a:endParaRPr sz="4400">
              <a:solidFill>
                <a:srgbClr val="000000"/>
              </a:solidFill>
              <a:latin typeface="Yusei Magic"/>
              <a:ea typeface="Yusei Magic"/>
              <a:cs typeface="Yusei Magic"/>
              <a:sym typeface="Yusei Mag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0" y="0"/>
            <a:ext cx="9144000" cy="444000"/>
          </a:xfrm>
          <a:prstGeom prst="rect">
            <a:avLst/>
          </a:prstGeom>
          <a:solidFill>
            <a:srgbClr val="EFEFEF"/>
          </a:solidFill>
        </p:spPr>
        <p:txBody>
          <a:bodyPr anchorCtr="0" anchor="t" bIns="91425" lIns="91425" spcFirstLastPara="1" rIns="91425" wrap="square" tIns="91425">
            <a:normAutofit/>
          </a:bodyPr>
          <a:lstStyle/>
          <a:p>
            <a:pPr indent="0" lvl="0" marL="0" rtl="0" algn="l">
              <a:lnSpc>
                <a:spcPct val="140000"/>
              </a:lnSpc>
              <a:spcBef>
                <a:spcPts val="0"/>
              </a:spcBef>
              <a:spcAft>
                <a:spcPts val="1200"/>
              </a:spcAft>
              <a:buNone/>
            </a:pPr>
            <a:r>
              <a:rPr b="1" lang="ja" sz="1600">
                <a:latin typeface="Meiryo"/>
                <a:ea typeface="Meiryo"/>
                <a:cs typeface="Meiryo"/>
                <a:sym typeface="Meiryo"/>
              </a:rPr>
              <a:t>１．研修の目的</a:t>
            </a:r>
            <a:endParaRPr>
              <a:latin typeface="Meiryo"/>
              <a:ea typeface="Meiryo"/>
              <a:cs typeface="Meiryo"/>
              <a:sym typeface="Meiryo"/>
            </a:endParaRPr>
          </a:p>
        </p:txBody>
      </p:sp>
      <p:sp>
        <p:nvSpPr>
          <p:cNvPr id="126" name="Google Shape;126;p18"/>
          <p:cNvSpPr txBox="1"/>
          <p:nvPr>
            <p:ph idx="1" type="body"/>
          </p:nvPr>
        </p:nvSpPr>
        <p:spPr>
          <a:xfrm>
            <a:off x="464100" y="542875"/>
            <a:ext cx="8241900" cy="21906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1200"/>
              </a:spcBef>
              <a:spcAft>
                <a:spcPts val="0"/>
              </a:spcAft>
              <a:buClr>
                <a:schemeClr val="dk1"/>
              </a:buClr>
              <a:buSzPts val="1100"/>
              <a:buFont typeface="Arial"/>
              <a:buNone/>
            </a:pPr>
            <a:r>
              <a:rPr b="1" lang="ja" sz="1600">
                <a:solidFill>
                  <a:schemeClr val="dk1"/>
                </a:solidFill>
                <a:latin typeface="Meiryo"/>
                <a:ea typeface="Meiryo"/>
                <a:cs typeface="Meiryo"/>
                <a:sym typeface="Meiryo"/>
              </a:rPr>
              <a:t>研修全体の目的</a:t>
            </a:r>
            <a:endParaRPr sz="1600">
              <a:solidFill>
                <a:schemeClr val="dk1"/>
              </a:solidFill>
              <a:latin typeface="Meiryo"/>
              <a:ea typeface="Meiryo"/>
              <a:cs typeface="Meiryo"/>
              <a:sym typeface="Meiryo"/>
            </a:endParaRPr>
          </a:p>
          <a:p>
            <a:pPr indent="0" lvl="0" marL="0" rtl="0" algn="l">
              <a:lnSpc>
                <a:spcPct val="105000"/>
              </a:lnSpc>
              <a:spcBef>
                <a:spcPts val="1200"/>
              </a:spcBef>
              <a:spcAft>
                <a:spcPts val="0"/>
              </a:spcAft>
              <a:buClr>
                <a:schemeClr val="dk1"/>
              </a:buClr>
              <a:buSzPts val="1100"/>
              <a:buFont typeface="Arial"/>
              <a:buNone/>
            </a:pPr>
            <a:r>
              <a:rPr lang="ja" sz="1600">
                <a:solidFill>
                  <a:schemeClr val="dk1"/>
                </a:solidFill>
                <a:latin typeface="Meiryo"/>
                <a:ea typeface="Meiryo"/>
                <a:cs typeface="Meiryo"/>
                <a:sym typeface="Meiryo"/>
              </a:rPr>
              <a:t>　ミノマワリの業務を改善し、余力を創出する</a:t>
            </a:r>
            <a:endParaRPr b="1" sz="1600">
              <a:solidFill>
                <a:schemeClr val="dk1"/>
              </a:solidFill>
              <a:latin typeface="Meiryo"/>
              <a:ea typeface="Meiryo"/>
              <a:cs typeface="Meiryo"/>
              <a:sym typeface="Meiryo"/>
            </a:endParaRPr>
          </a:p>
          <a:p>
            <a:pPr indent="0" lvl="0" marL="0" rtl="0" algn="l">
              <a:lnSpc>
                <a:spcPct val="105000"/>
              </a:lnSpc>
              <a:spcBef>
                <a:spcPts val="1200"/>
              </a:spcBef>
              <a:spcAft>
                <a:spcPts val="0"/>
              </a:spcAft>
              <a:buClr>
                <a:schemeClr val="dk1"/>
              </a:buClr>
              <a:buSzPts val="1100"/>
              <a:buFont typeface="Arial"/>
              <a:buNone/>
            </a:pPr>
            <a:r>
              <a:rPr b="1" lang="ja" sz="1600">
                <a:solidFill>
                  <a:schemeClr val="dk1"/>
                </a:solidFill>
                <a:latin typeface="Meiryo"/>
                <a:ea typeface="Meiryo"/>
                <a:cs typeface="Meiryo"/>
                <a:sym typeface="Meiryo"/>
              </a:rPr>
              <a:t>研修内容</a:t>
            </a:r>
            <a:endParaRPr sz="1600">
              <a:solidFill>
                <a:schemeClr val="dk1"/>
              </a:solidFill>
              <a:latin typeface="Meiryo"/>
              <a:ea typeface="Meiryo"/>
              <a:cs typeface="Meiryo"/>
              <a:sym typeface="Meiryo"/>
            </a:endParaRPr>
          </a:p>
          <a:p>
            <a:pPr indent="0" lvl="0" marL="0" rtl="0" algn="l">
              <a:lnSpc>
                <a:spcPct val="105000"/>
              </a:lnSpc>
              <a:spcBef>
                <a:spcPts val="1200"/>
              </a:spcBef>
              <a:spcAft>
                <a:spcPts val="0"/>
              </a:spcAft>
              <a:buClr>
                <a:schemeClr val="dk1"/>
              </a:buClr>
              <a:buSzPts val="1100"/>
              <a:buFont typeface="Arial"/>
              <a:buNone/>
            </a:pPr>
            <a:r>
              <a:rPr lang="ja" sz="1600">
                <a:solidFill>
                  <a:schemeClr val="dk1"/>
                </a:solidFill>
                <a:latin typeface="Meiryo"/>
                <a:ea typeface="Meiryo"/>
                <a:cs typeface="Meiryo"/>
                <a:sym typeface="Meiryo"/>
              </a:rPr>
              <a:t>　３カ月の研修を通じて、既存業務フローの整理・スキルアップを実現し、</a:t>
            </a:r>
            <a:endParaRPr sz="1600">
              <a:solidFill>
                <a:schemeClr val="dk1"/>
              </a:solidFill>
              <a:latin typeface="Meiryo"/>
              <a:ea typeface="Meiryo"/>
              <a:cs typeface="Meiryo"/>
              <a:sym typeface="Meiryo"/>
            </a:endParaRPr>
          </a:p>
          <a:p>
            <a:pPr indent="0" lvl="0" marL="0" rtl="0" algn="l">
              <a:lnSpc>
                <a:spcPct val="105000"/>
              </a:lnSpc>
              <a:spcBef>
                <a:spcPts val="1200"/>
              </a:spcBef>
              <a:spcAft>
                <a:spcPts val="1200"/>
              </a:spcAft>
              <a:buClr>
                <a:schemeClr val="dk1"/>
              </a:buClr>
              <a:buSzPts val="1100"/>
              <a:buFont typeface="Arial"/>
              <a:buNone/>
            </a:pPr>
            <a:r>
              <a:rPr lang="ja" sz="1600">
                <a:solidFill>
                  <a:schemeClr val="dk1"/>
                </a:solidFill>
                <a:latin typeface="Meiryo"/>
                <a:ea typeface="Meiryo"/>
                <a:cs typeface="Meiryo"/>
                <a:sym typeface="Meiryo"/>
              </a:rPr>
              <a:t>　システムと運用フローを再構築する</a:t>
            </a:r>
            <a:endParaRPr sz="1600">
              <a:latin typeface="Meiryo"/>
              <a:ea typeface="Meiryo"/>
              <a:cs typeface="Meiryo"/>
              <a:sym typeface="Meiryo"/>
            </a:endParaRPr>
          </a:p>
        </p:txBody>
      </p:sp>
      <p:sp>
        <p:nvSpPr>
          <p:cNvPr id="127" name="Google Shape;127;p18"/>
          <p:cNvSpPr/>
          <p:nvPr/>
        </p:nvSpPr>
        <p:spPr>
          <a:xfrm>
            <a:off x="8003600" y="71100"/>
            <a:ext cx="1049100" cy="301800"/>
          </a:xfrm>
          <a:prstGeom prst="roundRect">
            <a:avLst>
              <a:gd fmla="val 16667" name="adj"/>
            </a:avLst>
          </a:prstGeom>
          <a:solidFill>
            <a:schemeClr val="lt1"/>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ja" sz="1000">
                <a:solidFill>
                  <a:srgbClr val="BF9000"/>
                </a:solidFill>
                <a:latin typeface="Meiryo"/>
                <a:ea typeface="Meiryo"/>
                <a:cs typeface="Meiryo"/>
                <a:sym typeface="Meiryo"/>
              </a:rPr>
              <a:t>＃研修の目的</a:t>
            </a:r>
            <a:endParaRPr sz="1000">
              <a:solidFill>
                <a:srgbClr val="BF9000"/>
              </a:solidFill>
            </a:endParaRPr>
          </a:p>
        </p:txBody>
      </p:sp>
      <p:sp>
        <p:nvSpPr>
          <p:cNvPr id="128" name="Google Shape;128;p18"/>
          <p:cNvSpPr txBox="1"/>
          <p:nvPr/>
        </p:nvSpPr>
        <p:spPr>
          <a:xfrm>
            <a:off x="464100" y="3224500"/>
            <a:ext cx="3980100" cy="165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ja" sz="1600">
                <a:solidFill>
                  <a:schemeClr val="dk1"/>
                </a:solidFill>
                <a:latin typeface="Meiryo"/>
                <a:ea typeface="Meiryo"/>
                <a:cs typeface="Meiryo"/>
                <a:sym typeface="Meiryo"/>
              </a:rPr>
              <a:t>本研修の位置づけ</a:t>
            </a:r>
            <a:endParaRPr sz="1600">
              <a:solidFill>
                <a:schemeClr val="dk1"/>
              </a:solidFill>
              <a:latin typeface="Meiryo"/>
              <a:ea typeface="Meiryo"/>
              <a:cs typeface="Meiryo"/>
              <a:sym typeface="Meiryo"/>
            </a:endParaRPr>
          </a:p>
          <a:p>
            <a:pPr indent="0" lvl="0" marL="0" rtl="0" algn="l">
              <a:lnSpc>
                <a:spcPct val="115000"/>
              </a:lnSpc>
              <a:spcBef>
                <a:spcPts val="1200"/>
              </a:spcBef>
              <a:spcAft>
                <a:spcPts val="0"/>
              </a:spcAft>
              <a:buNone/>
            </a:pPr>
            <a:r>
              <a:rPr lang="ja" sz="1600">
                <a:solidFill>
                  <a:schemeClr val="dk1"/>
                </a:solidFill>
                <a:latin typeface="Meiryo"/>
                <a:ea typeface="Meiryo"/>
                <a:cs typeface="Meiryo"/>
                <a:sym typeface="Meiryo"/>
              </a:rPr>
              <a:t>・ミノマワリDXの概略を把握し、</a:t>
            </a:r>
            <a:endParaRPr sz="1600">
              <a:solidFill>
                <a:schemeClr val="dk1"/>
              </a:solidFill>
              <a:latin typeface="Meiryo"/>
              <a:ea typeface="Meiryo"/>
              <a:cs typeface="Meiryo"/>
              <a:sym typeface="Meiryo"/>
            </a:endParaRPr>
          </a:p>
          <a:p>
            <a:pPr indent="0" lvl="0" marL="0" rtl="0" algn="l">
              <a:lnSpc>
                <a:spcPct val="115000"/>
              </a:lnSpc>
              <a:spcBef>
                <a:spcPts val="1200"/>
              </a:spcBef>
              <a:spcAft>
                <a:spcPts val="0"/>
              </a:spcAft>
              <a:buNone/>
            </a:pPr>
            <a:r>
              <a:rPr lang="ja" sz="1600">
                <a:solidFill>
                  <a:schemeClr val="dk1"/>
                </a:solidFill>
                <a:latin typeface="Meiryo"/>
                <a:ea typeface="Meiryo"/>
                <a:cs typeface="Meiryo"/>
                <a:sym typeface="Meiryo"/>
              </a:rPr>
              <a:t>　</a:t>
            </a:r>
            <a:r>
              <a:rPr lang="ja" sz="1600">
                <a:solidFill>
                  <a:schemeClr val="dk1"/>
                </a:solidFill>
                <a:latin typeface="Meiryo"/>
                <a:ea typeface="Meiryo"/>
                <a:cs typeface="Meiryo"/>
                <a:sym typeface="Meiryo"/>
              </a:rPr>
              <a:t>ロードマップを明確にする</a:t>
            </a:r>
            <a:endParaRPr sz="1600">
              <a:solidFill>
                <a:schemeClr val="dk1"/>
              </a:solidFill>
              <a:latin typeface="Meiryo"/>
              <a:ea typeface="Meiryo"/>
              <a:cs typeface="Meiryo"/>
              <a:sym typeface="Meiryo"/>
            </a:endParaRPr>
          </a:p>
          <a:p>
            <a:pPr indent="0" lvl="0" marL="0" rtl="0" algn="l">
              <a:lnSpc>
                <a:spcPct val="115000"/>
              </a:lnSpc>
              <a:spcBef>
                <a:spcPts val="1200"/>
              </a:spcBef>
              <a:spcAft>
                <a:spcPts val="1200"/>
              </a:spcAft>
              <a:buNone/>
            </a:pPr>
            <a:r>
              <a:rPr lang="ja" sz="1000">
                <a:solidFill>
                  <a:schemeClr val="dk1"/>
                </a:solidFill>
                <a:latin typeface="Meiryo"/>
                <a:ea typeface="Meiryo"/>
                <a:cs typeface="Meiryo"/>
                <a:sym typeface="Meiryo"/>
              </a:rPr>
              <a:t>　　※次ページの鳥観図に記載</a:t>
            </a:r>
            <a:endParaRPr sz="1000">
              <a:solidFill>
                <a:schemeClr val="dk1"/>
              </a:solidFill>
              <a:latin typeface="Meiryo"/>
              <a:ea typeface="Meiryo"/>
              <a:cs typeface="Meiryo"/>
              <a:sym typeface="Meiryo"/>
            </a:endParaRPr>
          </a:p>
        </p:txBody>
      </p:sp>
      <p:sp>
        <p:nvSpPr>
          <p:cNvPr id="129" name="Google Shape;129;p18"/>
          <p:cNvSpPr txBox="1"/>
          <p:nvPr/>
        </p:nvSpPr>
        <p:spPr>
          <a:xfrm>
            <a:off x="4700005" y="3178300"/>
            <a:ext cx="3980100" cy="1742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ja" sz="1600">
                <a:solidFill>
                  <a:schemeClr val="dk1"/>
                </a:solidFill>
                <a:latin typeface="Meiryo"/>
                <a:ea typeface="Meiryo"/>
                <a:cs typeface="Meiryo"/>
                <a:sym typeface="Meiryo"/>
              </a:rPr>
              <a:t>本研修終了時の状態目標</a:t>
            </a:r>
            <a:endParaRPr sz="1600">
              <a:solidFill>
                <a:schemeClr val="dk1"/>
              </a:solidFill>
              <a:latin typeface="Meiryo"/>
              <a:ea typeface="Meiryo"/>
              <a:cs typeface="Meiryo"/>
              <a:sym typeface="Meiryo"/>
            </a:endParaRPr>
          </a:p>
          <a:p>
            <a:pPr indent="0" lvl="0" marL="0" rtl="0" algn="l">
              <a:lnSpc>
                <a:spcPct val="115000"/>
              </a:lnSpc>
              <a:spcBef>
                <a:spcPts val="1200"/>
              </a:spcBef>
              <a:spcAft>
                <a:spcPts val="0"/>
              </a:spcAft>
              <a:buNone/>
            </a:pPr>
            <a:r>
              <a:rPr lang="ja" sz="1600">
                <a:solidFill>
                  <a:schemeClr val="dk1"/>
                </a:solidFill>
                <a:latin typeface="Meiryo"/>
                <a:ea typeface="Meiryo"/>
                <a:cs typeface="Meiryo"/>
                <a:sym typeface="Meiryo"/>
              </a:rPr>
              <a:t>①ミノマワリDXの概念を把握している</a:t>
            </a:r>
            <a:endParaRPr sz="1600">
              <a:solidFill>
                <a:schemeClr val="dk1"/>
              </a:solidFill>
              <a:latin typeface="Meiryo"/>
              <a:ea typeface="Meiryo"/>
              <a:cs typeface="Meiryo"/>
              <a:sym typeface="Meiryo"/>
            </a:endParaRPr>
          </a:p>
          <a:p>
            <a:pPr indent="0" lvl="0" marL="0" rtl="0" algn="l">
              <a:lnSpc>
                <a:spcPct val="115000"/>
              </a:lnSpc>
              <a:spcBef>
                <a:spcPts val="1200"/>
              </a:spcBef>
              <a:spcAft>
                <a:spcPts val="0"/>
              </a:spcAft>
              <a:buNone/>
            </a:pPr>
            <a:r>
              <a:rPr lang="ja" sz="1600">
                <a:solidFill>
                  <a:schemeClr val="dk1"/>
                </a:solidFill>
                <a:latin typeface="Meiryo"/>
                <a:ea typeface="Meiryo"/>
                <a:cs typeface="Meiryo"/>
                <a:sym typeface="Meiryo"/>
              </a:rPr>
              <a:t>②研修内容の概要を把握している</a:t>
            </a:r>
            <a:endParaRPr sz="1600">
              <a:solidFill>
                <a:schemeClr val="dk1"/>
              </a:solidFill>
              <a:latin typeface="Meiryo"/>
              <a:ea typeface="Meiryo"/>
              <a:cs typeface="Meiryo"/>
              <a:sym typeface="Meiryo"/>
            </a:endParaRPr>
          </a:p>
          <a:p>
            <a:pPr indent="0" lvl="0" marL="0" rtl="0" algn="l">
              <a:lnSpc>
                <a:spcPct val="115000"/>
              </a:lnSpc>
              <a:spcBef>
                <a:spcPts val="1200"/>
              </a:spcBef>
              <a:spcAft>
                <a:spcPts val="1200"/>
              </a:spcAft>
              <a:buNone/>
            </a:pPr>
            <a:r>
              <a:rPr lang="ja" sz="1600">
                <a:solidFill>
                  <a:schemeClr val="dk1"/>
                </a:solidFill>
                <a:latin typeface="Meiryo"/>
                <a:ea typeface="Meiryo"/>
                <a:cs typeface="Meiryo"/>
                <a:sym typeface="Meiryo"/>
              </a:rPr>
              <a:t>③取組みへ共感し、ワクワクしている</a:t>
            </a:r>
            <a:endParaRPr sz="1600">
              <a:solidFill>
                <a:schemeClr val="dk1"/>
              </a:solidFill>
              <a:latin typeface="Meiryo"/>
              <a:ea typeface="Meiryo"/>
              <a:cs typeface="Meiryo"/>
              <a:sym typeface="Meiry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0" y="0"/>
            <a:ext cx="9144000" cy="444000"/>
          </a:xfrm>
          <a:prstGeom prst="rect">
            <a:avLst/>
          </a:prstGeom>
          <a:solidFill>
            <a:srgbClr val="EFEFEF"/>
          </a:solidFill>
        </p:spPr>
        <p:txBody>
          <a:bodyPr anchorCtr="0" anchor="t" bIns="91425" lIns="91425" spcFirstLastPara="1" rIns="91425" wrap="square" tIns="91425">
            <a:normAutofit/>
          </a:bodyPr>
          <a:lstStyle/>
          <a:p>
            <a:pPr indent="0" lvl="0" marL="0" rtl="0" algn="l">
              <a:lnSpc>
                <a:spcPct val="140000"/>
              </a:lnSpc>
              <a:spcBef>
                <a:spcPts val="0"/>
              </a:spcBef>
              <a:spcAft>
                <a:spcPts val="1200"/>
              </a:spcAft>
              <a:buNone/>
            </a:pPr>
            <a:r>
              <a:rPr b="1" lang="ja" sz="1600">
                <a:latin typeface="Meiryo"/>
                <a:ea typeface="Meiryo"/>
                <a:cs typeface="Meiryo"/>
                <a:sym typeface="Meiryo"/>
              </a:rPr>
              <a:t>２</a:t>
            </a:r>
            <a:r>
              <a:rPr b="1" lang="ja" sz="1600">
                <a:latin typeface="Meiryo"/>
                <a:ea typeface="Meiryo"/>
                <a:cs typeface="Meiryo"/>
                <a:sym typeface="Meiryo"/>
              </a:rPr>
              <a:t>．</a:t>
            </a:r>
            <a:r>
              <a:rPr b="1" lang="ja" sz="1600">
                <a:latin typeface="Meiryo"/>
                <a:ea typeface="Meiryo"/>
                <a:cs typeface="Meiryo"/>
                <a:sym typeface="Meiryo"/>
              </a:rPr>
              <a:t>そもそもDXって何だっけ？</a:t>
            </a:r>
            <a:endParaRPr>
              <a:latin typeface="Meiryo"/>
              <a:ea typeface="Meiryo"/>
              <a:cs typeface="Meiryo"/>
              <a:sym typeface="Meiryo"/>
            </a:endParaRPr>
          </a:p>
        </p:txBody>
      </p:sp>
      <p:sp>
        <p:nvSpPr>
          <p:cNvPr id="135" name="Google Shape;135;p19"/>
          <p:cNvSpPr/>
          <p:nvPr/>
        </p:nvSpPr>
        <p:spPr>
          <a:xfrm>
            <a:off x="8003600" y="71100"/>
            <a:ext cx="1049100" cy="3018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ja" sz="1000">
                <a:latin typeface="Meiryo"/>
                <a:ea typeface="Meiryo"/>
                <a:cs typeface="Meiryo"/>
                <a:sym typeface="Meiryo"/>
              </a:rPr>
              <a:t>＃研修の目的</a:t>
            </a:r>
            <a:endParaRPr b="1" sz="1000"/>
          </a:p>
        </p:txBody>
      </p:sp>
      <p:sp>
        <p:nvSpPr>
          <p:cNvPr id="136" name="Google Shape;136;p19"/>
          <p:cNvSpPr txBox="1"/>
          <p:nvPr/>
        </p:nvSpPr>
        <p:spPr>
          <a:xfrm>
            <a:off x="320150" y="847200"/>
            <a:ext cx="4144500" cy="3032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1200"/>
              </a:spcBef>
              <a:spcAft>
                <a:spcPts val="0"/>
              </a:spcAft>
              <a:buClr>
                <a:schemeClr val="dk1"/>
              </a:buClr>
              <a:buSzPts val="1100"/>
              <a:buFont typeface="Arial"/>
              <a:buNone/>
            </a:pPr>
            <a:r>
              <a:rPr b="1" lang="ja" sz="2400">
                <a:solidFill>
                  <a:schemeClr val="dk1"/>
                </a:solidFill>
              </a:rPr>
              <a:t>DXとは</a:t>
            </a:r>
            <a:endParaRPr sz="3000">
              <a:solidFill>
                <a:schemeClr val="dk1"/>
              </a:solidFill>
              <a:latin typeface="Meiryo"/>
              <a:ea typeface="Meiryo"/>
              <a:cs typeface="Meiryo"/>
              <a:sym typeface="Meiryo"/>
            </a:endParaRPr>
          </a:p>
          <a:p>
            <a:pPr indent="0" lvl="0" marL="0" rtl="0" algn="l">
              <a:lnSpc>
                <a:spcPct val="100000"/>
              </a:lnSpc>
              <a:spcBef>
                <a:spcPts val="1200"/>
              </a:spcBef>
              <a:spcAft>
                <a:spcPts val="0"/>
              </a:spcAft>
              <a:buNone/>
            </a:pPr>
            <a:r>
              <a:t/>
            </a:r>
            <a:endParaRPr b="1" sz="1100">
              <a:solidFill>
                <a:schemeClr val="dk1"/>
              </a:solidFill>
            </a:endParaRPr>
          </a:p>
          <a:p>
            <a:pPr indent="0" lvl="0" marL="0" rtl="0" algn="l">
              <a:lnSpc>
                <a:spcPct val="100000"/>
              </a:lnSpc>
              <a:spcBef>
                <a:spcPts val="1200"/>
              </a:spcBef>
              <a:spcAft>
                <a:spcPts val="0"/>
              </a:spcAft>
              <a:buNone/>
            </a:pPr>
            <a:r>
              <a:t/>
            </a:r>
            <a:endParaRPr b="1" sz="1100">
              <a:solidFill>
                <a:schemeClr val="dk1"/>
              </a:solidFill>
            </a:endParaRPr>
          </a:p>
          <a:p>
            <a:pPr indent="0" lvl="0" marL="0" rtl="0" algn="l">
              <a:lnSpc>
                <a:spcPct val="100000"/>
              </a:lnSpc>
              <a:spcBef>
                <a:spcPts val="1200"/>
              </a:spcBef>
              <a:spcAft>
                <a:spcPts val="0"/>
              </a:spcAft>
              <a:buNone/>
            </a:pPr>
            <a:r>
              <a:t/>
            </a:r>
            <a:endParaRPr b="1" sz="1100">
              <a:solidFill>
                <a:schemeClr val="dk1"/>
              </a:solidFill>
            </a:endParaRPr>
          </a:p>
          <a:p>
            <a:pPr indent="0" lvl="0" marL="0" rtl="0" algn="l">
              <a:lnSpc>
                <a:spcPct val="100000"/>
              </a:lnSpc>
              <a:spcBef>
                <a:spcPts val="1200"/>
              </a:spcBef>
              <a:spcAft>
                <a:spcPts val="0"/>
              </a:spcAft>
              <a:buNone/>
            </a:pPr>
            <a:r>
              <a:t/>
            </a:r>
            <a:endParaRPr sz="1300">
              <a:solidFill>
                <a:schemeClr val="dk1"/>
              </a:solidFill>
            </a:endParaRPr>
          </a:p>
          <a:p>
            <a:pPr indent="0" lvl="0" marL="0" rtl="0" algn="l">
              <a:lnSpc>
                <a:spcPct val="100000"/>
              </a:lnSpc>
              <a:spcBef>
                <a:spcPts val="1200"/>
              </a:spcBef>
              <a:spcAft>
                <a:spcPts val="0"/>
              </a:spcAft>
              <a:buNone/>
            </a:pPr>
            <a:r>
              <a:rPr lang="ja" sz="1300">
                <a:solidFill>
                  <a:schemeClr val="dk1"/>
                </a:solidFill>
              </a:rPr>
              <a:t>デジタル技術を活用して、</a:t>
            </a:r>
            <a:r>
              <a:rPr b="1" lang="ja" sz="1300">
                <a:solidFill>
                  <a:schemeClr val="dk1"/>
                </a:solidFill>
                <a:highlight>
                  <a:schemeClr val="accent6"/>
                </a:highlight>
              </a:rPr>
              <a:t>ビジネスモデルや業務プロセス、組織文化を根本から変革し、競争優位性を確立</a:t>
            </a:r>
            <a:r>
              <a:rPr lang="ja" sz="1300">
                <a:solidFill>
                  <a:schemeClr val="dk1"/>
                </a:solidFill>
              </a:rPr>
              <a:t>することを指す。単なるIT導入ではなく、</a:t>
            </a:r>
            <a:r>
              <a:rPr b="1" lang="ja" sz="1300">
                <a:solidFill>
                  <a:schemeClr val="dk1"/>
                </a:solidFill>
              </a:rPr>
              <a:t>デジタル技術を駆使して企業や社会の仕組み自体を変える</a:t>
            </a:r>
            <a:r>
              <a:rPr lang="ja" sz="1300">
                <a:solidFill>
                  <a:schemeClr val="dk1"/>
                </a:solidFill>
              </a:rPr>
              <a:t>という広義の意味を持ちます。</a:t>
            </a:r>
            <a:endParaRPr sz="1300">
              <a:solidFill>
                <a:schemeClr val="dk1"/>
              </a:solidFill>
              <a:latin typeface="Meiryo"/>
              <a:ea typeface="Meiryo"/>
              <a:cs typeface="Meiryo"/>
              <a:sym typeface="Meiryo"/>
            </a:endParaRPr>
          </a:p>
        </p:txBody>
      </p:sp>
      <p:sp>
        <p:nvSpPr>
          <p:cNvPr id="137" name="Google Shape;137;p19"/>
          <p:cNvSpPr txBox="1"/>
          <p:nvPr/>
        </p:nvSpPr>
        <p:spPr>
          <a:xfrm>
            <a:off x="4572000" y="805025"/>
            <a:ext cx="4334100" cy="2209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ja" sz="2400">
                <a:solidFill>
                  <a:schemeClr val="dk1"/>
                </a:solidFill>
              </a:rPr>
              <a:t>DX</a:t>
            </a:r>
            <a:r>
              <a:rPr b="1" lang="ja" sz="2400">
                <a:solidFill>
                  <a:schemeClr val="dk1"/>
                </a:solidFill>
              </a:rPr>
              <a:t>の事例</a:t>
            </a:r>
            <a:endParaRPr sz="3000">
              <a:solidFill>
                <a:schemeClr val="dk1"/>
              </a:solidFill>
              <a:latin typeface="Meiryo"/>
              <a:ea typeface="Meiryo"/>
              <a:cs typeface="Meiryo"/>
              <a:sym typeface="Meiryo"/>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00000"/>
              </a:lnSpc>
              <a:spcBef>
                <a:spcPts val="1200"/>
              </a:spcBef>
              <a:spcAft>
                <a:spcPts val="0"/>
              </a:spcAft>
              <a:buNone/>
            </a:pPr>
            <a:r>
              <a:t/>
            </a:r>
            <a:endParaRPr b="1" sz="1300">
              <a:solidFill>
                <a:schemeClr val="dk1"/>
              </a:solidFill>
            </a:endParaRPr>
          </a:p>
          <a:p>
            <a:pPr indent="0" lvl="0" marL="0" rtl="0" algn="l">
              <a:lnSpc>
                <a:spcPct val="100000"/>
              </a:lnSpc>
              <a:spcBef>
                <a:spcPts val="0"/>
              </a:spcBef>
              <a:spcAft>
                <a:spcPts val="0"/>
              </a:spcAft>
              <a:buNone/>
            </a:pPr>
            <a:r>
              <a:t/>
            </a:r>
            <a:endParaRPr sz="1300">
              <a:solidFill>
                <a:schemeClr val="dk1"/>
              </a:solidFill>
            </a:endParaRPr>
          </a:p>
        </p:txBody>
      </p:sp>
      <p:pic>
        <p:nvPicPr>
          <p:cNvPr id="138" name="Google Shape;138;p19"/>
          <p:cNvPicPr preferRelativeResize="0"/>
          <p:nvPr/>
        </p:nvPicPr>
        <p:blipFill>
          <a:blip r:embed="rId3">
            <a:alphaModFix/>
          </a:blip>
          <a:stretch>
            <a:fillRect/>
          </a:stretch>
        </p:blipFill>
        <p:spPr>
          <a:xfrm>
            <a:off x="6343976" y="1497075"/>
            <a:ext cx="1049100" cy="991867"/>
          </a:xfrm>
          <a:prstGeom prst="rect">
            <a:avLst/>
          </a:prstGeom>
          <a:noFill/>
          <a:ln>
            <a:noFill/>
          </a:ln>
        </p:spPr>
      </p:pic>
      <p:pic>
        <p:nvPicPr>
          <p:cNvPr id="139" name="Google Shape;139;p19"/>
          <p:cNvPicPr preferRelativeResize="0"/>
          <p:nvPr/>
        </p:nvPicPr>
        <p:blipFill>
          <a:blip r:embed="rId4">
            <a:alphaModFix/>
          </a:blip>
          <a:stretch>
            <a:fillRect/>
          </a:stretch>
        </p:blipFill>
        <p:spPr>
          <a:xfrm>
            <a:off x="1303988" y="1581900"/>
            <a:ext cx="2176825" cy="82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0" y="0"/>
            <a:ext cx="9144000" cy="444000"/>
          </a:xfrm>
          <a:prstGeom prst="rect">
            <a:avLst/>
          </a:prstGeom>
          <a:solidFill>
            <a:srgbClr val="EFEFEF"/>
          </a:solidFill>
        </p:spPr>
        <p:txBody>
          <a:bodyPr anchorCtr="0" anchor="t" bIns="91425" lIns="91425" spcFirstLastPara="1" rIns="91425" wrap="square" tIns="91425">
            <a:normAutofit/>
          </a:bodyPr>
          <a:lstStyle/>
          <a:p>
            <a:pPr indent="0" lvl="0" marL="0" rtl="0" algn="l">
              <a:lnSpc>
                <a:spcPct val="140000"/>
              </a:lnSpc>
              <a:spcBef>
                <a:spcPts val="0"/>
              </a:spcBef>
              <a:spcAft>
                <a:spcPts val="1200"/>
              </a:spcAft>
              <a:buNone/>
            </a:pPr>
            <a:r>
              <a:rPr b="1" lang="ja" sz="1600">
                <a:latin typeface="Meiryo"/>
                <a:ea typeface="Meiryo"/>
                <a:cs typeface="Meiryo"/>
                <a:sym typeface="Meiryo"/>
              </a:rPr>
              <a:t>２．そもそもDXって何だっけ？</a:t>
            </a:r>
            <a:endParaRPr>
              <a:latin typeface="Meiryo"/>
              <a:ea typeface="Meiryo"/>
              <a:cs typeface="Meiryo"/>
              <a:sym typeface="Meiryo"/>
            </a:endParaRPr>
          </a:p>
        </p:txBody>
      </p:sp>
      <p:sp>
        <p:nvSpPr>
          <p:cNvPr id="145" name="Google Shape;145;p20"/>
          <p:cNvSpPr/>
          <p:nvPr/>
        </p:nvSpPr>
        <p:spPr>
          <a:xfrm>
            <a:off x="8003600" y="71100"/>
            <a:ext cx="1049100" cy="301800"/>
          </a:xfrm>
          <a:prstGeom prst="roundRect">
            <a:avLst>
              <a:gd fmla="val 16667" name="adj"/>
            </a:avLst>
          </a:prstGeom>
          <a:solidFill>
            <a:schemeClr val="lt1"/>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ja" sz="1000">
                <a:solidFill>
                  <a:srgbClr val="BF9000"/>
                </a:solidFill>
                <a:latin typeface="Meiryo"/>
                <a:ea typeface="Meiryo"/>
                <a:cs typeface="Meiryo"/>
                <a:sym typeface="Meiryo"/>
              </a:rPr>
              <a:t>＃研修の目的</a:t>
            </a:r>
            <a:endParaRPr sz="1000">
              <a:solidFill>
                <a:srgbClr val="BF9000"/>
              </a:solidFill>
            </a:endParaRPr>
          </a:p>
        </p:txBody>
      </p:sp>
      <p:sp>
        <p:nvSpPr>
          <p:cNvPr id="146" name="Google Shape;146;p20"/>
          <p:cNvSpPr txBox="1"/>
          <p:nvPr/>
        </p:nvSpPr>
        <p:spPr>
          <a:xfrm>
            <a:off x="457200" y="805025"/>
            <a:ext cx="4334100" cy="401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ja" sz="2400">
                <a:solidFill>
                  <a:schemeClr val="dk1"/>
                </a:solidFill>
              </a:rPr>
              <a:t>DXの作業者の課題感</a:t>
            </a:r>
            <a:endParaRPr sz="3000">
              <a:solidFill>
                <a:schemeClr val="dk1"/>
              </a:solidFill>
              <a:latin typeface="Meiryo"/>
              <a:ea typeface="Meiryo"/>
              <a:cs typeface="Meiryo"/>
              <a:sym typeface="Meiryo"/>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00000"/>
              </a:lnSpc>
              <a:spcBef>
                <a:spcPts val="1200"/>
              </a:spcBef>
              <a:spcAft>
                <a:spcPts val="0"/>
              </a:spcAft>
              <a:buNone/>
            </a:pPr>
            <a:r>
              <a:t/>
            </a:r>
            <a:endParaRPr b="1" sz="1300">
              <a:solidFill>
                <a:schemeClr val="dk1"/>
              </a:solidFill>
            </a:endParaRPr>
          </a:p>
          <a:p>
            <a:pPr indent="0" lvl="0" marL="0" rtl="0" algn="l">
              <a:lnSpc>
                <a:spcPct val="100000"/>
              </a:lnSpc>
              <a:spcBef>
                <a:spcPts val="0"/>
              </a:spcBef>
              <a:spcAft>
                <a:spcPts val="0"/>
              </a:spcAft>
              <a:buNone/>
            </a:pPr>
            <a:r>
              <a:rPr b="1" lang="ja" sz="1300">
                <a:solidFill>
                  <a:schemeClr val="dk1"/>
                </a:solidFill>
              </a:rPr>
              <a:t>・組織体制の課題</a:t>
            </a:r>
            <a:endParaRPr b="1" sz="1300">
              <a:solidFill>
                <a:schemeClr val="dk1"/>
              </a:solidFill>
            </a:endParaRPr>
          </a:p>
          <a:p>
            <a:pPr indent="0" lvl="0" marL="457200" rtl="0" algn="l">
              <a:lnSpc>
                <a:spcPct val="100000"/>
              </a:lnSpc>
              <a:spcBef>
                <a:spcPts val="0"/>
              </a:spcBef>
              <a:spcAft>
                <a:spcPts val="0"/>
              </a:spcAft>
              <a:buNone/>
            </a:pPr>
            <a:r>
              <a:rPr lang="ja" sz="1300">
                <a:solidFill>
                  <a:schemeClr val="dk1"/>
                </a:solidFill>
              </a:rPr>
              <a:t>規模が大きく各所の承認が必要。部署間のコミュニケーションも増え、機動力が失われる。</a:t>
            </a:r>
            <a:endParaRPr sz="1300">
              <a:solidFill>
                <a:schemeClr val="dk1"/>
              </a:solidFill>
            </a:endParaRPr>
          </a:p>
          <a:p>
            <a:pPr indent="0" lvl="0" marL="0" rtl="0" algn="l">
              <a:lnSpc>
                <a:spcPct val="100000"/>
              </a:lnSpc>
              <a:spcBef>
                <a:spcPts val="0"/>
              </a:spcBef>
              <a:spcAft>
                <a:spcPts val="0"/>
              </a:spcAft>
              <a:buNone/>
            </a:pPr>
            <a:r>
              <a:rPr b="1" lang="ja" sz="1300">
                <a:solidFill>
                  <a:schemeClr val="dk1"/>
                </a:solidFill>
              </a:rPr>
              <a:t>・人材の課題</a:t>
            </a:r>
            <a:endParaRPr b="1" sz="1300">
              <a:solidFill>
                <a:schemeClr val="dk1"/>
              </a:solidFill>
            </a:endParaRPr>
          </a:p>
          <a:p>
            <a:pPr indent="0" lvl="0" marL="457200" rtl="0" algn="l">
              <a:lnSpc>
                <a:spcPct val="100000"/>
              </a:lnSpc>
              <a:spcBef>
                <a:spcPts val="0"/>
              </a:spcBef>
              <a:spcAft>
                <a:spcPts val="0"/>
              </a:spcAft>
              <a:buNone/>
            </a:pPr>
            <a:r>
              <a:rPr lang="ja" sz="1300">
                <a:solidFill>
                  <a:schemeClr val="dk1"/>
                </a:solidFill>
              </a:rPr>
              <a:t>ビジネス理解度と高度なテックスキルが必要</a:t>
            </a:r>
            <a:endParaRPr sz="1300">
              <a:solidFill>
                <a:schemeClr val="dk1"/>
              </a:solidFill>
            </a:endParaRPr>
          </a:p>
          <a:p>
            <a:pPr indent="0" lvl="0" marL="0" rtl="0" algn="l">
              <a:lnSpc>
                <a:spcPct val="100000"/>
              </a:lnSpc>
              <a:spcBef>
                <a:spcPts val="0"/>
              </a:spcBef>
              <a:spcAft>
                <a:spcPts val="0"/>
              </a:spcAft>
              <a:buNone/>
            </a:pPr>
            <a:r>
              <a:rPr lang="ja" sz="1300">
                <a:solidFill>
                  <a:schemeClr val="dk1"/>
                </a:solidFill>
              </a:rPr>
              <a:t>・</a:t>
            </a:r>
            <a:r>
              <a:rPr b="1" lang="ja" sz="1300">
                <a:solidFill>
                  <a:schemeClr val="dk1"/>
                </a:solidFill>
              </a:rPr>
              <a:t>リソースの課題</a:t>
            </a:r>
            <a:endParaRPr b="1" sz="1300">
              <a:solidFill>
                <a:schemeClr val="dk1"/>
              </a:solidFill>
            </a:endParaRPr>
          </a:p>
          <a:p>
            <a:pPr indent="0" lvl="0" marL="457200" rtl="0" algn="l">
              <a:lnSpc>
                <a:spcPct val="100000"/>
              </a:lnSpc>
              <a:spcBef>
                <a:spcPts val="0"/>
              </a:spcBef>
              <a:spcAft>
                <a:spcPts val="0"/>
              </a:spcAft>
              <a:buNone/>
            </a:pPr>
            <a:r>
              <a:rPr lang="ja" sz="1300">
                <a:solidFill>
                  <a:schemeClr val="dk1"/>
                </a:solidFill>
              </a:rPr>
              <a:t>改善業務・教育・学習リソースなど・・</a:t>
            </a:r>
            <a:endParaRPr sz="1300">
              <a:solidFill>
                <a:schemeClr val="dk1"/>
              </a:solidFill>
            </a:endParaRPr>
          </a:p>
          <a:p>
            <a:pPr indent="0" lvl="0" marL="457200" rtl="0" algn="l">
              <a:lnSpc>
                <a:spcPct val="100000"/>
              </a:lnSpc>
              <a:spcBef>
                <a:spcPts val="0"/>
              </a:spcBef>
              <a:spcAft>
                <a:spcPts val="0"/>
              </a:spcAft>
              <a:buNone/>
            </a:pPr>
            <a:r>
              <a:rPr lang="ja" sz="1300">
                <a:solidFill>
                  <a:schemeClr val="dk1"/>
                </a:solidFill>
              </a:rPr>
              <a:t>既存業務でひっ迫しており工数が取れない</a:t>
            </a:r>
            <a:endParaRPr sz="1300">
              <a:solidFill>
                <a:schemeClr val="dk1"/>
              </a:solidFill>
            </a:endParaRPr>
          </a:p>
          <a:p>
            <a:pPr indent="0" lvl="0" marL="0" rtl="0" algn="l">
              <a:lnSpc>
                <a:spcPct val="100000"/>
              </a:lnSpc>
              <a:spcBef>
                <a:spcPts val="0"/>
              </a:spcBef>
              <a:spcAft>
                <a:spcPts val="0"/>
              </a:spcAft>
              <a:buNone/>
            </a:pPr>
            <a:r>
              <a:rPr b="1" lang="ja" sz="1300">
                <a:solidFill>
                  <a:schemeClr val="dk1"/>
                </a:solidFill>
              </a:rPr>
              <a:t>・設計時の課題</a:t>
            </a:r>
            <a:endParaRPr b="1" sz="1300">
              <a:solidFill>
                <a:schemeClr val="dk1"/>
              </a:solidFill>
            </a:endParaRPr>
          </a:p>
          <a:p>
            <a:pPr indent="0" lvl="0" marL="457200" rtl="0" algn="l">
              <a:lnSpc>
                <a:spcPct val="100000"/>
              </a:lnSpc>
              <a:spcBef>
                <a:spcPts val="0"/>
              </a:spcBef>
              <a:spcAft>
                <a:spcPts val="0"/>
              </a:spcAft>
              <a:buNone/>
            </a:pPr>
            <a:r>
              <a:rPr lang="ja" sz="1300">
                <a:solidFill>
                  <a:schemeClr val="dk1"/>
                </a:solidFill>
              </a:rPr>
              <a:t>多様な手段が存在し、正しいゴールがわからない</a:t>
            </a:r>
            <a:endParaRPr sz="1300">
              <a:solidFill>
                <a:schemeClr val="dk1"/>
              </a:solidFill>
            </a:endParaRPr>
          </a:p>
        </p:txBody>
      </p:sp>
      <p:pic>
        <p:nvPicPr>
          <p:cNvPr id="147" name="Google Shape;147;p20"/>
          <p:cNvPicPr preferRelativeResize="0"/>
          <p:nvPr/>
        </p:nvPicPr>
        <p:blipFill>
          <a:blip r:embed="rId3">
            <a:alphaModFix/>
          </a:blip>
          <a:stretch>
            <a:fillRect/>
          </a:stretch>
        </p:blipFill>
        <p:spPr>
          <a:xfrm>
            <a:off x="2229176" y="1497075"/>
            <a:ext cx="1049100" cy="9918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0" y="0"/>
            <a:ext cx="9144000" cy="444000"/>
          </a:xfrm>
          <a:prstGeom prst="rect">
            <a:avLst/>
          </a:prstGeom>
          <a:solidFill>
            <a:srgbClr val="EFEFEF"/>
          </a:solidFill>
        </p:spPr>
        <p:txBody>
          <a:bodyPr anchorCtr="0" anchor="t" bIns="91425" lIns="91425" spcFirstLastPara="1" rIns="91425" wrap="square" tIns="91425">
            <a:normAutofit/>
          </a:bodyPr>
          <a:lstStyle/>
          <a:p>
            <a:pPr indent="0" lvl="0" marL="0" rtl="0" algn="l">
              <a:lnSpc>
                <a:spcPct val="140000"/>
              </a:lnSpc>
              <a:spcBef>
                <a:spcPts val="0"/>
              </a:spcBef>
              <a:spcAft>
                <a:spcPts val="1200"/>
              </a:spcAft>
              <a:buNone/>
            </a:pPr>
            <a:r>
              <a:rPr b="1" lang="ja" sz="1600">
                <a:latin typeface="Meiryo"/>
                <a:ea typeface="Meiryo"/>
                <a:cs typeface="Meiryo"/>
                <a:sym typeface="Meiryo"/>
              </a:rPr>
              <a:t>３</a:t>
            </a:r>
            <a:r>
              <a:rPr b="1" lang="ja" sz="1600">
                <a:latin typeface="Meiryo"/>
                <a:ea typeface="Meiryo"/>
                <a:cs typeface="Meiryo"/>
                <a:sym typeface="Meiryo"/>
              </a:rPr>
              <a:t>．</a:t>
            </a:r>
            <a:r>
              <a:rPr b="1" lang="ja" sz="1600">
                <a:latin typeface="Meiryo"/>
                <a:ea typeface="Meiryo"/>
                <a:cs typeface="Meiryo"/>
                <a:sym typeface="Meiryo"/>
              </a:rPr>
              <a:t>ミノマワリ</a:t>
            </a:r>
            <a:r>
              <a:rPr b="1" lang="ja" sz="1600">
                <a:latin typeface="Meiryo"/>
                <a:ea typeface="Meiryo"/>
                <a:cs typeface="Meiryo"/>
                <a:sym typeface="Meiryo"/>
              </a:rPr>
              <a:t>DXって何？</a:t>
            </a:r>
            <a:endParaRPr>
              <a:latin typeface="Meiryo"/>
              <a:ea typeface="Meiryo"/>
              <a:cs typeface="Meiryo"/>
              <a:sym typeface="Meiryo"/>
            </a:endParaRPr>
          </a:p>
        </p:txBody>
      </p:sp>
      <p:sp>
        <p:nvSpPr>
          <p:cNvPr id="153" name="Google Shape;153;p21"/>
          <p:cNvSpPr/>
          <p:nvPr/>
        </p:nvSpPr>
        <p:spPr>
          <a:xfrm>
            <a:off x="8003600" y="71100"/>
            <a:ext cx="1049100" cy="301800"/>
          </a:xfrm>
          <a:prstGeom prst="roundRect">
            <a:avLst>
              <a:gd fmla="val 16667" name="adj"/>
            </a:avLst>
          </a:prstGeom>
          <a:solidFill>
            <a:schemeClr val="lt1"/>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ja" sz="1000">
                <a:solidFill>
                  <a:srgbClr val="BF9000"/>
                </a:solidFill>
                <a:latin typeface="Meiryo"/>
                <a:ea typeface="Meiryo"/>
                <a:cs typeface="Meiryo"/>
                <a:sym typeface="Meiryo"/>
              </a:rPr>
              <a:t>＃研修の目的</a:t>
            </a:r>
            <a:endParaRPr sz="1000">
              <a:solidFill>
                <a:srgbClr val="BF9000"/>
              </a:solidFill>
            </a:endParaRPr>
          </a:p>
        </p:txBody>
      </p:sp>
      <p:sp>
        <p:nvSpPr>
          <p:cNvPr id="154" name="Google Shape;154;p21"/>
          <p:cNvSpPr txBox="1"/>
          <p:nvPr/>
        </p:nvSpPr>
        <p:spPr>
          <a:xfrm>
            <a:off x="228600" y="805025"/>
            <a:ext cx="4334100" cy="381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ja" sz="2400">
                <a:solidFill>
                  <a:schemeClr val="dk1"/>
                </a:solidFill>
              </a:rPr>
              <a:t>DXの作業者の課題感</a:t>
            </a:r>
            <a:endParaRPr sz="3000">
              <a:solidFill>
                <a:schemeClr val="dk1"/>
              </a:solidFill>
              <a:latin typeface="Meiryo"/>
              <a:ea typeface="Meiryo"/>
              <a:cs typeface="Meiryo"/>
              <a:sym typeface="Meiryo"/>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00000"/>
              </a:lnSpc>
              <a:spcBef>
                <a:spcPts val="1200"/>
              </a:spcBef>
              <a:spcAft>
                <a:spcPts val="0"/>
              </a:spcAft>
              <a:buNone/>
            </a:pPr>
            <a:r>
              <a:t/>
            </a:r>
            <a:endParaRPr b="1" sz="1300">
              <a:solidFill>
                <a:schemeClr val="dk1"/>
              </a:solidFill>
            </a:endParaRPr>
          </a:p>
          <a:p>
            <a:pPr indent="0" lvl="0" marL="0" rtl="0" algn="l">
              <a:lnSpc>
                <a:spcPct val="100000"/>
              </a:lnSpc>
              <a:spcBef>
                <a:spcPts val="0"/>
              </a:spcBef>
              <a:spcAft>
                <a:spcPts val="0"/>
              </a:spcAft>
              <a:buNone/>
            </a:pPr>
            <a:r>
              <a:rPr b="1" lang="ja" sz="1300">
                <a:solidFill>
                  <a:schemeClr val="dk1"/>
                </a:solidFill>
              </a:rPr>
              <a:t>・組織体制の課題</a:t>
            </a:r>
            <a:endParaRPr b="1" sz="1300">
              <a:solidFill>
                <a:schemeClr val="dk1"/>
              </a:solidFill>
            </a:endParaRPr>
          </a:p>
          <a:p>
            <a:pPr indent="0" lvl="0" marL="457200" rtl="0" algn="l">
              <a:lnSpc>
                <a:spcPct val="100000"/>
              </a:lnSpc>
              <a:spcBef>
                <a:spcPts val="0"/>
              </a:spcBef>
              <a:spcAft>
                <a:spcPts val="0"/>
              </a:spcAft>
              <a:buNone/>
            </a:pPr>
            <a:r>
              <a:rPr lang="ja" sz="1300">
                <a:solidFill>
                  <a:schemeClr val="dk1"/>
                </a:solidFill>
              </a:rPr>
              <a:t>規模が大きく各所の承認が必要。部署間のコミュニケーションも増え、機動力が失われる。</a:t>
            </a:r>
            <a:endParaRPr sz="1300">
              <a:solidFill>
                <a:schemeClr val="dk1"/>
              </a:solidFill>
            </a:endParaRPr>
          </a:p>
          <a:p>
            <a:pPr indent="0" lvl="0" marL="0" rtl="0" algn="l">
              <a:lnSpc>
                <a:spcPct val="100000"/>
              </a:lnSpc>
              <a:spcBef>
                <a:spcPts val="0"/>
              </a:spcBef>
              <a:spcAft>
                <a:spcPts val="0"/>
              </a:spcAft>
              <a:buNone/>
            </a:pPr>
            <a:r>
              <a:rPr b="1" lang="ja" sz="1300">
                <a:solidFill>
                  <a:schemeClr val="dk1"/>
                </a:solidFill>
              </a:rPr>
              <a:t>・人材の課題</a:t>
            </a:r>
            <a:endParaRPr b="1" sz="1300">
              <a:solidFill>
                <a:schemeClr val="dk1"/>
              </a:solidFill>
            </a:endParaRPr>
          </a:p>
          <a:p>
            <a:pPr indent="0" lvl="0" marL="457200" rtl="0" algn="l">
              <a:lnSpc>
                <a:spcPct val="100000"/>
              </a:lnSpc>
              <a:spcBef>
                <a:spcPts val="0"/>
              </a:spcBef>
              <a:spcAft>
                <a:spcPts val="0"/>
              </a:spcAft>
              <a:buNone/>
            </a:pPr>
            <a:r>
              <a:rPr lang="ja" sz="1300">
                <a:solidFill>
                  <a:schemeClr val="dk1"/>
                </a:solidFill>
              </a:rPr>
              <a:t>業務</a:t>
            </a:r>
            <a:r>
              <a:rPr lang="ja" sz="1300">
                <a:solidFill>
                  <a:schemeClr val="dk1"/>
                </a:solidFill>
              </a:rPr>
              <a:t>理解度と高度なテックスキルが必要</a:t>
            </a:r>
            <a:endParaRPr sz="1300">
              <a:solidFill>
                <a:schemeClr val="dk1"/>
              </a:solidFill>
            </a:endParaRPr>
          </a:p>
          <a:p>
            <a:pPr indent="0" lvl="0" marL="457200" rtl="0" algn="l">
              <a:spcBef>
                <a:spcPts val="0"/>
              </a:spcBef>
              <a:spcAft>
                <a:spcPts val="0"/>
              </a:spcAft>
              <a:buClr>
                <a:schemeClr val="dk1"/>
              </a:buClr>
              <a:buSzPts val="1100"/>
              <a:buFont typeface="Arial"/>
              <a:buNone/>
            </a:pPr>
            <a:r>
              <a:rPr lang="ja" sz="1300">
                <a:solidFill>
                  <a:schemeClr val="dk1"/>
                </a:solidFill>
              </a:rPr>
              <a:t>多様な手段が存在し、正しい設計がわからない</a:t>
            </a:r>
            <a:endParaRPr sz="1300">
              <a:solidFill>
                <a:schemeClr val="dk1"/>
              </a:solidFill>
            </a:endParaRPr>
          </a:p>
          <a:p>
            <a:pPr indent="0" lvl="0" marL="0" rtl="0" algn="l">
              <a:lnSpc>
                <a:spcPct val="100000"/>
              </a:lnSpc>
              <a:spcBef>
                <a:spcPts val="0"/>
              </a:spcBef>
              <a:spcAft>
                <a:spcPts val="0"/>
              </a:spcAft>
              <a:buNone/>
            </a:pPr>
            <a:r>
              <a:rPr lang="ja" sz="1300">
                <a:solidFill>
                  <a:schemeClr val="dk1"/>
                </a:solidFill>
              </a:rPr>
              <a:t>・</a:t>
            </a:r>
            <a:r>
              <a:rPr b="1" lang="ja" sz="1300">
                <a:solidFill>
                  <a:schemeClr val="dk1"/>
                </a:solidFill>
              </a:rPr>
              <a:t>リソースの課題</a:t>
            </a:r>
            <a:endParaRPr b="1" sz="1300">
              <a:solidFill>
                <a:schemeClr val="dk1"/>
              </a:solidFill>
            </a:endParaRPr>
          </a:p>
          <a:p>
            <a:pPr indent="0" lvl="0" marL="457200" rtl="0" algn="l">
              <a:lnSpc>
                <a:spcPct val="100000"/>
              </a:lnSpc>
              <a:spcBef>
                <a:spcPts val="0"/>
              </a:spcBef>
              <a:spcAft>
                <a:spcPts val="0"/>
              </a:spcAft>
              <a:buNone/>
            </a:pPr>
            <a:r>
              <a:rPr lang="ja" sz="1300">
                <a:solidFill>
                  <a:schemeClr val="dk1"/>
                </a:solidFill>
              </a:rPr>
              <a:t>改善業務・教育・学習リソースなど・・</a:t>
            </a:r>
            <a:endParaRPr sz="1300">
              <a:solidFill>
                <a:schemeClr val="dk1"/>
              </a:solidFill>
            </a:endParaRPr>
          </a:p>
          <a:p>
            <a:pPr indent="0" lvl="0" marL="457200" rtl="0" algn="l">
              <a:lnSpc>
                <a:spcPct val="100000"/>
              </a:lnSpc>
              <a:spcBef>
                <a:spcPts val="0"/>
              </a:spcBef>
              <a:spcAft>
                <a:spcPts val="0"/>
              </a:spcAft>
              <a:buNone/>
            </a:pPr>
            <a:r>
              <a:rPr lang="ja" sz="1300">
                <a:solidFill>
                  <a:schemeClr val="dk1"/>
                </a:solidFill>
              </a:rPr>
              <a:t>既存業務でひっ迫しており工数が取れない</a:t>
            </a:r>
            <a:endParaRPr sz="1300">
              <a:solidFill>
                <a:schemeClr val="dk1"/>
              </a:solidFill>
            </a:endParaRPr>
          </a:p>
        </p:txBody>
      </p:sp>
      <p:pic>
        <p:nvPicPr>
          <p:cNvPr id="155" name="Google Shape;155;p21"/>
          <p:cNvPicPr preferRelativeResize="0"/>
          <p:nvPr/>
        </p:nvPicPr>
        <p:blipFill>
          <a:blip r:embed="rId3">
            <a:alphaModFix/>
          </a:blip>
          <a:stretch>
            <a:fillRect/>
          </a:stretch>
        </p:blipFill>
        <p:spPr>
          <a:xfrm>
            <a:off x="1871101" y="1471700"/>
            <a:ext cx="1049100" cy="991867"/>
          </a:xfrm>
          <a:prstGeom prst="rect">
            <a:avLst/>
          </a:prstGeom>
          <a:noFill/>
          <a:ln>
            <a:noFill/>
          </a:ln>
        </p:spPr>
      </p:pic>
      <p:sp>
        <p:nvSpPr>
          <p:cNvPr id="156" name="Google Shape;156;p21"/>
          <p:cNvSpPr txBox="1"/>
          <p:nvPr/>
        </p:nvSpPr>
        <p:spPr>
          <a:xfrm>
            <a:off x="4619075" y="805025"/>
            <a:ext cx="4334100" cy="381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ja" sz="2400">
                <a:solidFill>
                  <a:schemeClr val="dk1"/>
                </a:solidFill>
              </a:rPr>
              <a:t>ミノマワリをD</a:t>
            </a:r>
            <a:r>
              <a:rPr b="1" lang="ja" sz="2400">
                <a:solidFill>
                  <a:schemeClr val="dk1"/>
                </a:solidFill>
              </a:rPr>
              <a:t>X</a:t>
            </a:r>
            <a:endParaRPr sz="3000">
              <a:solidFill>
                <a:schemeClr val="dk1"/>
              </a:solidFill>
              <a:latin typeface="Meiryo"/>
              <a:ea typeface="Meiryo"/>
              <a:cs typeface="Meiryo"/>
              <a:sym typeface="Meiryo"/>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00000"/>
              </a:lnSpc>
              <a:spcBef>
                <a:spcPts val="1200"/>
              </a:spcBef>
              <a:spcAft>
                <a:spcPts val="0"/>
              </a:spcAft>
              <a:buNone/>
            </a:pPr>
            <a:r>
              <a:t/>
            </a:r>
            <a:endParaRPr b="1" sz="1300">
              <a:solidFill>
                <a:schemeClr val="dk1"/>
              </a:solidFill>
            </a:endParaRPr>
          </a:p>
          <a:p>
            <a:pPr indent="0" lvl="0" marL="0" rtl="0" algn="l">
              <a:lnSpc>
                <a:spcPct val="100000"/>
              </a:lnSpc>
              <a:spcBef>
                <a:spcPts val="0"/>
              </a:spcBef>
              <a:spcAft>
                <a:spcPts val="0"/>
              </a:spcAft>
              <a:buNone/>
            </a:pPr>
            <a:r>
              <a:rPr b="1" lang="ja" sz="1300">
                <a:solidFill>
                  <a:schemeClr val="dk1"/>
                </a:solidFill>
              </a:rPr>
              <a:t>・</a:t>
            </a:r>
            <a:r>
              <a:rPr b="1" lang="ja" sz="1300">
                <a:solidFill>
                  <a:schemeClr val="dk1"/>
                </a:solidFill>
              </a:rPr>
              <a:t>自分の業務領域内のみで</a:t>
            </a:r>
            <a:endParaRPr b="1" sz="1300">
              <a:solidFill>
                <a:schemeClr val="dk1"/>
              </a:solidFill>
            </a:endParaRPr>
          </a:p>
          <a:p>
            <a:pPr indent="0" lvl="0" marL="457200" rtl="0" algn="l">
              <a:lnSpc>
                <a:spcPct val="100000"/>
              </a:lnSpc>
              <a:spcBef>
                <a:spcPts val="0"/>
              </a:spcBef>
              <a:spcAft>
                <a:spcPts val="0"/>
              </a:spcAft>
              <a:buNone/>
            </a:pPr>
            <a:r>
              <a:rPr lang="ja" sz="1300">
                <a:solidFill>
                  <a:schemeClr val="dk1"/>
                </a:solidFill>
              </a:rPr>
              <a:t>業務領域内で済む範囲で</a:t>
            </a:r>
            <a:r>
              <a:rPr lang="ja" sz="1300">
                <a:solidFill>
                  <a:schemeClr val="dk1"/>
                </a:solidFill>
              </a:rPr>
              <a:t>、機動力が失われる。</a:t>
            </a:r>
            <a:endParaRPr sz="1300">
              <a:solidFill>
                <a:schemeClr val="dk1"/>
              </a:solidFill>
            </a:endParaRPr>
          </a:p>
          <a:p>
            <a:pPr indent="0" lvl="0" marL="457200" rtl="0" algn="l">
              <a:lnSpc>
                <a:spcPct val="100000"/>
              </a:lnSpc>
              <a:spcBef>
                <a:spcPts val="0"/>
              </a:spcBef>
              <a:spcAft>
                <a:spcPts val="0"/>
              </a:spcAft>
              <a:buNone/>
            </a:pPr>
            <a:r>
              <a:t/>
            </a:r>
            <a:endParaRPr sz="1300">
              <a:solidFill>
                <a:schemeClr val="dk1"/>
              </a:solidFill>
            </a:endParaRPr>
          </a:p>
          <a:p>
            <a:pPr indent="0" lvl="0" marL="0" rtl="0" algn="l">
              <a:lnSpc>
                <a:spcPct val="100000"/>
              </a:lnSpc>
              <a:spcBef>
                <a:spcPts val="0"/>
              </a:spcBef>
              <a:spcAft>
                <a:spcPts val="0"/>
              </a:spcAft>
              <a:buNone/>
            </a:pPr>
            <a:r>
              <a:rPr b="1" lang="ja" sz="1300">
                <a:solidFill>
                  <a:schemeClr val="dk1"/>
                </a:solidFill>
              </a:rPr>
              <a:t>・</a:t>
            </a:r>
            <a:r>
              <a:rPr b="1" lang="ja" sz="1300">
                <a:solidFill>
                  <a:schemeClr val="dk1"/>
                </a:solidFill>
              </a:rPr>
              <a:t>研修とコミュニティを作る</a:t>
            </a:r>
            <a:endParaRPr b="1" sz="1300">
              <a:solidFill>
                <a:schemeClr val="dk1"/>
              </a:solidFill>
            </a:endParaRPr>
          </a:p>
          <a:p>
            <a:pPr indent="0" lvl="0" marL="457200" rtl="0" algn="l">
              <a:lnSpc>
                <a:spcPct val="100000"/>
              </a:lnSpc>
              <a:spcBef>
                <a:spcPts val="0"/>
              </a:spcBef>
              <a:spcAft>
                <a:spcPts val="0"/>
              </a:spcAft>
              <a:buNone/>
            </a:pPr>
            <a:r>
              <a:rPr lang="ja" sz="1300">
                <a:solidFill>
                  <a:schemeClr val="dk1"/>
                </a:solidFill>
              </a:rPr>
              <a:t>業務内容を整理し、</a:t>
            </a:r>
            <a:r>
              <a:rPr lang="ja" sz="1300">
                <a:solidFill>
                  <a:schemeClr val="dk1"/>
                </a:solidFill>
              </a:rPr>
              <a:t>理解度と高度なテックスキルが必要</a:t>
            </a:r>
            <a:endParaRPr sz="1300">
              <a:solidFill>
                <a:schemeClr val="dk1"/>
              </a:solidFill>
            </a:endParaRPr>
          </a:p>
          <a:p>
            <a:pPr indent="0" lvl="0" marL="457200" rtl="0" algn="l">
              <a:lnSpc>
                <a:spcPct val="100000"/>
              </a:lnSpc>
              <a:spcBef>
                <a:spcPts val="0"/>
              </a:spcBef>
              <a:spcAft>
                <a:spcPts val="0"/>
              </a:spcAft>
              <a:buNone/>
            </a:pPr>
            <a:r>
              <a:t/>
            </a:r>
            <a:endParaRPr sz="1300">
              <a:solidFill>
                <a:schemeClr val="dk1"/>
              </a:solidFill>
            </a:endParaRPr>
          </a:p>
          <a:p>
            <a:pPr indent="0" lvl="0" marL="0" rtl="0" algn="l">
              <a:lnSpc>
                <a:spcPct val="100000"/>
              </a:lnSpc>
              <a:spcBef>
                <a:spcPts val="0"/>
              </a:spcBef>
              <a:spcAft>
                <a:spcPts val="0"/>
              </a:spcAft>
              <a:buNone/>
            </a:pPr>
            <a:r>
              <a:rPr lang="ja" sz="1300">
                <a:solidFill>
                  <a:schemeClr val="dk1"/>
                </a:solidFill>
              </a:rPr>
              <a:t>・</a:t>
            </a:r>
            <a:r>
              <a:rPr b="1" lang="ja" sz="1300">
                <a:solidFill>
                  <a:schemeClr val="dk1"/>
                </a:solidFill>
              </a:rPr>
              <a:t>既存業務の改善を</a:t>
            </a:r>
            <a:r>
              <a:rPr b="1" lang="ja" sz="1300">
                <a:solidFill>
                  <a:schemeClr val="dk1"/>
                </a:solidFill>
              </a:rPr>
              <a:t>ゴールとする</a:t>
            </a:r>
            <a:endParaRPr b="1" sz="1300">
              <a:solidFill>
                <a:schemeClr val="dk1"/>
              </a:solidFill>
            </a:endParaRPr>
          </a:p>
          <a:p>
            <a:pPr indent="0" lvl="0" marL="457200" rtl="0" algn="l">
              <a:lnSpc>
                <a:spcPct val="100000"/>
              </a:lnSpc>
              <a:spcBef>
                <a:spcPts val="0"/>
              </a:spcBef>
              <a:spcAft>
                <a:spcPts val="0"/>
              </a:spcAft>
              <a:buNone/>
            </a:pPr>
            <a:r>
              <a:rPr lang="ja" sz="1300">
                <a:solidFill>
                  <a:schemeClr val="dk1"/>
                </a:solidFill>
              </a:rPr>
              <a:t>「研修を完了する」＝「業務改善に直結」</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D8EC2E"/>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